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7" r:id="rId3"/>
    <p:sldId id="268" r:id="rId4"/>
    <p:sldId id="270" r:id="rId5"/>
    <p:sldId id="273" r:id="rId6"/>
    <p:sldId id="259" r:id="rId7"/>
    <p:sldId id="264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72" d="100"/>
          <a:sy n="72" d="100"/>
        </p:scale>
        <p:origin x="-1338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4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144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86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89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453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480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340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67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264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925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389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262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516" y="2276872"/>
            <a:ext cx="8784976" cy="2376264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sz="4000" b="1" dirty="0" smtClean="0"/>
              <a:t>Повышение </a:t>
            </a:r>
            <a:r>
              <a:rPr lang="ru-RU" sz="4000" b="1" dirty="0"/>
              <a:t>качества образования через использование цифрового образовательного ресурса </a:t>
            </a:r>
            <a:r>
              <a:rPr lang="ru-RU" sz="4000" b="1" dirty="0" smtClean="0"/>
              <a:t>«</a:t>
            </a:r>
            <a:r>
              <a:rPr lang="ru-RU" sz="4000" b="1" dirty="0" err="1" smtClean="0"/>
              <a:t>ЯКласс</a:t>
            </a:r>
            <a:r>
              <a:rPr lang="ru-RU" sz="4000" b="1" dirty="0" smtClean="0"/>
              <a:t>»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/>
              <a:t>в МБОУ «Урожайновская школа»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1680" y="5445224"/>
            <a:ext cx="6400800" cy="600472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2000" dirty="0" err="1" smtClean="0">
                <a:solidFill>
                  <a:schemeClr val="tx1"/>
                </a:solidFill>
              </a:rPr>
              <a:t>Росохатая</a:t>
            </a:r>
            <a:r>
              <a:rPr lang="ru-RU" sz="2000" dirty="0" smtClean="0">
                <a:solidFill>
                  <a:schemeClr val="tx1"/>
                </a:solidFill>
              </a:rPr>
              <a:t> М.В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404664"/>
            <a:ext cx="8568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Муниципальное бюджетное общеобразовательное учреждение</a:t>
            </a:r>
            <a:endParaRPr lang="ru-RU" sz="2000" dirty="0"/>
          </a:p>
          <a:p>
            <a:pPr algn="ctr"/>
            <a:r>
              <a:rPr lang="ru-RU" sz="2000" b="1" dirty="0"/>
              <a:t>«</a:t>
            </a:r>
            <a:r>
              <a:rPr lang="ru-RU" sz="2000" b="1" dirty="0" err="1"/>
              <a:t>Урожайновская</a:t>
            </a:r>
            <a:r>
              <a:rPr lang="ru-RU" sz="2000" b="1" dirty="0"/>
              <a:t> школа имени летчика-истребителя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Варлыгина </a:t>
            </a:r>
            <a:r>
              <a:rPr lang="ru-RU" sz="2000" b="1" dirty="0"/>
              <a:t>Константина Владимировича» </a:t>
            </a:r>
            <a:endParaRPr lang="ru-RU" sz="2000" dirty="0"/>
          </a:p>
          <a:p>
            <a:pPr algn="ctr"/>
            <a:r>
              <a:rPr lang="ru-RU" sz="2000" b="1" dirty="0"/>
              <a:t>Симферопольского района Республики Крым</a:t>
            </a: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3624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692696"/>
            <a:ext cx="770485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/>
              <a:t>	</a:t>
            </a:r>
            <a:r>
              <a:rPr lang="ru-RU" sz="4000" dirty="0" smtClean="0"/>
              <a:t> </a:t>
            </a:r>
            <a:r>
              <a:rPr lang="ru-RU" sz="3600" dirty="0" smtClean="0"/>
              <a:t>Модернизация </a:t>
            </a:r>
            <a:r>
              <a:rPr lang="ru-RU" sz="3600" dirty="0"/>
              <a:t>страны начинается с воспитания личности, способной ее осуществить. Таким образом, воспитание гражданина и модернизация России есть две стороны одного процесса, который приближенно можно назвать прогрессом общества</a:t>
            </a:r>
            <a:r>
              <a:rPr lang="ru-RU" sz="3600" dirty="0" smtClean="0"/>
              <a:t>.</a:t>
            </a:r>
            <a:endParaRPr lang="ru-RU" sz="3600" dirty="0"/>
          </a:p>
          <a:p>
            <a:pPr algn="r"/>
            <a:r>
              <a:rPr lang="ru-RU" sz="3600" dirty="0"/>
              <a:t>Владимир Путин</a:t>
            </a:r>
          </a:p>
        </p:txBody>
      </p:sp>
    </p:spTree>
    <p:extLst>
      <p:ext uri="{BB962C8B-B14F-4D97-AF65-F5344CB8AC3E}">
        <p14:creationId xmlns:p14="http://schemas.microsoft.com/office/powerpoint/2010/main" val="403993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80920" cy="1143000"/>
          </a:xfrm>
        </p:spPr>
        <p:txBody>
          <a:bodyPr/>
          <a:lstStyle/>
          <a:p>
            <a:r>
              <a:rPr lang="ru-RU" dirty="0" smtClean="0"/>
              <a:t>Нормативное обоснование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5400600"/>
          </a:xfrm>
        </p:spPr>
        <p:txBody>
          <a:bodyPr>
            <a:noAutofit/>
          </a:bodyPr>
          <a:lstStyle/>
          <a:p>
            <a:r>
              <a:rPr lang="ru-RU" sz="2800" dirty="0"/>
              <a:t>Ч</a:t>
            </a:r>
            <a:r>
              <a:rPr lang="ru-RU" sz="2800" dirty="0" smtClean="0"/>
              <a:t>асть 1 статья </a:t>
            </a:r>
            <a:r>
              <a:rPr lang="ru-RU" sz="2800" dirty="0"/>
              <a:t>16 «Реализация образовательных программ с применением электронного обучения и дистанционных образовательных технологий» Закона 273-ФЗ «Об образовании в Российской Федерации</a:t>
            </a:r>
            <a:r>
              <a:rPr lang="ru-RU" sz="2800" dirty="0" smtClean="0"/>
              <a:t>».</a:t>
            </a:r>
          </a:p>
          <a:p>
            <a:r>
              <a:rPr lang="ru-RU" sz="2800" dirty="0" smtClean="0"/>
              <a:t>Часть 1 статья </a:t>
            </a:r>
            <a:r>
              <a:rPr lang="ru-RU" sz="2800" dirty="0"/>
              <a:t>18 «Печатные и электронные образовательные и информационные ресурсы» </a:t>
            </a:r>
            <a:r>
              <a:rPr lang="ru-RU" sz="2800" dirty="0" smtClean="0"/>
              <a:t>.</a:t>
            </a:r>
            <a:endParaRPr lang="ru-RU" sz="2800" dirty="0"/>
          </a:p>
          <a:p>
            <a:r>
              <a:rPr lang="ru-RU" sz="2800" dirty="0" smtClean="0"/>
              <a:t>Приказ </a:t>
            </a:r>
            <a:r>
              <a:rPr lang="ru-RU" sz="2800" dirty="0"/>
              <a:t>Министерства образования и науки РФ от 17 декабря 2010 года № 1897 «Об утверждении федерального государственного образовательного стандарта основного общего образования</a:t>
            </a:r>
            <a:r>
              <a:rPr lang="ru-RU" sz="2800" dirty="0" smtClean="0"/>
              <a:t>».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940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608"/>
            <a:ext cx="6512511" cy="1143000"/>
          </a:xfrm>
        </p:spPr>
        <p:txBody>
          <a:bodyPr/>
          <a:lstStyle/>
          <a:p>
            <a:r>
              <a:rPr lang="ru-RU" dirty="0" err="1" smtClean="0"/>
              <a:t>Якласс</a:t>
            </a:r>
            <a:r>
              <a:rPr lang="ru-RU" dirty="0" smtClean="0"/>
              <a:t> обеспечивает: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568952" cy="5400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информационно-методическую поддержку образовательной деятельности; </a:t>
            </a:r>
          </a:p>
          <a:p>
            <a:pPr lvl="0"/>
            <a:r>
              <a:rPr lang="ru-RU" dirty="0"/>
              <a:t>мониторинг и фиксацию хода и результатов образовательной деятельности; </a:t>
            </a:r>
          </a:p>
          <a:p>
            <a:pPr lvl="0"/>
            <a:r>
              <a:rPr lang="ru-RU" dirty="0"/>
              <a:t>современные процедуры создания, поиска, сбора, анализа, обработки, хранения и представления информации; </a:t>
            </a:r>
          </a:p>
          <a:p>
            <a:pPr lvl="0"/>
            <a:r>
              <a:rPr lang="ru-RU" dirty="0"/>
              <a:t>дистанционное взаимодействие всех участников образовательных отношений (обучающихся, их родителей (законных представителей), педагогических работников, органов управления в сфере образования, общественности), в том числе в рамках дистанционного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904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4000" dirty="0"/>
              <a:t>М</a:t>
            </a:r>
            <a:r>
              <a:rPr lang="ru-RU" sz="4000" dirty="0" smtClean="0"/>
              <a:t>астер-класс с методистами </a:t>
            </a:r>
            <a:r>
              <a:rPr lang="ru-RU" sz="4000" dirty="0" err="1" smtClean="0"/>
              <a:t>ЯКласс</a:t>
            </a:r>
            <a:r>
              <a:rPr lang="ru-RU" sz="4000" dirty="0"/>
              <a:t>: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67544" y="1484784"/>
            <a:ext cx="396044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В сентябре 2021 года методисты </a:t>
            </a:r>
            <a:r>
              <a:rPr lang="ru-RU" dirty="0" err="1" smtClean="0"/>
              <a:t>Якласс</a:t>
            </a:r>
            <a:r>
              <a:rPr lang="ru-RU" dirty="0" smtClean="0"/>
              <a:t>  провели для педагогов нашей школы практико-ориентированный </a:t>
            </a:r>
            <a:r>
              <a:rPr lang="ru-RU" dirty="0"/>
              <a:t>мастер-класс по использованию контента и функционала цифровой среды </a:t>
            </a:r>
            <a:r>
              <a:rPr lang="ru-RU" dirty="0" err="1" smtClean="0"/>
              <a:t>ЯКласс</a:t>
            </a:r>
            <a:r>
              <a:rPr lang="ru-RU" dirty="0" smtClean="0"/>
              <a:t>.</a:t>
            </a:r>
          </a:p>
          <a:p>
            <a:r>
              <a:rPr lang="ru-RU" dirty="0"/>
              <a:t> </a:t>
            </a:r>
            <a:r>
              <a:rPr lang="ru-RU" dirty="0" smtClean="0"/>
              <a:t>Все педагоги коллектива выступили активными участниками семинара.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935" y="1600200"/>
            <a:ext cx="3279130" cy="4525963"/>
          </a:xfrm>
        </p:spPr>
      </p:pic>
    </p:spTree>
    <p:extLst>
      <p:ext uri="{BB962C8B-B14F-4D97-AF65-F5344CB8AC3E}">
        <p14:creationId xmlns:p14="http://schemas.microsoft.com/office/powerpoint/2010/main" val="1566333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dirty="0" smtClean="0"/>
              <a:t>Урок биологии в 7-Б классе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76" y="692696"/>
            <a:ext cx="4080123" cy="252028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5" y="1772816"/>
            <a:ext cx="4041775" cy="3031086"/>
          </a:xfrm>
        </p:spPr>
      </p:pic>
      <p:pic>
        <p:nvPicPr>
          <p:cNvPr id="1027" name="Picture 3" descr="C:\Users\Учитель\Desktop\IMG_20200113_1302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019939" cy="301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99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Экономия времени учителя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39552" y="1124744"/>
            <a:ext cx="4040188" cy="4237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Онлайн-решение </a:t>
            </a:r>
            <a:r>
              <a:rPr lang="ru-RU" dirty="0" err="1"/>
              <a:t>ЯКласс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251520" y="1628800"/>
            <a:ext cx="4752528" cy="4896544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Выбор </a:t>
            </a:r>
            <a:r>
              <a:rPr lang="ru-RU" dirty="0"/>
              <a:t>заданий из готовой базы – 5 минут; </a:t>
            </a:r>
          </a:p>
          <a:p>
            <a:pPr lvl="0"/>
            <a:r>
              <a:rPr lang="ru-RU" dirty="0"/>
              <a:t>Выбор учащихся из списка (либо всего класса) – 1 минута;</a:t>
            </a:r>
          </a:p>
          <a:p>
            <a:pPr lvl="0"/>
            <a:r>
              <a:rPr lang="ru-RU" dirty="0"/>
              <a:t>Задать время и параметры задания – 1 минута; </a:t>
            </a:r>
          </a:p>
          <a:p>
            <a:pPr lvl="0"/>
            <a:r>
              <a:rPr lang="ru-RU" dirty="0"/>
              <a:t>Отправить учащимся – 5 секунд; </a:t>
            </a:r>
          </a:p>
          <a:p>
            <a:pPr lvl="0"/>
            <a:r>
              <a:rPr lang="ru-RU" dirty="0"/>
              <a:t>Решение заданий – от 5 минут до нескольких часов; </a:t>
            </a:r>
          </a:p>
          <a:p>
            <a:pPr lvl="0"/>
            <a:r>
              <a:rPr lang="ru-RU" dirty="0"/>
              <a:t>Автоматическая проверка заданий сервисом – 0 минут; </a:t>
            </a:r>
          </a:p>
          <a:p>
            <a:pPr lvl="0"/>
            <a:r>
              <a:rPr lang="ru-RU" dirty="0"/>
              <a:t>Автоматические отчеты и печать – 15 </a:t>
            </a:r>
            <a:r>
              <a:rPr lang="ru-RU" dirty="0" smtClean="0"/>
              <a:t>секунд.</a:t>
            </a:r>
            <a:endParaRPr lang="ru-RU" dirty="0"/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5580112" y="1124744"/>
            <a:ext cx="3168352" cy="360040"/>
          </a:xfrm>
        </p:spPr>
        <p:txBody>
          <a:bodyPr>
            <a:noAutofit/>
          </a:bodyPr>
          <a:lstStyle/>
          <a:p>
            <a:r>
              <a:rPr lang="ru-RU" dirty="0" smtClean="0"/>
              <a:t>Аналоговое решение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20072" y="1700808"/>
            <a:ext cx="3600400" cy="4536504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Подготовка заданий – от 24 часов; </a:t>
            </a:r>
          </a:p>
          <a:p>
            <a:pPr lvl="0"/>
            <a:r>
              <a:rPr lang="ru-RU" dirty="0"/>
              <a:t>Распечатка заданий – от 1 часа; </a:t>
            </a:r>
          </a:p>
          <a:p>
            <a:pPr lvl="0"/>
            <a:r>
              <a:rPr lang="ru-RU" dirty="0"/>
              <a:t>Заполнение бланков – от 3 часов; </a:t>
            </a:r>
          </a:p>
          <a:p>
            <a:pPr lvl="0"/>
            <a:r>
              <a:rPr lang="ru-RU" dirty="0"/>
              <a:t>Ручное сканирование от – 3 часов; </a:t>
            </a:r>
          </a:p>
          <a:p>
            <a:pPr lvl="0"/>
            <a:r>
              <a:rPr lang="ru-RU" dirty="0"/>
              <a:t>Проверка – от 24 часов; </a:t>
            </a:r>
          </a:p>
          <a:p>
            <a:pPr lvl="0"/>
            <a:r>
              <a:rPr lang="ru-RU" dirty="0"/>
              <a:t>Создание и печать отчётов – от 1 часа.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218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176464"/>
          </a:xfrm>
        </p:spPr>
        <p:txBody>
          <a:bodyPr>
            <a:normAutofit fontScale="90000"/>
          </a:bodyPr>
          <a:lstStyle/>
          <a:p>
            <a:r>
              <a:rPr lang="ru-RU" dirty="0"/>
              <a:t>Важным условием повышения качества образования в школе является уровень профессиональной компетентности учителя, который должен находиться в постоянном и непрерывном </a:t>
            </a:r>
            <a:r>
              <a:rPr lang="ru-RU" dirty="0" smtClean="0"/>
              <a:t>развитии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015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836</TotalTime>
  <Words>341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Повышение качества образования через использование цифрового образовательного ресурса «ЯКласс» в МБОУ «Урожайновская школа» </vt:lpstr>
      <vt:lpstr>Презентация PowerPoint</vt:lpstr>
      <vt:lpstr>Нормативное обоснование</vt:lpstr>
      <vt:lpstr>Якласс обеспечивает:</vt:lpstr>
      <vt:lpstr>Мастер-класс с методистами ЯКласс:</vt:lpstr>
      <vt:lpstr>Урок биологии в 7-Б классе</vt:lpstr>
      <vt:lpstr>Экономия времени учителя</vt:lpstr>
      <vt:lpstr>Важным условием повышения качества образования в школе является уровень профессиональной компетентности учителя, который должен находиться в постоянном и непрерывном развитии.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   </cp:lastModifiedBy>
  <cp:revision>55</cp:revision>
  <dcterms:created xsi:type="dcterms:W3CDTF">2020-01-12T15:14:16Z</dcterms:created>
  <dcterms:modified xsi:type="dcterms:W3CDTF">2025-04-16T17:33:00Z</dcterms:modified>
</cp:coreProperties>
</file>