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C000C0"/>
    <a:srgbClr val="0099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0099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116-4ECD-BC0B-F2B70C1473A9}"/>
              </c:ext>
            </c:extLst>
          </c:dPt>
          <c:dPt>
            <c:idx val="1"/>
            <c:bubble3D val="0"/>
            <c:spPr>
              <a:solidFill>
                <a:srgbClr val="00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16-4ECD-BC0B-F2B70C1473A9}"/>
              </c:ext>
            </c:extLst>
          </c:dPt>
          <c:dPt>
            <c:idx val="2"/>
            <c:bubble3D val="0"/>
            <c:spPr>
              <a:solidFill>
                <a:srgbClr val="00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16-4ECD-BC0B-F2B70C1473A9}"/>
              </c:ext>
            </c:extLst>
          </c:dPt>
          <c:dPt>
            <c:idx val="3"/>
            <c:bubble3D val="0"/>
            <c:spPr>
              <a:solidFill>
                <a:srgbClr val="00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116-4ECD-BC0B-F2B70C1473A9}"/>
              </c:ext>
            </c:extLst>
          </c:dPt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180</c:v>
                </c:pt>
                <c:pt idx="1">
                  <c:v>60</c:v>
                </c:pt>
                <c:pt idx="2">
                  <c:v>60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16-4ECD-BC0B-F2B70C1473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000FF"/>
            </a:solidFill>
          </c:spPr>
          <c:dPt>
            <c:idx val="0"/>
            <c:bubble3D val="0"/>
            <c:spPr>
              <a:solidFill>
                <a:srgbClr val="0099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C82-4093-8C3E-C24B854BB4E7}"/>
              </c:ext>
            </c:extLst>
          </c:dPt>
          <c:dPt>
            <c:idx val="1"/>
            <c:bubble3D val="0"/>
            <c:spPr>
              <a:solidFill>
                <a:srgbClr val="C00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C82-4093-8C3E-C24B854BB4E7}"/>
              </c:ext>
            </c:extLst>
          </c:dPt>
          <c:dPt>
            <c:idx val="2"/>
            <c:bubble3D val="0"/>
            <c:spPr>
              <a:solidFill>
                <a:srgbClr val="C00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C82-4093-8C3E-C24B854BB4E7}"/>
              </c:ext>
            </c:extLst>
          </c:dPt>
          <c:dPt>
            <c:idx val="3"/>
            <c:bubble3D val="0"/>
            <c:spPr>
              <a:solidFill>
                <a:srgbClr val="0000FF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180</c:v>
                </c:pt>
                <c:pt idx="1">
                  <c:v>90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82-4093-8C3E-C24B854BB4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32221301284707"/>
          <c:y val="0"/>
          <c:w val="0.80925031081641108"/>
          <c:h val="0.9332352332537285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6600"/>
            </a:solidFill>
          </c:spPr>
          <c:dPt>
            <c:idx val="0"/>
            <c:bubble3D val="0"/>
            <c:spPr>
              <a:solidFill>
                <a:srgbClr val="FF66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66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00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C79-4271-B614-8950540CBE74}"/>
              </c:ext>
            </c:extLst>
          </c:dPt>
          <c:dPt>
            <c:idx val="3"/>
            <c:bubble3D val="0"/>
            <c:spPr>
              <a:solidFill>
                <a:srgbClr val="00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79-4271-B614-8950540CBE74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120</c:v>
                </c:pt>
                <c:pt idx="1">
                  <c:v>120</c:v>
                </c:pt>
                <c:pt idx="2">
                  <c:v>60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79-4271-B614-8950540CBE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C00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E4-4484-8292-1AC8D209E19A}"/>
              </c:ext>
            </c:extLst>
          </c:dPt>
          <c:dPt>
            <c:idx val="1"/>
            <c:bubble3D val="0"/>
            <c:spPr>
              <a:solidFill>
                <a:srgbClr val="C00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DE4-4484-8292-1AC8D209E19A}"/>
              </c:ext>
            </c:extLst>
          </c:dPt>
          <c:dPt>
            <c:idx val="2"/>
            <c:bubble3D val="0"/>
            <c:spPr>
              <a:solidFill>
                <a:srgbClr val="00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E4-4484-8292-1AC8D209E19A}"/>
              </c:ext>
            </c:extLst>
          </c:dPt>
          <c:dPt>
            <c:idx val="3"/>
            <c:bubble3D val="0"/>
            <c:spPr>
              <a:solidFill>
                <a:srgbClr val="00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6DE4-4484-8292-1AC8D209E19A}"/>
              </c:ext>
            </c:extLst>
          </c:dPt>
          <c:dPt>
            <c:idx val="4"/>
            <c:bubble3D val="0"/>
            <c:spPr>
              <a:solidFill>
                <a:srgbClr val="00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E4-4484-8292-1AC8D209E19A}"/>
              </c:ext>
            </c:extLst>
          </c:dPt>
          <c:cat>
            <c:numRef>
              <c:f>Лист1!$A$2:$A$6</c:f>
              <c:numCache>
                <c:formatCode>General</c:formatCode>
                <c:ptCount val="5"/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90</c:v>
                </c:pt>
                <c:pt idx="1">
                  <c:v>90</c:v>
                </c:pt>
                <c:pt idx="2">
                  <c:v>60</c:v>
                </c:pt>
                <c:pt idx="3">
                  <c:v>60</c:v>
                </c:pt>
                <c:pt idx="4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E4-4484-8292-1AC8D209E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40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85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8412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515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5400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805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897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569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85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532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585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847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64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30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044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668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0BA06-E401-4F3E-8048-C20582AF1ABC}" type="datetimeFigureOut">
              <a:rPr lang="ru-RU" smtClean="0"/>
              <a:t>22.10.2023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5E8D3F-0833-4C9B-A7C5-A36215424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964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0434" y="387927"/>
            <a:ext cx="87006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Дидактическая игра </a:t>
            </a:r>
          </a:p>
          <a:p>
            <a:pPr algn="ctr"/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«Дроби Никитина»</a:t>
            </a:r>
            <a:endParaRPr lang="ru-RU" sz="5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-608" t="10020" r="608" b="11650"/>
          <a:stretch/>
        </p:blipFill>
        <p:spPr>
          <a:xfrm>
            <a:off x="1866795" y="2142253"/>
            <a:ext cx="6407931" cy="4388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388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99516" y="687593"/>
            <a:ext cx="65053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/>
              <a:t>Спасибо за внимание!</a:t>
            </a:r>
            <a:endParaRPr lang="ru-RU" sz="4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1429" b="9621"/>
          <a:stretch/>
        </p:blipFill>
        <p:spPr>
          <a:xfrm>
            <a:off x="2313709" y="2100482"/>
            <a:ext cx="5876923" cy="4425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721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382" y="920061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Игрушки, игры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одно из самых сильных воспитательных средств в руках общества. Игру принято называть основным видом деятельности ребенка. Именно в игре проявляются и развиваются разные стороны его личности, удовлетворяются многие интеллектуальные и эмоциональные потребности, складывается характер. Вы думаете, что вы просто покупаете игрушку? Нет, вы проектируете при этом человеческую личность!</a:t>
            </a:r>
          </a:p>
          <a:p>
            <a:pPr lvl="8" algn="just">
              <a:lnSpc>
                <a:spcPct val="15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Б. П. Никитин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1854" y="920061"/>
            <a:ext cx="3837709" cy="5563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704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6472" y="390343"/>
            <a:ext cx="78555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Цель игры: </a:t>
            </a:r>
            <a:r>
              <a:rPr lang="ru-RU" dirty="0" smtClean="0"/>
              <a:t>Развитие навыков устного счета, усвоение дробей.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6472" y="759675"/>
            <a:ext cx="116655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Задачи: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Обучающие:</a:t>
            </a:r>
          </a:p>
          <a:p>
            <a:pPr algn="just"/>
            <a:r>
              <a:rPr lang="ru-RU" dirty="0"/>
              <a:t>У</a:t>
            </a:r>
            <a:r>
              <a:rPr lang="ru-RU" dirty="0" smtClean="0"/>
              <a:t>чить определять соотношение частей.</a:t>
            </a:r>
          </a:p>
          <a:p>
            <a:pPr algn="just"/>
            <a:r>
              <a:rPr lang="ru-RU" dirty="0" smtClean="0"/>
              <a:t>Учить логическому и образному мышлению;</a:t>
            </a:r>
          </a:p>
          <a:p>
            <a:pPr algn="just"/>
            <a:r>
              <a:rPr lang="ru-RU" dirty="0" smtClean="0"/>
              <a:t>Формировать умения действовать по словесным инструкциям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Развивающие:</a:t>
            </a:r>
          </a:p>
          <a:p>
            <a:pPr algn="just"/>
            <a:r>
              <a:rPr lang="ru-RU" dirty="0"/>
              <a:t>П</a:t>
            </a:r>
            <a:r>
              <a:rPr lang="ru-RU" dirty="0" smtClean="0"/>
              <a:t>ознакомить детей с сенсорными эталонами;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 smtClean="0"/>
              <a:t>понятием дробности, соотношением между дробями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;</a:t>
            </a:r>
          </a:p>
          <a:p>
            <a:pPr algn="just"/>
            <a:r>
              <a:rPr lang="ru-RU" dirty="0" smtClean="0"/>
              <a:t>Развитие познавательных процессов (ощущений, восприятия, внимания, памяти, логического мышления, воображения);</a:t>
            </a:r>
          </a:p>
          <a:p>
            <a:pPr algn="just"/>
            <a:r>
              <a:rPr lang="ru-RU" dirty="0" smtClean="0"/>
              <a:t>Формирование психологических предпосылок для овладения исследовательской деятельностью.</a:t>
            </a:r>
          </a:p>
          <a:p>
            <a:pPr algn="just"/>
            <a:r>
              <a:rPr lang="ru-RU" dirty="0" smtClean="0"/>
              <a:t>Развитие произвольности в управлении интеллектуальными процессами;</a:t>
            </a:r>
          </a:p>
          <a:p>
            <a:pPr algn="just"/>
            <a:r>
              <a:rPr lang="ru-RU" dirty="0" smtClean="0"/>
              <a:t>Развивать творческую активность, фантазию.</a:t>
            </a:r>
          </a:p>
          <a:p>
            <a:pPr algn="just"/>
            <a:r>
              <a:rPr lang="ru-RU" dirty="0"/>
              <a:t>Р</a:t>
            </a:r>
            <a:r>
              <a:rPr lang="ru-RU" dirty="0" smtClean="0"/>
              <a:t>азвивать наглядно образное мышление, комбинаторные способности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Воспитывающие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ru-RU" dirty="0" smtClean="0"/>
              <a:t>Формировать интерес к обучению.</a:t>
            </a:r>
          </a:p>
          <a:p>
            <a:pPr algn="just"/>
            <a:r>
              <a:rPr lang="ru-RU" dirty="0" smtClean="0"/>
              <a:t>Воспитывать аккуратность, усидчивость, добросовестное отношение к работе.</a:t>
            </a:r>
          </a:p>
          <a:p>
            <a:pPr algn="just"/>
            <a:r>
              <a:rPr lang="ru-RU" dirty="0" smtClean="0"/>
              <a:t>Воспитывать внимательность к выполнению заданий.</a:t>
            </a:r>
          </a:p>
          <a:p>
            <a:pPr algn="just"/>
            <a:r>
              <a:rPr lang="ru-RU" dirty="0" smtClean="0"/>
              <a:t>Воспитывать умение анализировать свои успехи, затруднения, ошибки.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173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769" l="2794" r="46821">
                        <a14:foregroundMark x1="13873" y1="47575" x2="13873" y2="47575"/>
                        <a14:foregroundMark x1="30829" y1="29099" x2="30829" y2="29099"/>
                        <a14:foregroundMark x1="31599" y1="18707" x2="31599" y2="18707"/>
                        <a14:foregroundMark x1="29961" y1="8776" x2="29961" y2="8776"/>
                        <a14:foregroundMark x1="28516" y1="6236" x2="28516" y2="6236"/>
                        <a14:foregroundMark x1="26590" y1="45727" x2="26590" y2="45727"/>
                      </a14:backgroundRemoval>
                    </a14:imgEffect>
                  </a14:imgLayer>
                </a14:imgProps>
              </a:ext>
            </a:extLst>
          </a:blip>
          <a:srcRect l="2917" r="52942"/>
          <a:stretch/>
        </p:blipFill>
        <p:spPr>
          <a:xfrm>
            <a:off x="5046187" y="526472"/>
            <a:ext cx="5758698" cy="54421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649" y="0"/>
            <a:ext cx="3979388" cy="36831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12181" t="10745" r="26104" b="12121"/>
          <a:stretch/>
        </p:blipFill>
        <p:spPr>
          <a:xfrm>
            <a:off x="1440873" y="3117271"/>
            <a:ext cx="4114800" cy="3879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33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74" y="691946"/>
            <a:ext cx="9522777" cy="5224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776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090" y="280698"/>
            <a:ext cx="91162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Сколько четвертых частей помещается на одной </a:t>
            </a:r>
            <a:r>
              <a:rPr lang="ru-RU" sz="2400" b="1" dirty="0" smtClean="0"/>
              <a:t>половине? </a:t>
            </a:r>
          </a:p>
          <a:p>
            <a:pPr algn="just"/>
            <a:r>
              <a:rPr lang="ru-RU" sz="2400" b="1" dirty="0" smtClean="0"/>
              <a:t>Сколько </a:t>
            </a:r>
            <a:r>
              <a:rPr lang="ru-RU" sz="2400" b="1" dirty="0"/>
              <a:t>шестых </a:t>
            </a:r>
            <a:r>
              <a:rPr lang="ru-RU" sz="2400" b="1" dirty="0" smtClean="0"/>
              <a:t>частей?</a:t>
            </a:r>
            <a:endParaRPr lang="ru-RU" sz="2400" b="1" dirty="0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60370237"/>
              </p:ext>
            </p:extLst>
          </p:nvPr>
        </p:nvGraphicFramePr>
        <p:xfrm>
          <a:off x="5486399" y="1111695"/>
          <a:ext cx="3269674" cy="4038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164509131"/>
              </p:ext>
            </p:extLst>
          </p:nvPr>
        </p:nvGraphicFramePr>
        <p:xfrm>
          <a:off x="1422400" y="914076"/>
          <a:ext cx="3412836" cy="4434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4091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235" y="196380"/>
            <a:ext cx="93656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Какие </a:t>
            </a:r>
            <a:r>
              <a:rPr lang="ru-RU" sz="2400" b="1" dirty="0" smtClean="0"/>
              <a:t>части </a:t>
            </a:r>
            <a:r>
              <a:rPr lang="ru-RU" sz="2400" b="1" dirty="0"/>
              <a:t>и </a:t>
            </a:r>
            <a:r>
              <a:rPr lang="ru-RU" sz="2400" b="1" dirty="0" smtClean="0"/>
              <a:t>сколько </a:t>
            </a:r>
            <a:r>
              <a:rPr lang="ru-RU" sz="2400" b="1" dirty="0"/>
              <a:t>их поместится точно на одной трети?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132632329"/>
              </p:ext>
            </p:extLst>
          </p:nvPr>
        </p:nvGraphicFramePr>
        <p:xfrm>
          <a:off x="2101274" y="1468582"/>
          <a:ext cx="4826000" cy="418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88640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490" y="321025"/>
            <a:ext cx="89787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dirty="0"/>
              <a:t>Можно ли из частей разного цвета сложить целый </a:t>
            </a:r>
            <a:r>
              <a:rPr lang="ru-RU" sz="2400" b="1" dirty="0" smtClean="0"/>
              <a:t>круг? </a:t>
            </a:r>
          </a:p>
          <a:p>
            <a:pPr algn="just"/>
            <a:r>
              <a:rPr lang="ru-RU" sz="2400" b="1" dirty="0" smtClean="0"/>
              <a:t>Какие </a:t>
            </a:r>
            <a:r>
              <a:rPr lang="ru-RU" sz="2400" b="1" dirty="0"/>
              <a:t>части для этого надо взять?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21" y="1539901"/>
            <a:ext cx="3414056" cy="4432176"/>
          </a:xfrm>
          <a:prstGeom prst="rect">
            <a:avLst/>
          </a:prstGeom>
        </p:spPr>
      </p:pic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01970054"/>
              </p:ext>
            </p:extLst>
          </p:nvPr>
        </p:nvGraphicFramePr>
        <p:xfrm>
          <a:off x="3700032" y="1649714"/>
          <a:ext cx="3330669" cy="4212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789501482"/>
              </p:ext>
            </p:extLst>
          </p:nvPr>
        </p:nvGraphicFramePr>
        <p:xfrm>
          <a:off x="7007840" y="1539901"/>
          <a:ext cx="3412836" cy="4488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4056" y="1512465"/>
            <a:ext cx="3407959" cy="448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779" y="1371421"/>
            <a:ext cx="3438442" cy="41151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180" y="1101435"/>
            <a:ext cx="3432599" cy="465512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38261" y="273945"/>
            <a:ext cx="53832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Какие части для этого надо взять?</a:t>
            </a:r>
          </a:p>
        </p:txBody>
      </p:sp>
    </p:spTree>
    <p:extLst>
      <p:ext uri="{BB962C8B-B14F-4D97-AF65-F5344CB8AC3E}">
        <p14:creationId xmlns:p14="http://schemas.microsoft.com/office/powerpoint/2010/main" val="79192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560</TotalTime>
  <Words>250</Words>
  <Application>Microsoft Office PowerPoint</Application>
  <PresentationFormat>Широкоэкранный</PresentationFormat>
  <Paragraphs>31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</dc:title>
  <dc:creator>Лидия</dc:creator>
  <cp:lastModifiedBy>Лидия</cp:lastModifiedBy>
  <cp:revision>21</cp:revision>
  <dcterms:created xsi:type="dcterms:W3CDTF">2023-10-15T13:41:54Z</dcterms:created>
  <dcterms:modified xsi:type="dcterms:W3CDTF">2023-10-22T18:50:17Z</dcterms:modified>
</cp:coreProperties>
</file>