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C000C0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116-4ECD-BC0B-F2B70C1473A9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16-4ECD-BC0B-F2B70C1473A9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16-4ECD-BC0B-F2B70C1473A9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16-4ECD-BC0B-F2B70C1473A9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6-4ECD-BC0B-F2B70C147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bubble3D val="0"/>
            <c:spPr>
              <a:solidFill>
                <a:srgbClr val="00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2-4093-8C3E-C24B854BB4E7}"/>
              </c:ext>
            </c:extLst>
          </c:dPt>
          <c:dPt>
            <c:idx val="1"/>
            <c:bubble3D val="0"/>
            <c:spPr>
              <a:solidFill>
                <a:srgbClr val="C00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82-4093-8C3E-C24B854BB4E7}"/>
              </c:ext>
            </c:extLst>
          </c:dPt>
          <c:dPt>
            <c:idx val="2"/>
            <c:bubble3D val="0"/>
            <c:spPr>
              <a:solidFill>
                <a:srgbClr val="C00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2-4093-8C3E-C24B854BB4E7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2-4093-8C3E-C24B854BB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2221301284707"/>
          <c:y val="0"/>
          <c:w val="0.80925031081641108"/>
          <c:h val="0.933235233253728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79-4271-B614-8950540CBE74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79-4271-B614-8950540CBE74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60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9-4271-B614-8950540CB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4-4484-8292-1AC8D209E19A}"/>
              </c:ext>
            </c:extLst>
          </c:dPt>
          <c:dPt>
            <c:idx val="1"/>
            <c:bubble3D val="0"/>
            <c:spPr>
              <a:solidFill>
                <a:srgbClr val="C00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DE4-4484-8292-1AC8D209E19A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4-4484-8292-1AC8D209E19A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DE4-4484-8292-1AC8D209E19A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4-4484-8292-1AC8D209E19A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90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4-4484-8292-1AC8D209E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41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1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40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9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6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3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4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4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6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BA06-E401-4F3E-8048-C20582AF1ABC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5E8D3F-0833-4C9B-A7C5-A36215424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6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4" y="387927"/>
            <a:ext cx="8700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 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«Дроби Никитина»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608" t="10020" r="608" b="11650"/>
          <a:stretch/>
        </p:blipFill>
        <p:spPr>
          <a:xfrm>
            <a:off x="1866795" y="2142253"/>
            <a:ext cx="6407931" cy="438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8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9516" y="687593"/>
            <a:ext cx="6505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Спасибо за внимание!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429" b="9621"/>
          <a:stretch/>
        </p:blipFill>
        <p:spPr>
          <a:xfrm>
            <a:off x="2313709" y="2100482"/>
            <a:ext cx="5876923" cy="442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2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92006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Игрушки, игры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одно из самых сильных воспитательных средств в руках общества. Игру принято называть основным видом деятельности ребенка. Именно в игре проявляются и развиваются разные стороны его личности, удовлетворяются многие интеллектуальные и эмоциональные потребности, складывается характер. Вы думаете, что вы просто покупаете игрушку? Нет, вы проектируете при этом человеческую личность!</a:t>
            </a:r>
          </a:p>
          <a:p>
            <a:pPr lvl="8" algn="just">
              <a:lnSpc>
                <a:spcPct val="15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П. Никитин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54" y="920061"/>
            <a:ext cx="3837709" cy="556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0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2" y="390343"/>
            <a:ext cx="785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игры: </a:t>
            </a:r>
            <a:r>
              <a:rPr lang="ru-RU" dirty="0" smtClean="0"/>
              <a:t>Развитие навыков устного счета, усвоение дробей.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472" y="759675"/>
            <a:ext cx="11665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Обучающие:</a:t>
            </a:r>
          </a:p>
          <a:p>
            <a:pPr algn="just"/>
            <a:r>
              <a:rPr lang="ru-RU" dirty="0"/>
              <a:t>У</a:t>
            </a:r>
            <a:r>
              <a:rPr lang="ru-RU" dirty="0" smtClean="0"/>
              <a:t>чить определять соотношение частей.</a:t>
            </a:r>
          </a:p>
          <a:p>
            <a:pPr algn="just"/>
            <a:r>
              <a:rPr lang="ru-RU" dirty="0" smtClean="0"/>
              <a:t>Учить логическому и образному мышлению;</a:t>
            </a:r>
          </a:p>
          <a:p>
            <a:pPr algn="just"/>
            <a:r>
              <a:rPr lang="ru-RU" dirty="0" smtClean="0"/>
              <a:t>Формировать умения действовать по словесным инструкциям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Развивающие: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ознакомить детей с сенсорными эталонами;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>понятием дробности, соотношением между дробями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/>
              <a:t>Развитие познавательных процессов (ощущений, восприятия, внимания, памяти, логического мышления, воображения);</a:t>
            </a:r>
          </a:p>
          <a:p>
            <a:pPr algn="just"/>
            <a:r>
              <a:rPr lang="ru-RU" dirty="0" smtClean="0"/>
              <a:t>Формирование психологических предпосылок для овладения исследовательской деятельностью.</a:t>
            </a:r>
          </a:p>
          <a:p>
            <a:pPr algn="just"/>
            <a:r>
              <a:rPr lang="ru-RU" dirty="0" smtClean="0"/>
              <a:t>Развитие произвольности в управлении интеллектуальными процессами;</a:t>
            </a:r>
          </a:p>
          <a:p>
            <a:pPr algn="just"/>
            <a:r>
              <a:rPr lang="ru-RU" dirty="0" smtClean="0"/>
              <a:t>Развивать творческую активность, фантазию.</a:t>
            </a:r>
          </a:p>
          <a:p>
            <a:pPr algn="just"/>
            <a:r>
              <a:rPr lang="ru-RU" dirty="0"/>
              <a:t>Р</a:t>
            </a:r>
            <a:r>
              <a:rPr lang="ru-RU" dirty="0" smtClean="0"/>
              <a:t>азвивать наглядно образное мышление, комбинаторные способности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Воспитывающие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/>
              <a:t>Формировать интерес к обучению.</a:t>
            </a:r>
          </a:p>
          <a:p>
            <a:pPr algn="just"/>
            <a:r>
              <a:rPr lang="ru-RU" dirty="0" smtClean="0"/>
              <a:t>Воспитывать аккуратность, усидчивость, добросовестное отношение к работе.</a:t>
            </a:r>
          </a:p>
          <a:p>
            <a:pPr algn="just"/>
            <a:r>
              <a:rPr lang="ru-RU" dirty="0" smtClean="0"/>
              <a:t>Воспитывать внимательность к выполнению заданий.</a:t>
            </a:r>
          </a:p>
          <a:p>
            <a:pPr algn="just"/>
            <a:r>
              <a:rPr lang="ru-RU" dirty="0" smtClean="0"/>
              <a:t>Воспитывать умение анализировать свои успехи, затруднения, ошибки.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7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9" l="2794" r="46821">
                        <a14:foregroundMark x1="13873" y1="47575" x2="13873" y2="47575"/>
                        <a14:foregroundMark x1="30829" y1="29099" x2="30829" y2="29099"/>
                        <a14:foregroundMark x1="31599" y1="18707" x2="31599" y2="18707"/>
                        <a14:foregroundMark x1="29961" y1="8776" x2="29961" y2="8776"/>
                        <a14:foregroundMark x1="28516" y1="6236" x2="28516" y2="6236"/>
                        <a14:foregroundMark x1="26590" y1="45727" x2="26590" y2="45727"/>
                      </a14:backgroundRemoval>
                    </a14:imgEffect>
                  </a14:imgLayer>
                </a14:imgProps>
              </a:ext>
            </a:extLst>
          </a:blip>
          <a:srcRect l="2917" r="52942"/>
          <a:stretch/>
        </p:blipFill>
        <p:spPr>
          <a:xfrm>
            <a:off x="5046187" y="526472"/>
            <a:ext cx="5758698" cy="5442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49" y="0"/>
            <a:ext cx="3979388" cy="3683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2181" t="10745" r="26104" b="12121"/>
          <a:stretch/>
        </p:blipFill>
        <p:spPr>
          <a:xfrm>
            <a:off x="1440873" y="3117271"/>
            <a:ext cx="4114800" cy="3879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4" y="691946"/>
            <a:ext cx="9522777" cy="522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7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280698"/>
            <a:ext cx="91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Сколько четвертых частей помещается на одной </a:t>
            </a:r>
            <a:r>
              <a:rPr lang="ru-RU" sz="2400" b="1" dirty="0" smtClean="0"/>
              <a:t>половине? </a:t>
            </a:r>
          </a:p>
          <a:p>
            <a:pPr algn="just"/>
            <a:r>
              <a:rPr lang="ru-RU" sz="2400" b="1" dirty="0" smtClean="0"/>
              <a:t>Сколько </a:t>
            </a:r>
            <a:r>
              <a:rPr lang="ru-RU" sz="2400" b="1" dirty="0"/>
              <a:t>шестых </a:t>
            </a:r>
            <a:r>
              <a:rPr lang="ru-RU" sz="2400" b="1" dirty="0" smtClean="0"/>
              <a:t>частей?</a:t>
            </a:r>
            <a:endParaRPr lang="ru-RU" sz="24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0370237"/>
              </p:ext>
            </p:extLst>
          </p:nvPr>
        </p:nvGraphicFramePr>
        <p:xfrm>
          <a:off x="5486399" y="1111695"/>
          <a:ext cx="3269674" cy="403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64509131"/>
              </p:ext>
            </p:extLst>
          </p:nvPr>
        </p:nvGraphicFramePr>
        <p:xfrm>
          <a:off x="1422400" y="914076"/>
          <a:ext cx="3412836" cy="443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09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196380"/>
            <a:ext cx="9365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Какие </a:t>
            </a:r>
            <a:r>
              <a:rPr lang="ru-RU" sz="2400" b="1" dirty="0" smtClean="0"/>
              <a:t>части </a:t>
            </a:r>
            <a:r>
              <a:rPr lang="ru-RU" sz="2400" b="1" dirty="0"/>
              <a:t>и </a:t>
            </a:r>
            <a:r>
              <a:rPr lang="ru-RU" sz="2400" b="1" dirty="0" smtClean="0"/>
              <a:t>сколько </a:t>
            </a:r>
            <a:r>
              <a:rPr lang="ru-RU" sz="2400" b="1" dirty="0"/>
              <a:t>их поместится точно на одной трети?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2632329"/>
              </p:ext>
            </p:extLst>
          </p:nvPr>
        </p:nvGraphicFramePr>
        <p:xfrm>
          <a:off x="2101274" y="1468582"/>
          <a:ext cx="4826000" cy="418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6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90" y="321025"/>
            <a:ext cx="8978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/>
              <a:t>Можно ли из частей разного цвета сложить целый </a:t>
            </a:r>
            <a:r>
              <a:rPr lang="ru-RU" sz="2400" b="1" dirty="0" smtClean="0"/>
              <a:t>круг? </a:t>
            </a:r>
          </a:p>
          <a:p>
            <a:pPr algn="just"/>
            <a:r>
              <a:rPr lang="ru-RU" sz="2400" b="1" dirty="0" smtClean="0"/>
              <a:t>Какие </a:t>
            </a:r>
            <a:r>
              <a:rPr lang="ru-RU" sz="2400" b="1" dirty="0"/>
              <a:t>части для этого надо взять?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1" y="1539901"/>
            <a:ext cx="3414056" cy="4432176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1970054"/>
              </p:ext>
            </p:extLst>
          </p:nvPr>
        </p:nvGraphicFramePr>
        <p:xfrm>
          <a:off x="3700032" y="1649714"/>
          <a:ext cx="3330669" cy="421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89501482"/>
              </p:ext>
            </p:extLst>
          </p:nvPr>
        </p:nvGraphicFramePr>
        <p:xfrm>
          <a:off x="7007840" y="1539901"/>
          <a:ext cx="3412836" cy="448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056" y="1512465"/>
            <a:ext cx="340795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9" y="1371421"/>
            <a:ext cx="3438442" cy="4115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80" y="1101435"/>
            <a:ext cx="3432599" cy="4655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261" y="273945"/>
            <a:ext cx="538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Какие части для этого надо взять?</a:t>
            </a:r>
          </a:p>
        </p:txBody>
      </p:sp>
    </p:spTree>
    <p:extLst>
      <p:ext uri="{BB962C8B-B14F-4D97-AF65-F5344CB8AC3E}">
        <p14:creationId xmlns:p14="http://schemas.microsoft.com/office/powerpoint/2010/main" val="7919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250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</dc:title>
  <dc:creator>Лидия</dc:creator>
  <cp:lastModifiedBy>Лидия</cp:lastModifiedBy>
  <cp:revision>21</cp:revision>
  <dcterms:created xsi:type="dcterms:W3CDTF">2023-10-15T13:41:54Z</dcterms:created>
  <dcterms:modified xsi:type="dcterms:W3CDTF">2023-10-22T18:50:17Z</dcterms:modified>
</cp:coreProperties>
</file>