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6" r:id="rId4"/>
    <p:sldId id="258" r:id="rId5"/>
    <p:sldId id="291" r:id="rId6"/>
    <p:sldId id="289" r:id="rId7"/>
    <p:sldId id="290" r:id="rId8"/>
    <p:sldId id="297" r:id="rId9"/>
    <p:sldId id="305" r:id="rId10"/>
    <p:sldId id="292" r:id="rId11"/>
    <p:sldId id="304" r:id="rId12"/>
    <p:sldId id="294" r:id="rId13"/>
    <p:sldId id="295" r:id="rId14"/>
    <p:sldId id="293" r:id="rId15"/>
    <p:sldId id="278" r:id="rId16"/>
    <p:sldId id="296" r:id="rId17"/>
    <p:sldId id="298" r:id="rId18"/>
    <p:sldId id="299" r:id="rId19"/>
    <p:sldId id="300" r:id="rId20"/>
    <p:sldId id="301" r:id="rId21"/>
    <p:sldId id="302" r:id="rId22"/>
    <p:sldId id="303" r:id="rId23"/>
    <p:sldId id="28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01" autoAdjust="0"/>
    <p:restoredTop sz="94660"/>
  </p:normalViewPr>
  <p:slideViewPr>
    <p:cSldViewPr>
      <p:cViewPr varScale="1">
        <p:scale>
          <a:sx n="101" d="100"/>
          <a:sy n="101" d="100"/>
        </p:scale>
        <p:origin x="97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Прямоугольник с двумя скругленными противолежащими углами 6"/>
          <p:cNvSpPr/>
          <p:nvPr userDrawn="1"/>
        </p:nvSpPr>
        <p:spPr>
          <a:xfrm>
            <a:off x="467544" y="260648"/>
            <a:ext cx="8280920" cy="6120680"/>
          </a:xfrm>
          <a:prstGeom prst="round2Diag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https://globus-center.org/wp-content/uploads/2018/06/RUSS_leto.jpg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351" y="0"/>
            <a:ext cx="1631181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thewritersloop.files.wordpress.com/2014/09/quill.jpg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" y="4797152"/>
            <a:ext cx="2306409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us-ege.sdamgia.ru/test?theme=338" TargetMode="External"/><Relationship Id="rId2" Type="http://schemas.openxmlformats.org/officeDocument/2006/relationships/hyperlink" Target="http://www.fipi.ru/content/otkrytyy-bank-zadaniy-eg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eznaika.info/ege/russian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908720"/>
            <a:ext cx="8305800" cy="3456384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Пунктуационный  анализ предложений</a:t>
            </a:r>
            <a:b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(Задание 21)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2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Конечно, готовиться к переезду необходимо заранее.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Этот вопрос, во-первых, необходимо обсудить на заседании кафедры.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Этот праздник удался на славу, по словам присутствующих.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вводными словами и словосочетаниями: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3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не ожидала тебя сегодня встретить,»-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тихо сказала Лена.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«Долгие годы мы планировали открыть школьный музей А. П. Чехова,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-рассказывала экскурсовод, -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наша мечта осуществилась».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предложениях с прямой речью: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1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accent5"/>
                </a:solidFill>
              </a:rPr>
              <a:t>сложносочиненных</a:t>
            </a:r>
            <a:r>
              <a:rPr lang="ru-RU" b="1" dirty="0" smtClean="0">
                <a:solidFill>
                  <a:srgbClr val="C00000"/>
                </a:solidFill>
              </a:rPr>
              <a:t>: Осень в этом году была тихая и красивая, и птицы не торопились улетать на юг.</a:t>
            </a:r>
          </a:p>
          <a:p>
            <a:r>
              <a:rPr lang="ru-RU" b="1" dirty="0" smtClean="0">
                <a:solidFill>
                  <a:srgbClr val="005BD3"/>
                </a:solidFill>
              </a:rPr>
              <a:t>сложноподчиненных</a:t>
            </a:r>
            <a:r>
              <a:rPr lang="ru-RU" b="1" dirty="0" smtClean="0">
                <a:solidFill>
                  <a:srgbClr val="005BD3"/>
                </a:solidFill>
              </a:rPr>
              <a:t>: </a:t>
            </a:r>
            <a:r>
              <a:rPr lang="ru-RU" b="1" dirty="0" smtClean="0">
                <a:solidFill>
                  <a:srgbClr val="C00000"/>
                </a:solidFill>
              </a:rPr>
              <a:t>Когда теплоход подошел к пристани, встречающие оживились.</a:t>
            </a:r>
          </a:p>
          <a:p>
            <a:r>
              <a:rPr lang="ru-RU" b="1" dirty="0" smtClean="0">
                <a:solidFill>
                  <a:schemeClr val="accent5"/>
                </a:solidFill>
              </a:rPr>
              <a:t>бессоюзных: </a:t>
            </a:r>
            <a:r>
              <a:rPr lang="ru-RU" b="1" dirty="0" smtClean="0">
                <a:solidFill>
                  <a:srgbClr val="C00000"/>
                </a:solidFill>
              </a:rPr>
              <a:t>Грозовые тучи неожиданно затянули все небо, начинал накрапывать холодный </a:t>
            </a:r>
            <a:r>
              <a:rPr lang="ru-RU" b="1" dirty="0" smtClean="0">
                <a:solidFill>
                  <a:srgbClr val="C00000"/>
                </a:solidFill>
              </a:rPr>
              <a:t>дождь, </a:t>
            </a:r>
            <a:r>
              <a:rPr lang="ru-RU" b="1" dirty="0" smtClean="0">
                <a:solidFill>
                  <a:srgbClr val="C00000"/>
                </a:solidFill>
              </a:rPr>
              <a:t>город замер.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сложных   предложениях разных видов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5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Переулок был весь в садах, и у заборов росли липы, бросавшие теперь,  при луне, широкую тень, так что заборы и ворота на одной стороне совершенно утопали в потемках.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Переулок был весь в садах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у заборов росли липы, бросавшие теперь,  при луне, широкую тень,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что заборы и ворота на одной стороне совершенно утопали в потемках.</a:t>
            </a:r>
            <a:endParaRPr lang="ru-RU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сложных   предложениях с разными видами связи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47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52400"/>
            <a:ext cx="7787208" cy="12192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Найдите предложения, в которых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в соответствии с одним и тем же правилом пунктуации. Запишите номера этих предложений</a:t>
            </a:r>
            <a:r>
              <a:rPr lang="ru-RU" sz="2400" b="1" dirty="0">
                <a:solidFill>
                  <a:schemeClr val="bg1"/>
                </a:solidFill>
              </a:rPr>
              <a:t>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Мы предполагали выехать рано, но что-то нас задержало. 2) Вдоль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кустарниковой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поросли,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было видно другой растительности. 3) Вот и тополь распустил пух в семенах, чтобы только дождаться легких порывов ветра. 4) В лесу,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стоймах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водоемах — всюду разносился запах пряностей, уже не цветочный, а сладкий травный. 5) В полдень мы расположились на отдых у озера, заросшего камышом. 6) Солнце пекло так, что к песку нельзя было прикоснуться. 7) В лучах ярко-желтого солнца озеро блестело, как зеркало.</a:t>
            </a:r>
          </a:p>
        </p:txBody>
      </p:sp>
    </p:spTree>
    <p:extLst>
      <p:ext uri="{BB962C8B-B14F-4D97-AF65-F5344CB8AC3E}">
        <p14:creationId xmlns:p14="http://schemas.microsoft.com/office/powerpoint/2010/main" val="386363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>
            <a:normAutofit/>
          </a:bodyPr>
          <a:lstStyle/>
          <a:p>
            <a:r>
              <a:rPr lang="ru-RU" dirty="0" smtClean="0"/>
              <a:t>1. Запятая в ССП</a:t>
            </a:r>
          </a:p>
          <a:p>
            <a:r>
              <a:rPr lang="ru-RU" dirty="0" smtClean="0"/>
              <a:t>2</a:t>
            </a:r>
            <a:r>
              <a:rPr lang="ru-RU" dirty="0" smtClean="0"/>
              <a:t>. Запятые при обособленном дополнении</a:t>
            </a:r>
            <a:endParaRPr lang="ru-RU" dirty="0" smtClean="0"/>
          </a:p>
          <a:p>
            <a:r>
              <a:rPr lang="ru-RU" dirty="0" smtClean="0"/>
              <a:t>3.</a:t>
            </a:r>
            <a:r>
              <a:rPr lang="ru-RU" dirty="0"/>
              <a:t> </a:t>
            </a:r>
            <a:r>
              <a:rPr lang="ru-RU" dirty="0" smtClean="0"/>
              <a:t>Запятая в СПП</a:t>
            </a:r>
          </a:p>
          <a:p>
            <a:r>
              <a:rPr lang="ru-RU" dirty="0" smtClean="0"/>
              <a:t>4-Запятая между однородными членами +запятая  при обособленном определении, выраженном однородными прилагательными</a:t>
            </a:r>
          </a:p>
          <a:p>
            <a:r>
              <a:rPr lang="ru-RU" dirty="0" smtClean="0"/>
              <a:t>5.</a:t>
            </a:r>
            <a:r>
              <a:rPr lang="ru-RU" dirty="0"/>
              <a:t> </a:t>
            </a:r>
            <a:r>
              <a:rPr lang="ru-RU" dirty="0" smtClean="0"/>
              <a:t>Запятая при обособленном </a:t>
            </a:r>
            <a:r>
              <a:rPr lang="ru-RU" dirty="0" err="1" smtClean="0"/>
              <a:t>определнии</a:t>
            </a:r>
            <a:r>
              <a:rPr lang="ru-RU" dirty="0" smtClean="0"/>
              <a:t>, выраженном причастным оборотом</a:t>
            </a:r>
          </a:p>
          <a:p>
            <a:r>
              <a:rPr lang="ru-RU" dirty="0" smtClean="0"/>
              <a:t>6. Запятая в СПП</a:t>
            </a:r>
          </a:p>
          <a:p>
            <a:r>
              <a:rPr lang="ru-RU" dirty="0" smtClean="0"/>
              <a:t>7. Запятая при сравнительном обороте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ru-RU" dirty="0" smtClean="0"/>
              <a:t>                  Черновик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57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Запятая в ССП</a:t>
            </a:r>
          </a:p>
          <a:p>
            <a:r>
              <a:rPr lang="ru-RU" dirty="0" smtClean="0"/>
              <a:t>2. Запятые при обособленном дополнении</a:t>
            </a:r>
          </a:p>
          <a:p>
            <a:r>
              <a:rPr lang="ru-RU" dirty="0" smtClean="0"/>
              <a:t>3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>
                <a:solidFill>
                  <a:srgbClr val="FFFF00"/>
                </a:solidFill>
              </a:rPr>
              <a:t>Запятая в СПП</a:t>
            </a:r>
          </a:p>
          <a:p>
            <a:r>
              <a:rPr lang="ru-RU" dirty="0" smtClean="0"/>
              <a:t>4-Запятая между однородными членами +запятая  при обособленном определении, выраженном однородными прилагательными</a:t>
            </a:r>
          </a:p>
          <a:p>
            <a:r>
              <a:rPr lang="ru-RU" dirty="0" smtClean="0"/>
              <a:t>5.</a:t>
            </a:r>
            <a:r>
              <a:rPr lang="ru-RU" dirty="0"/>
              <a:t> </a:t>
            </a:r>
            <a:r>
              <a:rPr lang="ru-RU" dirty="0" smtClean="0"/>
              <a:t>Запятая при обособленном </a:t>
            </a:r>
            <a:r>
              <a:rPr lang="ru-RU" dirty="0" err="1" smtClean="0"/>
              <a:t>определнии</a:t>
            </a:r>
            <a:r>
              <a:rPr lang="ru-RU" dirty="0" smtClean="0"/>
              <a:t>, выраженном причастным оборотом</a:t>
            </a:r>
          </a:p>
          <a:p>
            <a:r>
              <a:rPr lang="ru-RU" dirty="0" smtClean="0"/>
              <a:t>6. </a:t>
            </a:r>
            <a:r>
              <a:rPr lang="ru-RU" dirty="0" smtClean="0">
                <a:solidFill>
                  <a:srgbClr val="FFFF00"/>
                </a:solidFill>
              </a:rPr>
              <a:t>Запятая в СПП</a:t>
            </a:r>
          </a:p>
          <a:p>
            <a:r>
              <a:rPr lang="ru-RU" dirty="0" smtClean="0"/>
              <a:t>7. Запятая при сравнительном обороте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             </a:t>
            </a:r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36</a:t>
            </a: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ru-RU" dirty="0" smtClean="0"/>
              <a:t>                  Черновик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89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52400"/>
            <a:ext cx="7787208" cy="12192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Найдите предложения, в которых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в соответствии с одним и тем же правилом пунктуации. Запишите номера этих предложений</a:t>
            </a:r>
            <a:r>
              <a:rPr lang="ru-RU" sz="2400" b="1" dirty="0">
                <a:solidFill>
                  <a:schemeClr val="bg1"/>
                </a:solidFill>
              </a:rPr>
              <a:t>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Зелень, одаривая съедобными травами и небывалыми ароматами, в июле уже вовсю цветет. 2) Небосклон голубой и чистый, время от времени проплывают по нему пушистые облака. 3) И вдруг неожиданно жаркое летнее солнце сменяют надвигающиеся тучи. 4) Только что было солнце - теперь его поглотила грозная тьма. 5) Сильные порывы ветра, с каждым разом усиливаясь, готовы сорвать ветви с макушек деревьев на своем пути. 6) Гроза стихает так же неожиданно, как и началась. 7) Впереди еще долгие жаркие, знойные и просто теплые приятные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19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Запятая в простом предложении с  обособленным обстоятельством, выраженным деепричастным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. Запятая в БСП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в простом предложении с  обособленным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обстоятельством, выраженном деепричастным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Запятая в простом предложении со сравнительным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Запятая в простом предложении с однородными членами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ru-RU" dirty="0" smtClean="0"/>
              <a:t>                  Черновик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989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в простом предложении с  обособленным обстоятельством, выраженным деепричастным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. Запятая в БСП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в простом предложении с  обособленным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обстоятельством, выраженном деепричастным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Запятая в простом предложении со сравнительным оборотом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Запятая в простом предложении с однородными членами</a:t>
            </a:r>
          </a:p>
          <a:p>
            <a:r>
              <a:rPr lang="ru-RU" dirty="0" smtClean="0"/>
              <a:t>                                                           </a:t>
            </a:r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15</a:t>
            </a: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ru-RU" dirty="0" smtClean="0"/>
              <a:t>                  Черновик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919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rgbClr val="C00000"/>
                </a:solidFill>
              </a:rPr>
              <a:t>В вариантах </a:t>
            </a:r>
            <a:r>
              <a:rPr lang="ru-RU" b="1" i="1" dirty="0" smtClean="0">
                <a:solidFill>
                  <a:srgbClr val="C00000"/>
                </a:solidFill>
              </a:rPr>
              <a:t>ЕГЭ для </a:t>
            </a:r>
            <a:r>
              <a:rPr lang="ru-RU" b="1" i="1" dirty="0">
                <a:solidFill>
                  <a:srgbClr val="C00000"/>
                </a:solidFill>
              </a:rPr>
              <a:t>анализа будут предложены тексты, пунктуационный анализ которых предполагает поиск конструкций с </a:t>
            </a:r>
            <a:r>
              <a:rPr lang="ru-RU" b="1" i="1" dirty="0" smtClean="0">
                <a:solidFill>
                  <a:srgbClr val="C00000"/>
                </a:solidFill>
              </a:rPr>
              <a:t>тире, двоеточием</a:t>
            </a:r>
            <a:r>
              <a:rPr lang="ru-RU" b="1" i="1" dirty="0">
                <a:solidFill>
                  <a:srgbClr val="C00000"/>
                </a:solidFill>
              </a:rPr>
              <a:t>, </a:t>
            </a:r>
            <a:r>
              <a:rPr lang="ru-RU" b="1" i="1" dirty="0" smtClean="0">
                <a:solidFill>
                  <a:srgbClr val="C00000"/>
                </a:solidFill>
              </a:rPr>
              <a:t>запятой. 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Количество </a:t>
            </a:r>
            <a:r>
              <a:rPr lang="ru-RU" b="1" i="1" dirty="0">
                <a:solidFill>
                  <a:srgbClr val="C00000"/>
                </a:solidFill>
              </a:rPr>
              <a:t>верных ответов в задании ограничивается только количеством предложений в тексте.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            Пунктуационный анализ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92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52400"/>
            <a:ext cx="7787208" cy="12192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Найдите предложения, в которых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в соответствии с одним и тем же правилом пунктуации. Запишите номера этих предложений</a:t>
            </a:r>
            <a:r>
              <a:rPr lang="ru-RU" sz="2400" b="1" dirty="0">
                <a:solidFill>
                  <a:schemeClr val="bg1"/>
                </a:solidFill>
              </a:rPr>
              <a:t>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«Почему, — спрашивал директор школы Сухомлинский, — дети приходят в школу с огромным желанием учиться, а через несколько лет этот огонёк постепенно угасает?» 2) Сухомлинский начинает титанический труд — он ищет ответ на поставленный вопрос. 3) Секрет интереса к учёбе оказался прост: должен быть успех, достижение, ощущение роста. 4) Вчера не понимал — сегодня понял, вчера не умел — сегодня научился. 5) Ученик не станок. 6) Ученик вечно в развитии, он растёт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развивается. 7)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прежде всего заботиться о его развитии.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0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Запятая в предложении с прямой речью + запятая  между частями сложносочиненного предложения.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. -----------------------------------------------------------------------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в простом предложении с однородными членами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в бессоюзном  сложном предложении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------------------------------------------------------------------------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в бессоюзном сложном предложении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----------------------------------------------------------------------</a:t>
            </a:r>
          </a:p>
          <a:p>
            <a:r>
              <a:rPr lang="ru-RU" dirty="0" smtClean="0"/>
              <a:t>                                                           </a:t>
            </a:r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46</a:t>
            </a: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ru-RU" dirty="0" smtClean="0"/>
              <a:t>                  Черновик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2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1628800"/>
            <a:ext cx="8305800" cy="4248472"/>
          </a:xfrm>
        </p:spPr>
        <p:txBody>
          <a:bodyPr/>
          <a:lstStyle/>
          <a:p>
            <a:endParaRPr lang="ru-RU" dirty="0" smtClean="0">
              <a:solidFill>
                <a:schemeClr val="accent2"/>
              </a:solidFill>
              <a:hlinkClick r:id="rId2"/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Сайт «Решу ЕГЭ»: </a:t>
            </a:r>
            <a:r>
              <a:rPr lang="en-US" dirty="0">
                <a:solidFill>
                  <a:srgbClr val="FFFF00"/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rgbClr val="FFFF00"/>
                </a:solidFill>
                <a:hlinkClick r:id="rId3"/>
              </a:rPr>
              <a:t>rus-ege.sda</a:t>
            </a:r>
            <a:endParaRPr lang="ru-RU" dirty="0" smtClean="0">
              <a:solidFill>
                <a:srgbClr val="FFFF00"/>
              </a:solidFill>
              <a:hlinkClick r:id="rId3"/>
            </a:endParaRPr>
          </a:p>
          <a:p>
            <a:r>
              <a:rPr lang="en-US" dirty="0" smtClean="0">
                <a:solidFill>
                  <a:srgbClr val="FFFF00"/>
                </a:solidFill>
                <a:hlinkClick r:id="rId3"/>
              </a:rPr>
              <a:t>mgia.ru/</a:t>
            </a:r>
            <a:r>
              <a:rPr lang="en-US" dirty="0" err="1" smtClean="0">
                <a:solidFill>
                  <a:srgbClr val="FFFF00"/>
                </a:solidFill>
                <a:hlinkClick r:id="rId3"/>
              </a:rPr>
              <a:t>test?theme</a:t>
            </a:r>
            <a:r>
              <a:rPr lang="en-US" dirty="0" smtClean="0">
                <a:solidFill>
                  <a:srgbClr val="FFFF00"/>
                </a:solidFill>
                <a:hlinkClick r:id="rId3"/>
              </a:rPr>
              <a:t>=338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Сайт «Незнайка»</a:t>
            </a:r>
            <a:r>
              <a:rPr lang="en-US" dirty="0">
                <a:hlinkClick r:id="rId4"/>
              </a:rPr>
              <a:t> </a:t>
            </a:r>
            <a:endParaRPr lang="ru-RU" dirty="0" smtClean="0">
              <a:hlinkClick r:id="rId4"/>
            </a:endParaRPr>
          </a:p>
          <a:p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://neznaika.info/ege/russian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r>
              <a:rPr lang="ru-RU" dirty="0">
                <a:solidFill>
                  <a:srgbClr val="FFFF00"/>
                </a:solidFill>
              </a:rPr>
              <a:t>Сайт </a:t>
            </a:r>
            <a:r>
              <a:rPr lang="ru-RU" dirty="0" smtClean="0">
                <a:solidFill>
                  <a:srgbClr val="FFFF00"/>
                </a:solidFill>
              </a:rPr>
              <a:t> ФИПИ </a:t>
            </a:r>
            <a:endParaRPr lang="ru-RU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  <a:hlinkClick r:id="rId2"/>
              </a:rPr>
              <a:t>http</a:t>
            </a:r>
            <a:r>
              <a:rPr lang="en-US" dirty="0">
                <a:solidFill>
                  <a:schemeClr val="accent1"/>
                </a:solidFill>
                <a:hlinkClick r:id="rId2"/>
              </a:rPr>
              <a:t>://www.fipi.ru/content/otkrytyy-bank-zadaniy-ege</a:t>
            </a:r>
            <a:r>
              <a:rPr lang="ru-RU" dirty="0">
                <a:solidFill>
                  <a:schemeClr val="accent1"/>
                </a:solidFill>
              </a:rPr>
              <a:t> 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1008112"/>
          </a:xfrm>
        </p:spPr>
        <p:txBody>
          <a:bodyPr/>
          <a:lstStyle/>
          <a:p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ссылки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301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2400"/>
            <a:ext cx="8928992" cy="644495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00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52400"/>
            <a:ext cx="7787208" cy="12192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Найдите предложения, в которых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в соответствии с одним и тем же правилом пунктуации. Запишите номера этих предложений</a:t>
            </a:r>
            <a:r>
              <a:rPr lang="ru-RU" sz="2400" b="1" dirty="0">
                <a:solidFill>
                  <a:schemeClr val="bg1"/>
                </a:solidFill>
              </a:rPr>
              <a:t>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Мы предполагали выехать рано, но что-то нас задержало. 2) Вдоль дороги кроме кустарниковой поросли не было видно другой растительности. 3) Вот и тополь распустил пух в семенах, чтобы только дождаться легких порывов ветра. 4) В лесу,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стоймах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водоемах — всюду разносился запах пряностей, уже не цветочный, а сладкий травный. 5) В полдень мы расположились на отдых у озера, заросшего камышом. 6) Солнце пекло так, что к песку нельзя было прикоснуться. 7) В лучах ярко-желтого солнца озеро блестело, как зеркало.</a:t>
            </a:r>
          </a:p>
        </p:txBody>
      </p:sp>
    </p:spTree>
    <p:extLst>
      <p:ext uri="{BB962C8B-B14F-4D97-AF65-F5344CB8AC3E}">
        <p14:creationId xmlns:p14="http://schemas.microsoft.com/office/powerpoint/2010/main" val="36708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причастными оборотами: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Город,  занесенный снегом, мирно спал, убаюканный метелью. 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причастными оборотами  с обстоятельственным значением: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Привлеченный светом свечи, мотылек сгорел.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прилагательными или причастиями, стоящими после определяемого слова: </a:t>
            </a:r>
            <a:r>
              <a:rPr lang="ru-RU" b="1" dirty="0">
                <a:solidFill>
                  <a:srgbClr val="C00000"/>
                </a:solidFill>
              </a:rPr>
              <a:t>Пустыня, бескрайняя и безжизненная, подавляла его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прилагательными или причастиями, относящимися к личному местоимению: </a:t>
            </a:r>
            <a:r>
              <a:rPr lang="ru-RU" b="1" dirty="0">
                <a:solidFill>
                  <a:srgbClr val="C00000"/>
                </a:solidFill>
              </a:rPr>
              <a:t>Я, уставший и злой, не хотел уже никого видеть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обособленными определениями, выраженными: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Хозяин, суровый мужик, был нам не рад.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Иванов, капитан пограничных войск, давно служил на Дальнем Востоке.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4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деепричастными оборотами: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Отвечая на вопрос, лектор ходил по аудитории.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одиночным деепричастием: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Птица, вздрогнув, подобрала крылья.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существительными с предлогами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несмотря на, невзирая на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>
                <a:solidFill>
                  <a:srgbClr val="C00000"/>
                </a:solidFill>
              </a:rPr>
              <a:t>Н</a:t>
            </a:r>
            <a:r>
              <a:rPr lang="ru-RU" b="1" dirty="0" smtClean="0">
                <a:solidFill>
                  <a:srgbClr val="C00000"/>
                </a:solidFill>
              </a:rPr>
              <a:t>есмотря на дождливое лето, урожай выдался отличный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обособленными обстоятельствами, выраженными: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11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со значением уточнения: </a:t>
            </a:r>
            <a:r>
              <a:rPr lang="ru-RU" b="1" dirty="0" smtClean="0">
                <a:solidFill>
                  <a:srgbClr val="C00000"/>
                </a:solidFill>
              </a:rPr>
              <a:t>Мы встретимся завтра, часов в шесть. Недалеко от Симферополя, в Мирном, находится мемориальный комплекс «Концлагерь «Красный».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Выраженными сравнительными оборотами с союзами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как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будто, точно, словно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я никогда не видел лес таким прекрасным, как в эту ночь. Деревья, точно на картине, стояли тихие и задумчивые.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обособленными обстоятельствами: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По утрам солнце бьет в беседку сквозь пурпурную, лиловую, зеленую и лимонную листву.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Долгие годы он коллекционировал не марки, а значки.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Он был очень замкнутым, но надежным человеком.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На конференции мы не только обменялись опытом, но и посетили музей А. П. Чехова.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однородными членами: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Красуйся, </a:t>
            </a:r>
            <a:r>
              <a:rPr lang="ru-RU" b="1" dirty="0" smtClean="0">
                <a:solidFill>
                  <a:schemeClr val="accent5"/>
                </a:solidFill>
              </a:rPr>
              <a:t>град Петров, </a:t>
            </a:r>
            <a:r>
              <a:rPr lang="ru-RU" b="1" dirty="0" smtClean="0">
                <a:solidFill>
                  <a:srgbClr val="C00000"/>
                </a:solidFill>
              </a:rPr>
              <a:t>и стой неколебимо, как Россия!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Шуми, шуми с крутой вершины, не умолкай, </a:t>
            </a:r>
            <a:r>
              <a:rPr lang="ru-RU" b="1" dirty="0" smtClean="0">
                <a:solidFill>
                  <a:schemeClr val="accent5"/>
                </a:solidFill>
              </a:rPr>
              <a:t>поток седой!</a:t>
            </a:r>
          </a:p>
          <a:p>
            <a:r>
              <a:rPr lang="ru-RU" b="1" dirty="0" smtClean="0">
                <a:solidFill>
                  <a:schemeClr val="accent5"/>
                </a:solidFill>
              </a:rPr>
              <a:t>О первый ландыш!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Из-под снега ты просишь солнечных лучей!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Давай не будем ссориться, </a:t>
            </a: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сосед!</a:t>
            </a:r>
            <a:endParaRPr lang="ru-RU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Запятые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простых  предложениях с 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обращениями: 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1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1088</TotalTime>
  <Words>854</Words>
  <Application>Microsoft Office PowerPoint</Application>
  <PresentationFormat>Экран (4:3)</PresentationFormat>
  <Paragraphs>141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Constantia</vt:lpstr>
      <vt:lpstr>Times New Roman</vt:lpstr>
      <vt:lpstr>Wingdings 2</vt:lpstr>
      <vt:lpstr>Бумажная</vt:lpstr>
      <vt:lpstr>Пунктуационный  анализ предложений (Задание 21)</vt:lpstr>
      <vt:lpstr>                  Пунктуационный анализ</vt:lpstr>
      <vt:lpstr>21. Найдите предложения, в которых запятая  ставится в соответствии с одним и тем же правилом пунктуации. Запишите номера этих предложений. </vt:lpstr>
      <vt:lpstr>      Запятые     в простых  предложениях с  обособленными определениями, выраженными: </vt:lpstr>
      <vt:lpstr>      Запятые     в простых  предложениях с  приложениями: </vt:lpstr>
      <vt:lpstr>      Запятые     в простых  предложениях с  обособленными обстоятельствами, выраженными: </vt:lpstr>
      <vt:lpstr>      Запятые     в простых  предложениях с  обособленными обстоятельствами: </vt:lpstr>
      <vt:lpstr>      Запятые     в простых  предложениях с  однородными членами: </vt:lpstr>
      <vt:lpstr>      Запятые     в простых  предложениях с  обращениями: </vt:lpstr>
      <vt:lpstr>      Запятые     в простых  предложениях с  вводными словами и словосочетаниями: </vt:lpstr>
      <vt:lpstr>      Запятые  предложениях с прямой речью: </vt:lpstr>
      <vt:lpstr>      Запятые     в сложных   предложениях разных видов </vt:lpstr>
      <vt:lpstr>      Запятые     в сложных   предложениях с разными видами связи</vt:lpstr>
      <vt:lpstr>21. Найдите предложения, в которых запятая  ставится в соответствии с одним и тем же правилом пунктуации. Запишите номера этих предложений. </vt:lpstr>
      <vt:lpstr>                  Черновик ответа</vt:lpstr>
      <vt:lpstr>                  Черновик ответа</vt:lpstr>
      <vt:lpstr>21. Найдите предложения, в которых запятая  ставится в соответствии с одним и тем же правилом пунктуации. Запишите номера этих предложений. </vt:lpstr>
      <vt:lpstr>                  Черновик ответа</vt:lpstr>
      <vt:lpstr>                  Черновик ответа</vt:lpstr>
      <vt:lpstr>21. Найдите предложения, в которых запятая  ставится в соответствии с одним и тем же правилом пунктуации. Запишите номера этих предложений. </vt:lpstr>
      <vt:lpstr>                  Черновик ответа</vt:lpstr>
      <vt:lpstr>Полезные ссылки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41</cp:revision>
  <dcterms:created xsi:type="dcterms:W3CDTF">2019-01-04T06:33:28Z</dcterms:created>
  <dcterms:modified xsi:type="dcterms:W3CDTF">2020-01-21T16:29:42Z</dcterms:modified>
</cp:coreProperties>
</file>