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68" r:id="rId1"/>
  </p:sldMasterIdLst>
  <p:sldIdLst>
    <p:sldId id="256" r:id="rId2"/>
    <p:sldId id="257" r:id="rId3"/>
    <p:sldId id="269" r:id="rId4"/>
    <p:sldId id="271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2" r:id="rId15"/>
    <p:sldId id="273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992888" cy="314187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Работа педагога – психолога ОУ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по сопровождению несовершеннолетних, признанных находящимися в социально – опасном положении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941168"/>
            <a:ext cx="4096544" cy="79208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Подготовила: педагог – психолог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МБОУ «Донская </a:t>
            </a:r>
            <a:r>
              <a:rPr lang="ru-RU" dirty="0">
                <a:solidFill>
                  <a:schemeClr val="tx1"/>
                </a:solidFill>
              </a:rPr>
              <a:t>ш</a:t>
            </a:r>
            <a:r>
              <a:rPr lang="ru-RU" dirty="0" smtClean="0">
                <a:solidFill>
                  <a:schemeClr val="tx1"/>
                </a:solidFill>
              </a:rPr>
              <a:t>кола»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Бакунина О.Ю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7956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создание базы нормативных документов, регламентирующих деятельность психолого-педагогической и социальной службы и других субъектов процесса сопровождения семей в СОП;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организацию </a:t>
            </a:r>
            <a:r>
              <a:rPr lang="ru-RU" sz="2800" dirty="0">
                <a:solidFill>
                  <a:schemeClr val="tx1"/>
                </a:solidFill>
              </a:rPr>
              <a:t>методической базы, содержащей коррекционные и профилактические мероприятия для педагогов (классных руководителей);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оказание </a:t>
            </a:r>
            <a:r>
              <a:rPr lang="ru-RU" sz="2800" dirty="0">
                <a:solidFill>
                  <a:schemeClr val="tx1"/>
                </a:solidFill>
              </a:rPr>
              <a:t>методической поддержки педагогам, работающим в социальной гостиной.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Методическая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2923934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8328"/>
            <a:ext cx="8363272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Психологическое консультирование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1347" y="1905325"/>
            <a:ext cx="3744416" cy="86409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Индивидуальное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1905325"/>
            <a:ext cx="3744416" cy="86409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Групповое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3335" y="3610744"/>
            <a:ext cx="39604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Консультирование педагогов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653012" y="3599163"/>
            <a:ext cx="3942432" cy="9592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Консультирование родителей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63788" y="4653136"/>
            <a:ext cx="39604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Консультирование обучающихся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621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700808"/>
            <a:ext cx="8280920" cy="4425355"/>
          </a:xfrm>
        </p:spPr>
        <p:txBody>
          <a:bodyPr>
            <a:noAutofit/>
          </a:bodyPr>
          <a:lstStyle/>
          <a:p>
            <a:r>
              <a:rPr lang="ru-RU" sz="2600" dirty="0">
                <a:solidFill>
                  <a:schemeClr val="tx1"/>
                </a:solidFill>
              </a:rPr>
              <a:t>Коррекционно-развивающая работа с детьми представляет собой систему мероприятий, направленных на исправление недостатков развития и поведения, а также на развитие личности несовершеннолетних с помощью специально организованных средств социально-психологического воздействия. Такая работа способствует оптимизации психологических функций, обеспечивающих адаптивное поведение несовершеннолетнего, а также формированию навыков эффективного социального взаимодействия.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Коррекционно-развивающая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318871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00808"/>
            <a:ext cx="8424936" cy="467483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Выявление причин и факторов, угрожающих благополучию, здоровью и жизни детей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Зашита </a:t>
            </a:r>
            <a:r>
              <a:rPr lang="ru-RU" dirty="0">
                <a:solidFill>
                  <a:schemeClr val="tx1"/>
                </a:solidFill>
              </a:rPr>
              <a:t>прав и законных интересов детей в различных правоохранительных и правозащитных органах и организациях (органы управлением образования, внутренних дел, комиссии по делам несовершеннолетних, суд, прокуратура и др</a:t>
            </a:r>
            <a:r>
              <a:rPr lang="ru-RU" dirty="0" smtClean="0">
                <a:solidFill>
                  <a:schemeClr val="tx1"/>
                </a:solidFill>
              </a:rPr>
              <a:t>.).</a:t>
            </a:r>
          </a:p>
          <a:p>
            <a:r>
              <a:rPr lang="ru-RU" dirty="0">
                <a:solidFill>
                  <a:schemeClr val="tx1"/>
                </a:solidFill>
              </a:rPr>
              <a:t>Реализация индивидуальных планов  помощи несовершеннолетним  , находящихся в социально опасном </a:t>
            </a:r>
            <a:r>
              <a:rPr lang="ru-RU" dirty="0" smtClean="0">
                <a:solidFill>
                  <a:schemeClr val="tx1"/>
                </a:solidFill>
              </a:rPr>
              <a:t>положении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Работа по защите прав и законных интересов детей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671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916832"/>
            <a:ext cx="8352927" cy="4608512"/>
          </a:xfrm>
        </p:spPr>
        <p:txBody>
          <a:bodyPr>
            <a:noAutofit/>
          </a:bodyPr>
          <a:lstStyle/>
          <a:p>
            <a:r>
              <a:rPr lang="ru-RU" u="sng" dirty="0">
                <a:solidFill>
                  <a:schemeClr val="tx1"/>
                </a:solidFill>
              </a:rPr>
              <a:t>1-й этап: </a:t>
            </a:r>
            <a:r>
              <a:rPr lang="ru-RU" dirty="0">
                <a:solidFill>
                  <a:schemeClr val="tx1"/>
                </a:solidFill>
              </a:rPr>
              <a:t>изучение семьи и осознание существующих в ней проблем.</a:t>
            </a:r>
          </a:p>
          <a:p>
            <a:r>
              <a:rPr lang="ru-RU" u="sng" dirty="0">
                <a:solidFill>
                  <a:schemeClr val="tx1"/>
                </a:solidFill>
              </a:rPr>
              <a:t>2-й этап: </a:t>
            </a:r>
            <a:r>
              <a:rPr lang="ru-RU" dirty="0">
                <a:solidFill>
                  <a:schemeClr val="tx1"/>
                </a:solidFill>
              </a:rPr>
              <a:t>знакомство с членами семьи и ее окружением, беседа с детьми, оценка условий их жизни.</a:t>
            </a:r>
          </a:p>
          <a:p>
            <a:r>
              <a:rPr lang="ru-RU" u="sng" dirty="0">
                <a:solidFill>
                  <a:schemeClr val="tx1"/>
                </a:solidFill>
              </a:rPr>
              <a:t>3-й этап:</a:t>
            </a:r>
            <a:r>
              <a:rPr lang="ru-RU" dirty="0">
                <a:solidFill>
                  <a:schemeClr val="tx1"/>
                </a:solidFill>
              </a:rPr>
              <a:t> изучение причин неблагополучия семьи, ее особенностей, ее целей, ценностных ориентаций.</a:t>
            </a:r>
          </a:p>
          <a:p>
            <a:r>
              <a:rPr lang="ru-RU" u="sng" dirty="0">
                <a:solidFill>
                  <a:schemeClr val="tx1"/>
                </a:solidFill>
              </a:rPr>
              <a:t>4-й-этап:</a:t>
            </a:r>
            <a:r>
              <a:rPr lang="ru-RU" dirty="0">
                <a:solidFill>
                  <a:schemeClr val="tx1"/>
                </a:solidFill>
              </a:rPr>
              <a:t> изучение личностных взаимоотношений в семье.</a:t>
            </a:r>
          </a:p>
          <a:p>
            <a:r>
              <a:rPr lang="ru-RU" u="sng" dirty="0">
                <a:solidFill>
                  <a:schemeClr val="tx1"/>
                </a:solidFill>
              </a:rPr>
              <a:t>5-й этап: </a:t>
            </a:r>
            <a:r>
              <a:rPr lang="ru-RU" dirty="0">
                <a:solidFill>
                  <a:schemeClr val="tx1"/>
                </a:solidFill>
              </a:rPr>
              <a:t>непосредственная работа с членами семьи, которым необходима психологическая помощь.</a:t>
            </a:r>
          </a:p>
          <a:p>
            <a:r>
              <a:rPr lang="ru-RU" u="sng" dirty="0">
                <a:solidFill>
                  <a:schemeClr val="tx1"/>
                </a:solidFill>
              </a:rPr>
              <a:t>6-й этап: </a:t>
            </a:r>
            <a:r>
              <a:rPr lang="ru-RU" dirty="0">
                <a:solidFill>
                  <a:schemeClr val="tx1"/>
                </a:solidFill>
              </a:rPr>
              <a:t>выводы о результатах работы с неблагополучной семьей.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Алгоритм </a:t>
            </a:r>
            <a:r>
              <a:rPr lang="ru-RU" sz="3200" dirty="0" smtClean="0">
                <a:solidFill>
                  <a:schemeClr val="tx1"/>
                </a:solidFill>
              </a:rPr>
              <a:t>работы педагога </a:t>
            </a:r>
            <a:r>
              <a:rPr lang="ru-RU" sz="3200" dirty="0">
                <a:solidFill>
                  <a:schemeClr val="tx1"/>
                </a:solidFill>
              </a:rPr>
              <a:t>– психолога с семьей, дети которой находятся в социально – опасном положении: </a:t>
            </a:r>
          </a:p>
        </p:txBody>
      </p:sp>
    </p:spTree>
    <p:extLst>
      <p:ext uri="{BB962C8B-B14F-4D97-AF65-F5344CB8AC3E}">
        <p14:creationId xmlns:p14="http://schemas.microsoft.com/office/powerpoint/2010/main" val="2882723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764704"/>
            <a:ext cx="8208912" cy="5361459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Психолого-педагогическая помощь детям, находящимся в социально опасном положении, должна состоять, прежде всего, в сохранении или восстановлении их </a:t>
            </a:r>
            <a:r>
              <a:rPr lang="ru-RU" sz="3200" u="sng" dirty="0">
                <a:solidFill>
                  <a:schemeClr val="tx1"/>
                </a:solidFill>
              </a:rPr>
              <a:t>психологического здоровья, </a:t>
            </a:r>
            <a:r>
              <a:rPr lang="ru-RU" sz="3200" dirty="0">
                <a:solidFill>
                  <a:schemeClr val="tx1"/>
                </a:solidFill>
              </a:rPr>
              <a:t>формирования </a:t>
            </a:r>
            <a:r>
              <a:rPr lang="ru-RU" sz="3200" u="sng" dirty="0">
                <a:solidFill>
                  <a:schemeClr val="tx1"/>
                </a:solidFill>
              </a:rPr>
              <a:t>социально адаптивного поведения</a:t>
            </a:r>
            <a:r>
              <a:rPr lang="ru-RU" sz="3200" dirty="0">
                <a:solidFill>
                  <a:schemeClr val="tx1"/>
                </a:solidFill>
              </a:rPr>
              <a:t> у детей, </a:t>
            </a:r>
            <a:r>
              <a:rPr lang="ru-RU" sz="3200" u="sng" dirty="0">
                <a:solidFill>
                  <a:schemeClr val="tx1"/>
                </a:solidFill>
              </a:rPr>
              <a:t>восстановления детско-родительских отношений </a:t>
            </a:r>
            <a:r>
              <a:rPr lang="ru-RU" sz="3200" dirty="0">
                <a:solidFill>
                  <a:schemeClr val="tx1"/>
                </a:solidFill>
              </a:rPr>
              <a:t>и решения главной задачи – </a:t>
            </a:r>
            <a:r>
              <a:rPr lang="ru-RU" sz="3200" u="sng" dirty="0">
                <a:solidFill>
                  <a:schemeClr val="tx1"/>
                </a:solidFill>
              </a:rPr>
              <a:t>сохранение ребенка в семье.</a:t>
            </a:r>
          </a:p>
        </p:txBody>
      </p:sp>
    </p:spTree>
    <p:extLst>
      <p:ext uri="{BB962C8B-B14F-4D97-AF65-F5344CB8AC3E}">
        <p14:creationId xmlns:p14="http://schemas.microsoft.com/office/powerpoint/2010/main" val="3176678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25272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Спасибо за внимание!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660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84784"/>
            <a:ext cx="7848872" cy="446449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Конвенция о правах </a:t>
            </a:r>
            <a:r>
              <a:rPr lang="ru-RU" sz="2800" dirty="0" smtClean="0">
                <a:solidFill>
                  <a:schemeClr val="tx1"/>
                </a:solidFill>
              </a:rPr>
              <a:t>ребенка</a:t>
            </a:r>
            <a:r>
              <a:rPr lang="ru-RU" sz="2800" dirty="0">
                <a:solidFill>
                  <a:schemeClr val="tx1"/>
                </a:solidFill>
              </a:rPr>
              <a:t>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Конституция РФ;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Закон РФ </a:t>
            </a:r>
            <a:r>
              <a:rPr lang="ru-RU" sz="2800" dirty="0">
                <a:solidFill>
                  <a:schemeClr val="tx1"/>
                </a:solidFill>
              </a:rPr>
              <a:t>от 24 июня 1999г. </a:t>
            </a:r>
            <a:r>
              <a:rPr lang="ru-RU" sz="2800" dirty="0" smtClean="0">
                <a:solidFill>
                  <a:schemeClr val="tx1"/>
                </a:solidFill>
              </a:rPr>
              <a:t>№ </a:t>
            </a:r>
            <a:r>
              <a:rPr lang="ru-RU" sz="2800" dirty="0">
                <a:solidFill>
                  <a:schemeClr val="tx1"/>
                </a:solidFill>
              </a:rPr>
              <a:t>- </a:t>
            </a:r>
            <a:r>
              <a:rPr lang="ru-RU" sz="2800" dirty="0" smtClean="0">
                <a:solidFill>
                  <a:schemeClr val="tx1"/>
                </a:solidFill>
              </a:rPr>
              <a:t>120 -  ФЗ «</a:t>
            </a:r>
            <a:r>
              <a:rPr lang="ru-RU" sz="2800" dirty="0">
                <a:solidFill>
                  <a:schemeClr val="tx1"/>
                </a:solidFill>
              </a:rPr>
              <a:t>Об основах системы профилактики безнадзорности и правонарушений среди </a:t>
            </a:r>
            <a:r>
              <a:rPr lang="ru-RU" sz="2800" dirty="0" smtClean="0">
                <a:solidFill>
                  <a:schemeClr val="tx1"/>
                </a:solidFill>
              </a:rPr>
              <a:t>несовершеннолетних»;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Федеральный </a:t>
            </a:r>
            <a:r>
              <a:rPr lang="ru-RU" sz="2800" dirty="0">
                <a:solidFill>
                  <a:schemeClr val="tx1"/>
                </a:solidFill>
              </a:rPr>
              <a:t>закон "Об образовании в Российской Федерации" N 273-ФЗ от 29 декабря 2012 г</a:t>
            </a:r>
            <a:endParaRPr lang="ru-RU" sz="2800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Правовая </a:t>
            </a:r>
            <a:r>
              <a:rPr lang="ru-RU" sz="4800" dirty="0">
                <a:solidFill>
                  <a:schemeClr val="tx1"/>
                </a:solidFill>
              </a:rPr>
              <a:t>основа </a:t>
            </a:r>
          </a:p>
        </p:txBody>
      </p:sp>
    </p:spTree>
    <p:extLst>
      <p:ext uri="{BB962C8B-B14F-4D97-AF65-F5344CB8AC3E}">
        <p14:creationId xmlns:p14="http://schemas.microsoft.com/office/powerpoint/2010/main" val="2779235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916832"/>
            <a:ext cx="7776864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Статья 42. Психолого-педагогическая, медицинская и социальная помощь обучающимся, испытывающим трудности в освоении основных общеобразовательных программ, развитии и социальной </a:t>
            </a:r>
            <a:r>
              <a:rPr lang="ru-RU" sz="2800" dirty="0" smtClean="0">
                <a:solidFill>
                  <a:schemeClr val="tx1"/>
                </a:solidFill>
              </a:rPr>
              <a:t>адаптации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П.3</a:t>
            </a:r>
            <a:r>
              <a:rPr lang="ru-RU" sz="2800" dirty="0">
                <a:solidFill>
                  <a:schemeClr val="tx1"/>
                </a:solidFill>
              </a:rPr>
              <a:t>. Психолого-педагогическая, медицинская и социальная помощь оказывается детям на основании заявления или согласия в письменной форме их родителей (законных представителей).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Согласие на работу педагога - психолога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77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260648"/>
            <a:ext cx="8229600" cy="12527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50" name="Picture 2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07" y="476672"/>
            <a:ext cx="1040845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36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732381" cy="34506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Обучающийся образовательного учреждения, который вследствие безнадзорности или беспризорности находится в обстановке, представляющей опасность для его жизни или здоровья либо не отвечающей требованиям к его воспитанию или содержанию, либо совершает правонарушение или антиобщественные деяния.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8328"/>
            <a:ext cx="8363272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Несовершеннолетний, находящийся в социально – опасном положении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042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2675467"/>
            <a:ext cx="7740848" cy="34506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Семья, имеющая детей, находящихся в социально – опасном положении, а также семья, где родители или законные представители несовершеннолетних не исполняют своих обязанностей по их воспитанию, обучению и (или) содержанию и (или) отрицательно влияют на их поведение либо жестоко обращаются с ними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Семья, находящаяся </a:t>
            </a:r>
            <a:r>
              <a:rPr lang="ru-RU" dirty="0">
                <a:solidFill>
                  <a:schemeClr val="tx1"/>
                </a:solidFill>
              </a:rPr>
              <a:t>в социально – опасном положении</a:t>
            </a:r>
          </a:p>
        </p:txBody>
      </p:sp>
    </p:spTree>
    <p:extLst>
      <p:ext uri="{BB962C8B-B14F-4D97-AF65-F5344CB8AC3E}">
        <p14:creationId xmlns:p14="http://schemas.microsoft.com/office/powerpoint/2010/main" val="2007230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Основные направления деятельности психологической службы ОУ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771800" y="5373216"/>
            <a:ext cx="367240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Работа по </a:t>
            </a:r>
            <a:r>
              <a:rPr lang="ru-RU" sz="2000" b="1" dirty="0">
                <a:solidFill>
                  <a:schemeClr val="tx1"/>
                </a:solidFill>
              </a:rPr>
              <a:t>защите прав и законных интересов детей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03847" y="2564904"/>
            <a:ext cx="2635099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</a:rPr>
              <a:t>Профилактика,</a:t>
            </a:r>
            <a:endParaRPr lang="ru-RU" sz="2600" b="1" dirty="0">
              <a:solidFill>
                <a:schemeClr val="tx1"/>
              </a:solidFill>
            </a:endParaRPr>
          </a:p>
          <a:p>
            <a:pPr algn="ctr"/>
            <a:r>
              <a:rPr lang="ru-RU" sz="2600" b="1" dirty="0">
                <a:solidFill>
                  <a:schemeClr val="tx1"/>
                </a:solidFill>
              </a:rPr>
              <a:t>п</a:t>
            </a:r>
            <a:r>
              <a:rPr lang="ru-RU" sz="2600" b="1" dirty="0" smtClean="0">
                <a:solidFill>
                  <a:schemeClr val="tx1"/>
                </a:solidFill>
              </a:rPr>
              <a:t>росвещение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07538" y="2276872"/>
            <a:ext cx="24482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Методическая работа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53344" y="3978455"/>
            <a:ext cx="24482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Консульти-рование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08104" y="3978455"/>
            <a:ext cx="24482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Коррекционно</a:t>
            </a:r>
            <a:r>
              <a:rPr lang="ru-RU" sz="2400" b="1" dirty="0" smtClean="0">
                <a:solidFill>
                  <a:schemeClr val="tx1"/>
                </a:solidFill>
              </a:rPr>
              <a:t> – развивающая работа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12912" y="2276872"/>
            <a:ext cx="24482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Диагностика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626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44824"/>
            <a:ext cx="8280920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В рамках </a:t>
            </a:r>
            <a:r>
              <a:rPr lang="ru-RU" sz="2800" b="1" dirty="0" smtClean="0">
                <a:solidFill>
                  <a:schemeClr val="tx1"/>
                </a:solidFill>
              </a:rPr>
              <a:t>данного </a:t>
            </a:r>
            <a:r>
              <a:rPr lang="ru-RU" sz="2800" b="1" dirty="0">
                <a:solidFill>
                  <a:schemeClr val="tx1"/>
                </a:solidFill>
              </a:rPr>
              <a:t>направления задачей педагога-психолога является подробный анализ любого психодиагностического материала с целью выявления проблемных зон, имеющих отношение к эмоциональным, поведенческим, личностным и другим нарушениям, так как данные нарушения являются маркерами социально-опасного положения.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chemeClr val="tx1"/>
                </a:solidFill>
              </a:rPr>
              <a:t>Психологическая диагностика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657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47936" y="1340768"/>
            <a:ext cx="8136904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</a:rPr>
              <a:t>Все мероприятия, которые проводит в своем учреждении педагог-психолог, направленные на сплочение детских коллективов, на раннюю </a:t>
            </a:r>
            <a:r>
              <a:rPr lang="ru-RU" sz="2800" dirty="0" err="1">
                <a:solidFill>
                  <a:schemeClr val="tx1"/>
                </a:solidFill>
                <a:latin typeface="Times New Roman"/>
                <a:ea typeface="Times New Roman"/>
              </a:rPr>
              <a:t>профилизацию</a:t>
            </a: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</a:rPr>
              <a:t>, тематические акции и большие психологические игры, носят профилактический характер.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Профилактика и просвещение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5" y="5276831"/>
            <a:ext cx="2569693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Просвещение обучающихся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7936" y="4157464"/>
            <a:ext cx="2727920" cy="1143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Просвещение педагогов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4157464"/>
            <a:ext cx="2736304" cy="1143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Просвещение родителей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354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219</TotalTime>
  <Words>650</Words>
  <Application>Microsoft Office PowerPoint</Application>
  <PresentationFormat>Экран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Работа педагога – психолога ОУ  по сопровождению несовершеннолетних, признанных находящимися в социально – опасном положении</vt:lpstr>
      <vt:lpstr>Правовая основа </vt:lpstr>
      <vt:lpstr>Согласие на работу педагога - психолога</vt:lpstr>
      <vt:lpstr>Презентация PowerPoint</vt:lpstr>
      <vt:lpstr>Несовершеннолетний, находящийся в социально – опасном положении</vt:lpstr>
      <vt:lpstr>Семья, находящаяся в социально – опасном положении</vt:lpstr>
      <vt:lpstr>Основные направления деятельности психологической службы ОУ </vt:lpstr>
      <vt:lpstr>Психологическая диагностика </vt:lpstr>
      <vt:lpstr>Профилактика и просвещение</vt:lpstr>
      <vt:lpstr>Методическая работа</vt:lpstr>
      <vt:lpstr>Психологическое консультирование</vt:lpstr>
      <vt:lpstr>Коррекционно-развивающая работа</vt:lpstr>
      <vt:lpstr>Работа по защите прав и законных интересов детей</vt:lpstr>
      <vt:lpstr>Алгоритм работы педагога – психолога с семьей, дети которой находятся в социально – опасном положении: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2017-11-14T13:54:51Z</dcterms:created>
  <dcterms:modified xsi:type="dcterms:W3CDTF">2017-11-15T15:55:52Z</dcterms:modified>
</cp:coreProperties>
</file>