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6" r:id="rId8"/>
    <p:sldId id="264" r:id="rId9"/>
    <p:sldId id="267" r:id="rId10"/>
    <p:sldId id="271" r:id="rId11"/>
    <p:sldId id="268" r:id="rId12"/>
    <p:sldId id="269" r:id="rId13"/>
    <p:sldId id="265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F36190-F4F1-4871-B141-AFB7C6619DE2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4B47509-00A7-4D73-9AAA-58D32518D881}">
      <dgm:prSet phldrT="[Текст]"/>
      <dgm:spPr/>
      <dgm:t>
        <a:bodyPr/>
        <a:lstStyle/>
        <a:p>
          <a:r>
            <a:rPr lang="ru-RU" b="1" dirty="0" smtClean="0"/>
            <a:t>Типы суицидального поведения</a:t>
          </a:r>
          <a:endParaRPr lang="ru-RU" b="1" dirty="0"/>
        </a:p>
      </dgm:t>
    </dgm:pt>
    <dgm:pt modelId="{62687A74-2EB2-4C44-BF94-415CD1FCC3E2}" type="parTrans" cxnId="{C6DB0E87-007A-4C0D-B5FC-14B12FF280B2}">
      <dgm:prSet/>
      <dgm:spPr/>
      <dgm:t>
        <a:bodyPr/>
        <a:lstStyle/>
        <a:p>
          <a:endParaRPr lang="ru-RU"/>
        </a:p>
      </dgm:t>
    </dgm:pt>
    <dgm:pt modelId="{0813C4BF-AC0B-4641-BAA7-AEEBE72519E2}" type="sibTrans" cxnId="{C6DB0E87-007A-4C0D-B5FC-14B12FF280B2}">
      <dgm:prSet/>
      <dgm:spPr/>
      <dgm:t>
        <a:bodyPr/>
        <a:lstStyle/>
        <a:p>
          <a:endParaRPr lang="ru-RU"/>
        </a:p>
      </dgm:t>
    </dgm:pt>
    <dgm:pt modelId="{631EDA9E-A30A-4472-8AC7-56C745C7392C}">
      <dgm:prSet phldrT="[Текст]"/>
      <dgm:spPr/>
      <dgm:t>
        <a:bodyPr/>
        <a:lstStyle/>
        <a:p>
          <a:r>
            <a:rPr lang="ru-RU" b="1" dirty="0" smtClean="0"/>
            <a:t>Демонстративное поведение</a:t>
          </a:r>
          <a:endParaRPr lang="ru-RU" b="1" dirty="0"/>
        </a:p>
      </dgm:t>
    </dgm:pt>
    <dgm:pt modelId="{A7364E27-036E-4AE3-B975-E7F85981AED1}" type="parTrans" cxnId="{BEB6BEA3-5352-4A83-BB40-82D84CEF7249}">
      <dgm:prSet/>
      <dgm:spPr/>
      <dgm:t>
        <a:bodyPr/>
        <a:lstStyle/>
        <a:p>
          <a:endParaRPr lang="ru-RU"/>
        </a:p>
      </dgm:t>
    </dgm:pt>
    <dgm:pt modelId="{BF1D598E-B3B4-4D5B-804B-012AA7ED3678}" type="sibTrans" cxnId="{BEB6BEA3-5352-4A83-BB40-82D84CEF7249}">
      <dgm:prSet/>
      <dgm:spPr/>
      <dgm:t>
        <a:bodyPr/>
        <a:lstStyle/>
        <a:p>
          <a:endParaRPr lang="ru-RU"/>
        </a:p>
      </dgm:t>
    </dgm:pt>
    <dgm:pt modelId="{FAE26C36-D914-4AD6-B39E-0D975DA303BC}">
      <dgm:prSet phldrT="[Текст]"/>
      <dgm:spPr/>
      <dgm:t>
        <a:bodyPr/>
        <a:lstStyle/>
        <a:p>
          <a:r>
            <a:rPr lang="ru-RU" b="1" dirty="0" smtClean="0"/>
            <a:t>Аффективное суицидальное поведение</a:t>
          </a:r>
          <a:endParaRPr lang="ru-RU" b="1" dirty="0"/>
        </a:p>
      </dgm:t>
    </dgm:pt>
    <dgm:pt modelId="{8837FC0D-42A6-4E6F-B542-D5AC416BE7FE}" type="parTrans" cxnId="{1B5ABE16-7025-4646-8856-337DD0C08D05}">
      <dgm:prSet/>
      <dgm:spPr/>
      <dgm:t>
        <a:bodyPr/>
        <a:lstStyle/>
        <a:p>
          <a:endParaRPr lang="ru-RU"/>
        </a:p>
      </dgm:t>
    </dgm:pt>
    <dgm:pt modelId="{AC26B849-B101-440C-ABA7-70D4F011B107}" type="sibTrans" cxnId="{1B5ABE16-7025-4646-8856-337DD0C08D05}">
      <dgm:prSet/>
      <dgm:spPr/>
      <dgm:t>
        <a:bodyPr/>
        <a:lstStyle/>
        <a:p>
          <a:endParaRPr lang="ru-RU"/>
        </a:p>
      </dgm:t>
    </dgm:pt>
    <dgm:pt modelId="{4F955665-FBE3-402A-B085-D0C224FF4CE4}">
      <dgm:prSet phldrT="[Текст]"/>
      <dgm:spPr/>
      <dgm:t>
        <a:bodyPr/>
        <a:lstStyle/>
        <a:p>
          <a:r>
            <a:rPr lang="ru-RU" b="1" dirty="0" smtClean="0"/>
            <a:t>Истинное суицидально поведение</a:t>
          </a:r>
          <a:endParaRPr lang="ru-RU" b="1" dirty="0"/>
        </a:p>
      </dgm:t>
    </dgm:pt>
    <dgm:pt modelId="{5911FF55-E858-4628-9ECC-3F9BD9871D6E}" type="parTrans" cxnId="{9A9A0E5C-4E8E-4BDD-AFF4-89E956F969E6}">
      <dgm:prSet/>
      <dgm:spPr/>
      <dgm:t>
        <a:bodyPr/>
        <a:lstStyle/>
        <a:p>
          <a:endParaRPr lang="ru-RU"/>
        </a:p>
      </dgm:t>
    </dgm:pt>
    <dgm:pt modelId="{E0C40D28-7B4D-452D-8760-D3DE89D0533F}" type="sibTrans" cxnId="{9A9A0E5C-4E8E-4BDD-AFF4-89E956F969E6}">
      <dgm:prSet/>
      <dgm:spPr/>
      <dgm:t>
        <a:bodyPr/>
        <a:lstStyle/>
        <a:p>
          <a:endParaRPr lang="ru-RU"/>
        </a:p>
      </dgm:t>
    </dgm:pt>
    <dgm:pt modelId="{9A461E79-95CA-49A6-9E6F-78792994C17E}" type="pres">
      <dgm:prSet presAssocID="{E6F36190-F4F1-4871-B141-AFB7C6619DE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A727DE-29AF-42C2-A4D3-21F978A600DE}" type="pres">
      <dgm:prSet presAssocID="{84B47509-00A7-4D73-9AAA-58D32518D881}" presName="hierRoot1" presStyleCnt="0"/>
      <dgm:spPr/>
    </dgm:pt>
    <dgm:pt modelId="{D7EDB0A7-ECF1-4A04-8DD5-829C771C1997}" type="pres">
      <dgm:prSet presAssocID="{84B47509-00A7-4D73-9AAA-58D32518D881}" presName="composite" presStyleCnt="0"/>
      <dgm:spPr/>
    </dgm:pt>
    <dgm:pt modelId="{3B14C867-6A2A-4EAF-A9B6-FD782F2A31CB}" type="pres">
      <dgm:prSet presAssocID="{84B47509-00A7-4D73-9AAA-58D32518D881}" presName="background" presStyleLbl="node0" presStyleIdx="0" presStyleCnt="1"/>
      <dgm:spPr/>
    </dgm:pt>
    <dgm:pt modelId="{0FB631D9-7E81-4F73-8C19-DAB6CE14255D}" type="pres">
      <dgm:prSet presAssocID="{84B47509-00A7-4D73-9AAA-58D32518D88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FF654B-5CF1-4734-97E8-39D1166626C1}" type="pres">
      <dgm:prSet presAssocID="{84B47509-00A7-4D73-9AAA-58D32518D881}" presName="hierChild2" presStyleCnt="0"/>
      <dgm:spPr/>
    </dgm:pt>
    <dgm:pt modelId="{B97D4CBF-2F2B-4056-8483-0DAF92DDABA0}" type="pres">
      <dgm:prSet presAssocID="{A7364E27-036E-4AE3-B975-E7F85981AED1}" presName="Name10" presStyleLbl="parChTrans1D2" presStyleIdx="0" presStyleCnt="3"/>
      <dgm:spPr/>
      <dgm:t>
        <a:bodyPr/>
        <a:lstStyle/>
        <a:p>
          <a:endParaRPr lang="ru-RU"/>
        </a:p>
      </dgm:t>
    </dgm:pt>
    <dgm:pt modelId="{F2180EDF-EC1C-4397-AC9D-4A56E147C639}" type="pres">
      <dgm:prSet presAssocID="{631EDA9E-A30A-4472-8AC7-56C745C7392C}" presName="hierRoot2" presStyleCnt="0"/>
      <dgm:spPr/>
    </dgm:pt>
    <dgm:pt modelId="{776AC2A1-CAE5-4D39-9E2E-A32A16D0A7C5}" type="pres">
      <dgm:prSet presAssocID="{631EDA9E-A30A-4472-8AC7-56C745C7392C}" presName="composite2" presStyleCnt="0"/>
      <dgm:spPr/>
    </dgm:pt>
    <dgm:pt modelId="{DEA65507-48D7-4150-B07F-EE96F9FC0E7A}" type="pres">
      <dgm:prSet presAssocID="{631EDA9E-A30A-4472-8AC7-56C745C7392C}" presName="background2" presStyleLbl="node2" presStyleIdx="0" presStyleCnt="3"/>
      <dgm:spPr/>
    </dgm:pt>
    <dgm:pt modelId="{C568F7D5-EEA1-4855-A70E-71723CF98457}" type="pres">
      <dgm:prSet presAssocID="{631EDA9E-A30A-4472-8AC7-56C745C7392C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E95D9E-5730-49B9-9AD3-7761BB606CB4}" type="pres">
      <dgm:prSet presAssocID="{631EDA9E-A30A-4472-8AC7-56C745C7392C}" presName="hierChild3" presStyleCnt="0"/>
      <dgm:spPr/>
    </dgm:pt>
    <dgm:pt modelId="{24CB0CA8-B469-43A6-9AE1-2E4C977BD873}" type="pres">
      <dgm:prSet presAssocID="{8837FC0D-42A6-4E6F-B542-D5AC416BE7FE}" presName="Name10" presStyleLbl="parChTrans1D2" presStyleIdx="1" presStyleCnt="3"/>
      <dgm:spPr/>
      <dgm:t>
        <a:bodyPr/>
        <a:lstStyle/>
        <a:p>
          <a:endParaRPr lang="ru-RU"/>
        </a:p>
      </dgm:t>
    </dgm:pt>
    <dgm:pt modelId="{2228A5CB-0FB5-4B78-ACE9-3ADDC7C3F004}" type="pres">
      <dgm:prSet presAssocID="{FAE26C36-D914-4AD6-B39E-0D975DA303BC}" presName="hierRoot2" presStyleCnt="0"/>
      <dgm:spPr/>
    </dgm:pt>
    <dgm:pt modelId="{D3AE3EC8-BA1E-4B4C-AFD0-B03545C5686A}" type="pres">
      <dgm:prSet presAssocID="{FAE26C36-D914-4AD6-B39E-0D975DA303BC}" presName="composite2" presStyleCnt="0"/>
      <dgm:spPr/>
    </dgm:pt>
    <dgm:pt modelId="{B63F5FB2-4212-4377-ADB1-97D140F679B5}" type="pres">
      <dgm:prSet presAssocID="{FAE26C36-D914-4AD6-B39E-0D975DA303BC}" presName="background2" presStyleLbl="node2" presStyleIdx="1" presStyleCnt="3"/>
      <dgm:spPr/>
    </dgm:pt>
    <dgm:pt modelId="{58AD95A7-5666-4394-BABC-CFF2AA99FA87}" type="pres">
      <dgm:prSet presAssocID="{FAE26C36-D914-4AD6-B39E-0D975DA303BC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5EAF45-0A98-48F6-8558-6D5AB9F5D3E8}" type="pres">
      <dgm:prSet presAssocID="{FAE26C36-D914-4AD6-B39E-0D975DA303BC}" presName="hierChild3" presStyleCnt="0"/>
      <dgm:spPr/>
    </dgm:pt>
    <dgm:pt modelId="{E0361420-8746-437E-BC09-6CD41D9CB2DA}" type="pres">
      <dgm:prSet presAssocID="{5911FF55-E858-4628-9ECC-3F9BD9871D6E}" presName="Name10" presStyleLbl="parChTrans1D2" presStyleIdx="2" presStyleCnt="3"/>
      <dgm:spPr/>
      <dgm:t>
        <a:bodyPr/>
        <a:lstStyle/>
        <a:p>
          <a:endParaRPr lang="ru-RU"/>
        </a:p>
      </dgm:t>
    </dgm:pt>
    <dgm:pt modelId="{36CA56F0-8D80-4E29-9FB8-0DF3D12AA0EF}" type="pres">
      <dgm:prSet presAssocID="{4F955665-FBE3-402A-B085-D0C224FF4CE4}" presName="hierRoot2" presStyleCnt="0"/>
      <dgm:spPr/>
    </dgm:pt>
    <dgm:pt modelId="{7E3A1FC5-C438-479B-AF22-72CBE7DBAF17}" type="pres">
      <dgm:prSet presAssocID="{4F955665-FBE3-402A-B085-D0C224FF4CE4}" presName="composite2" presStyleCnt="0"/>
      <dgm:spPr/>
    </dgm:pt>
    <dgm:pt modelId="{928BF38B-D648-4DE1-8973-7598A6DD46EA}" type="pres">
      <dgm:prSet presAssocID="{4F955665-FBE3-402A-B085-D0C224FF4CE4}" presName="background2" presStyleLbl="node2" presStyleIdx="2" presStyleCnt="3"/>
      <dgm:spPr/>
    </dgm:pt>
    <dgm:pt modelId="{977E3584-92AD-4806-AF08-F8FE6B6B0BA1}" type="pres">
      <dgm:prSet presAssocID="{4F955665-FBE3-402A-B085-D0C224FF4CE4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E631EE-0FF5-43C2-822D-9E6D18C77B0B}" type="pres">
      <dgm:prSet presAssocID="{4F955665-FBE3-402A-B085-D0C224FF4CE4}" presName="hierChild3" presStyleCnt="0"/>
      <dgm:spPr/>
    </dgm:pt>
  </dgm:ptLst>
  <dgm:cxnLst>
    <dgm:cxn modelId="{1B5ABE16-7025-4646-8856-337DD0C08D05}" srcId="{84B47509-00A7-4D73-9AAA-58D32518D881}" destId="{FAE26C36-D914-4AD6-B39E-0D975DA303BC}" srcOrd="1" destOrd="0" parTransId="{8837FC0D-42A6-4E6F-B542-D5AC416BE7FE}" sibTransId="{AC26B849-B101-440C-ABA7-70D4F011B107}"/>
    <dgm:cxn modelId="{BE0AD63C-50D9-4DF8-86D4-373ACB8D8424}" type="presOf" srcId="{631EDA9E-A30A-4472-8AC7-56C745C7392C}" destId="{C568F7D5-EEA1-4855-A70E-71723CF98457}" srcOrd="0" destOrd="0" presId="urn:microsoft.com/office/officeart/2005/8/layout/hierarchy1"/>
    <dgm:cxn modelId="{C6DB0E87-007A-4C0D-B5FC-14B12FF280B2}" srcId="{E6F36190-F4F1-4871-B141-AFB7C6619DE2}" destId="{84B47509-00A7-4D73-9AAA-58D32518D881}" srcOrd="0" destOrd="0" parTransId="{62687A74-2EB2-4C44-BF94-415CD1FCC3E2}" sibTransId="{0813C4BF-AC0B-4641-BAA7-AEEBE72519E2}"/>
    <dgm:cxn modelId="{080256BB-54F0-41E3-9354-78BB7A978671}" type="presOf" srcId="{5911FF55-E858-4628-9ECC-3F9BD9871D6E}" destId="{E0361420-8746-437E-BC09-6CD41D9CB2DA}" srcOrd="0" destOrd="0" presId="urn:microsoft.com/office/officeart/2005/8/layout/hierarchy1"/>
    <dgm:cxn modelId="{B60E653C-FFCD-4D80-A32A-3407A1F991F8}" type="presOf" srcId="{8837FC0D-42A6-4E6F-B542-D5AC416BE7FE}" destId="{24CB0CA8-B469-43A6-9AE1-2E4C977BD873}" srcOrd="0" destOrd="0" presId="urn:microsoft.com/office/officeart/2005/8/layout/hierarchy1"/>
    <dgm:cxn modelId="{9A9A0E5C-4E8E-4BDD-AFF4-89E956F969E6}" srcId="{84B47509-00A7-4D73-9AAA-58D32518D881}" destId="{4F955665-FBE3-402A-B085-D0C224FF4CE4}" srcOrd="2" destOrd="0" parTransId="{5911FF55-E858-4628-9ECC-3F9BD9871D6E}" sibTransId="{E0C40D28-7B4D-452D-8760-D3DE89D0533F}"/>
    <dgm:cxn modelId="{2F7EF94D-3AD9-4E13-B713-5ECDBE1C4159}" type="presOf" srcId="{4F955665-FBE3-402A-B085-D0C224FF4CE4}" destId="{977E3584-92AD-4806-AF08-F8FE6B6B0BA1}" srcOrd="0" destOrd="0" presId="urn:microsoft.com/office/officeart/2005/8/layout/hierarchy1"/>
    <dgm:cxn modelId="{BEB6BEA3-5352-4A83-BB40-82D84CEF7249}" srcId="{84B47509-00A7-4D73-9AAA-58D32518D881}" destId="{631EDA9E-A30A-4472-8AC7-56C745C7392C}" srcOrd="0" destOrd="0" parTransId="{A7364E27-036E-4AE3-B975-E7F85981AED1}" sibTransId="{BF1D598E-B3B4-4D5B-804B-012AA7ED3678}"/>
    <dgm:cxn modelId="{ADF0039B-F958-47F3-B48E-305B7A1547DC}" type="presOf" srcId="{84B47509-00A7-4D73-9AAA-58D32518D881}" destId="{0FB631D9-7E81-4F73-8C19-DAB6CE14255D}" srcOrd="0" destOrd="0" presId="urn:microsoft.com/office/officeart/2005/8/layout/hierarchy1"/>
    <dgm:cxn modelId="{8D622F56-C38F-410D-BFF4-FF2F1BF2F6FF}" type="presOf" srcId="{FAE26C36-D914-4AD6-B39E-0D975DA303BC}" destId="{58AD95A7-5666-4394-BABC-CFF2AA99FA87}" srcOrd="0" destOrd="0" presId="urn:microsoft.com/office/officeart/2005/8/layout/hierarchy1"/>
    <dgm:cxn modelId="{E62DE07A-4D47-46CD-996D-7AC131404E02}" type="presOf" srcId="{A7364E27-036E-4AE3-B975-E7F85981AED1}" destId="{B97D4CBF-2F2B-4056-8483-0DAF92DDABA0}" srcOrd="0" destOrd="0" presId="urn:microsoft.com/office/officeart/2005/8/layout/hierarchy1"/>
    <dgm:cxn modelId="{2521EAF0-E833-463E-8142-B6727CA0C686}" type="presOf" srcId="{E6F36190-F4F1-4871-B141-AFB7C6619DE2}" destId="{9A461E79-95CA-49A6-9E6F-78792994C17E}" srcOrd="0" destOrd="0" presId="urn:microsoft.com/office/officeart/2005/8/layout/hierarchy1"/>
    <dgm:cxn modelId="{9FF8EE67-CEDF-4024-B4C7-79F245C350E7}" type="presParOf" srcId="{9A461E79-95CA-49A6-9E6F-78792994C17E}" destId="{2BA727DE-29AF-42C2-A4D3-21F978A600DE}" srcOrd="0" destOrd="0" presId="urn:microsoft.com/office/officeart/2005/8/layout/hierarchy1"/>
    <dgm:cxn modelId="{4001AD66-A5BC-4219-833B-5621E8CF636C}" type="presParOf" srcId="{2BA727DE-29AF-42C2-A4D3-21F978A600DE}" destId="{D7EDB0A7-ECF1-4A04-8DD5-829C771C1997}" srcOrd="0" destOrd="0" presId="urn:microsoft.com/office/officeart/2005/8/layout/hierarchy1"/>
    <dgm:cxn modelId="{59F0F6CF-E77A-4563-AF21-66F11EB52EF6}" type="presParOf" srcId="{D7EDB0A7-ECF1-4A04-8DD5-829C771C1997}" destId="{3B14C867-6A2A-4EAF-A9B6-FD782F2A31CB}" srcOrd="0" destOrd="0" presId="urn:microsoft.com/office/officeart/2005/8/layout/hierarchy1"/>
    <dgm:cxn modelId="{9FEE2D10-E62F-4E21-A98B-760B6F67F86D}" type="presParOf" srcId="{D7EDB0A7-ECF1-4A04-8DD5-829C771C1997}" destId="{0FB631D9-7E81-4F73-8C19-DAB6CE14255D}" srcOrd="1" destOrd="0" presId="urn:microsoft.com/office/officeart/2005/8/layout/hierarchy1"/>
    <dgm:cxn modelId="{31CC6543-915C-426E-8F0A-AF8418986BBD}" type="presParOf" srcId="{2BA727DE-29AF-42C2-A4D3-21F978A600DE}" destId="{6FFF654B-5CF1-4734-97E8-39D1166626C1}" srcOrd="1" destOrd="0" presId="urn:microsoft.com/office/officeart/2005/8/layout/hierarchy1"/>
    <dgm:cxn modelId="{00F9084F-39FC-4E78-A89E-09CDC48D7159}" type="presParOf" srcId="{6FFF654B-5CF1-4734-97E8-39D1166626C1}" destId="{B97D4CBF-2F2B-4056-8483-0DAF92DDABA0}" srcOrd="0" destOrd="0" presId="urn:microsoft.com/office/officeart/2005/8/layout/hierarchy1"/>
    <dgm:cxn modelId="{EF62BCFF-0789-4870-9EEA-CBC5D74C4DEA}" type="presParOf" srcId="{6FFF654B-5CF1-4734-97E8-39D1166626C1}" destId="{F2180EDF-EC1C-4397-AC9D-4A56E147C639}" srcOrd="1" destOrd="0" presId="urn:microsoft.com/office/officeart/2005/8/layout/hierarchy1"/>
    <dgm:cxn modelId="{5FE7FAF9-D488-4179-989D-97F6457CACCD}" type="presParOf" srcId="{F2180EDF-EC1C-4397-AC9D-4A56E147C639}" destId="{776AC2A1-CAE5-4D39-9E2E-A32A16D0A7C5}" srcOrd="0" destOrd="0" presId="urn:microsoft.com/office/officeart/2005/8/layout/hierarchy1"/>
    <dgm:cxn modelId="{54A1EBCE-5330-45EC-95F9-FC18AEE93B62}" type="presParOf" srcId="{776AC2A1-CAE5-4D39-9E2E-A32A16D0A7C5}" destId="{DEA65507-48D7-4150-B07F-EE96F9FC0E7A}" srcOrd="0" destOrd="0" presId="urn:microsoft.com/office/officeart/2005/8/layout/hierarchy1"/>
    <dgm:cxn modelId="{44EE0BD9-6D97-4236-B475-AB0870315357}" type="presParOf" srcId="{776AC2A1-CAE5-4D39-9E2E-A32A16D0A7C5}" destId="{C568F7D5-EEA1-4855-A70E-71723CF98457}" srcOrd="1" destOrd="0" presId="urn:microsoft.com/office/officeart/2005/8/layout/hierarchy1"/>
    <dgm:cxn modelId="{625FA822-5CE2-4632-B4A7-96B366203F21}" type="presParOf" srcId="{F2180EDF-EC1C-4397-AC9D-4A56E147C639}" destId="{C6E95D9E-5730-49B9-9AD3-7761BB606CB4}" srcOrd="1" destOrd="0" presId="urn:microsoft.com/office/officeart/2005/8/layout/hierarchy1"/>
    <dgm:cxn modelId="{A28867E8-1BEF-460C-92A2-B46D88316ABE}" type="presParOf" srcId="{6FFF654B-5CF1-4734-97E8-39D1166626C1}" destId="{24CB0CA8-B469-43A6-9AE1-2E4C977BD873}" srcOrd="2" destOrd="0" presId="urn:microsoft.com/office/officeart/2005/8/layout/hierarchy1"/>
    <dgm:cxn modelId="{4868E92C-F616-4681-AEBA-5174001542DF}" type="presParOf" srcId="{6FFF654B-5CF1-4734-97E8-39D1166626C1}" destId="{2228A5CB-0FB5-4B78-ACE9-3ADDC7C3F004}" srcOrd="3" destOrd="0" presId="urn:microsoft.com/office/officeart/2005/8/layout/hierarchy1"/>
    <dgm:cxn modelId="{C3CEB1DA-381A-4C2C-8009-98E3BA497A6F}" type="presParOf" srcId="{2228A5CB-0FB5-4B78-ACE9-3ADDC7C3F004}" destId="{D3AE3EC8-BA1E-4B4C-AFD0-B03545C5686A}" srcOrd="0" destOrd="0" presId="urn:microsoft.com/office/officeart/2005/8/layout/hierarchy1"/>
    <dgm:cxn modelId="{51E267E8-DEAA-4B22-83E6-34089FE70EA2}" type="presParOf" srcId="{D3AE3EC8-BA1E-4B4C-AFD0-B03545C5686A}" destId="{B63F5FB2-4212-4377-ADB1-97D140F679B5}" srcOrd="0" destOrd="0" presId="urn:microsoft.com/office/officeart/2005/8/layout/hierarchy1"/>
    <dgm:cxn modelId="{B367EB0C-102A-4097-9D9D-FA44C5F7BA28}" type="presParOf" srcId="{D3AE3EC8-BA1E-4B4C-AFD0-B03545C5686A}" destId="{58AD95A7-5666-4394-BABC-CFF2AA99FA87}" srcOrd="1" destOrd="0" presId="urn:microsoft.com/office/officeart/2005/8/layout/hierarchy1"/>
    <dgm:cxn modelId="{7F6481D9-728F-4F80-B3B9-25F727F75107}" type="presParOf" srcId="{2228A5CB-0FB5-4B78-ACE9-3ADDC7C3F004}" destId="{EF5EAF45-0A98-48F6-8558-6D5AB9F5D3E8}" srcOrd="1" destOrd="0" presId="urn:microsoft.com/office/officeart/2005/8/layout/hierarchy1"/>
    <dgm:cxn modelId="{0D400137-4F30-4145-AEAB-DB6E5244867C}" type="presParOf" srcId="{6FFF654B-5CF1-4734-97E8-39D1166626C1}" destId="{E0361420-8746-437E-BC09-6CD41D9CB2DA}" srcOrd="4" destOrd="0" presId="urn:microsoft.com/office/officeart/2005/8/layout/hierarchy1"/>
    <dgm:cxn modelId="{9F35A4C0-9780-41BB-BDD5-9CE3FB1DD4EF}" type="presParOf" srcId="{6FFF654B-5CF1-4734-97E8-39D1166626C1}" destId="{36CA56F0-8D80-4E29-9FB8-0DF3D12AA0EF}" srcOrd="5" destOrd="0" presId="urn:microsoft.com/office/officeart/2005/8/layout/hierarchy1"/>
    <dgm:cxn modelId="{295078AC-0777-432C-8CC2-E755AA6D31AE}" type="presParOf" srcId="{36CA56F0-8D80-4E29-9FB8-0DF3D12AA0EF}" destId="{7E3A1FC5-C438-479B-AF22-72CBE7DBAF17}" srcOrd="0" destOrd="0" presId="urn:microsoft.com/office/officeart/2005/8/layout/hierarchy1"/>
    <dgm:cxn modelId="{8E722C58-E9B1-423A-AA54-DD82A97B6B7E}" type="presParOf" srcId="{7E3A1FC5-C438-479B-AF22-72CBE7DBAF17}" destId="{928BF38B-D648-4DE1-8973-7598A6DD46EA}" srcOrd="0" destOrd="0" presId="urn:microsoft.com/office/officeart/2005/8/layout/hierarchy1"/>
    <dgm:cxn modelId="{77543A9F-1636-4506-A95A-8DD9CCDEDCBB}" type="presParOf" srcId="{7E3A1FC5-C438-479B-AF22-72CBE7DBAF17}" destId="{977E3584-92AD-4806-AF08-F8FE6B6B0BA1}" srcOrd="1" destOrd="0" presId="urn:microsoft.com/office/officeart/2005/8/layout/hierarchy1"/>
    <dgm:cxn modelId="{1DC45678-1CE1-4770-9104-5879AD774F3C}" type="presParOf" srcId="{36CA56F0-8D80-4E29-9FB8-0DF3D12AA0EF}" destId="{3EE631EE-0FF5-43C2-822D-9E6D18C77B0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DE359F-180D-43FD-877C-621D90AE8BAC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0FF8285-6CA7-4B73-945B-3E8AD2C3CD39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Проявления </a:t>
          </a:r>
          <a:r>
            <a:rPr lang="ru-RU" b="1" dirty="0" smtClean="0">
              <a:solidFill>
                <a:schemeClr val="tx1"/>
              </a:solidFill>
            </a:rPr>
            <a:t>суицида</a:t>
          </a:r>
          <a:endParaRPr lang="ru-RU" b="1" dirty="0">
            <a:solidFill>
              <a:schemeClr val="tx1"/>
            </a:solidFill>
          </a:endParaRPr>
        </a:p>
      </dgm:t>
    </dgm:pt>
    <dgm:pt modelId="{AF961EB7-1DF5-4BF7-ABB0-A07473597BB4}" type="parTrans" cxnId="{0B05EAE8-A8EB-455F-946A-56FFE0D1269A}">
      <dgm:prSet/>
      <dgm:spPr/>
      <dgm:t>
        <a:bodyPr/>
        <a:lstStyle/>
        <a:p>
          <a:endParaRPr lang="ru-RU"/>
        </a:p>
      </dgm:t>
    </dgm:pt>
    <dgm:pt modelId="{7BF8647A-E9B5-40B4-A678-96F14F0A48E6}" type="sibTrans" cxnId="{0B05EAE8-A8EB-455F-946A-56FFE0D1269A}">
      <dgm:prSet/>
      <dgm:spPr/>
      <dgm:t>
        <a:bodyPr/>
        <a:lstStyle/>
        <a:p>
          <a:endParaRPr lang="ru-RU"/>
        </a:p>
      </dgm:t>
    </dgm:pt>
    <dgm:pt modelId="{02816F5A-3B03-4834-87AE-62E445F16976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0" dirty="0" smtClean="0">
              <a:solidFill>
                <a:schemeClr val="tx1"/>
              </a:solidFill>
            </a:rPr>
            <a:t>Внешние: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0" dirty="0" smtClean="0">
              <a:solidFill>
                <a:schemeClr val="tx1"/>
              </a:solidFill>
            </a:rPr>
            <a:t>демонстративное поведение,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0" dirty="0" smtClean="0">
              <a:solidFill>
                <a:schemeClr val="tx1"/>
              </a:solidFill>
            </a:rPr>
            <a:t>попытка самоубийства, завершенный суицид </a:t>
          </a:r>
          <a:endParaRPr lang="ru-RU" sz="2400" b="0" dirty="0">
            <a:solidFill>
              <a:schemeClr val="tx1"/>
            </a:solidFill>
          </a:endParaRPr>
        </a:p>
      </dgm:t>
    </dgm:pt>
    <dgm:pt modelId="{DCB59CDB-A75C-46EA-A297-47D002B71705}" type="sibTrans" cxnId="{ABE854C8-E14D-40D4-95ED-65195B626875}">
      <dgm:prSet/>
      <dgm:spPr/>
      <dgm:t>
        <a:bodyPr/>
        <a:lstStyle/>
        <a:p>
          <a:endParaRPr lang="ru-RU"/>
        </a:p>
      </dgm:t>
    </dgm:pt>
    <dgm:pt modelId="{77ADE523-BB6D-4A6F-9A4A-160D08979A3D}" type="parTrans" cxnId="{ABE854C8-E14D-40D4-95ED-65195B626875}">
      <dgm:prSet/>
      <dgm:spPr/>
      <dgm:t>
        <a:bodyPr/>
        <a:lstStyle/>
        <a:p>
          <a:endParaRPr lang="ru-RU"/>
        </a:p>
      </dgm:t>
    </dgm:pt>
    <dgm:pt modelId="{DEAE7749-98FD-4410-B061-FE28FE9EDA0E}">
      <dgm:prSet phldrT="[Текст]" custT="1"/>
      <dgm:spPr/>
      <dgm:t>
        <a:bodyPr/>
        <a:lstStyle/>
        <a:p>
          <a:pPr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dirty="0" smtClean="0">
              <a:solidFill>
                <a:schemeClr val="tx1"/>
              </a:solidFill>
            </a:rPr>
            <a:t>Внутренние: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>
              <a:solidFill>
                <a:schemeClr val="tx1"/>
              </a:solidFill>
            </a:rPr>
            <a:t>мысли, фантазии на тему смерти, продумывание средств и способов суицидов, замысел</a:t>
          </a:r>
        </a:p>
        <a:p>
          <a:pPr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dirty="0"/>
        </a:p>
      </dgm:t>
    </dgm:pt>
    <dgm:pt modelId="{11A76531-822B-4DF6-9185-056CB66FFFF0}" type="sibTrans" cxnId="{5D0172C8-D8F7-4C5D-9631-1889FFFBCAD3}">
      <dgm:prSet/>
      <dgm:spPr/>
      <dgm:t>
        <a:bodyPr/>
        <a:lstStyle/>
        <a:p>
          <a:endParaRPr lang="ru-RU"/>
        </a:p>
      </dgm:t>
    </dgm:pt>
    <dgm:pt modelId="{22BE1CDB-30C1-4FFC-9D0A-5BEFA7D12384}" type="parTrans" cxnId="{5D0172C8-D8F7-4C5D-9631-1889FFFBCAD3}">
      <dgm:prSet/>
      <dgm:spPr/>
      <dgm:t>
        <a:bodyPr/>
        <a:lstStyle/>
        <a:p>
          <a:endParaRPr lang="ru-RU"/>
        </a:p>
      </dgm:t>
    </dgm:pt>
    <dgm:pt modelId="{365D166A-5F04-4172-9585-990A2FE5920B}" type="pres">
      <dgm:prSet presAssocID="{95DE359F-180D-43FD-877C-621D90AE8BA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8C6EF65-7FA9-42F5-B704-A3F40B9BAE5C}" type="pres">
      <dgm:prSet presAssocID="{50FF8285-6CA7-4B73-945B-3E8AD2C3CD39}" presName="hierRoot1" presStyleCnt="0">
        <dgm:presLayoutVars>
          <dgm:hierBranch val="init"/>
        </dgm:presLayoutVars>
      </dgm:prSet>
      <dgm:spPr/>
    </dgm:pt>
    <dgm:pt modelId="{99BED05C-D904-4233-8D3A-E6BF23FF03D6}" type="pres">
      <dgm:prSet presAssocID="{50FF8285-6CA7-4B73-945B-3E8AD2C3CD39}" presName="rootComposite1" presStyleCnt="0"/>
      <dgm:spPr/>
    </dgm:pt>
    <dgm:pt modelId="{075BBECA-1890-4D0E-BF4C-BA28D95E5004}" type="pres">
      <dgm:prSet presAssocID="{50FF8285-6CA7-4B73-945B-3E8AD2C3CD39}" presName="rootText1" presStyleLbl="node0" presStyleIdx="0" presStyleCnt="1" custLinFactNeighborX="1301" custLinFactNeighborY="-9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4E26BF-1290-48F7-B6C9-F3644395C5DB}" type="pres">
      <dgm:prSet presAssocID="{50FF8285-6CA7-4B73-945B-3E8AD2C3CD3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5959DA5-1487-4669-AFD0-3AFBF4004023}" type="pres">
      <dgm:prSet presAssocID="{50FF8285-6CA7-4B73-945B-3E8AD2C3CD39}" presName="hierChild2" presStyleCnt="0"/>
      <dgm:spPr/>
    </dgm:pt>
    <dgm:pt modelId="{01AD1272-C76B-4761-8916-EBF54E25428E}" type="pres">
      <dgm:prSet presAssocID="{22BE1CDB-30C1-4FFC-9D0A-5BEFA7D1238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DEA363C0-E0F1-4879-81AD-FD6662642181}" type="pres">
      <dgm:prSet presAssocID="{DEAE7749-98FD-4410-B061-FE28FE9EDA0E}" presName="hierRoot2" presStyleCnt="0">
        <dgm:presLayoutVars>
          <dgm:hierBranch val="init"/>
        </dgm:presLayoutVars>
      </dgm:prSet>
      <dgm:spPr/>
    </dgm:pt>
    <dgm:pt modelId="{E020EBBD-79E1-40D1-B427-D72086870B45}" type="pres">
      <dgm:prSet presAssocID="{DEAE7749-98FD-4410-B061-FE28FE9EDA0E}" presName="rootComposite" presStyleCnt="0"/>
      <dgm:spPr/>
    </dgm:pt>
    <dgm:pt modelId="{06E848BD-0CD8-4489-894F-08A728C527C0}" type="pres">
      <dgm:prSet presAssocID="{DEAE7749-98FD-4410-B061-FE28FE9EDA0E}" presName="rootText" presStyleLbl="node2" presStyleIdx="0" presStyleCnt="2" custScaleX="98432" custScaleY="1654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A5D113-D3BB-4B8E-86F1-47BC60FD6AA8}" type="pres">
      <dgm:prSet presAssocID="{DEAE7749-98FD-4410-B061-FE28FE9EDA0E}" presName="rootConnector" presStyleLbl="node2" presStyleIdx="0" presStyleCnt="2"/>
      <dgm:spPr/>
      <dgm:t>
        <a:bodyPr/>
        <a:lstStyle/>
        <a:p>
          <a:endParaRPr lang="ru-RU"/>
        </a:p>
      </dgm:t>
    </dgm:pt>
    <dgm:pt modelId="{D4255E38-4A20-409A-847E-0800A7A5900C}" type="pres">
      <dgm:prSet presAssocID="{DEAE7749-98FD-4410-B061-FE28FE9EDA0E}" presName="hierChild4" presStyleCnt="0"/>
      <dgm:spPr/>
    </dgm:pt>
    <dgm:pt modelId="{193181F5-7730-49D7-B8F8-9B75C5FCEAF7}" type="pres">
      <dgm:prSet presAssocID="{DEAE7749-98FD-4410-B061-FE28FE9EDA0E}" presName="hierChild5" presStyleCnt="0"/>
      <dgm:spPr/>
    </dgm:pt>
    <dgm:pt modelId="{7F4C4907-6518-4BE8-BACA-185A35ABE517}" type="pres">
      <dgm:prSet presAssocID="{77ADE523-BB6D-4A6F-9A4A-160D08979A3D}" presName="Name37" presStyleLbl="parChTrans1D2" presStyleIdx="1" presStyleCnt="2"/>
      <dgm:spPr/>
      <dgm:t>
        <a:bodyPr/>
        <a:lstStyle/>
        <a:p>
          <a:endParaRPr lang="ru-RU"/>
        </a:p>
      </dgm:t>
    </dgm:pt>
    <dgm:pt modelId="{D41B0BA8-6BB9-404B-8AC1-59FEF59FCF40}" type="pres">
      <dgm:prSet presAssocID="{02816F5A-3B03-4834-87AE-62E445F16976}" presName="hierRoot2" presStyleCnt="0">
        <dgm:presLayoutVars>
          <dgm:hierBranch val="init"/>
        </dgm:presLayoutVars>
      </dgm:prSet>
      <dgm:spPr/>
    </dgm:pt>
    <dgm:pt modelId="{98E98C98-04FB-43E1-971F-FAC88129F17E}" type="pres">
      <dgm:prSet presAssocID="{02816F5A-3B03-4834-87AE-62E445F16976}" presName="rootComposite" presStyleCnt="0"/>
      <dgm:spPr/>
    </dgm:pt>
    <dgm:pt modelId="{4B043AAE-7330-4034-BEB8-16C4D1BE9811}" type="pres">
      <dgm:prSet presAssocID="{02816F5A-3B03-4834-87AE-62E445F16976}" presName="rootText" presStyleLbl="node2" presStyleIdx="1" presStyleCnt="2" custScaleY="159561" custLinFactNeighborX="13647" custLinFactNeighborY="43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812A23-02EB-4D00-8B3D-0EF853822FF3}" type="pres">
      <dgm:prSet presAssocID="{02816F5A-3B03-4834-87AE-62E445F16976}" presName="rootConnector" presStyleLbl="node2" presStyleIdx="1" presStyleCnt="2"/>
      <dgm:spPr/>
      <dgm:t>
        <a:bodyPr/>
        <a:lstStyle/>
        <a:p>
          <a:endParaRPr lang="ru-RU"/>
        </a:p>
      </dgm:t>
    </dgm:pt>
    <dgm:pt modelId="{D23B06F0-BAC1-4E1D-B8F4-71532D1FC229}" type="pres">
      <dgm:prSet presAssocID="{02816F5A-3B03-4834-87AE-62E445F16976}" presName="hierChild4" presStyleCnt="0"/>
      <dgm:spPr/>
    </dgm:pt>
    <dgm:pt modelId="{CF1A7722-E680-413C-A8FF-C56CF34127F6}" type="pres">
      <dgm:prSet presAssocID="{02816F5A-3B03-4834-87AE-62E445F16976}" presName="hierChild5" presStyleCnt="0"/>
      <dgm:spPr/>
    </dgm:pt>
    <dgm:pt modelId="{FCAB3852-4130-4447-9DC2-CC6505478A0F}" type="pres">
      <dgm:prSet presAssocID="{50FF8285-6CA7-4B73-945B-3E8AD2C3CD39}" presName="hierChild3" presStyleCnt="0"/>
      <dgm:spPr/>
    </dgm:pt>
  </dgm:ptLst>
  <dgm:cxnLst>
    <dgm:cxn modelId="{31ACCA41-E9C9-4623-AF25-75E5FBB08CCB}" type="presOf" srcId="{02816F5A-3B03-4834-87AE-62E445F16976}" destId="{1C812A23-02EB-4D00-8B3D-0EF853822FF3}" srcOrd="1" destOrd="0" presId="urn:microsoft.com/office/officeart/2005/8/layout/orgChart1"/>
    <dgm:cxn modelId="{5D0172C8-D8F7-4C5D-9631-1889FFFBCAD3}" srcId="{50FF8285-6CA7-4B73-945B-3E8AD2C3CD39}" destId="{DEAE7749-98FD-4410-B061-FE28FE9EDA0E}" srcOrd="0" destOrd="0" parTransId="{22BE1CDB-30C1-4FFC-9D0A-5BEFA7D12384}" sibTransId="{11A76531-822B-4DF6-9185-056CB66FFFF0}"/>
    <dgm:cxn modelId="{E5963EA0-8AF2-42F7-BB75-E9B584272268}" type="presOf" srcId="{50FF8285-6CA7-4B73-945B-3E8AD2C3CD39}" destId="{674E26BF-1290-48F7-B6C9-F3644395C5DB}" srcOrd="1" destOrd="0" presId="urn:microsoft.com/office/officeart/2005/8/layout/orgChart1"/>
    <dgm:cxn modelId="{927FAB96-5E62-430D-AED9-DE96D711E112}" type="presOf" srcId="{95DE359F-180D-43FD-877C-621D90AE8BAC}" destId="{365D166A-5F04-4172-9585-990A2FE5920B}" srcOrd="0" destOrd="0" presId="urn:microsoft.com/office/officeart/2005/8/layout/orgChart1"/>
    <dgm:cxn modelId="{434DE1D8-9894-47FD-AB9B-D786E39BF0BF}" type="presOf" srcId="{22BE1CDB-30C1-4FFC-9D0A-5BEFA7D12384}" destId="{01AD1272-C76B-4761-8916-EBF54E25428E}" srcOrd="0" destOrd="0" presId="urn:microsoft.com/office/officeart/2005/8/layout/orgChart1"/>
    <dgm:cxn modelId="{B3DAC845-E546-4EFD-9A5D-AA7ABDE26752}" type="presOf" srcId="{02816F5A-3B03-4834-87AE-62E445F16976}" destId="{4B043AAE-7330-4034-BEB8-16C4D1BE9811}" srcOrd="0" destOrd="0" presId="urn:microsoft.com/office/officeart/2005/8/layout/orgChart1"/>
    <dgm:cxn modelId="{ABE854C8-E14D-40D4-95ED-65195B626875}" srcId="{50FF8285-6CA7-4B73-945B-3E8AD2C3CD39}" destId="{02816F5A-3B03-4834-87AE-62E445F16976}" srcOrd="1" destOrd="0" parTransId="{77ADE523-BB6D-4A6F-9A4A-160D08979A3D}" sibTransId="{DCB59CDB-A75C-46EA-A297-47D002B71705}"/>
    <dgm:cxn modelId="{F739237E-37CF-4EA2-B317-DD0EB7304B10}" type="presOf" srcId="{DEAE7749-98FD-4410-B061-FE28FE9EDA0E}" destId="{06E848BD-0CD8-4489-894F-08A728C527C0}" srcOrd="0" destOrd="0" presId="urn:microsoft.com/office/officeart/2005/8/layout/orgChart1"/>
    <dgm:cxn modelId="{BA9906E8-6C79-4C72-9B22-1C015C64D85D}" type="presOf" srcId="{DEAE7749-98FD-4410-B061-FE28FE9EDA0E}" destId="{04A5D113-D3BB-4B8E-86F1-47BC60FD6AA8}" srcOrd="1" destOrd="0" presId="urn:microsoft.com/office/officeart/2005/8/layout/orgChart1"/>
    <dgm:cxn modelId="{0251CCDB-E58A-4EC6-8E17-DF8A8BF3F1C4}" type="presOf" srcId="{50FF8285-6CA7-4B73-945B-3E8AD2C3CD39}" destId="{075BBECA-1890-4D0E-BF4C-BA28D95E5004}" srcOrd="0" destOrd="0" presId="urn:microsoft.com/office/officeart/2005/8/layout/orgChart1"/>
    <dgm:cxn modelId="{9EAC34A0-7089-4038-BAD3-B7FACAAB104B}" type="presOf" srcId="{77ADE523-BB6D-4A6F-9A4A-160D08979A3D}" destId="{7F4C4907-6518-4BE8-BACA-185A35ABE517}" srcOrd="0" destOrd="0" presId="urn:microsoft.com/office/officeart/2005/8/layout/orgChart1"/>
    <dgm:cxn modelId="{0B05EAE8-A8EB-455F-946A-56FFE0D1269A}" srcId="{95DE359F-180D-43FD-877C-621D90AE8BAC}" destId="{50FF8285-6CA7-4B73-945B-3E8AD2C3CD39}" srcOrd="0" destOrd="0" parTransId="{AF961EB7-1DF5-4BF7-ABB0-A07473597BB4}" sibTransId="{7BF8647A-E9B5-40B4-A678-96F14F0A48E6}"/>
    <dgm:cxn modelId="{0CED9162-2A9B-4CD2-8774-F2EFD857DD7E}" type="presParOf" srcId="{365D166A-5F04-4172-9585-990A2FE5920B}" destId="{C8C6EF65-7FA9-42F5-B704-A3F40B9BAE5C}" srcOrd="0" destOrd="0" presId="urn:microsoft.com/office/officeart/2005/8/layout/orgChart1"/>
    <dgm:cxn modelId="{E6AB2A1E-78FE-416C-A7A6-7733EAA6C8F1}" type="presParOf" srcId="{C8C6EF65-7FA9-42F5-B704-A3F40B9BAE5C}" destId="{99BED05C-D904-4233-8D3A-E6BF23FF03D6}" srcOrd="0" destOrd="0" presId="urn:microsoft.com/office/officeart/2005/8/layout/orgChart1"/>
    <dgm:cxn modelId="{AF663C5B-2615-4EB9-B98B-C0D307BC0628}" type="presParOf" srcId="{99BED05C-D904-4233-8D3A-E6BF23FF03D6}" destId="{075BBECA-1890-4D0E-BF4C-BA28D95E5004}" srcOrd="0" destOrd="0" presId="urn:microsoft.com/office/officeart/2005/8/layout/orgChart1"/>
    <dgm:cxn modelId="{6D8BB799-8EF7-4D39-9844-04DDD026120B}" type="presParOf" srcId="{99BED05C-D904-4233-8D3A-E6BF23FF03D6}" destId="{674E26BF-1290-48F7-B6C9-F3644395C5DB}" srcOrd="1" destOrd="0" presId="urn:microsoft.com/office/officeart/2005/8/layout/orgChart1"/>
    <dgm:cxn modelId="{968B9C22-C59C-44A3-AD84-559A41D88684}" type="presParOf" srcId="{C8C6EF65-7FA9-42F5-B704-A3F40B9BAE5C}" destId="{E5959DA5-1487-4669-AFD0-3AFBF4004023}" srcOrd="1" destOrd="0" presId="urn:microsoft.com/office/officeart/2005/8/layout/orgChart1"/>
    <dgm:cxn modelId="{95C2C7F9-126D-406C-8E85-A71F55E6003D}" type="presParOf" srcId="{E5959DA5-1487-4669-AFD0-3AFBF4004023}" destId="{01AD1272-C76B-4761-8916-EBF54E25428E}" srcOrd="0" destOrd="0" presId="urn:microsoft.com/office/officeart/2005/8/layout/orgChart1"/>
    <dgm:cxn modelId="{CE471091-25FF-4E2B-A26F-96CD84971856}" type="presParOf" srcId="{E5959DA5-1487-4669-AFD0-3AFBF4004023}" destId="{DEA363C0-E0F1-4879-81AD-FD6662642181}" srcOrd="1" destOrd="0" presId="urn:microsoft.com/office/officeart/2005/8/layout/orgChart1"/>
    <dgm:cxn modelId="{9E21CD26-AC39-46B1-BA38-5B8E5B224665}" type="presParOf" srcId="{DEA363C0-E0F1-4879-81AD-FD6662642181}" destId="{E020EBBD-79E1-40D1-B427-D72086870B45}" srcOrd="0" destOrd="0" presId="urn:microsoft.com/office/officeart/2005/8/layout/orgChart1"/>
    <dgm:cxn modelId="{290EE043-B021-46A2-A12C-D13C1BDAECFB}" type="presParOf" srcId="{E020EBBD-79E1-40D1-B427-D72086870B45}" destId="{06E848BD-0CD8-4489-894F-08A728C527C0}" srcOrd="0" destOrd="0" presId="urn:microsoft.com/office/officeart/2005/8/layout/orgChart1"/>
    <dgm:cxn modelId="{1421FA45-BF7F-473D-821D-BEE1E7BD891E}" type="presParOf" srcId="{E020EBBD-79E1-40D1-B427-D72086870B45}" destId="{04A5D113-D3BB-4B8E-86F1-47BC60FD6AA8}" srcOrd="1" destOrd="0" presId="urn:microsoft.com/office/officeart/2005/8/layout/orgChart1"/>
    <dgm:cxn modelId="{C5B77FAD-BC70-4495-A7C3-91556E6CFD49}" type="presParOf" srcId="{DEA363C0-E0F1-4879-81AD-FD6662642181}" destId="{D4255E38-4A20-409A-847E-0800A7A5900C}" srcOrd="1" destOrd="0" presId="urn:microsoft.com/office/officeart/2005/8/layout/orgChart1"/>
    <dgm:cxn modelId="{A0184C0F-2DD0-4BC6-A8B3-59CC7EC728A9}" type="presParOf" srcId="{DEA363C0-E0F1-4879-81AD-FD6662642181}" destId="{193181F5-7730-49D7-B8F8-9B75C5FCEAF7}" srcOrd="2" destOrd="0" presId="urn:microsoft.com/office/officeart/2005/8/layout/orgChart1"/>
    <dgm:cxn modelId="{91303206-FE8D-45E0-8392-BED3EBF00992}" type="presParOf" srcId="{E5959DA5-1487-4669-AFD0-3AFBF4004023}" destId="{7F4C4907-6518-4BE8-BACA-185A35ABE517}" srcOrd="2" destOrd="0" presId="urn:microsoft.com/office/officeart/2005/8/layout/orgChart1"/>
    <dgm:cxn modelId="{D1F0C340-F04F-4058-8A48-B5E84AE72DE7}" type="presParOf" srcId="{E5959DA5-1487-4669-AFD0-3AFBF4004023}" destId="{D41B0BA8-6BB9-404B-8AC1-59FEF59FCF40}" srcOrd="3" destOrd="0" presId="urn:microsoft.com/office/officeart/2005/8/layout/orgChart1"/>
    <dgm:cxn modelId="{4EBCE73C-EA01-4A05-96AE-74527A13C8AB}" type="presParOf" srcId="{D41B0BA8-6BB9-404B-8AC1-59FEF59FCF40}" destId="{98E98C98-04FB-43E1-971F-FAC88129F17E}" srcOrd="0" destOrd="0" presId="urn:microsoft.com/office/officeart/2005/8/layout/orgChart1"/>
    <dgm:cxn modelId="{FFA8D707-74D0-4D5E-B80F-1159A81B3BA6}" type="presParOf" srcId="{98E98C98-04FB-43E1-971F-FAC88129F17E}" destId="{4B043AAE-7330-4034-BEB8-16C4D1BE9811}" srcOrd="0" destOrd="0" presId="urn:microsoft.com/office/officeart/2005/8/layout/orgChart1"/>
    <dgm:cxn modelId="{779FF637-0E94-478A-9A86-7675B8B182D7}" type="presParOf" srcId="{98E98C98-04FB-43E1-971F-FAC88129F17E}" destId="{1C812A23-02EB-4D00-8B3D-0EF853822FF3}" srcOrd="1" destOrd="0" presId="urn:microsoft.com/office/officeart/2005/8/layout/orgChart1"/>
    <dgm:cxn modelId="{149EA520-6AD6-453F-94E4-49B95F633C58}" type="presParOf" srcId="{D41B0BA8-6BB9-404B-8AC1-59FEF59FCF40}" destId="{D23B06F0-BAC1-4E1D-B8F4-71532D1FC229}" srcOrd="1" destOrd="0" presId="urn:microsoft.com/office/officeart/2005/8/layout/orgChart1"/>
    <dgm:cxn modelId="{5F346CC8-A45E-47CA-9728-BDF249A0162F}" type="presParOf" srcId="{D41B0BA8-6BB9-404B-8AC1-59FEF59FCF40}" destId="{CF1A7722-E680-413C-A8FF-C56CF34127F6}" srcOrd="2" destOrd="0" presId="urn:microsoft.com/office/officeart/2005/8/layout/orgChart1"/>
    <dgm:cxn modelId="{812C7BFE-8F20-4EDE-BB69-E822E0B55DD3}" type="presParOf" srcId="{C8C6EF65-7FA9-42F5-B704-A3F40B9BAE5C}" destId="{FCAB3852-4130-4447-9DC2-CC6505478A0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361420-8746-437E-BC09-6CD41D9CB2DA}">
      <dsp:nvSpPr>
        <dsp:cNvPr id="0" name=""/>
        <dsp:cNvSpPr/>
      </dsp:nvSpPr>
      <dsp:spPr>
        <a:xfrm>
          <a:off x="4080828" y="2554711"/>
          <a:ext cx="2896071" cy="6891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9624"/>
              </a:lnTo>
              <a:lnTo>
                <a:pt x="2896071" y="469624"/>
              </a:lnTo>
              <a:lnTo>
                <a:pt x="2896071" y="689133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CB0CA8-B469-43A6-9AE1-2E4C977BD873}">
      <dsp:nvSpPr>
        <dsp:cNvPr id="0" name=""/>
        <dsp:cNvSpPr/>
      </dsp:nvSpPr>
      <dsp:spPr>
        <a:xfrm>
          <a:off x="4035108" y="2554711"/>
          <a:ext cx="91440" cy="6891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89133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7D4CBF-2F2B-4056-8483-0DAF92DDABA0}">
      <dsp:nvSpPr>
        <dsp:cNvPr id="0" name=""/>
        <dsp:cNvSpPr/>
      </dsp:nvSpPr>
      <dsp:spPr>
        <a:xfrm>
          <a:off x="1184756" y="2554711"/>
          <a:ext cx="2896071" cy="689133"/>
        </a:xfrm>
        <a:custGeom>
          <a:avLst/>
          <a:gdLst/>
          <a:ahLst/>
          <a:cxnLst/>
          <a:rect l="0" t="0" r="0" b="0"/>
          <a:pathLst>
            <a:path>
              <a:moveTo>
                <a:pt x="2896071" y="0"/>
              </a:moveTo>
              <a:lnTo>
                <a:pt x="2896071" y="469624"/>
              </a:lnTo>
              <a:lnTo>
                <a:pt x="0" y="469624"/>
              </a:lnTo>
              <a:lnTo>
                <a:pt x="0" y="689133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14C867-6A2A-4EAF-A9B6-FD782F2A31CB}">
      <dsp:nvSpPr>
        <dsp:cNvPr id="0" name=""/>
        <dsp:cNvSpPr/>
      </dsp:nvSpPr>
      <dsp:spPr>
        <a:xfrm>
          <a:off x="2896071" y="1050070"/>
          <a:ext cx="2369513" cy="15046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B631D9-7E81-4F73-8C19-DAB6CE14255D}">
      <dsp:nvSpPr>
        <dsp:cNvPr id="0" name=""/>
        <dsp:cNvSpPr/>
      </dsp:nvSpPr>
      <dsp:spPr>
        <a:xfrm>
          <a:off x="3159351" y="1300186"/>
          <a:ext cx="2369513" cy="15046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Типы суицидального поведения</a:t>
          </a:r>
          <a:endParaRPr lang="ru-RU" sz="2000" b="1" kern="1200" dirty="0"/>
        </a:p>
      </dsp:txBody>
      <dsp:txXfrm>
        <a:off x="3203420" y="1344255"/>
        <a:ext cx="2281375" cy="1416502"/>
      </dsp:txXfrm>
    </dsp:sp>
    <dsp:sp modelId="{DEA65507-48D7-4150-B07F-EE96F9FC0E7A}">
      <dsp:nvSpPr>
        <dsp:cNvPr id="0" name=""/>
        <dsp:cNvSpPr/>
      </dsp:nvSpPr>
      <dsp:spPr>
        <a:xfrm>
          <a:off x="0" y="3243845"/>
          <a:ext cx="2369513" cy="15046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68F7D5-EEA1-4855-A70E-71723CF98457}">
      <dsp:nvSpPr>
        <dsp:cNvPr id="0" name=""/>
        <dsp:cNvSpPr/>
      </dsp:nvSpPr>
      <dsp:spPr>
        <a:xfrm>
          <a:off x="263279" y="3493960"/>
          <a:ext cx="2369513" cy="15046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Демонстративное поведение</a:t>
          </a:r>
          <a:endParaRPr lang="ru-RU" sz="2000" b="1" kern="1200" dirty="0"/>
        </a:p>
      </dsp:txBody>
      <dsp:txXfrm>
        <a:off x="307348" y="3538029"/>
        <a:ext cx="2281375" cy="1416502"/>
      </dsp:txXfrm>
    </dsp:sp>
    <dsp:sp modelId="{B63F5FB2-4212-4377-ADB1-97D140F679B5}">
      <dsp:nvSpPr>
        <dsp:cNvPr id="0" name=""/>
        <dsp:cNvSpPr/>
      </dsp:nvSpPr>
      <dsp:spPr>
        <a:xfrm>
          <a:off x="2896071" y="3243845"/>
          <a:ext cx="2369513" cy="15046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AD95A7-5666-4394-BABC-CFF2AA99FA87}">
      <dsp:nvSpPr>
        <dsp:cNvPr id="0" name=""/>
        <dsp:cNvSpPr/>
      </dsp:nvSpPr>
      <dsp:spPr>
        <a:xfrm>
          <a:off x="3159350" y="3493960"/>
          <a:ext cx="2369513" cy="15046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Аффективное суицидальное поведение</a:t>
          </a:r>
          <a:endParaRPr lang="ru-RU" sz="2000" b="1" kern="1200" dirty="0"/>
        </a:p>
      </dsp:txBody>
      <dsp:txXfrm>
        <a:off x="3203419" y="3538029"/>
        <a:ext cx="2281375" cy="1416502"/>
      </dsp:txXfrm>
    </dsp:sp>
    <dsp:sp modelId="{928BF38B-D648-4DE1-8973-7598A6DD46EA}">
      <dsp:nvSpPr>
        <dsp:cNvPr id="0" name=""/>
        <dsp:cNvSpPr/>
      </dsp:nvSpPr>
      <dsp:spPr>
        <a:xfrm>
          <a:off x="5792143" y="3243845"/>
          <a:ext cx="2369513" cy="15046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7E3584-92AD-4806-AF08-F8FE6B6B0BA1}">
      <dsp:nvSpPr>
        <dsp:cNvPr id="0" name=""/>
        <dsp:cNvSpPr/>
      </dsp:nvSpPr>
      <dsp:spPr>
        <a:xfrm>
          <a:off x="6055422" y="3493960"/>
          <a:ext cx="2369513" cy="15046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Истинное суицидально поведение</a:t>
          </a:r>
          <a:endParaRPr lang="ru-RU" sz="2000" b="1" kern="1200" dirty="0"/>
        </a:p>
      </dsp:txBody>
      <dsp:txXfrm>
        <a:off x="6099491" y="3538029"/>
        <a:ext cx="2281375" cy="14165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4C4907-6518-4BE8-BACA-185A35ABE517}">
      <dsp:nvSpPr>
        <dsp:cNvPr id="0" name=""/>
        <dsp:cNvSpPr/>
      </dsp:nvSpPr>
      <dsp:spPr>
        <a:xfrm>
          <a:off x="4189514" y="1957245"/>
          <a:ext cx="2206162" cy="8920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6101"/>
              </a:lnTo>
              <a:lnTo>
                <a:pt x="2206162" y="496101"/>
              </a:lnTo>
              <a:lnTo>
                <a:pt x="2206162" y="892003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AD1272-C76B-4761-8916-EBF54E25428E}">
      <dsp:nvSpPr>
        <dsp:cNvPr id="0" name=""/>
        <dsp:cNvSpPr/>
      </dsp:nvSpPr>
      <dsp:spPr>
        <a:xfrm>
          <a:off x="1859315" y="1957245"/>
          <a:ext cx="2330198" cy="810032"/>
        </a:xfrm>
        <a:custGeom>
          <a:avLst/>
          <a:gdLst/>
          <a:ahLst/>
          <a:cxnLst/>
          <a:rect l="0" t="0" r="0" b="0"/>
          <a:pathLst>
            <a:path>
              <a:moveTo>
                <a:pt x="2330198" y="0"/>
              </a:moveTo>
              <a:lnTo>
                <a:pt x="2330198" y="414131"/>
              </a:lnTo>
              <a:lnTo>
                <a:pt x="0" y="414131"/>
              </a:lnTo>
              <a:lnTo>
                <a:pt x="0" y="810032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5BBECA-1890-4D0E-BF4C-BA28D95E5004}">
      <dsp:nvSpPr>
        <dsp:cNvPr id="0" name=""/>
        <dsp:cNvSpPr/>
      </dsp:nvSpPr>
      <dsp:spPr>
        <a:xfrm>
          <a:off x="2304270" y="72001"/>
          <a:ext cx="3770487" cy="188524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2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655" tIns="33655" rIns="33655" bIns="3365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b="1" kern="1200" dirty="0" smtClean="0">
              <a:solidFill>
                <a:schemeClr val="tx1"/>
              </a:solidFill>
            </a:rPr>
            <a:t>Проявления </a:t>
          </a:r>
          <a:r>
            <a:rPr lang="ru-RU" sz="5300" b="1" kern="1200" dirty="0" smtClean="0">
              <a:solidFill>
                <a:schemeClr val="tx1"/>
              </a:solidFill>
            </a:rPr>
            <a:t>суицида</a:t>
          </a:r>
          <a:endParaRPr lang="ru-RU" sz="5300" b="1" kern="1200" dirty="0">
            <a:solidFill>
              <a:schemeClr val="tx1"/>
            </a:solidFill>
          </a:endParaRPr>
        </a:p>
      </dsp:txBody>
      <dsp:txXfrm>
        <a:off x="2304270" y="72001"/>
        <a:ext cx="3770487" cy="1885243"/>
      </dsp:txXfrm>
    </dsp:sp>
    <dsp:sp modelId="{06E848BD-0CD8-4489-894F-08A728C527C0}">
      <dsp:nvSpPr>
        <dsp:cNvPr id="0" name=""/>
        <dsp:cNvSpPr/>
      </dsp:nvSpPr>
      <dsp:spPr>
        <a:xfrm>
          <a:off x="3632" y="2767277"/>
          <a:ext cx="3711366" cy="311915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Внутренние: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>
              <a:solidFill>
                <a:schemeClr val="tx1"/>
              </a:solidFill>
            </a:rPr>
            <a:t>мысли, фантазии на тему смерти, продумывание средств и способов суицидов, замысел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3632" y="2767277"/>
        <a:ext cx="3711366" cy="3119154"/>
      </dsp:txXfrm>
    </dsp:sp>
    <dsp:sp modelId="{4B043AAE-7330-4034-BEB8-16C4D1BE9811}">
      <dsp:nvSpPr>
        <dsp:cNvPr id="0" name=""/>
        <dsp:cNvSpPr/>
      </dsp:nvSpPr>
      <dsp:spPr>
        <a:xfrm>
          <a:off x="4510432" y="2849248"/>
          <a:ext cx="3770487" cy="300811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0" kern="1200" dirty="0" smtClean="0">
              <a:solidFill>
                <a:schemeClr val="tx1"/>
              </a:solidFill>
            </a:rPr>
            <a:t>Внешние: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0" kern="1200" dirty="0" smtClean="0">
              <a:solidFill>
                <a:schemeClr val="tx1"/>
              </a:solidFill>
            </a:rPr>
            <a:t>демонстративное поведение,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0" kern="1200" dirty="0" smtClean="0">
              <a:solidFill>
                <a:schemeClr val="tx1"/>
              </a:solidFill>
            </a:rPr>
            <a:t>попытка самоубийства, завершенный суицид </a:t>
          </a:r>
          <a:endParaRPr lang="ru-RU" sz="2400" b="0" kern="1200" dirty="0">
            <a:solidFill>
              <a:schemeClr val="tx1"/>
            </a:solidFill>
          </a:endParaRPr>
        </a:p>
      </dsp:txBody>
      <dsp:txXfrm>
        <a:off x="4510432" y="2849248"/>
        <a:ext cx="3770487" cy="30081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95936" y="5661248"/>
            <a:ext cx="4644504" cy="824955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Подготовила педагог – психолог </a:t>
            </a:r>
          </a:p>
          <a:p>
            <a:pPr marL="0" indent="0" algn="ctr">
              <a:buNone/>
            </a:pPr>
            <a:r>
              <a:rPr lang="ru-RU" dirty="0" smtClean="0"/>
              <a:t>МБОУ «Донская школа» Бакунина О.Ю.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tx1"/>
                </a:solidFill>
              </a:rPr>
              <a:t>Суицидально-опасное поведение: особенности диагностики и консультирования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20888"/>
            <a:ext cx="4727243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8766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268760"/>
            <a:ext cx="8208912" cy="5445224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Уход в себя.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Капризность, привередливость.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Депрессия.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Агрессивность.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err="1" smtClean="0">
                <a:solidFill>
                  <a:schemeClr val="tx1"/>
                </a:solidFill>
              </a:rPr>
              <a:t>Саморазрушающее</a:t>
            </a:r>
            <a:r>
              <a:rPr lang="ru-RU" sz="2000" dirty="0" smtClean="0">
                <a:solidFill>
                  <a:schemeClr val="tx1"/>
                </a:solidFill>
              </a:rPr>
              <a:t> и рискованное поведение.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Потеря самоуважения.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Изменение аппетита.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Изменение режима сна.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Изменение успеваемости.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Внешний вид (неопрятность).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Раздача подарков окружающим, приведение дел в порядок.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Психологическая травма.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Перемены в поведении.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Словесные предупреждения.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Активная </a:t>
            </a:r>
            <a:r>
              <a:rPr lang="ru-RU" sz="2000" dirty="0">
                <a:solidFill>
                  <a:schemeClr val="tx1"/>
                </a:solidFill>
              </a:rPr>
              <a:t>предварительная подготовка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Диагностические признаки суицидального поведения</a:t>
            </a:r>
          </a:p>
        </p:txBody>
      </p:sp>
    </p:spTree>
    <p:extLst>
      <p:ext uri="{BB962C8B-B14F-4D97-AF65-F5344CB8AC3E}">
        <p14:creationId xmlns:p14="http://schemas.microsoft.com/office/powerpoint/2010/main" val="1116106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В настоящее время не существует универсальной психодиагностической методики для определения суицидального риска у детей и подростков. Тестовые методики, опросники и анкеты являются одними из наиболее распространенных диагностических инструментов, используемых при оценке суицидального риска.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96788"/>
            <a:ext cx="2809875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7427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Опросники</a:t>
            </a:r>
            <a:r>
              <a:rPr lang="ru-RU" dirty="0">
                <a:solidFill>
                  <a:schemeClr val="tx1"/>
                </a:solidFill>
              </a:rPr>
              <a:t>, предназначенные для оценки суицидального риска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1984292"/>
            <a:ext cx="3888432" cy="40324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Методики</a:t>
            </a:r>
            <a:r>
              <a:rPr lang="ru-RU" sz="2400" dirty="0">
                <a:solidFill>
                  <a:schemeClr val="tx1"/>
                </a:solidFill>
              </a:rPr>
              <a:t>, включающие относительно прямые вопросы о наличии суицидальных мыслей и переживаний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16016" y="1984292"/>
            <a:ext cx="3888432" cy="40324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Опросники </a:t>
            </a:r>
            <a:r>
              <a:rPr lang="ru-RU" sz="2400" dirty="0">
                <a:solidFill>
                  <a:schemeClr val="tx1"/>
                </a:solidFill>
              </a:rPr>
              <a:t>выявляющие индивидуальные личностные факторы, наиболее тесно связанные с высокой вероятностью совершения суицида</a:t>
            </a:r>
          </a:p>
        </p:txBody>
      </p:sp>
    </p:spTree>
    <p:extLst>
      <p:ext uri="{BB962C8B-B14F-4D97-AF65-F5344CB8AC3E}">
        <p14:creationId xmlns:p14="http://schemas.microsoft.com/office/powerpoint/2010/main" val="401647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Методическое обеспечение диагностического этапа работы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95537" y="1556792"/>
            <a:ext cx="8496944" cy="4569371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Цветовой </a:t>
            </a:r>
            <a:r>
              <a:rPr lang="ru-RU" sz="1800" dirty="0">
                <a:solidFill>
                  <a:schemeClr val="tx1"/>
                </a:solidFill>
              </a:rPr>
              <a:t>тест М. </a:t>
            </a:r>
            <a:r>
              <a:rPr lang="ru-RU" sz="1800" dirty="0" err="1" smtClean="0">
                <a:solidFill>
                  <a:schemeClr val="tx1"/>
                </a:solidFill>
              </a:rPr>
              <a:t>Люшера</a:t>
            </a:r>
            <a:r>
              <a:rPr lang="ru-RU" sz="1800" dirty="0">
                <a:solidFill>
                  <a:schemeClr val="tx1"/>
                </a:solidFill>
              </a:rPr>
              <a:t> (+</a:t>
            </a:r>
            <a:r>
              <a:rPr lang="ru-RU" sz="1800" dirty="0" smtClean="0">
                <a:solidFill>
                  <a:schemeClr val="tx1"/>
                </a:solidFill>
              </a:rPr>
              <a:t>7+4)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Тест </a:t>
            </a:r>
            <a:r>
              <a:rPr lang="ru-RU" sz="1800" dirty="0">
                <a:solidFill>
                  <a:schemeClr val="tx1"/>
                </a:solidFill>
              </a:rPr>
              <a:t>выявления суицидального риска у детей А.А. Кучер, В.П. </a:t>
            </a:r>
            <a:r>
              <a:rPr lang="ru-RU" sz="1800" dirty="0" err="1" smtClean="0">
                <a:solidFill>
                  <a:schemeClr val="tx1"/>
                </a:solidFill>
              </a:rPr>
              <a:t>Костюкевич</a:t>
            </a:r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Методика </a:t>
            </a:r>
            <a:r>
              <a:rPr lang="ru-RU" sz="1800" dirty="0">
                <a:solidFill>
                  <a:schemeClr val="tx1"/>
                </a:solidFill>
              </a:rPr>
              <a:t>«Незаконченные предложения</a:t>
            </a:r>
            <a:r>
              <a:rPr lang="ru-RU" sz="1800" dirty="0" smtClean="0">
                <a:solidFill>
                  <a:schemeClr val="tx1"/>
                </a:solidFill>
              </a:rPr>
              <a:t>»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Диагностика </a:t>
            </a:r>
            <a:r>
              <a:rPr lang="ru-RU" sz="1800" dirty="0">
                <a:solidFill>
                  <a:schemeClr val="tx1"/>
                </a:solidFill>
              </a:rPr>
              <a:t>суицидального поведения подростков (Модификация опросника Г. </a:t>
            </a:r>
            <a:r>
              <a:rPr lang="ru-RU" sz="1800" dirty="0" err="1">
                <a:solidFill>
                  <a:schemeClr val="tx1"/>
                </a:solidFill>
              </a:rPr>
              <a:t>Айзенка</a:t>
            </a:r>
            <a:r>
              <a:rPr lang="ru-RU" sz="1800" dirty="0">
                <a:solidFill>
                  <a:schemeClr val="tx1"/>
                </a:solidFill>
              </a:rPr>
              <a:t> «Самооценка психических состояний личности» для подросткового возраста</a:t>
            </a:r>
            <a:r>
              <a:rPr lang="ru-RU" sz="1800" dirty="0" smtClean="0">
                <a:solidFill>
                  <a:schemeClr val="tx1"/>
                </a:solidFill>
              </a:rPr>
              <a:t>).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Опросник </a:t>
            </a:r>
            <a:r>
              <a:rPr lang="ru-RU" sz="1800" dirty="0">
                <a:solidFill>
                  <a:schemeClr val="tx1"/>
                </a:solidFill>
              </a:rPr>
              <a:t>суицидального риска (модификация Т.Н. Разуваевой</a:t>
            </a:r>
            <a:r>
              <a:rPr lang="ru-RU" sz="1800" dirty="0" smtClean="0">
                <a:solidFill>
                  <a:schemeClr val="tx1"/>
                </a:solidFill>
              </a:rPr>
              <a:t>)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Тест </a:t>
            </a:r>
            <a:r>
              <a:rPr lang="ru-RU" sz="1800" dirty="0">
                <a:solidFill>
                  <a:schemeClr val="tx1"/>
                </a:solidFill>
              </a:rPr>
              <a:t>«Ваши суицидальные наклонности» (З. Королева). </a:t>
            </a:r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Методика </a:t>
            </a:r>
            <a:r>
              <a:rPr lang="ru-RU" sz="1800" dirty="0">
                <a:solidFill>
                  <a:schemeClr val="tx1"/>
                </a:solidFill>
              </a:rPr>
              <a:t>«Карта риска суицида» (модификация для подростков Л.Б. Шнайдер).</a:t>
            </a:r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Опросник </a:t>
            </a:r>
            <a:r>
              <a:rPr lang="ru-RU" sz="1800" dirty="0" err="1">
                <a:solidFill>
                  <a:schemeClr val="tx1"/>
                </a:solidFill>
              </a:rPr>
              <a:t>Басса-Дарки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Опросник </a:t>
            </a:r>
            <a:r>
              <a:rPr lang="ru-RU" sz="1800" dirty="0">
                <a:solidFill>
                  <a:schemeClr val="tx1"/>
                </a:solidFill>
              </a:rPr>
              <a:t>С.Г. Корчагина «Одиночество</a:t>
            </a:r>
            <a:r>
              <a:rPr lang="ru-RU" sz="1800" dirty="0" smtClean="0">
                <a:solidFill>
                  <a:schemeClr val="tx1"/>
                </a:solidFill>
              </a:rPr>
              <a:t>».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Тест </a:t>
            </a:r>
            <a:r>
              <a:rPr lang="ru-RU" sz="1800" dirty="0" err="1">
                <a:solidFill>
                  <a:schemeClr val="tx1"/>
                </a:solidFill>
              </a:rPr>
              <a:t>фрустрационной</a:t>
            </a:r>
            <a:r>
              <a:rPr lang="ru-RU" sz="1800" dirty="0">
                <a:solidFill>
                  <a:schemeClr val="tx1"/>
                </a:solidFill>
              </a:rPr>
              <a:t> толерантности Розенцвейга.</a:t>
            </a:r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Факторный </a:t>
            </a:r>
            <a:r>
              <a:rPr lang="ru-RU" sz="1800" dirty="0">
                <a:solidFill>
                  <a:schemeClr val="tx1"/>
                </a:solidFill>
              </a:rPr>
              <a:t>личностный опросник </a:t>
            </a:r>
            <a:r>
              <a:rPr lang="ru-RU" sz="1800" dirty="0" err="1">
                <a:solidFill>
                  <a:schemeClr val="tx1"/>
                </a:solidFill>
              </a:rPr>
              <a:t>Кеттелла</a:t>
            </a:r>
            <a:r>
              <a:rPr lang="ru-RU" sz="1800" dirty="0">
                <a:solidFill>
                  <a:schemeClr val="tx1"/>
                </a:solidFill>
              </a:rPr>
              <a:t>. </a:t>
            </a:r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</a:rPr>
              <a:t>и</a:t>
            </a:r>
            <a:r>
              <a:rPr lang="ru-RU" sz="1800" dirty="0" smtClean="0">
                <a:solidFill>
                  <a:schemeClr val="tx1"/>
                </a:solidFill>
              </a:rPr>
              <a:t> другие.</a:t>
            </a:r>
            <a:endParaRPr lang="ru-RU" sz="1800" dirty="0" smtClean="0">
              <a:solidFill>
                <a:schemeClr val="tx1"/>
              </a:solidFill>
            </a:endParaRPr>
          </a:p>
          <a:p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6004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7" y="1196752"/>
            <a:ext cx="7884864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1. Принцип уважения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- Уважение достоинства</a:t>
            </a:r>
            <a:r>
              <a:rPr lang="ru-RU" sz="1800" dirty="0">
                <a:solidFill>
                  <a:schemeClr val="tx1"/>
                </a:solidFill>
              </a:rPr>
              <a:t>, прав и свобод </a:t>
            </a:r>
            <a:r>
              <a:rPr lang="ru-RU" sz="1800" dirty="0" smtClean="0">
                <a:solidFill>
                  <a:schemeClr val="tx1"/>
                </a:solidFill>
              </a:rPr>
              <a:t>личности</a:t>
            </a:r>
          </a:p>
          <a:p>
            <a:pPr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Конфиденциальность</a:t>
            </a:r>
          </a:p>
          <a:p>
            <a:pPr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Осведомленность </a:t>
            </a:r>
            <a:r>
              <a:rPr lang="ru-RU" sz="1800" dirty="0">
                <a:solidFill>
                  <a:schemeClr val="tx1"/>
                </a:solidFill>
              </a:rPr>
              <a:t>и добровольное согласие </a:t>
            </a:r>
            <a:r>
              <a:rPr lang="ru-RU" sz="1800" dirty="0" smtClean="0">
                <a:solidFill>
                  <a:schemeClr val="tx1"/>
                </a:solidFill>
              </a:rPr>
              <a:t>Клиента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2. Принцип компетентности</a:t>
            </a:r>
          </a:p>
          <a:p>
            <a:pPr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Знание </a:t>
            </a:r>
            <a:r>
              <a:rPr lang="ru-RU" sz="1800" dirty="0">
                <a:solidFill>
                  <a:schemeClr val="tx1"/>
                </a:solidFill>
              </a:rPr>
              <a:t>профессиональной </a:t>
            </a:r>
            <a:r>
              <a:rPr lang="ru-RU" sz="1800" dirty="0" smtClean="0">
                <a:solidFill>
                  <a:schemeClr val="tx1"/>
                </a:solidFill>
              </a:rPr>
              <a:t>этики</a:t>
            </a:r>
          </a:p>
          <a:p>
            <a:pPr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Ограничения </a:t>
            </a:r>
            <a:r>
              <a:rPr lang="ru-RU" sz="1800" dirty="0">
                <a:solidFill>
                  <a:schemeClr val="tx1"/>
                </a:solidFill>
              </a:rPr>
              <a:t>профессиональной </a:t>
            </a:r>
            <a:r>
              <a:rPr lang="ru-RU" sz="1800" dirty="0" smtClean="0">
                <a:solidFill>
                  <a:schemeClr val="tx1"/>
                </a:solidFill>
              </a:rPr>
              <a:t>компетентности</a:t>
            </a:r>
          </a:p>
          <a:p>
            <a:pPr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Ограничения </a:t>
            </a:r>
            <a:r>
              <a:rPr lang="ru-RU" sz="1800" dirty="0">
                <a:solidFill>
                  <a:schemeClr val="tx1"/>
                </a:solidFill>
              </a:rPr>
              <a:t>применяемых </a:t>
            </a:r>
            <a:r>
              <a:rPr lang="ru-RU" sz="1800" dirty="0" smtClean="0">
                <a:solidFill>
                  <a:schemeClr val="tx1"/>
                </a:solidFill>
              </a:rPr>
              <a:t>средств</a:t>
            </a:r>
          </a:p>
          <a:p>
            <a:pPr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Профессиональное развитие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tx1"/>
                </a:solidFill>
              </a:rPr>
              <a:t>3. </a:t>
            </a:r>
            <a:r>
              <a:rPr lang="ru-RU" sz="1800" dirty="0" smtClean="0">
                <a:solidFill>
                  <a:schemeClr val="tx1"/>
                </a:solidFill>
              </a:rPr>
              <a:t>Принцип ответственности</a:t>
            </a:r>
          </a:p>
          <a:p>
            <a:pPr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Основная ответственность</a:t>
            </a:r>
          </a:p>
          <a:p>
            <a:pPr>
              <a:buFontTx/>
              <a:buChar char="-"/>
            </a:pPr>
            <a:r>
              <a:rPr lang="ru-RU" sz="1800" dirty="0" err="1" smtClean="0">
                <a:solidFill>
                  <a:schemeClr val="tx1"/>
                </a:solidFill>
              </a:rPr>
              <a:t>Ненанесение</a:t>
            </a:r>
            <a:r>
              <a:rPr lang="ru-RU" sz="1800" dirty="0" smtClean="0">
                <a:solidFill>
                  <a:schemeClr val="tx1"/>
                </a:solidFill>
              </a:rPr>
              <a:t> вреда</a:t>
            </a:r>
          </a:p>
          <a:p>
            <a:pPr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Этические решения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4. Принцип честности</a:t>
            </a:r>
          </a:p>
          <a:p>
            <a:pPr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Осознание </a:t>
            </a:r>
            <a:r>
              <a:rPr lang="ru-RU" sz="1800" dirty="0">
                <a:solidFill>
                  <a:schemeClr val="tx1"/>
                </a:solidFill>
              </a:rPr>
              <a:t>границ личных и профессиональных возможностей </a:t>
            </a:r>
            <a:endParaRPr lang="ru-RU" sz="1800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Прямота </a:t>
            </a:r>
            <a:r>
              <a:rPr lang="ru-RU" sz="1800" dirty="0">
                <a:solidFill>
                  <a:schemeClr val="tx1"/>
                </a:solidFill>
              </a:rPr>
              <a:t>и </a:t>
            </a:r>
            <a:r>
              <a:rPr lang="ru-RU" sz="1800" dirty="0" smtClean="0">
                <a:solidFill>
                  <a:schemeClr val="tx1"/>
                </a:solidFill>
              </a:rPr>
              <a:t>открытость</a:t>
            </a:r>
            <a:endParaRPr lang="ru-RU" sz="1800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338328"/>
            <a:ext cx="8856984" cy="71440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Этические </a:t>
            </a:r>
            <a:r>
              <a:rPr lang="ru-RU" sz="2400" b="1" dirty="0">
                <a:solidFill>
                  <a:schemeClr val="tx1"/>
                </a:solidFill>
              </a:rPr>
              <a:t>нормы и рекомендации для специалистов, осуществляющих </a:t>
            </a:r>
            <a:r>
              <a:rPr lang="ru-RU" sz="2400" b="1" dirty="0" smtClean="0">
                <a:solidFill>
                  <a:schemeClr val="tx1"/>
                </a:solidFill>
              </a:rPr>
              <a:t>социально-психологическое сопровождение 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249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7" cy="54006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Миф 1. Самоубийства совершают только больные дети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Миф </a:t>
            </a:r>
            <a:r>
              <a:rPr lang="ru-RU" dirty="0">
                <a:solidFill>
                  <a:schemeClr val="tx1"/>
                </a:solidFill>
              </a:rPr>
              <a:t>2. Самоубийства являются исключительно импульсивным деянием, и помочь самоубийце в таком случае нельзя.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Миф 3. Ребенок, который пугает своих близких, никогда не совершит суицид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Миф 4. Спасенные дети никогда больше не совершат попытку суицида.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Миф 5. Нельзя разговаривать на тему суицида в присутствии детей, склонных к депрессии, т.к. такие разговоры могут спровоцировать суицид.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Миф 6. Ребенок перед самоубийством будет говорить об этом,  но окружающие воспримут это как шутку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Миф 7. Снижению уровня самоубийств способствуют статьи в СМИ, рассказывающие о том, как и почему было совершено то или иное самоубийство.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Миф 8. Употребление </a:t>
            </a:r>
            <a:r>
              <a:rPr lang="ru-RU" dirty="0" err="1">
                <a:solidFill>
                  <a:schemeClr val="tx1"/>
                </a:solidFill>
              </a:rPr>
              <a:t>алькогольсодержащих</a:t>
            </a:r>
            <a:r>
              <a:rPr lang="ru-RU" dirty="0">
                <a:solidFill>
                  <a:schemeClr val="tx1"/>
                </a:solidFill>
              </a:rPr>
              <a:t> напитков помогает снять суицидальное переживание.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Миф 9. Существует тип людей, склонных к самоубийству; влечение к которому передается по наследству.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Мифы: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4668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435280" cy="1252728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П</a:t>
            </a:r>
            <a:r>
              <a:rPr lang="ru-RU" sz="3200" dirty="0" smtClean="0">
                <a:solidFill>
                  <a:schemeClr val="tx1"/>
                </a:solidFill>
              </a:rPr>
              <a:t>ризнаки, </a:t>
            </a:r>
            <a:r>
              <a:rPr lang="ru-RU" sz="3200" dirty="0">
                <a:solidFill>
                  <a:schemeClr val="tx1"/>
                </a:solidFill>
              </a:rPr>
              <a:t>которые косвенным образом могут указывать, на то, что возможность совершения суицида является очень большой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1265" y="2348880"/>
            <a:ext cx="3960440" cy="12961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Словесные признаки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860032" y="2348881"/>
            <a:ext cx="3960242" cy="129614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Эмоциональные признаки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73744" y="4581128"/>
            <a:ext cx="4114479" cy="12961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Поведенческие признаки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496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112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836712"/>
            <a:ext cx="8352927" cy="3960440"/>
          </a:xfrm>
        </p:spPr>
        <p:txBody>
          <a:bodyPr>
            <a:normAutofit/>
          </a:bodyPr>
          <a:lstStyle/>
          <a:p>
            <a:r>
              <a:rPr lang="ru-RU" b="1" dirty="0" err="1">
                <a:solidFill>
                  <a:schemeClr val="tx1"/>
                </a:solidFill>
              </a:rPr>
              <a:t>Самоуби́йство</a:t>
            </a:r>
            <a:r>
              <a:rPr lang="ru-RU" b="1" dirty="0">
                <a:solidFill>
                  <a:schemeClr val="tx1"/>
                </a:solidFill>
              </a:rPr>
              <a:t>, </a:t>
            </a:r>
            <a:r>
              <a:rPr lang="ru-RU" b="1" dirty="0" err="1">
                <a:solidFill>
                  <a:schemeClr val="tx1"/>
                </a:solidFill>
              </a:rPr>
              <a:t>суици́д</a:t>
            </a:r>
            <a:r>
              <a:rPr lang="ru-RU" b="1" dirty="0">
                <a:solidFill>
                  <a:schemeClr val="tx1"/>
                </a:solidFill>
              </a:rPr>
              <a:t> (от лат. </a:t>
            </a:r>
            <a:r>
              <a:rPr lang="ru-RU" b="1" dirty="0" err="1">
                <a:solidFill>
                  <a:schemeClr val="tx1"/>
                </a:solidFill>
              </a:rPr>
              <a:t>sui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caedere</a:t>
            </a:r>
            <a:r>
              <a:rPr lang="ru-RU" b="1" dirty="0">
                <a:solidFill>
                  <a:schemeClr val="tx1"/>
                </a:solidFill>
              </a:rPr>
              <a:t> — убивать себя) — целенаправленное лишение себя жизни, как правило, добровольное (хотя бывают и случаи вынужденного самоубийства) и самостоятельное.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Суицид </a:t>
            </a:r>
            <a:r>
              <a:rPr lang="ru-RU" b="1" dirty="0">
                <a:solidFill>
                  <a:schemeClr val="tx1"/>
                </a:solidFill>
              </a:rPr>
              <a:t>- это осознанный акт ухода из жизни под воздействием острых психотравмирующих ситуаций, когда собственная жизнь теряет для человека смысл.</a:t>
            </a: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945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980728"/>
            <a:ext cx="8352928" cy="5616624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Суицидальное поведение – это проявление суицидальной активности – мысли, намерения, высказывания, угрозы, попытки, покушения.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К </a:t>
            </a:r>
            <a:r>
              <a:rPr lang="ru-RU" b="1" dirty="0">
                <a:solidFill>
                  <a:srgbClr val="FF0000"/>
                </a:solidFill>
              </a:rPr>
              <a:t>покушения</a:t>
            </a:r>
            <a:r>
              <a:rPr lang="ru-RU" b="1" dirty="0">
                <a:solidFill>
                  <a:schemeClr val="tx1"/>
                </a:solidFill>
              </a:rPr>
              <a:t>м относят все неудачные попытки суицида. </a:t>
            </a:r>
          </a:p>
          <a:p>
            <a:r>
              <a:rPr lang="ru-RU" b="1" dirty="0">
                <a:solidFill>
                  <a:schemeClr val="tx1"/>
                </a:solidFill>
              </a:rPr>
              <a:t>Суицидальными </a:t>
            </a:r>
            <a:r>
              <a:rPr lang="ru-RU" b="1" dirty="0">
                <a:solidFill>
                  <a:srgbClr val="FF0000"/>
                </a:solidFill>
              </a:rPr>
              <a:t>попыткам</a:t>
            </a:r>
            <a:r>
              <a:rPr lang="ru-RU" b="1" dirty="0">
                <a:solidFill>
                  <a:schemeClr val="tx1"/>
                </a:solidFill>
              </a:rPr>
              <a:t>и считают демонстративно-установочные действия, при которых </a:t>
            </a:r>
            <a:r>
              <a:rPr lang="ru-RU" b="1" dirty="0" err="1">
                <a:solidFill>
                  <a:schemeClr val="tx1"/>
                </a:solidFill>
              </a:rPr>
              <a:t>суицидент</a:t>
            </a:r>
            <a:r>
              <a:rPr lang="ru-RU" b="1" dirty="0">
                <a:solidFill>
                  <a:schemeClr val="tx1"/>
                </a:solidFill>
              </a:rPr>
              <a:t> чаще всего знает о безопасности применяемого им акта. </a:t>
            </a:r>
          </a:p>
          <a:p>
            <a:r>
              <a:rPr lang="ru-RU" b="1" dirty="0">
                <a:solidFill>
                  <a:schemeClr val="tx1"/>
                </a:solidFill>
              </a:rPr>
              <a:t>К суицидальным </a:t>
            </a:r>
            <a:r>
              <a:rPr lang="ru-RU" b="1" dirty="0">
                <a:solidFill>
                  <a:srgbClr val="FF0000"/>
                </a:solidFill>
              </a:rPr>
              <a:t>проявлениям</a:t>
            </a:r>
            <a:r>
              <a:rPr lang="ru-RU" b="1" dirty="0">
                <a:solidFill>
                  <a:schemeClr val="tx1"/>
                </a:solidFill>
              </a:rPr>
              <a:t> в широком смысле этого слова относят мысли, высказывания, намеки, не сопровождающиеся какими-либо действиями, направленными на лишение себя жизни.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803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8789892"/>
              </p:ext>
            </p:extLst>
          </p:nvPr>
        </p:nvGraphicFramePr>
        <p:xfrm>
          <a:off x="323528" y="332656"/>
          <a:ext cx="842493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6692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8132651"/>
              </p:ext>
            </p:extLst>
          </p:nvPr>
        </p:nvGraphicFramePr>
        <p:xfrm>
          <a:off x="395536" y="548680"/>
          <a:ext cx="828092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55776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2132856"/>
            <a:ext cx="7408333" cy="345069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психически </a:t>
            </a:r>
            <a:r>
              <a:rPr lang="ru-RU" sz="3600" dirty="0">
                <a:solidFill>
                  <a:schemeClr val="tx1"/>
                </a:solidFill>
              </a:rPr>
              <a:t>больные</a:t>
            </a:r>
          </a:p>
          <a:p>
            <a:r>
              <a:rPr lang="ru-RU" sz="3600" dirty="0">
                <a:solidFill>
                  <a:schemeClr val="tx1"/>
                </a:solidFill>
              </a:rPr>
              <a:t> лица с пограничными  психическими аномалиями</a:t>
            </a:r>
          </a:p>
          <a:p>
            <a:r>
              <a:rPr lang="ru-RU" sz="3600" dirty="0">
                <a:solidFill>
                  <a:schemeClr val="tx1"/>
                </a:solidFill>
              </a:rPr>
              <a:t> психически здоровые</a:t>
            </a:r>
          </a:p>
          <a:p>
            <a:r>
              <a:rPr lang="ru-RU" sz="3600" dirty="0">
                <a:solidFill>
                  <a:schemeClr val="tx1"/>
                </a:solidFill>
              </a:rPr>
              <a:t>в соотношении  </a:t>
            </a:r>
            <a:r>
              <a:rPr lang="ru-RU" sz="4400" b="1" dirty="0">
                <a:solidFill>
                  <a:srgbClr val="FF0000"/>
                </a:solidFill>
              </a:rPr>
              <a:t>3 : 10 : 2</a:t>
            </a:r>
          </a:p>
          <a:p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chemeClr val="tx1"/>
                </a:solidFill>
              </a:rPr>
              <a:t>Самоубийства совершают</a:t>
            </a:r>
            <a:r>
              <a:rPr lang="ru-RU" sz="4800" b="1" dirty="0" smtClean="0">
                <a:solidFill>
                  <a:schemeClr val="tx1"/>
                </a:solidFill>
              </a:rPr>
              <a:t>: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112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060848"/>
            <a:ext cx="7848871" cy="406531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О приближении суицида свидетельствует </a:t>
            </a:r>
            <a:r>
              <a:rPr lang="ru-RU" dirty="0" err="1">
                <a:solidFill>
                  <a:schemeClr val="tx1"/>
                </a:solidFill>
              </a:rPr>
              <a:t>пресуицидальный</a:t>
            </a:r>
            <a:r>
              <a:rPr lang="ru-RU" dirty="0">
                <a:solidFill>
                  <a:schemeClr val="tx1"/>
                </a:solidFill>
              </a:rPr>
              <a:t> период. Его длительность варьируется </a:t>
            </a:r>
            <a:r>
              <a:rPr lang="ru-RU" dirty="0">
                <a:solidFill>
                  <a:srgbClr val="FF0000"/>
                </a:solidFill>
              </a:rPr>
              <a:t>от нескольких секунд до нескольких лет. </a:t>
            </a:r>
            <a:r>
              <a:rPr lang="ru-RU" dirty="0">
                <a:solidFill>
                  <a:schemeClr val="tx1"/>
                </a:solidFill>
              </a:rPr>
              <a:t>Чаще всего он проявляется в подростковом возрасте и у взрослых людей, которые  имеют тенденцию к суицидальному поведению в трудных жизненных ситуациях. Этот период является ранней стадией суицидального поведения, и может быть проявлением незавершенных суицидальных действий, а также предшествовать суициду.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Пресуицидальный</a:t>
            </a:r>
            <a:r>
              <a:rPr lang="ru-RU" dirty="0" smtClean="0">
                <a:solidFill>
                  <a:schemeClr val="tx1"/>
                </a:solidFill>
              </a:rPr>
              <a:t> период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96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2132856"/>
            <a:ext cx="7992888" cy="3450696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3200" dirty="0" smtClean="0">
                <a:solidFill>
                  <a:schemeClr val="tx1"/>
                </a:solidFill>
              </a:rPr>
              <a:t>Неблагоприятная семейная обстановка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>
                <a:solidFill>
                  <a:schemeClr val="tx1"/>
                </a:solidFill>
              </a:rPr>
              <a:t>Психологическая </a:t>
            </a:r>
            <a:r>
              <a:rPr lang="ru-RU" sz="3200" dirty="0">
                <a:solidFill>
                  <a:schemeClr val="tx1"/>
                </a:solidFill>
              </a:rPr>
              <a:t>неадекватность в воспитании</a:t>
            </a:r>
            <a:r>
              <a:rPr lang="ru-RU" sz="32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>
                <a:solidFill>
                  <a:schemeClr val="tx1"/>
                </a:solidFill>
              </a:rPr>
              <a:t>Подростковое одиночество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>
                <a:solidFill>
                  <a:schemeClr val="tx1"/>
                </a:solidFill>
              </a:rPr>
              <a:t>Трудно </a:t>
            </a:r>
            <a:r>
              <a:rPr lang="ru-RU" sz="3200" dirty="0">
                <a:solidFill>
                  <a:schemeClr val="tx1"/>
                </a:solidFill>
              </a:rPr>
              <a:t>протекающий </a:t>
            </a:r>
            <a:r>
              <a:rPr lang="ru-RU" sz="3200" dirty="0" err="1" smtClean="0">
                <a:solidFill>
                  <a:schemeClr val="tx1"/>
                </a:solidFill>
              </a:rPr>
              <a:t>пубертат</a:t>
            </a:r>
            <a:endParaRPr lang="ru-RU" sz="3200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>
                <a:solidFill>
                  <a:schemeClr val="tx1"/>
                </a:solidFill>
              </a:rPr>
              <a:t>Личностная </a:t>
            </a:r>
            <a:r>
              <a:rPr lang="ru-RU" sz="3200" dirty="0">
                <a:solidFill>
                  <a:schemeClr val="tx1"/>
                </a:solidFill>
              </a:rPr>
              <a:t>импульсивность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Факторы риска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996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«Призыв» («крик о помощи»)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«Протест»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«Избегание»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«Самонаказание»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«Отказ»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Мотивация суицидального поведения</a:t>
            </a:r>
          </a:p>
        </p:txBody>
      </p:sp>
    </p:spTree>
    <p:extLst>
      <p:ext uri="{BB962C8B-B14F-4D97-AF65-F5344CB8AC3E}">
        <p14:creationId xmlns:p14="http://schemas.microsoft.com/office/powerpoint/2010/main" val="34274706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208</TotalTime>
  <Words>670</Words>
  <Application>Microsoft Office PowerPoint</Application>
  <PresentationFormat>Экран (4:3)</PresentationFormat>
  <Paragraphs>104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Суицидально-опасное поведение: особенности диагностики и консультирования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Самоубийства совершают:</vt:lpstr>
      <vt:lpstr>Пресуицидальный период</vt:lpstr>
      <vt:lpstr>Факторы риска</vt:lpstr>
      <vt:lpstr>Мотивация суицидального поведения</vt:lpstr>
      <vt:lpstr>Диагностические признаки суицидального поведения</vt:lpstr>
      <vt:lpstr>Презентация PowerPoint</vt:lpstr>
      <vt:lpstr>Опросники, предназначенные для оценки суицидального риска</vt:lpstr>
      <vt:lpstr>Методическое обеспечение диагностического этапа работы</vt:lpstr>
      <vt:lpstr>Этические нормы и рекомендации для специалистов, осуществляющих социально-психологическое сопровождение </vt:lpstr>
      <vt:lpstr>Мифы:</vt:lpstr>
      <vt:lpstr>Признаки, которые косвенным образом могут указывать, на то, что возможность совершения суицида является очень большой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17</cp:revision>
  <dcterms:created xsi:type="dcterms:W3CDTF">2018-02-20T16:12:40Z</dcterms:created>
  <dcterms:modified xsi:type="dcterms:W3CDTF">2018-02-21T17:22:14Z</dcterms:modified>
</cp:coreProperties>
</file>