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>
        <p:scale>
          <a:sx n="77" d="100"/>
          <a:sy n="77" d="100"/>
        </p:scale>
        <p:origin x="-1622" y="-14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CFD8A-8A5D-4112-BF0E-99AB63657842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5B1B-6874-45E1-8D0E-D3AF2FD760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5719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55576" y="332656"/>
            <a:ext cx="7772400" cy="1008112"/>
          </a:xfrm>
        </p:spPr>
        <p:txBody>
          <a:bodyPr/>
          <a:lstStyle>
            <a:lvl1pPr marL="0" indent="0" algn="ctr">
              <a:buFont typeface="+mj-lt"/>
              <a:buNone/>
              <a:defRPr/>
            </a:lvl1pPr>
          </a:lstStyle>
          <a:p>
            <a:r>
              <a:rPr lang="en-US" dirty="0" smtClean="0"/>
              <a:t>I.</a:t>
            </a:r>
            <a:r>
              <a:rPr lang="ru-RU" dirty="0" smtClean="0"/>
              <a:t> Этимология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763712" y="2564904"/>
            <a:ext cx="7776864" cy="3681288"/>
          </a:xfrm>
        </p:spPr>
        <p:txBody>
          <a:bodyPr>
            <a:noAutofit/>
          </a:bodyPr>
          <a:lstStyle>
            <a:lvl1pPr marL="0" indent="0" algn="ctr">
              <a:buNone/>
              <a:defRPr sz="28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Также этим термином пользуются для обозначения происхождения конкретного слова или группы слов.</a:t>
            </a:r>
          </a:p>
          <a:p>
            <a:r>
              <a:rPr lang="ru-RU" dirty="0" smtClean="0"/>
              <a:t> Этимология позволяет нам узнать, от каких слов произошло данное и каким словам оно родственно, не на уровне современного языка, а в истории языка .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91704" y="1484784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Этимология — раздел языкознания, изучающий происхождение слов того или иного языка.</a:t>
            </a:r>
            <a:endParaRPr lang="ru-RU" sz="2800" b="1" i="1" dirty="0"/>
          </a:p>
        </p:txBody>
      </p:sp>
    </p:spTree>
    <p:extLst>
      <p:ext uri="{BB962C8B-B14F-4D97-AF65-F5344CB8AC3E}">
        <p14:creationId xmlns="" xmlns:p14="http://schemas.microsoft.com/office/powerpoint/2010/main" val="1987842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79512" y="188640"/>
            <a:ext cx="8856984" cy="4968552"/>
          </a:xfrm>
        </p:spPr>
        <p:txBody>
          <a:bodyPr/>
          <a:lstStyle>
            <a:lvl1pPr algn="ctr">
              <a:defRPr sz="1400" b="0"/>
            </a:lvl1pPr>
          </a:lstStyle>
          <a:p>
            <a:r>
              <a:rPr lang="ru-RU" dirty="0" smtClean="0"/>
              <a:t>№3.</a:t>
            </a:r>
            <a:br>
              <a:rPr lang="ru-RU" dirty="0" smtClean="0"/>
            </a:br>
            <a:r>
              <a:rPr lang="ru-RU" dirty="0" smtClean="0"/>
              <a:t>_____- один из древнейших и наиболее распространенных видов оружия, помогавший не только и не столько в бою с врагом, сколько служивший для добычи пропитания. </a:t>
            </a:r>
            <a:br>
              <a:rPr lang="ru-RU" dirty="0" smtClean="0"/>
            </a:br>
            <a:r>
              <a:rPr lang="ru-RU" dirty="0" smtClean="0"/>
              <a:t>Целый ряд слов с корнем -____-(-_____ -) обозначают понятия, имеющие как внешнее сходство с этим оружием из-за его _________формы: __________(одно из известнейших сказочных мест), __________(участок русла реки), так и не относящиеся к нему действия и явления (существительное-глагол): ___________________ (обретать), ________________ (светить), _______________ (прогонять), ______________ (разделять), ______________ (происходить), ________________ (повышать качество); ______________ (обнаруживать, выбирать удобный момент), _____________ (буквально изворачиваться, утаивать истину, обманывать), _________(воин, вооруженный вышеупомянутым оружием).</a:t>
            </a:r>
            <a:br>
              <a:rPr lang="ru-RU" dirty="0" smtClean="0"/>
            </a:br>
            <a:r>
              <a:rPr lang="ru-RU" dirty="0" smtClean="0"/>
              <a:t>Совпадение ____ и ____на первый взгляд случайно, но может оказаться, что эти два слова имеют одинаковое происхождение. _______в привычном понимании – прежде всего – поток света. Что же общего у него с оружием _____?  Это ________– источник света, представляющий собой тонкий деревянный предмет, полученный методом расщепления целого бревна, или иначе говоря,___________. Отсюда приходим к общеславянскому глаголу ________ (попадать в цель). В русском языке это слово уже не употребляется без приставок, но в украинском оно сохранилось со значением «метить, попадать» - ________. Также оно сохранилось и во многих других славянских языках. Второе его значение – «соединять».</a:t>
            </a:r>
            <a:br>
              <a:rPr lang="ru-RU" dirty="0" smtClean="0"/>
            </a:br>
            <a:r>
              <a:rPr lang="ru-RU" dirty="0" smtClean="0"/>
              <a:t>Таким образом, ____ и ____ действительно являются родственными словами. Эти слова обозначают то, что можно направить точно в цель. </a:t>
            </a:r>
            <a:br>
              <a:rPr lang="ru-RU" dirty="0" smtClean="0"/>
            </a:br>
            <a:r>
              <a:rPr lang="ru-RU" dirty="0" smtClean="0"/>
              <a:t>Примечательно, что аналогичное слово в английском _____ (взгляд) совпадает со славянским и по звучанию, и по смыслу. 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4861048" y="557972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23528" y="4986865"/>
            <a:ext cx="856895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Для справки.(</a:t>
            </a:r>
            <a:r>
              <a:rPr lang="ru-RU" sz="1400" b="1" i="1" dirty="0" err="1" smtClean="0"/>
              <a:t>укр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лучити</a:t>
            </a:r>
            <a:r>
              <a:rPr lang="ru-RU" sz="1400" b="1" i="1" dirty="0" smtClean="0"/>
              <a:t> "метить, попадать", </a:t>
            </a:r>
            <a:r>
              <a:rPr lang="ru-RU" sz="1400" b="1" i="1" dirty="0" err="1" smtClean="0"/>
              <a:t>блр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лучыць</a:t>
            </a:r>
            <a:r>
              <a:rPr lang="ru-RU" sz="1400" b="1" i="1" dirty="0" smtClean="0"/>
              <a:t> "случиться, попасть", ст.-слав. </a:t>
            </a:r>
            <a:r>
              <a:rPr lang="ru-RU" sz="1400" b="1" i="1" dirty="0" err="1" smtClean="0"/>
              <a:t>лоучити</a:t>
            </a:r>
            <a:r>
              <a:rPr lang="ru-RU" sz="1400" b="1" i="1" dirty="0" smtClean="0"/>
              <a:t> ; </a:t>
            </a:r>
            <a:r>
              <a:rPr lang="ru-RU" sz="1400" b="1" i="1" dirty="0" err="1" smtClean="0"/>
              <a:t>болг</a:t>
            </a:r>
            <a:r>
              <a:rPr lang="ru-RU" sz="1400" b="1" i="1" dirty="0" smtClean="0"/>
              <a:t>. луча; "целюсь", </a:t>
            </a:r>
            <a:r>
              <a:rPr lang="ru-RU" sz="1400" b="1" i="1" dirty="0" err="1" smtClean="0"/>
              <a:t>сербохорв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случити</a:t>
            </a:r>
            <a:r>
              <a:rPr lang="ru-RU" sz="1400" b="1" i="1" dirty="0" smtClean="0"/>
              <a:t> се "случиться, очутиться", </a:t>
            </a:r>
            <a:r>
              <a:rPr lang="ru-RU" sz="1400" b="1" i="1" dirty="0" err="1" smtClean="0"/>
              <a:t>словен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luciti</a:t>
            </a:r>
            <a:r>
              <a:rPr lang="ru-RU" sz="1400" b="1" i="1" dirty="0" smtClean="0"/>
              <a:t>, </a:t>
            </a:r>
            <a:r>
              <a:rPr lang="ru-RU" sz="1400" b="1" i="1" dirty="0" err="1" smtClean="0"/>
              <a:t>lucim</a:t>
            </a:r>
            <a:r>
              <a:rPr lang="ru-RU" sz="1400" b="1" i="1" dirty="0" smtClean="0"/>
              <a:t> "бросать, кидать", </a:t>
            </a:r>
            <a:r>
              <a:rPr lang="ru-RU" sz="1400" b="1" i="1" dirty="0" err="1" smtClean="0"/>
              <a:t>чеш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luciti</a:t>
            </a:r>
            <a:r>
              <a:rPr lang="ru-RU" sz="1400" b="1" i="1" dirty="0" smtClean="0"/>
              <a:t> "бросать, попадать", польск. </a:t>
            </a:r>
            <a:r>
              <a:rPr lang="ru-RU" sz="1400" b="1" i="1" dirty="0" err="1" smtClean="0"/>
              <a:t>luczyc</a:t>
            </a:r>
            <a:r>
              <a:rPr lang="ru-RU" sz="1400" b="1" i="1" dirty="0" smtClean="0"/>
              <a:t>; "метить, попадать".</a:t>
            </a:r>
            <a:br>
              <a:rPr lang="ru-RU" sz="1400" b="1" i="1" dirty="0" smtClean="0"/>
            </a:br>
            <a:r>
              <a:rPr lang="ru-RU" sz="1400" b="1" i="1" dirty="0" smtClean="0"/>
              <a:t>У него же интересно второе значение:</a:t>
            </a:r>
            <a:br>
              <a:rPr lang="ru-RU" sz="1400" b="1" i="1" dirty="0" smtClean="0"/>
            </a:br>
            <a:r>
              <a:rPr lang="ru-RU" sz="1400" b="1" i="1" dirty="0" err="1" smtClean="0"/>
              <a:t>укр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лучити</a:t>
            </a:r>
            <a:r>
              <a:rPr lang="ru-RU" sz="1400" b="1" i="1" dirty="0" smtClean="0"/>
              <a:t> "соединять", </a:t>
            </a:r>
            <a:r>
              <a:rPr lang="ru-RU" sz="1400" b="1" i="1" dirty="0" err="1" smtClean="0"/>
              <a:t>блр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лучыць</a:t>
            </a:r>
            <a:r>
              <a:rPr lang="ru-RU" sz="1400" b="1" i="1" dirty="0" smtClean="0"/>
              <a:t> – то же, ст.-слав. </a:t>
            </a:r>
            <a:r>
              <a:rPr lang="ru-RU" sz="1400" b="1" i="1" dirty="0" err="1" smtClean="0"/>
              <a:t>лучити</a:t>
            </a:r>
            <a:r>
              <a:rPr lang="ru-RU" sz="1400" b="1" i="1" dirty="0" smtClean="0"/>
              <a:t> , </a:t>
            </a:r>
            <a:r>
              <a:rPr lang="ru-RU" sz="1400" b="1" i="1" dirty="0" err="1" smtClean="0"/>
              <a:t>болг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лъча</a:t>
            </a:r>
            <a:r>
              <a:rPr lang="ru-RU" sz="1400" b="1" i="1" dirty="0" smtClean="0"/>
              <a:t> "отделяю, разлучаю", </a:t>
            </a:r>
            <a:r>
              <a:rPr lang="ru-RU" sz="1400" b="1" i="1" dirty="0" err="1" smtClean="0"/>
              <a:t>сербохорв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лучити</a:t>
            </a:r>
            <a:r>
              <a:rPr lang="ru-RU" sz="1400" b="1" i="1" dirty="0" smtClean="0"/>
              <a:t>, лучим "отделять", </a:t>
            </a:r>
            <a:r>
              <a:rPr lang="ru-RU" sz="1400" b="1" i="1" dirty="0" err="1" smtClean="0"/>
              <a:t>словен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loсiti</a:t>
            </a:r>
            <a:r>
              <a:rPr lang="ru-RU" sz="1400" b="1" i="1" dirty="0" smtClean="0"/>
              <a:t> "разделять, разлучать", </a:t>
            </a:r>
            <a:r>
              <a:rPr lang="ru-RU" sz="1400" b="1" i="1" dirty="0" err="1" smtClean="0"/>
              <a:t>чеш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louсiti</a:t>
            </a:r>
            <a:r>
              <a:rPr lang="ru-RU" sz="1400" b="1" i="1" dirty="0" smtClean="0"/>
              <a:t>, </a:t>
            </a:r>
            <a:r>
              <a:rPr lang="ru-RU" sz="1400" b="1" i="1" dirty="0" err="1" smtClean="0"/>
              <a:t>слвц</a:t>
            </a:r>
            <a:r>
              <a:rPr lang="ru-RU" sz="1400" b="1" i="1" dirty="0" smtClean="0"/>
              <a:t>. </a:t>
            </a:r>
            <a:r>
              <a:rPr lang="ru-RU" sz="1400" b="1" i="1" dirty="0" err="1" smtClean="0"/>
              <a:t>luсit</a:t>
            </a:r>
            <a:r>
              <a:rPr lang="ru-RU" sz="1400" b="1" i="1" dirty="0" smtClean="0"/>
              <a:t>; "разлучать", польск. </a:t>
            </a:r>
            <a:r>
              <a:rPr lang="ru-RU" sz="1400" b="1" i="1" dirty="0" err="1" smtClean="0"/>
              <a:t>luczyc</a:t>
            </a:r>
            <a:r>
              <a:rPr lang="ru-RU" sz="1400" b="1" i="1" dirty="0" smtClean="0"/>
              <a:t>; "соединять").</a:t>
            </a:r>
            <a:r>
              <a:rPr lang="ru-RU" sz="1600" b="1" i="1" dirty="0" smtClean="0"/>
              <a:t/>
            </a:r>
            <a:br>
              <a:rPr lang="ru-RU" sz="1600" b="1" i="1" dirty="0" smtClean="0"/>
            </a:br>
            <a:endParaRPr lang="ru-RU" sz="1600" b="1" i="1" dirty="0"/>
          </a:p>
        </p:txBody>
      </p:sp>
    </p:spTree>
    <p:extLst>
      <p:ext uri="{BB962C8B-B14F-4D97-AF65-F5344CB8AC3E}">
        <p14:creationId xmlns="" xmlns:p14="http://schemas.microsoft.com/office/powerpoint/2010/main" val="1755491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67544" y="188640"/>
            <a:ext cx="8229600" cy="72008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ru-RU" dirty="0" smtClean="0"/>
              <a:t>Модель ответа:</a:t>
            </a:r>
            <a:br>
              <a:rPr lang="ru-RU" dirty="0" smtClean="0"/>
            </a:br>
            <a:r>
              <a:rPr lang="ru-RU" dirty="0" smtClean="0"/>
              <a:t>Лук - один из древнейших и наиболее распространенных видов оружия, помогавший не только и не столько в бою с врагом, сколько служивший для добычи пропитания. </a:t>
            </a:r>
            <a:br>
              <a:rPr lang="ru-RU" dirty="0" smtClean="0"/>
            </a:br>
            <a:r>
              <a:rPr lang="ru-RU" dirty="0" smtClean="0"/>
              <a:t>Целый ряд слов с корнем -лук-(-луч-) обозначают понятия, имеющие как внешнее сходство с этим оружием из-за его изогнутой формы: лукоморье (одно из известнейших сказочных мест), излучина (участок русла реки), так и не относящиеся к нему действия и явления (существительное-глагол): получение-получать(обретать), излучение-излучать(светить), отлучение-отлучать(прогонять), разлука-разлучать(разделять), случай-случаться(происходить), улучшение-улучшать(повышать качество), улучать(обнаруживать, выбирать удобный момент), лукавить(буквально изворачиваться, утаивать истину, обманывать), лучник (воин, вооруженный вышеупомянутым оружием).</a:t>
            </a:r>
            <a:br>
              <a:rPr lang="ru-RU" dirty="0" smtClean="0"/>
            </a:br>
            <a:r>
              <a:rPr lang="ru-RU" dirty="0" smtClean="0"/>
              <a:t>Совпадение лук и луч на первый взгляд случайно, но может оказаться, что эти два слова имеют одинаковое происхождение. Луч в привычном понимании – прежде всего – поток света. Что же общего у него с оружием лук?  Это лучина – источник света, представляющий собой тонкий деревянный предмет, полученный методом расщепления целого бревна, или иначе говоря, разлучения. Отсюда приходим к общеславянскому глаголу лучить (попадать в цель). В русском языке это слово уже не употребляется без приставок, но в украинском оно сохранилось со значением «метить, попадать» - </a:t>
            </a:r>
            <a:r>
              <a:rPr lang="ru-RU" dirty="0" err="1" smtClean="0"/>
              <a:t>лучити</a:t>
            </a:r>
            <a:r>
              <a:rPr lang="ru-RU" dirty="0" smtClean="0"/>
              <a:t>. Также оно сохранилось и во многих других славянских языках. Второе его значение – «соединять».</a:t>
            </a:r>
            <a:br>
              <a:rPr lang="ru-RU" dirty="0" smtClean="0"/>
            </a:br>
            <a:r>
              <a:rPr lang="ru-RU" dirty="0" smtClean="0"/>
              <a:t>Таким образом, лук и луч действительно являются родственными словами. Эти слова обозначают то, что можно направить точно в цель. </a:t>
            </a:r>
            <a:br>
              <a:rPr lang="ru-RU" dirty="0" smtClean="0"/>
            </a:br>
            <a:r>
              <a:rPr lang="ru-RU" dirty="0" smtClean="0"/>
              <a:t>Примечательно, что аналогичное слово в английском </a:t>
            </a:r>
            <a:r>
              <a:rPr lang="ru-RU" dirty="0" err="1" smtClean="0"/>
              <a:t>look</a:t>
            </a:r>
            <a:r>
              <a:rPr lang="ru-RU" dirty="0" smtClean="0"/>
              <a:t> – взгляд совпадает со славянским и по звучанию, и по смыслу.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48905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87028" y="0"/>
            <a:ext cx="8280920" cy="136815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II.</a:t>
            </a:r>
            <a:r>
              <a:rPr lang="ru-RU" dirty="0" smtClean="0"/>
              <a:t> ИСТОРИЯ ЯЗЫКА</a:t>
            </a: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23528" y="1052735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/>
              <a:t>    Современный русский литературный язык содержит в себе значительное количество различных элементов старославянского языка, подвергшихся в той или иной мере определенным изменениям в истории развития русского языка.</a:t>
            </a:r>
          </a:p>
          <a:p>
            <a:r>
              <a:rPr lang="ru-RU" sz="1600" i="0" baseline="0" dirty="0" smtClean="0"/>
              <a:t>    </a:t>
            </a:r>
            <a:r>
              <a:rPr lang="ru-RU" sz="1600" i="1" dirty="0" smtClean="0"/>
              <a:t>Старославянские слова в составе русского языка можно отличить по фонетическим, морфологическим и смысловым признакам. Так, среди слов, имеющих фонетические признаки старославянизмов, следует в первую очередь отметить:</a:t>
            </a:r>
          </a:p>
          <a:p>
            <a:r>
              <a:rPr lang="ru-RU" sz="1600" b="1" i="1" dirty="0" smtClean="0"/>
              <a:t>1. Слова с отсутствием полногласия</a:t>
            </a:r>
            <a:r>
              <a:rPr lang="ru-RU" sz="1600" i="1" dirty="0" smtClean="0"/>
              <a:t>: град – город, глава – голова, среда – середа, привратник, вратарь (ср. ворота), безбрежный (ср. берег), прохладный (ср. холод) и т. д.</a:t>
            </a:r>
          </a:p>
          <a:p>
            <a:r>
              <a:rPr lang="ru-RU" sz="1600" b="1" i="1" dirty="0" smtClean="0"/>
              <a:t>2. Слова с сочетанием </a:t>
            </a:r>
            <a:r>
              <a:rPr lang="ru-RU" sz="1600" b="1" i="1" dirty="0" err="1" smtClean="0"/>
              <a:t>жд</a:t>
            </a:r>
            <a:r>
              <a:rPr lang="ru-RU" sz="1600" b="1" i="1" dirty="0" smtClean="0"/>
              <a:t>, чередующимся с корневым д, причем этому </a:t>
            </a:r>
            <a:r>
              <a:rPr lang="ru-RU" sz="1600" b="1" i="1" dirty="0" err="1" smtClean="0"/>
              <a:t>жд</a:t>
            </a:r>
            <a:r>
              <a:rPr lang="ru-RU" sz="1600" b="1" i="1" dirty="0" smtClean="0"/>
              <a:t> в русском языке соответствует ж:</a:t>
            </a:r>
            <a:r>
              <a:rPr lang="ru-RU" sz="1600" i="1" dirty="0" smtClean="0"/>
              <a:t> вождь (ср. водишь – вожу), утверждать – утверждение (ср. утвердить – утвержу), награждать – награждение (ср. наградить – награжу), суждение, осужденный (ср. судить – сужу), рождество, рождение (ср. родить – рожу) и т. д.</a:t>
            </a:r>
          </a:p>
          <a:p>
            <a:r>
              <a:rPr lang="ru-RU" sz="1600" b="1" i="1" dirty="0" smtClean="0"/>
              <a:t>3. Слова со звуком щ (š'), чередующимся с корневым ту причем этому щ в русском языке соответствует ч: </a:t>
            </a:r>
            <a:r>
              <a:rPr lang="ru-RU" sz="1600" i="1" dirty="0" smtClean="0"/>
              <a:t>освещение (ср. осветить – </a:t>
            </a:r>
            <a:r>
              <a:rPr lang="ru-RU" sz="1600" i="1" dirty="0" err="1" smtClean="0"/>
              <a:t>освечу</a:t>
            </a:r>
            <a:r>
              <a:rPr lang="ru-RU" sz="1600" i="1" dirty="0" smtClean="0"/>
              <a:t>, свеча), возвращаться (ср. возвратиться – воз-врачу </a:t>
            </a:r>
            <a:r>
              <a:rPr lang="ru-RU" sz="1600" i="1" dirty="0" err="1" smtClean="0"/>
              <a:t>сь</a:t>
            </a:r>
            <a:r>
              <a:rPr lang="ru-RU" sz="1600" i="1" dirty="0" smtClean="0"/>
              <a:t>, </a:t>
            </a:r>
            <a:r>
              <a:rPr lang="ru-RU" sz="1600" i="1" dirty="0" err="1" smtClean="0"/>
              <a:t>диалектн</a:t>
            </a:r>
            <a:r>
              <a:rPr lang="ru-RU" sz="1600" i="1" dirty="0" smtClean="0"/>
              <a:t>.) и т. д.</a:t>
            </a:r>
          </a:p>
          <a:p>
            <a:r>
              <a:rPr lang="ru-RU" sz="1600" i="1" baseline="0" dirty="0" smtClean="0"/>
              <a:t>    </a:t>
            </a:r>
            <a:r>
              <a:rPr lang="ru-RU" sz="1600" i="1" dirty="0" smtClean="0"/>
              <a:t>Для смыслового признака старославянских слов характерна их книжность, абстрактность, принадлежность к высокому торжественному стилю, часто используемому в области поэзии. Русские параллели к старославянским словам отличаются простотой смысла. Ср., например, истина – правда, чело – лоб, уста – губы, втуне – напрасно, мзда – плата, сонм – сборище, одр – постель, </a:t>
            </a:r>
            <a:r>
              <a:rPr lang="ru-RU" sz="1600" i="1" dirty="0" err="1" smtClean="0"/>
              <a:t>зижду</a:t>
            </a:r>
            <a:r>
              <a:rPr lang="ru-RU" sz="1600" i="1" dirty="0" smtClean="0"/>
              <a:t> – строю, вспять – назад и т.д.</a:t>
            </a:r>
            <a:endParaRPr lang="ru-RU" sz="1600" i="1" dirty="0"/>
          </a:p>
        </p:txBody>
      </p:sp>
    </p:spTree>
    <p:extLst>
      <p:ext uri="{BB962C8B-B14F-4D97-AF65-F5344CB8AC3E}">
        <p14:creationId xmlns="" xmlns:p14="http://schemas.microsoft.com/office/powerpoint/2010/main" val="1110133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518864" y="1556792"/>
            <a:ext cx="8229600" cy="3960440"/>
          </a:xfrm>
        </p:spPr>
        <p:txBody>
          <a:bodyPr/>
          <a:lstStyle>
            <a:lvl1pPr>
              <a:defRPr sz="1800" b="0"/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 </a:t>
            </a:r>
            <a:r>
              <a:rPr lang="ru-RU" dirty="0" err="1" smtClean="0"/>
              <a:t>съставить</a:t>
            </a:r>
            <a:r>
              <a:rPr lang="ru-RU" dirty="0" smtClean="0"/>
              <a:t> </a:t>
            </a:r>
            <a:r>
              <a:rPr lang="ru-RU" dirty="0" err="1" smtClean="0"/>
              <a:t>сѧ</a:t>
            </a:r>
            <a:r>
              <a:rPr lang="ru-RU" dirty="0" smtClean="0"/>
              <a:t> корабль без </a:t>
            </a:r>
            <a:r>
              <a:rPr lang="ru-RU" dirty="0" err="1" smtClean="0"/>
              <a:t>гвоздии</a:t>
            </a:r>
            <a:r>
              <a:rPr lang="ru-RU" dirty="0" smtClean="0"/>
              <a:t> ни </a:t>
            </a:r>
            <a:r>
              <a:rPr lang="ru-RU" dirty="0" err="1" smtClean="0"/>
              <a:t>правьдьникъ</a:t>
            </a:r>
            <a:r>
              <a:rPr lang="ru-RU" dirty="0" smtClean="0"/>
              <a:t> бес почитания </a:t>
            </a:r>
            <a:r>
              <a:rPr lang="ru-RU" dirty="0" err="1" smtClean="0"/>
              <a:t>книжьнаго</a:t>
            </a:r>
            <a:r>
              <a:rPr lang="ru-RU" dirty="0" smtClean="0"/>
              <a:t>. красота </a:t>
            </a:r>
            <a:r>
              <a:rPr lang="ru-RU" dirty="0" err="1" smtClean="0"/>
              <a:t>воиноу</a:t>
            </a:r>
            <a:r>
              <a:rPr lang="ru-RU" dirty="0" smtClean="0"/>
              <a:t> </a:t>
            </a:r>
            <a:r>
              <a:rPr lang="ru-RU" dirty="0" err="1" smtClean="0"/>
              <a:t>ороужиѥ</a:t>
            </a:r>
            <a:r>
              <a:rPr lang="ru-RU" dirty="0" smtClean="0"/>
              <a:t> и </a:t>
            </a:r>
            <a:r>
              <a:rPr lang="ru-RU" dirty="0" err="1" smtClean="0"/>
              <a:t>кораблѫ</a:t>
            </a:r>
            <a:r>
              <a:rPr lang="ru-RU" dirty="0" smtClean="0"/>
              <a:t> </a:t>
            </a:r>
            <a:r>
              <a:rPr lang="ru-RU" dirty="0" err="1" smtClean="0"/>
              <a:t>вѣтрила</a:t>
            </a:r>
            <a:r>
              <a:rPr lang="ru-RU" dirty="0" smtClean="0"/>
              <a:t> </a:t>
            </a:r>
            <a:r>
              <a:rPr lang="ru-RU" dirty="0" err="1" smtClean="0"/>
              <a:t>тако</a:t>
            </a:r>
            <a:r>
              <a:rPr lang="ru-RU" dirty="0" smtClean="0"/>
              <a:t> и </a:t>
            </a:r>
            <a:r>
              <a:rPr lang="ru-RU" dirty="0" err="1" smtClean="0"/>
              <a:t>правьдникоу</a:t>
            </a:r>
            <a:r>
              <a:rPr lang="ru-RU" dirty="0" smtClean="0"/>
              <a:t> </a:t>
            </a:r>
            <a:r>
              <a:rPr lang="ru-RU" dirty="0" err="1" smtClean="0"/>
              <a:t>почитаниѥ</a:t>
            </a:r>
            <a:r>
              <a:rPr lang="ru-RU" dirty="0" smtClean="0"/>
              <a:t> </a:t>
            </a:r>
            <a:r>
              <a:rPr lang="ru-RU" dirty="0" err="1" smtClean="0"/>
              <a:t>книжьноѥ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Модель ответа:</a:t>
            </a:r>
            <a:br>
              <a:rPr lang="ru-RU" dirty="0" smtClean="0"/>
            </a:br>
            <a:r>
              <a:rPr lang="ru-RU" dirty="0" smtClean="0"/>
              <a:t>1. Ни корабль без гвоздей не составится, ни праведник – без чтения книг. [Как] воину красота – оружие, а кораблю – паруса, так и праведнику – чтение книг.</a:t>
            </a:r>
            <a:br>
              <a:rPr lang="ru-RU" dirty="0" smtClean="0"/>
            </a:br>
            <a:r>
              <a:rPr lang="ru-RU" dirty="0" smtClean="0"/>
              <a:t>2. </a:t>
            </a:r>
            <a:r>
              <a:rPr lang="ru-RU" dirty="0" err="1" smtClean="0"/>
              <a:t>Вѣтрила</a:t>
            </a:r>
            <a:r>
              <a:rPr lang="ru-RU" dirty="0" smtClean="0"/>
              <a:t> – «паруса», сущ. ср. р в форме мн. ч., им. п. Морфемный состав (участник может предположить): </a:t>
            </a:r>
            <a:r>
              <a:rPr lang="ru-RU" dirty="0" err="1" smtClean="0"/>
              <a:t>вѣтр</a:t>
            </a:r>
            <a:r>
              <a:rPr lang="ru-RU" dirty="0" smtClean="0"/>
              <a:t>-и-л-а от </a:t>
            </a:r>
            <a:r>
              <a:rPr lang="ru-RU" dirty="0" err="1" smtClean="0"/>
              <a:t>вѢтрити</a:t>
            </a:r>
            <a:r>
              <a:rPr lang="ru-RU" dirty="0" smtClean="0"/>
              <a:t> – «производить ветер», ср.: ветер, ветреный; светило – светить; кадить – кадило. Глагол </a:t>
            </a:r>
            <a:r>
              <a:rPr lang="ru-RU" dirty="0" err="1" smtClean="0"/>
              <a:t>ветрить</a:t>
            </a:r>
            <a:r>
              <a:rPr lang="ru-RU" dirty="0" smtClean="0"/>
              <a:t> утрачен; </a:t>
            </a:r>
            <a:r>
              <a:rPr lang="ru-RU" dirty="0" err="1" smtClean="0"/>
              <a:t>вѣтр</a:t>
            </a:r>
            <a:r>
              <a:rPr lang="ru-RU" dirty="0" smtClean="0"/>
              <a:t>-ил-а – от </a:t>
            </a:r>
            <a:r>
              <a:rPr lang="ru-RU" dirty="0" err="1" smtClean="0"/>
              <a:t>ветр</a:t>
            </a:r>
            <a:r>
              <a:rPr lang="ru-RU" dirty="0" smtClean="0"/>
              <a:t>/ветер (например: светило – свет; </a:t>
            </a:r>
            <a:br>
              <a:rPr lang="ru-RU" dirty="0" smtClean="0"/>
            </a:br>
            <a:r>
              <a:rPr lang="ru-RU" dirty="0" smtClean="0"/>
              <a:t>зубило – зуб).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7544" y="332656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Прочитайте фрагмент текста и переведите его на современный русский язык. Дайте лексико-грамматический комментарий подчёркнутому слову (укажите лексическое значение слова в данном контексте, а также особенности его грамматической формы и морфемной структуры).</a:t>
            </a:r>
            <a:br>
              <a:rPr lang="ru-RU" b="1" i="1" dirty="0" smtClean="0"/>
            </a:br>
            <a:endParaRPr lang="ru-RU" b="1" i="1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308304" y="110951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7544" y="5589240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(ХXV ВСЕРОССИЙСКАЯ ОЛИМПИАДА ШКОЛЬНИКОВ ПО РУССКОМУ ЯЗЫКУ. МУНИЦИПАЛЬНЫЙ ЭТАП. 8 КЛАСС (Москва)</a:t>
            </a:r>
            <a:endParaRPr lang="ru-RU" b="1" i="1" dirty="0"/>
          </a:p>
        </p:txBody>
      </p:sp>
    </p:spTree>
    <p:extLst>
      <p:ext uri="{BB962C8B-B14F-4D97-AF65-F5344CB8AC3E}">
        <p14:creationId xmlns="" xmlns:p14="http://schemas.microsoft.com/office/powerpoint/2010/main" val="3263527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890666"/>
          </a:xfrm>
        </p:spPr>
        <p:txBody>
          <a:bodyPr/>
          <a:lstStyle>
            <a:lvl1pPr>
              <a:defRPr sz="1800" b="0"/>
            </a:lvl1pPr>
          </a:lstStyle>
          <a:p>
            <a:r>
              <a:rPr lang="ru-RU" dirty="0" smtClean="0"/>
              <a:t> №2. </a:t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 err="1" smtClean="0"/>
              <a:t>речé</a:t>
            </a:r>
            <a:r>
              <a:rPr lang="ru-RU" dirty="0" smtClean="0"/>
              <a:t> </a:t>
            </a:r>
            <a:r>
              <a:rPr lang="ru-RU" dirty="0" err="1" smtClean="0"/>
              <a:t>Госпóдь</a:t>
            </a:r>
            <a:r>
              <a:rPr lang="ru-RU" dirty="0" smtClean="0"/>
              <a:t> </a:t>
            </a:r>
            <a:r>
              <a:rPr lang="ru-RU" dirty="0" err="1" smtClean="0"/>
              <a:t>Бóгъ</a:t>
            </a:r>
            <a:r>
              <a:rPr lang="ru-RU" dirty="0" smtClean="0"/>
              <a:t> </a:t>
            </a:r>
            <a:r>
              <a:rPr lang="ru-RU" dirty="0" err="1" smtClean="0"/>
              <a:t>змíю</a:t>
            </a:r>
            <a:r>
              <a:rPr lang="ru-RU" dirty="0" smtClean="0"/>
              <a:t>: </a:t>
            </a:r>
            <a:r>
              <a:rPr lang="ru-RU" dirty="0" err="1" smtClean="0"/>
              <a:t>я́ко</a:t>
            </a:r>
            <a:r>
              <a:rPr lang="ru-RU" dirty="0" smtClean="0"/>
              <a:t> </a:t>
            </a:r>
            <a:r>
              <a:rPr lang="ru-RU" dirty="0" err="1" smtClean="0"/>
              <a:t>сотвори́лъ</a:t>
            </a:r>
            <a:r>
              <a:rPr lang="ru-RU" dirty="0" smtClean="0"/>
              <a:t> </a:t>
            </a:r>
            <a:r>
              <a:rPr lang="ru-RU" dirty="0" err="1" smtClean="0"/>
              <a:t>еси</a:t>
            </a:r>
            <a:r>
              <a:rPr lang="ru-RU" dirty="0" smtClean="0"/>
              <a:t>́ </a:t>
            </a:r>
            <a:r>
              <a:rPr lang="ru-RU" dirty="0" err="1" smtClean="0"/>
              <a:t>сié</a:t>
            </a:r>
            <a:r>
              <a:rPr lang="ru-RU" dirty="0" smtClean="0"/>
              <a:t>, </a:t>
            </a:r>
            <a:r>
              <a:rPr lang="ru-RU" dirty="0" err="1" smtClean="0"/>
              <a:t>прóклятъ</a:t>
            </a:r>
            <a:r>
              <a:rPr lang="ru-RU" dirty="0" smtClean="0"/>
              <a:t> ты́ от¬ </a:t>
            </a:r>
            <a:r>
              <a:rPr lang="ru-RU" dirty="0" err="1" smtClean="0"/>
              <a:t>всѣ́хъ</a:t>
            </a:r>
            <a:r>
              <a:rPr lang="ru-RU" dirty="0" smtClean="0"/>
              <a:t> </a:t>
            </a:r>
            <a:r>
              <a:rPr lang="ru-RU" dirty="0" err="1" smtClean="0"/>
              <a:t>скотóвъ</a:t>
            </a:r>
            <a:r>
              <a:rPr lang="ru-RU" dirty="0" smtClean="0"/>
              <a:t> и от¬ </a:t>
            </a:r>
            <a:r>
              <a:rPr lang="ru-RU" dirty="0" err="1" smtClean="0"/>
              <a:t>всѣ́хъ</a:t>
            </a:r>
            <a:r>
              <a:rPr lang="ru-RU" dirty="0" smtClean="0"/>
              <a:t> </a:t>
            </a:r>
            <a:r>
              <a:rPr lang="ru-RU" dirty="0" err="1" smtClean="0"/>
              <a:t>звѣрéй</a:t>
            </a:r>
            <a:r>
              <a:rPr lang="ru-RU" dirty="0" smtClean="0"/>
              <a:t> </a:t>
            </a:r>
            <a:r>
              <a:rPr lang="ru-RU" dirty="0" err="1" smtClean="0"/>
              <a:t>земны́хъ</a:t>
            </a:r>
            <a:r>
              <a:rPr lang="ru-RU" dirty="0" smtClean="0"/>
              <a:t>: на </a:t>
            </a:r>
            <a:r>
              <a:rPr lang="ru-RU" dirty="0" err="1" smtClean="0"/>
              <a:t>пéрсехъ</a:t>
            </a:r>
            <a:r>
              <a:rPr lang="ru-RU" dirty="0" smtClean="0"/>
              <a:t> </a:t>
            </a:r>
            <a:r>
              <a:rPr lang="ru-RU" dirty="0" err="1" smtClean="0"/>
              <a:t>тво¬и́хъ</a:t>
            </a:r>
            <a:r>
              <a:rPr lang="ru-RU" dirty="0" smtClean="0"/>
              <a:t> и </a:t>
            </a:r>
            <a:r>
              <a:rPr lang="ru-RU" dirty="0" err="1" smtClean="0"/>
              <a:t>чрéвѣ</a:t>
            </a:r>
            <a:r>
              <a:rPr lang="ru-RU" dirty="0" smtClean="0"/>
              <a:t> </a:t>
            </a:r>
            <a:r>
              <a:rPr lang="ru-RU" dirty="0" err="1" smtClean="0"/>
              <a:t>ходи́ти</a:t>
            </a:r>
            <a:r>
              <a:rPr lang="ru-RU" dirty="0" smtClean="0"/>
              <a:t> </a:t>
            </a:r>
            <a:r>
              <a:rPr lang="ru-RU" dirty="0" err="1" smtClean="0"/>
              <a:t>бýдеши</a:t>
            </a:r>
            <a:r>
              <a:rPr lang="ru-RU" dirty="0" smtClean="0"/>
              <a:t>, и </a:t>
            </a:r>
            <a:r>
              <a:rPr lang="ru-RU" dirty="0" err="1" smtClean="0"/>
              <a:t>зéмлю</a:t>
            </a:r>
            <a:r>
              <a:rPr lang="ru-RU" dirty="0" smtClean="0"/>
              <a:t> </a:t>
            </a:r>
            <a:r>
              <a:rPr lang="ru-RU" dirty="0" err="1" smtClean="0"/>
              <a:t>снѣ́си</a:t>
            </a:r>
            <a:r>
              <a:rPr lang="ru-RU" dirty="0" smtClean="0"/>
              <a:t> вся́ дни́ </a:t>
            </a:r>
            <a:r>
              <a:rPr lang="ru-RU" dirty="0" err="1" smtClean="0"/>
              <a:t>животá</a:t>
            </a:r>
            <a:r>
              <a:rPr lang="ru-RU" dirty="0" smtClean="0"/>
              <a:t> </a:t>
            </a:r>
            <a:r>
              <a:rPr lang="ru-RU" dirty="0" err="1" smtClean="0"/>
              <a:t>тво¬егó</a:t>
            </a:r>
            <a:r>
              <a:rPr lang="ru-RU" dirty="0" smtClean="0"/>
              <a:t>; и </a:t>
            </a:r>
            <a:r>
              <a:rPr lang="ru-RU" dirty="0" err="1" smtClean="0"/>
              <a:t>враждý</a:t>
            </a:r>
            <a:r>
              <a:rPr lang="ru-RU" dirty="0" smtClean="0"/>
              <a:t> </a:t>
            </a:r>
            <a:r>
              <a:rPr lang="ru-RU" dirty="0" err="1" smtClean="0"/>
              <a:t>положý</a:t>
            </a:r>
            <a:r>
              <a:rPr lang="ru-RU" dirty="0" smtClean="0"/>
              <a:t> </a:t>
            </a:r>
            <a:r>
              <a:rPr lang="ru-RU" dirty="0" err="1" smtClean="0"/>
              <a:t>междý</a:t>
            </a:r>
            <a:r>
              <a:rPr lang="ru-RU" dirty="0" smtClean="0"/>
              <a:t> </a:t>
            </a:r>
            <a:r>
              <a:rPr lang="ru-RU" dirty="0" err="1" smtClean="0"/>
              <a:t>тобóю</a:t>
            </a:r>
            <a:r>
              <a:rPr lang="ru-RU" dirty="0" smtClean="0"/>
              <a:t> и </a:t>
            </a:r>
            <a:r>
              <a:rPr lang="ru-RU" dirty="0" err="1" smtClean="0"/>
              <a:t>междý</a:t>
            </a:r>
            <a:r>
              <a:rPr lang="ru-RU" dirty="0" smtClean="0"/>
              <a:t> </a:t>
            </a:r>
            <a:r>
              <a:rPr lang="ru-RU" dirty="0" err="1" smtClean="0"/>
              <a:t>женóю</a:t>
            </a:r>
            <a:r>
              <a:rPr lang="ru-RU" dirty="0" smtClean="0"/>
              <a:t>, и </a:t>
            </a:r>
            <a:r>
              <a:rPr lang="ru-RU" dirty="0" err="1" smtClean="0"/>
              <a:t>междý</a:t>
            </a:r>
            <a:r>
              <a:rPr lang="ru-RU" dirty="0" smtClean="0"/>
              <a:t> </a:t>
            </a:r>
            <a:r>
              <a:rPr lang="ru-RU" dirty="0" err="1" smtClean="0"/>
              <a:t>сѣ́менемъ</a:t>
            </a:r>
            <a:r>
              <a:rPr lang="ru-RU" dirty="0" smtClean="0"/>
              <a:t> </a:t>
            </a:r>
            <a:r>
              <a:rPr lang="ru-RU" dirty="0" err="1" smtClean="0"/>
              <a:t>тво¬и́мъ</a:t>
            </a:r>
            <a:r>
              <a:rPr lang="ru-RU" dirty="0" smtClean="0"/>
              <a:t> и </a:t>
            </a:r>
            <a:r>
              <a:rPr lang="ru-RU" dirty="0" err="1" smtClean="0"/>
              <a:t>междý</a:t>
            </a:r>
            <a:r>
              <a:rPr lang="ru-RU" dirty="0" smtClean="0"/>
              <a:t> </a:t>
            </a:r>
            <a:r>
              <a:rPr lang="ru-RU" dirty="0" err="1" smtClean="0"/>
              <a:t>сѣ́менемъ</a:t>
            </a:r>
            <a:r>
              <a:rPr lang="ru-RU" dirty="0" smtClean="0"/>
              <a:t> тоя́: </a:t>
            </a:r>
            <a:r>
              <a:rPr lang="ru-RU" dirty="0" err="1" smtClean="0"/>
              <a:t>тóй</a:t>
            </a:r>
            <a:r>
              <a:rPr lang="ru-RU" dirty="0" smtClean="0"/>
              <a:t> твою́ блюсти́ </a:t>
            </a:r>
            <a:r>
              <a:rPr lang="ru-RU" dirty="0" err="1" smtClean="0"/>
              <a:t>бýдетъ</a:t>
            </a:r>
            <a:r>
              <a:rPr lang="ru-RU" dirty="0" smtClean="0"/>
              <a:t> </a:t>
            </a:r>
            <a:r>
              <a:rPr lang="ru-RU" dirty="0" err="1" smtClean="0"/>
              <a:t>главý</a:t>
            </a:r>
            <a:r>
              <a:rPr lang="ru-RU" dirty="0" smtClean="0"/>
              <a:t>, и ты́ блюсти́ </a:t>
            </a:r>
            <a:r>
              <a:rPr lang="ru-RU" dirty="0" err="1" smtClean="0"/>
              <a:t>бýдеши</a:t>
            </a:r>
            <a:r>
              <a:rPr lang="ru-RU" dirty="0" smtClean="0"/>
              <a:t> </a:t>
            </a:r>
            <a:r>
              <a:rPr lang="ru-RU" dirty="0" err="1" smtClean="0"/>
              <a:t>егó</a:t>
            </a:r>
            <a:r>
              <a:rPr lang="ru-RU" dirty="0" smtClean="0"/>
              <a:t> </a:t>
            </a:r>
            <a:r>
              <a:rPr lang="ru-RU" dirty="0" err="1" smtClean="0"/>
              <a:t>пя́ту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 err="1" smtClean="0"/>
              <a:t>женѣ</a:t>
            </a:r>
            <a:r>
              <a:rPr lang="ru-RU" dirty="0" smtClean="0"/>
              <a:t>́ </a:t>
            </a:r>
            <a:r>
              <a:rPr lang="ru-RU" dirty="0" err="1" smtClean="0"/>
              <a:t>речé</a:t>
            </a:r>
            <a:r>
              <a:rPr lang="ru-RU" dirty="0" smtClean="0"/>
              <a:t>: </a:t>
            </a:r>
            <a:r>
              <a:rPr lang="ru-RU" dirty="0" err="1" smtClean="0"/>
              <a:t>умножáя</a:t>
            </a:r>
            <a:r>
              <a:rPr lang="ru-RU" dirty="0" smtClean="0"/>
              <a:t> </a:t>
            </a:r>
            <a:r>
              <a:rPr lang="ru-RU" dirty="0" err="1" smtClean="0"/>
              <a:t>умнóжу</a:t>
            </a:r>
            <a:r>
              <a:rPr lang="ru-RU" dirty="0" smtClean="0"/>
              <a:t> </a:t>
            </a:r>
            <a:r>
              <a:rPr lang="ru-RU" dirty="0" err="1" smtClean="0"/>
              <a:t>печáли</a:t>
            </a:r>
            <a:r>
              <a:rPr lang="ru-RU" dirty="0" smtClean="0"/>
              <a:t> твоя́ и </a:t>
            </a:r>
            <a:r>
              <a:rPr lang="ru-RU" dirty="0" err="1" smtClean="0"/>
              <a:t>воз¬дыхáнiя</a:t>
            </a:r>
            <a:r>
              <a:rPr lang="ru-RU" dirty="0" smtClean="0"/>
              <a:t> твоя́; </a:t>
            </a:r>
            <a:r>
              <a:rPr lang="ru-RU" dirty="0" err="1" smtClean="0"/>
              <a:t>въ</a:t>
            </a:r>
            <a:r>
              <a:rPr lang="ru-RU" dirty="0" smtClean="0"/>
              <a:t> </a:t>
            </a:r>
            <a:r>
              <a:rPr lang="ru-RU" dirty="0" err="1" smtClean="0"/>
              <a:t>болѣ́знехъ</a:t>
            </a:r>
            <a:r>
              <a:rPr lang="ru-RU" dirty="0" smtClean="0"/>
              <a:t> </a:t>
            </a:r>
            <a:r>
              <a:rPr lang="ru-RU" dirty="0" err="1" smtClean="0"/>
              <a:t>роди́ши</a:t>
            </a:r>
            <a:r>
              <a:rPr lang="ru-RU" dirty="0" smtClean="0"/>
              <a:t> </a:t>
            </a:r>
            <a:r>
              <a:rPr lang="ru-RU" dirty="0" err="1" smtClean="0"/>
              <a:t>чáда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Переведите отрывок на русский язык.</a:t>
            </a:r>
            <a:br>
              <a:rPr lang="ru-RU" dirty="0" smtClean="0"/>
            </a:br>
            <a:r>
              <a:rPr lang="ru-RU" dirty="0" smtClean="0"/>
              <a:t>2. Найдите в первом абзаце два слова, одно из которых практически совпадает по смыслу с другим, если его не переводить на русский язык. Укажите и значение этого слова в переводе.</a:t>
            </a:r>
            <a:br>
              <a:rPr lang="ru-RU" dirty="0" smtClean="0"/>
            </a:br>
            <a:r>
              <a:rPr lang="ru-RU" dirty="0" smtClean="0"/>
              <a:t>3. Найдите слово, которое употребляется в современном русском языке в том же значении, что и в старославянском, но с негативным оттенком.</a:t>
            </a:r>
            <a:br>
              <a:rPr lang="ru-RU" dirty="0" smtClean="0"/>
            </a:br>
            <a:r>
              <a:rPr lang="ru-RU" dirty="0" smtClean="0"/>
              <a:t>4. Что обозначает слово </a:t>
            </a:r>
            <a:r>
              <a:rPr lang="ru-RU" dirty="0" err="1" smtClean="0"/>
              <a:t>пéрси</a:t>
            </a:r>
            <a:r>
              <a:rPr lang="ru-RU" dirty="0" smtClean="0"/>
              <a:t>? Какие ещё старославянские названия частей тела вы знаете?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B64D-0803-46D0-B9E4-B3B920EC50F6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66F52-D02B-4F55-8DFB-BE5F9548E0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87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95536" y="260648"/>
            <a:ext cx="8229600" cy="6394722"/>
          </a:xfrm>
        </p:spPr>
        <p:txBody>
          <a:bodyPr/>
          <a:lstStyle>
            <a:lvl1pPr algn="ctr">
              <a:defRPr sz="1600" b="0" baseline="0"/>
            </a:lvl1pPr>
          </a:lstStyle>
          <a:p>
            <a:r>
              <a:rPr lang="ru-RU" dirty="0" smtClean="0"/>
              <a:t>Модель ответа:</a:t>
            </a:r>
            <a:br>
              <a:rPr lang="ru-RU" dirty="0" smtClean="0"/>
            </a:br>
            <a:r>
              <a:rPr lang="ru-RU" dirty="0" smtClean="0"/>
              <a:t> 1. И сказал Господь Бог змею: за то, что ты сделал это, проклят ты пред всеми скотами и пред всеми зверями земными; ты будешь ходить (ползать) на груди и на животе твоем, и будешь есть землю во все дни жизни твоей; и вражду положу между тобою и женой, и между семенем твоим и семенем её: оно будет поражать тебя в голову, а ты будешь жалить его в пяту. </a:t>
            </a:r>
            <a:br>
              <a:rPr lang="ru-RU" dirty="0" smtClean="0"/>
            </a:br>
            <a:r>
              <a:rPr lang="ru-RU" dirty="0" smtClean="0"/>
              <a:t>Жене сказал: умножая, умножу скорбь твою и  переживания твои; в болезни будешь рождать детей.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Чрево и живот (жизнь).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Сотворил (натворил).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4. Лик – лицо                                     Пясть – ладонь с пальцами </a:t>
            </a:r>
            <a:br>
              <a:rPr lang="ru-RU" dirty="0" smtClean="0"/>
            </a:br>
            <a:r>
              <a:rPr lang="ru-RU" dirty="0" smtClean="0"/>
              <a:t>Вежды – веки                                    Перст – палец </a:t>
            </a:r>
            <a:br>
              <a:rPr lang="ru-RU" dirty="0" smtClean="0"/>
            </a:br>
            <a:r>
              <a:rPr lang="ru-RU" dirty="0" smtClean="0"/>
              <a:t>Очи – глаза                                        Рамена – плечи </a:t>
            </a:r>
            <a:br>
              <a:rPr lang="ru-RU" dirty="0" smtClean="0"/>
            </a:br>
            <a:r>
              <a:rPr lang="ru-RU" dirty="0" smtClean="0"/>
              <a:t>Ланиты – щеки                                 Хребет – спина </a:t>
            </a:r>
            <a:br>
              <a:rPr lang="ru-RU" dirty="0" smtClean="0"/>
            </a:br>
            <a:r>
              <a:rPr lang="ru-RU" dirty="0" smtClean="0"/>
              <a:t>Чело – лоб                                         Перси – грудь </a:t>
            </a:r>
            <a:br>
              <a:rPr lang="ru-RU" dirty="0" smtClean="0"/>
            </a:br>
            <a:r>
              <a:rPr lang="ru-RU" dirty="0" smtClean="0"/>
              <a:t>Уста – губы                                       Утроба, чрево – живот </a:t>
            </a:r>
            <a:br>
              <a:rPr lang="ru-RU" dirty="0" smtClean="0"/>
            </a:br>
            <a:r>
              <a:rPr lang="ru-RU" dirty="0" smtClean="0"/>
              <a:t>Выя – шея                                          Чресла – бедра </a:t>
            </a:r>
            <a:br>
              <a:rPr lang="ru-RU" dirty="0" smtClean="0"/>
            </a:br>
            <a:r>
              <a:rPr lang="ru-RU" dirty="0" smtClean="0"/>
              <a:t>Жерло – горло </a:t>
            </a:r>
            <a:br>
              <a:rPr lang="ru-RU" dirty="0" smtClean="0"/>
            </a:br>
            <a:r>
              <a:rPr lang="ru-RU" dirty="0" smtClean="0"/>
              <a:t>Длань – ладонь </a:t>
            </a:r>
            <a:br>
              <a:rPr lang="ru-RU" dirty="0" smtClean="0"/>
            </a:br>
            <a:r>
              <a:rPr lang="ru-RU" dirty="0" smtClean="0"/>
              <a:t>Десница - правая рука </a:t>
            </a:r>
            <a:br>
              <a:rPr lang="ru-RU" dirty="0" smtClean="0"/>
            </a:br>
            <a:r>
              <a:rPr lang="ru-RU" dirty="0" smtClean="0"/>
              <a:t>Шуйца - левая рука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B64D-0803-46D0-B9E4-B3B920EC50F6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66F52-D02B-4F55-8DFB-BE5F9548E0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9552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67544" y="1772816"/>
            <a:ext cx="8229600" cy="4608512"/>
          </a:xfrm>
        </p:spPr>
        <p:txBody>
          <a:bodyPr/>
          <a:lstStyle>
            <a:lvl1pPr algn="l">
              <a:defRPr sz="2400" b="0"/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 базовая школьная подготовка по предмету;</a:t>
            </a:r>
            <a:br>
              <a:rPr lang="ru-RU" dirty="0" smtClean="0"/>
            </a:br>
            <a:r>
              <a:rPr lang="ru-RU" dirty="0" smtClean="0"/>
              <a:t>• подготовка, полученная в рамках системы дополнительного образования (кружки, факультативы, курсы по выбору);</a:t>
            </a:r>
            <a:br>
              <a:rPr lang="ru-RU" dirty="0" smtClean="0"/>
            </a:br>
            <a:r>
              <a:rPr lang="ru-RU" dirty="0" smtClean="0"/>
              <a:t>• самоподготовка (чтение научной и научно-популярной литературы, самостоятельное решение задач, поиск информации в Интернете и т.д.);</a:t>
            </a:r>
            <a:br>
              <a:rPr lang="ru-RU" dirty="0" smtClean="0"/>
            </a:br>
            <a:r>
              <a:rPr lang="ru-RU" dirty="0" smtClean="0"/>
              <a:t>• целенаправленная подготовка к участию в определенном этапе соревнования по тому или иному предмету (как правило, такая подготовка осуществляется под руководством педагога, имеющего опыт участия в</a:t>
            </a:r>
            <a:br>
              <a:rPr lang="ru-RU" dirty="0" smtClean="0"/>
            </a:br>
            <a:r>
              <a:rPr lang="ru-RU" dirty="0" smtClean="0"/>
              <a:t>олимпиадном движении).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7544" y="170632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/>
              <a:t>Рекомендации по выполнению заданий по этимологии и истории языка.</a:t>
            </a:r>
            <a:br>
              <a:rPr lang="ru-RU" sz="2400" b="1" i="1" dirty="0" smtClean="0"/>
            </a:br>
            <a:r>
              <a:rPr lang="ru-RU" sz="2400" b="1" i="1" dirty="0" smtClean="0"/>
              <a:t>Система подготовки участников олимпиад включает следующие элементы:</a:t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endParaRPr lang="ru-RU" sz="2400" b="1" i="1" dirty="0"/>
          </a:p>
        </p:txBody>
      </p:sp>
    </p:spTree>
    <p:extLst>
      <p:ext uri="{BB962C8B-B14F-4D97-AF65-F5344CB8AC3E}">
        <p14:creationId xmlns="" xmlns:p14="http://schemas.microsoft.com/office/powerpoint/2010/main" val="129532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3568" y="1484784"/>
            <a:ext cx="8064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i="1" dirty="0" smtClean="0"/>
              <a:t>• подготовка к олимпиаде должна быть систематической, начиная с начала учебного года;</a:t>
            </a:r>
          </a:p>
          <a:p>
            <a:r>
              <a:rPr lang="ru-RU" sz="1800" i="1" dirty="0" smtClean="0"/>
              <a:t>• курсы по выбору целесообразнее использовать не для обсуждения вопросов теории, а для развития творческих способностей детей;</a:t>
            </a:r>
          </a:p>
          <a:p>
            <a:r>
              <a:rPr lang="ru-RU" sz="1800" i="1" dirty="0" smtClean="0"/>
              <a:t>• индивидуальная программа подготовки к олимпиаде для каждого учащегося, отражающая его специфическую траекторию движения от незнания к знанию, от практики до творчества;</a:t>
            </a:r>
          </a:p>
          <a:p>
            <a:r>
              <a:rPr lang="ru-RU" sz="1800" i="1" dirty="0" smtClean="0"/>
              <a:t>• использование диагностического инструмента (например, интеллектуальные соревнования по каждому разделу программы по предмету);</a:t>
            </a:r>
          </a:p>
          <a:p>
            <a:r>
              <a:rPr lang="ru-RU" sz="1800" i="1" dirty="0" smtClean="0"/>
              <a:t>• уделить внимание совершенствованию и развитию у детей экспериментальных навыков, умений применять знания в нестандартной ситуации,</a:t>
            </a:r>
          </a:p>
          <a:p>
            <a:r>
              <a:rPr lang="ru-RU" sz="1800" i="1" dirty="0" smtClean="0"/>
              <a:t>самостоятельно моделировать свою поисковую деятельность при решении экспериментальных задач;</a:t>
            </a:r>
          </a:p>
          <a:p>
            <a:r>
              <a:rPr lang="ru-RU" sz="1800" i="1" dirty="0" smtClean="0"/>
              <a:t>• использовать учителю все имеющиеся в его распоряжении возможности: мысленный эксперимент, уроки-практикумы, эксперимент в школьном кабинете и т.д. </a:t>
            </a:r>
            <a:endParaRPr lang="ru-RU" sz="1800" i="1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87884" y="332656"/>
            <a:ext cx="80605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Для эффективной подготовки к олимпиаде важно, чтобы олимпиада не воспринималась как разовое мероприятие, после прохождения которого вся работа быстро затухает.</a:t>
            </a:r>
            <a:endParaRPr lang="ru-RU" sz="2000" b="1" i="1" dirty="0"/>
          </a:p>
        </p:txBody>
      </p:sp>
    </p:spTree>
    <p:extLst>
      <p:ext uri="{BB962C8B-B14F-4D97-AF65-F5344CB8AC3E}">
        <p14:creationId xmlns="" xmlns:p14="http://schemas.microsoft.com/office/powerpoint/2010/main" val="3865534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23528" y="320553"/>
            <a:ext cx="8496944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Работу по исследованию истории слов можно построить по такому плану:</a:t>
            </a:r>
          </a:p>
          <a:p>
            <a:r>
              <a:rPr lang="ru-RU" b="1" i="1" dirty="0" smtClean="0"/>
              <a:t>1) Рассказ о периодах языкового развития:</a:t>
            </a:r>
          </a:p>
          <a:p>
            <a:r>
              <a:rPr lang="ru-RU" i="1" dirty="0" smtClean="0"/>
              <a:t>- </a:t>
            </a:r>
            <a:r>
              <a:rPr lang="ru-RU" i="1" dirty="0" err="1" smtClean="0"/>
              <a:t>праиндоевропейский</a:t>
            </a:r>
            <a:r>
              <a:rPr lang="ru-RU" i="1" dirty="0" smtClean="0"/>
              <a:t> период (примерно до II - III тыс. до н.э.);</a:t>
            </a:r>
          </a:p>
          <a:p>
            <a:r>
              <a:rPr lang="ru-RU" i="1" dirty="0" smtClean="0"/>
              <a:t>- праславянский период, период существования языка – предка южно-славянских, западнославянских, восточнославянских языков (примерно до V - VII вв. н.э.);</a:t>
            </a:r>
          </a:p>
          <a:p>
            <a:r>
              <a:rPr lang="ru-RU" i="1" dirty="0" smtClean="0"/>
              <a:t>- </a:t>
            </a:r>
            <a:r>
              <a:rPr lang="ru-RU" i="1" dirty="0" err="1" smtClean="0"/>
              <a:t>общевосточнославянский</a:t>
            </a:r>
            <a:r>
              <a:rPr lang="ru-RU" i="1" dirty="0" smtClean="0"/>
              <a:t> период, период существования древнерусского языка - предка украинского, русского, белорусского языков (примерно до XIV в., включал в себя бесписьменный период существования (приблизительно до 988 года - года крещения Руси) и письменный период);</a:t>
            </a:r>
          </a:p>
          <a:p>
            <a:r>
              <a:rPr lang="ru-RU" i="1" dirty="0" smtClean="0"/>
              <a:t>- период существования языка русской народности (старорусский язык) (XV - XVI вв.);</a:t>
            </a:r>
          </a:p>
          <a:p>
            <a:r>
              <a:rPr lang="ru-RU" i="1" dirty="0" smtClean="0"/>
              <a:t>- период формирования национального русского языка (XVII – XVIII вв.);</a:t>
            </a:r>
          </a:p>
          <a:p>
            <a:r>
              <a:rPr lang="ru-RU" i="1" dirty="0" smtClean="0"/>
              <a:t>- период развития национального русского языка (XIX - XXI вв.).</a:t>
            </a:r>
          </a:p>
          <a:p>
            <a:r>
              <a:rPr lang="ru-RU" i="1" dirty="0" smtClean="0"/>
              <a:t>Необходимо познакомить учащихся с понятием «старославянский язык», рассказать о том, какую роль сыграл старославянский язык в истории древнерусского языка.</a:t>
            </a:r>
          </a:p>
          <a:p>
            <a:r>
              <a:rPr lang="ru-RU" b="1" i="1" dirty="0" smtClean="0"/>
              <a:t>2) Рассказ об источниках, которые помогают изучать историю языка.</a:t>
            </a:r>
          </a:p>
          <a:p>
            <a:r>
              <a:rPr lang="ru-RU" b="1" i="1" dirty="0" smtClean="0"/>
              <a:t>3) Рассказ о лингвистах: А. А. Шахматове, А. Х. Востокове, </a:t>
            </a:r>
          </a:p>
          <a:p>
            <a:r>
              <a:rPr lang="ru-RU" b="1" i="1" dirty="0" smtClean="0"/>
              <a:t>А. А. Зализняке и др.</a:t>
            </a:r>
          </a:p>
          <a:p>
            <a:r>
              <a:rPr lang="ru-RU" b="1" i="1" dirty="0" smtClean="0"/>
              <a:t>4) Рассказ о происхождении письменности у славян. История русского алфавита.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56495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78621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dirty="0" smtClean="0"/>
              <a:t>Разбор типовых олимпиадных заданий по разделу «Этимология. История языка».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B64D-0803-46D0-B9E4-B3B920EC50F6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66F52-D02B-4F55-8DFB-BE5F9548E0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2132856"/>
            <a:ext cx="835292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1" dirty="0" smtClean="0"/>
              <a:t>В традиционных заданиях регионального и всероссийского этапов олимпиады по русскому языку иногда предлагается не только определить по контекстам и определениям, о каких словах идет речь, но и провести небольшое исследование. Это способствует повышению мотивации к изучению филологических дисциплин, развитию творческих способностей и логического мышления.</a:t>
            </a:r>
          </a:p>
          <a:p>
            <a:pPr algn="ctr"/>
            <a:r>
              <a:rPr lang="ru-RU" sz="2400" b="0" i="1" dirty="0" smtClean="0"/>
              <a:t> Рассмотрим некоторые задания данного типа, составленные для подготовки к олимпиадам и использованные на занятиях кружка  русского языка.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04429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40340" y="836712"/>
            <a:ext cx="3012180" cy="6408712"/>
          </a:xfrm>
        </p:spPr>
        <p:txBody>
          <a:bodyPr/>
          <a:lstStyle>
            <a:lvl1pPr>
              <a:defRPr sz="1400" b="0"/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Совокупность слов, связанных между собою непосредственными последовательными словообразовательными отношениями (словообразовательное гнездо)слов, восходящих генетически к одной производящей основе (корню, слову) через цепь словообразовательных отношений, из которых, однако, некоторые не осознаются говорящими вследствие фонетических изменений слов, преобразования их структур или расхождения их значений (этимологическое гнездо): (</a:t>
            </a:r>
            <a:r>
              <a:rPr lang="ru-RU" dirty="0" err="1" smtClean="0"/>
              <a:t>братъ</a:t>
            </a:r>
            <a:r>
              <a:rPr lang="ru-RU" dirty="0" smtClean="0"/>
              <a:t> — </a:t>
            </a:r>
            <a:r>
              <a:rPr lang="ru-RU" dirty="0" err="1" smtClean="0"/>
              <a:t>собиратъ</a:t>
            </a:r>
            <a:r>
              <a:rPr lang="ru-RU" dirty="0" smtClean="0"/>
              <a:t> — сбор (словообразовательное гнездо); </a:t>
            </a:r>
            <a:r>
              <a:rPr lang="ru-RU" dirty="0" err="1" smtClean="0"/>
              <a:t>братъ</a:t>
            </a:r>
            <a:r>
              <a:rPr lang="ru-RU" dirty="0" smtClean="0"/>
              <a:t> — </a:t>
            </a:r>
            <a:r>
              <a:rPr lang="ru-RU" dirty="0" err="1" smtClean="0"/>
              <a:t>собиратъ</a:t>
            </a:r>
            <a:r>
              <a:rPr lang="ru-RU" dirty="0" smtClean="0"/>
              <a:t> — сбор — собор — забор — беременная (этимологическое гнездо))</a:t>
            </a:r>
            <a:br>
              <a:rPr lang="ru-RU" dirty="0" smtClean="0"/>
            </a:br>
            <a:r>
              <a:rPr lang="ru-RU" dirty="0" smtClean="0"/>
              <a:t>Прил. Гнездовой.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="" xmlns:p14="http://schemas.microsoft.com/office/powerpoint/2010/main" val="3741001406"/>
              </p:ext>
            </p:extLst>
          </p:nvPr>
        </p:nvGraphicFramePr>
        <p:xfrm>
          <a:off x="251520" y="1916832"/>
          <a:ext cx="5795540" cy="41844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083"/>
                <a:gridCol w="3434610"/>
                <a:gridCol w="1931847"/>
              </a:tblGrid>
              <a:tr h="8607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Значение слова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Слова этимологического гнезда</a:t>
                      </a:r>
                      <a:endParaRPr lang="ru-RU" sz="1600" b="1" dirty="0"/>
                    </a:p>
                  </a:txBody>
                  <a:tcPr/>
                </a:tc>
              </a:tr>
              <a:tr h="54197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Углубление под землёй или внутри горного массива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3188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Кулинар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51404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Одновременно действие и место действия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3188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Один из внутренних органов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3188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Кручина, скорбь, тоска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54197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Тот, кто заботится о чьих-либо нуждах, потребностях (2 однокоренных слова)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7651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Мучное кондитерское изделие	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 userDrawn="1"/>
        </p:nvSpPr>
        <p:spPr>
          <a:xfrm>
            <a:off x="179512" y="6307772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[2016. Всероссийская олимпиада, региональный этап]</a:t>
            </a:r>
            <a:endParaRPr lang="ru-RU" b="1" i="1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61008" y="679921"/>
            <a:ext cx="8964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>
              <a:buFont typeface="Arial" charset="0"/>
              <a:buNone/>
            </a:pPr>
            <a:r>
              <a:rPr lang="ru-RU" sz="1600" b="1" i="1" dirty="0" smtClean="0"/>
              <a:t>Этимологическое гнездо </a:t>
            </a:r>
            <a:r>
              <a:rPr lang="ru-RU" sz="1600" i="1" dirty="0" smtClean="0"/>
              <a:t>– совокупность слов, восходящих генетически к одной производящей основе (корню, слову) через цепь словообразовательных отношений, из которых некоторые не осознаются говорящим вследствие фонетических изменений слов, расхождения их значений (Ж.</a:t>
            </a:r>
            <a:r>
              <a:rPr lang="ru-RU" sz="1600" i="1" baseline="0" dirty="0" smtClean="0"/>
              <a:t> </a:t>
            </a:r>
            <a:r>
              <a:rPr lang="ru-RU" sz="1600" i="1" dirty="0" smtClean="0"/>
              <a:t>Ж. </a:t>
            </a:r>
            <a:r>
              <a:rPr lang="ru-RU" sz="1600" i="1" dirty="0" err="1" smtClean="0"/>
              <a:t>Варбот</a:t>
            </a:r>
            <a:r>
              <a:rPr lang="ru-RU" sz="1600" i="1" dirty="0" smtClean="0"/>
              <a:t>).</a:t>
            </a:r>
            <a:br>
              <a:rPr lang="ru-RU" sz="1600" i="1" dirty="0" smtClean="0"/>
            </a:br>
            <a:endParaRPr lang="ru-RU" sz="1600" i="1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79512" y="-243408"/>
            <a:ext cx="87484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800" b="1" i="1" dirty="0" smtClean="0"/>
          </a:p>
          <a:p>
            <a:r>
              <a:rPr lang="ru-RU" sz="1800" b="1" i="1" dirty="0" smtClean="0"/>
              <a:t> Подберите слова, которые соответствуют значениям, приведённым во втором столбце таблицы, и восстановите этимологическое гнездо*.</a:t>
            </a:r>
            <a:endParaRPr lang="ru-RU" sz="1800" b="1" i="1" dirty="0"/>
          </a:p>
        </p:txBody>
      </p:sp>
    </p:spTree>
    <p:extLst>
      <p:ext uri="{BB962C8B-B14F-4D97-AF65-F5344CB8AC3E}">
        <p14:creationId xmlns="" xmlns:p14="http://schemas.microsoft.com/office/powerpoint/2010/main" val="1058747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44824" y="4293096"/>
            <a:ext cx="360040" cy="20203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="" xmlns:p14="http://schemas.microsoft.com/office/powerpoint/2010/main" val="1093598921"/>
              </p:ext>
            </p:extLst>
          </p:nvPr>
        </p:nvGraphicFramePr>
        <p:xfrm>
          <a:off x="539552" y="260648"/>
          <a:ext cx="8136902" cy="56276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281"/>
                <a:gridCol w="4613560"/>
                <a:gridCol w="2915061"/>
              </a:tblGrid>
              <a:tr h="13327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Значение слова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Слова этимологического гнезда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</a:tr>
              <a:tr h="64908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Углубление под землёй или внутри горного массива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Пещера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</a:tr>
              <a:tr h="53246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Кулинар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Пекарь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64908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Одновременно действие и место действия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Печь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45692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Один из внутренних органов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Печень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46327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Кручина, скорбь, тоска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Печаль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64908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6.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Тот, кто заботится о чьих-либо нуждах, потребностях (2 однокоренных слова)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+mn-lt"/>
                        </a:rPr>
                        <a:t>Попечитель, опекун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marL="19050" marR="19050" marT="19050" marB="19050"/>
                </a:tc>
              </a:tr>
              <a:tr h="66531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7.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Мучное кондитерское изделие	</a:t>
                      </a:r>
                    </a:p>
                    <a:p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Печенье (допустимо выпечка)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 userDrawn="1"/>
        </p:nvSpPr>
        <p:spPr>
          <a:xfrm>
            <a:off x="494048" y="5718246"/>
            <a:ext cx="827537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sz="2000" b="1" dirty="0" smtClean="0"/>
              <a:t>Все подобранные слова являются родственными с этимологической точки зрения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46667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484784" y="4149080"/>
            <a:ext cx="2314600" cy="115212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98782" y="188640"/>
            <a:ext cx="86409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/>
              <a:t>№2.</a:t>
            </a:r>
          </a:p>
          <a:p>
            <a:r>
              <a:rPr lang="ru-RU" sz="1600" b="1" i="1" dirty="0" smtClean="0"/>
              <a:t>В русском языке есть корень, представленный различными фонетико-орфографическими вариантами, от которого образовано большое словообразовательное гнездо. Заполните пропуски, подбирая исторически родственные существительные, содержащие этот корень (укажите их в начальной форме, учитывая, что искомые слова не являются сложными, то есть содержат один корень).</a:t>
            </a:r>
          </a:p>
          <a:p>
            <a:r>
              <a:rPr lang="ru-RU" sz="1600" b="1" i="1" dirty="0" smtClean="0"/>
              <a:t> </a:t>
            </a:r>
            <a:r>
              <a:rPr lang="ru-RU" sz="1600" i="1" dirty="0" smtClean="0"/>
              <a:t>Одно из существительных с этим корнем называет человека, живущего уединённо: ________________________. Два других (________________________ и ________________________) имеют одинаковую приставку, но обозначают разных людей — мошенника и обыкновенного человека. Четвёртое называет того, кто был до нас: ________________________. Два существительных с этим корнем имеют одинаковую приставку — одно называет очень неприятного человека (это русское слово очень трудно перевести на иностранные языки): ________________________, другое — туриста: ________________________. Два существительных без приставки: первое называет человека, которого можно встретить в суде, — ________________________, второе — человека, который когда-то отправился к Ленину с просьбой, — ________________________. Два существительных с одной и той же приставкой: одно называет того, кого мы встречаем в церкви, — ________________________, а другое — того, кого мы видим в тарелке, — ________________________. Два существительных называют не очень здоровых людей: ________________________ и ________________________. Ещё одно существительное используется для наименования человека, который, как отмечает В. И. Даль, говорит женщинам комплименты, — ________________________. И последнее существительное — это почётный титул, обращение, использовавшееся ранее по отношению к аристократам: ________________________</a:t>
            </a:r>
          </a:p>
          <a:p>
            <a:endParaRPr lang="ru-RU" sz="1600" dirty="0" smtClean="0"/>
          </a:p>
          <a:p>
            <a:r>
              <a:rPr lang="ru-RU" sz="1600" b="1" dirty="0" smtClean="0"/>
              <a:t>(25 Всероссийская олимпиада школьников по русскому языку. Региональный этап 2019-2020г)</a:t>
            </a:r>
            <a:endParaRPr lang="ru-RU" sz="1600" b="1" dirty="0"/>
          </a:p>
        </p:txBody>
      </p:sp>
    </p:spTree>
    <p:extLst>
      <p:ext uri="{BB962C8B-B14F-4D97-AF65-F5344CB8AC3E}">
        <p14:creationId xmlns="" xmlns:p14="http://schemas.microsoft.com/office/powerpoint/2010/main" val="1191585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67544" y="1052736"/>
            <a:ext cx="8229600" cy="5688632"/>
          </a:xfrm>
        </p:spPr>
        <p:txBody>
          <a:bodyPr/>
          <a:lstStyle>
            <a:lvl1pPr>
              <a:defRPr sz="1800" b="0"/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 userDrawn="1"/>
        </p:nvSpPr>
        <p:spPr>
          <a:xfrm>
            <a:off x="467544" y="602792"/>
            <a:ext cx="8229600" cy="5688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0" i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Одно из существительных с этим корнем называет человека, живущего уединённо: </a:t>
            </a:r>
            <a:r>
              <a:rPr lang="ru-RU" b="1" dirty="0" smtClean="0"/>
              <a:t>отшельник. </a:t>
            </a:r>
            <a:r>
              <a:rPr lang="ru-RU" dirty="0" smtClean="0"/>
              <a:t>Два других (</a:t>
            </a:r>
            <a:r>
              <a:rPr lang="ru-RU" b="1" dirty="0" smtClean="0"/>
              <a:t>проходимец и прохожий</a:t>
            </a:r>
            <a:r>
              <a:rPr lang="ru-RU" dirty="0" smtClean="0"/>
              <a:t>) имеют одинаковую приставку, но обозначают разных людей — мошенника и обыкновенного человека. Четвёртое называет того, кто был до нас: </a:t>
            </a:r>
            <a:r>
              <a:rPr lang="ru-RU" b="1" dirty="0" smtClean="0"/>
              <a:t>предшественник</a:t>
            </a:r>
            <a:r>
              <a:rPr lang="ru-RU" dirty="0" smtClean="0"/>
              <a:t>. Два существительных с этим корнем имеют одинаковую приставку — одно называет очень неприятного человека (это русское слово очень трудно перевести на иностранные языки): </a:t>
            </a:r>
            <a:r>
              <a:rPr lang="ru-RU" b="1" dirty="0" smtClean="0"/>
              <a:t>пошляк</a:t>
            </a:r>
            <a:r>
              <a:rPr lang="ru-RU" dirty="0" smtClean="0"/>
              <a:t>, другое — туриста: </a:t>
            </a:r>
            <a:r>
              <a:rPr lang="ru-RU" b="1" dirty="0" err="1" smtClean="0"/>
              <a:t>походник</a:t>
            </a:r>
            <a:r>
              <a:rPr lang="ru-RU" dirty="0" smtClean="0"/>
              <a:t>. Два существительных без приставки: первое называет человека, которого можно встретить в суде, — </a:t>
            </a:r>
            <a:r>
              <a:rPr lang="ru-RU" b="1" dirty="0" smtClean="0"/>
              <a:t>ходатай</a:t>
            </a:r>
            <a:r>
              <a:rPr lang="ru-RU" dirty="0" smtClean="0"/>
              <a:t>, второе — человека, который когда-то отправился к Ленину с просьбой, — </a:t>
            </a:r>
            <a:r>
              <a:rPr lang="ru-RU" b="1" dirty="0" smtClean="0"/>
              <a:t>ходок</a:t>
            </a:r>
            <a:r>
              <a:rPr lang="ru-RU" dirty="0" smtClean="0"/>
              <a:t>. Два существительных с одной и той же приставкой: одно называет того, кого мы встречаем в церкви, — </a:t>
            </a:r>
            <a:r>
              <a:rPr lang="ru-RU" b="1" dirty="0" smtClean="0"/>
              <a:t>прихожанин</a:t>
            </a:r>
            <a:r>
              <a:rPr lang="ru-RU" dirty="0" smtClean="0"/>
              <a:t>, а другое — того, кого мы видим в тарелке, — </a:t>
            </a:r>
            <a:r>
              <a:rPr lang="ru-RU" b="1" dirty="0" smtClean="0"/>
              <a:t>пришелец</a:t>
            </a:r>
            <a:r>
              <a:rPr lang="ru-RU" dirty="0" smtClean="0"/>
              <a:t>. Два существительных называют не очень здоровых людей: </a:t>
            </a:r>
            <a:r>
              <a:rPr lang="ru-RU" b="1" dirty="0" smtClean="0"/>
              <a:t>доходяга</a:t>
            </a:r>
            <a:r>
              <a:rPr lang="ru-RU" dirty="0" smtClean="0"/>
              <a:t> и </a:t>
            </a:r>
            <a:r>
              <a:rPr lang="ru-RU" b="1" dirty="0" smtClean="0"/>
              <a:t>сумасшедший</a:t>
            </a:r>
            <a:r>
              <a:rPr lang="ru-RU" dirty="0" smtClean="0"/>
              <a:t>. Ещё одно существительное используется для наименования человека, который, как отмечает В. И. Даль, говорит женщинам комплименты, — </a:t>
            </a:r>
            <a:r>
              <a:rPr lang="ru-RU" b="1" dirty="0" smtClean="0"/>
              <a:t>ухажёр</a:t>
            </a:r>
            <a:r>
              <a:rPr lang="ru-RU" dirty="0" smtClean="0"/>
              <a:t>. И последнее существительное — это почётный титул, обращение, использовавшееся ранее по отношению к аристократам: </a:t>
            </a:r>
            <a:r>
              <a:rPr lang="ru-RU" b="1" dirty="0" smtClean="0"/>
              <a:t>превосходительство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(25 Всероссийская олимпиада школьников по русскому языку .Региональный этап 2019-2020г)</a:t>
            </a:r>
            <a:endParaRPr lang="ru-RU" b="1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098068" y="183086"/>
            <a:ext cx="49685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/>
              <a:t>Модель ответа: </a:t>
            </a:r>
            <a:endParaRPr lang="ru-RU" sz="2000" b="1" i="1" dirty="0"/>
          </a:p>
        </p:txBody>
      </p:sp>
    </p:spTree>
    <p:extLst>
      <p:ext uri="{BB962C8B-B14F-4D97-AF65-F5344CB8AC3E}">
        <p14:creationId xmlns="" xmlns:p14="http://schemas.microsoft.com/office/powerpoint/2010/main" val="3340553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7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Олимпиадные задания по теме: «Этимология. История языка»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2564904"/>
            <a:ext cx="8229600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Докладчики: </a:t>
            </a:r>
          </a:p>
          <a:p>
            <a:pPr lvl="0"/>
            <a:r>
              <a:rPr lang="ru-RU" dirty="0" smtClean="0"/>
              <a:t>Васильева Светлана Анатольевна, учитель русского языка и литературы УВК «Интеграл» </a:t>
            </a:r>
            <a:r>
              <a:rPr lang="ru-RU" dirty="0" err="1" smtClean="0"/>
              <a:t>г.Евпатории</a:t>
            </a:r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Беличенко Юлия Викторовна, учитель русского языка и литературы МБОУ «СОШ №8» </a:t>
            </a:r>
            <a:r>
              <a:rPr lang="ru-RU" dirty="0" err="1" smtClean="0"/>
              <a:t>г.Симферополь</a:t>
            </a: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DB64D-0803-46D0-B9E4-B3B920EC50F6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66F52-D02B-4F55-8DFB-BE5F9548E0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301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i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b="0" i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/>
              <a:t>Олимпиадные задания по теме: «Этимология. История языка</a:t>
            </a:r>
            <a:r>
              <a:rPr lang="ru-RU" sz="4000" b="1" dirty="0" smtClean="0"/>
              <a:t>»</a:t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3200" b="1" dirty="0" smtClean="0"/>
              <a:t>Докладчики:</a:t>
            </a:r>
            <a:br>
              <a:rPr lang="ru-RU" sz="3200" b="1" dirty="0" smtClean="0"/>
            </a:br>
            <a:r>
              <a:rPr lang="ru-RU" sz="3200" b="1" dirty="0" smtClean="0"/>
              <a:t>Васильева Светлана Анатольевна, </a:t>
            </a:r>
            <a:r>
              <a:rPr lang="ru-RU" sz="3200" dirty="0" smtClean="0"/>
              <a:t>учитель русского языка и литературы </a:t>
            </a:r>
            <a:br>
              <a:rPr lang="ru-RU" sz="3200" dirty="0" smtClean="0"/>
            </a:br>
            <a:r>
              <a:rPr lang="ru-RU" sz="3200" dirty="0" smtClean="0"/>
              <a:t>ЕУВК «Интеграл» г.Евпатории</a:t>
            </a:r>
            <a:br>
              <a:rPr lang="ru-RU" sz="3200" dirty="0" smtClean="0"/>
            </a:br>
            <a:r>
              <a:rPr lang="ru-RU" sz="3200" b="1" dirty="0" smtClean="0"/>
              <a:t>Беличенко Юлия Викторовна, </a:t>
            </a:r>
            <a:r>
              <a:rPr lang="ru-RU" sz="3200" dirty="0" smtClean="0"/>
              <a:t>учитель русского языка и литературы</a:t>
            </a:r>
            <a:r>
              <a:rPr lang="en-US" sz="3200" dirty="0" smtClean="0"/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МБОУ  «СОШ №8» г.Симферополя</a:t>
            </a:r>
            <a:br>
              <a:rPr lang="ru-RU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46775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8098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275"/>
            <a:ext cx="8229600" cy="7200800"/>
          </a:xfrm>
        </p:spPr>
        <p:txBody>
          <a:bodyPr/>
          <a:lstStyle/>
          <a:p>
            <a:r>
              <a:rPr lang="ru-RU" dirty="0"/>
              <a:t>№3.</a:t>
            </a:r>
            <a:br>
              <a:rPr lang="ru-RU" dirty="0"/>
            </a:br>
            <a:r>
              <a:rPr lang="ru-RU" dirty="0"/>
              <a:t>_____- один из древнейших и наиболее распространенных видов оружия, помогавший не только и не столько в бою с врагом, сколько служивший для добычи пропитания. </a:t>
            </a:r>
            <a:br>
              <a:rPr lang="ru-RU" dirty="0"/>
            </a:br>
            <a:r>
              <a:rPr lang="ru-RU" dirty="0"/>
              <a:t>Целый ряд слов с корнем -____-(-_____ -) обозначают понятия, имеющие как внешнее сходство с этим оружием из-за его _________формы: __________(одно из известнейших сказочных мест), __________(участок русла реки), так и не относящиеся к нему действия и явления (существительное-глагол): ___________________ (обретать), ________________ (светить), _______________ (прогонять), ______________ (разделять), ______________ (происходить), ________________ (повышать качество); ______________ (обнаруживать, выбирать удобный момент), _____________ (буквально изворачиваться, утаивать истину, обманывать), _________(воин, вооруженный вышеупомянутым оружием).</a:t>
            </a:r>
            <a:br>
              <a:rPr lang="ru-RU" dirty="0"/>
            </a:br>
            <a:r>
              <a:rPr lang="ru-RU" dirty="0"/>
              <a:t>Совпадение ____ и ____на первый взгляд случайно, но может оказаться, что эти два слова имеют одинаковое происхождение. _______в привычном понимании – прежде всего – поток света. Что же общего у него с оружием _____?  Это ________– источник света, представляющий собой тонкий деревянный предмет, полученный методом расщепления целого бревна, или иначе говоря,___________. Отсюда приходим к общеславянскому глаголу ________ (попадать в цель). В русском языке это слово уже не употребляется без приставок, но в украинском оно сохранилось со значением «метить, попадать» - ________. Также оно сохранилось и во многих других славянских языках. Второе его значение – «соединять».</a:t>
            </a:r>
            <a:br>
              <a:rPr lang="ru-RU" dirty="0"/>
            </a:br>
            <a:r>
              <a:rPr lang="ru-RU" dirty="0"/>
              <a:t>Таким образом, ____ и ____ действительно являются родственными словами. Эти слова обозначают то, что можно направить точно в цель. </a:t>
            </a:r>
            <a:br>
              <a:rPr lang="ru-RU" dirty="0"/>
            </a:br>
            <a:r>
              <a:rPr lang="ru-RU" dirty="0"/>
              <a:t>Примечательно, что аналогичное слово в английском _____ (взгляд) совпадает со славянским и по звучанию, и по смыслу.  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6430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Для справки.(</a:t>
            </a:r>
            <a:r>
              <a:rPr lang="ru-RU" sz="2400" b="1" dirty="0" err="1"/>
              <a:t>укр</a:t>
            </a:r>
            <a:r>
              <a:rPr lang="ru-RU" sz="2400" b="1" dirty="0"/>
              <a:t>. </a:t>
            </a:r>
            <a:r>
              <a:rPr lang="ru-RU" sz="2400" b="1" dirty="0" err="1"/>
              <a:t>лучити</a:t>
            </a:r>
            <a:r>
              <a:rPr lang="ru-RU" sz="2400" b="1" dirty="0"/>
              <a:t> "метить, попадать", </a:t>
            </a:r>
            <a:r>
              <a:rPr lang="ru-RU" sz="2400" b="1" dirty="0" err="1"/>
              <a:t>блр</a:t>
            </a:r>
            <a:r>
              <a:rPr lang="ru-RU" sz="2400" b="1" dirty="0"/>
              <a:t>. </a:t>
            </a:r>
            <a:r>
              <a:rPr lang="ru-RU" sz="2400" b="1" dirty="0" err="1"/>
              <a:t>лучыць</a:t>
            </a:r>
            <a:r>
              <a:rPr lang="ru-RU" sz="2400" b="1" dirty="0"/>
              <a:t> "случиться, попасть", ст.-слав. </a:t>
            </a:r>
            <a:r>
              <a:rPr lang="ru-RU" sz="2400" b="1" dirty="0" err="1"/>
              <a:t>лоучити</a:t>
            </a:r>
            <a:r>
              <a:rPr lang="ru-RU" sz="2400" b="1" dirty="0"/>
              <a:t> ; </a:t>
            </a:r>
            <a:r>
              <a:rPr lang="ru-RU" sz="2400" b="1" dirty="0" err="1"/>
              <a:t>болг</a:t>
            </a:r>
            <a:r>
              <a:rPr lang="ru-RU" sz="2400" b="1" dirty="0"/>
              <a:t>. луча; "целюсь", </a:t>
            </a:r>
            <a:r>
              <a:rPr lang="ru-RU" sz="2400" b="1" dirty="0" err="1"/>
              <a:t>сербохорв</a:t>
            </a:r>
            <a:r>
              <a:rPr lang="ru-RU" sz="2400" b="1" dirty="0"/>
              <a:t>. </a:t>
            </a:r>
            <a:r>
              <a:rPr lang="ru-RU" sz="2400" b="1" dirty="0" err="1"/>
              <a:t>случити</a:t>
            </a:r>
            <a:r>
              <a:rPr lang="ru-RU" sz="2400" b="1" dirty="0"/>
              <a:t> се "случиться, очутиться", </a:t>
            </a:r>
            <a:r>
              <a:rPr lang="ru-RU" sz="2400" b="1" dirty="0" err="1"/>
              <a:t>словен</a:t>
            </a:r>
            <a:r>
              <a:rPr lang="ru-RU" sz="2400" b="1" dirty="0"/>
              <a:t>. </a:t>
            </a:r>
            <a:r>
              <a:rPr lang="ru-RU" sz="2400" b="1" dirty="0" err="1"/>
              <a:t>luciti</a:t>
            </a:r>
            <a:r>
              <a:rPr lang="ru-RU" sz="2400" b="1" dirty="0"/>
              <a:t>, </a:t>
            </a:r>
            <a:r>
              <a:rPr lang="ru-RU" sz="2400" b="1" dirty="0" err="1"/>
              <a:t>lucim</a:t>
            </a:r>
            <a:r>
              <a:rPr lang="ru-RU" sz="2400" b="1" dirty="0"/>
              <a:t> "бросать, кидать", </a:t>
            </a:r>
            <a:r>
              <a:rPr lang="ru-RU" sz="2400" b="1" dirty="0" err="1"/>
              <a:t>чеш</a:t>
            </a:r>
            <a:r>
              <a:rPr lang="ru-RU" sz="2400" b="1" dirty="0"/>
              <a:t>. </a:t>
            </a:r>
            <a:r>
              <a:rPr lang="ru-RU" sz="2400" b="1" dirty="0" err="1"/>
              <a:t>luciti</a:t>
            </a:r>
            <a:r>
              <a:rPr lang="ru-RU" sz="2400" b="1" dirty="0"/>
              <a:t> "бросать, попадать", польск. </a:t>
            </a:r>
            <a:r>
              <a:rPr lang="ru-RU" sz="2400" b="1" dirty="0" err="1"/>
              <a:t>luczyc</a:t>
            </a:r>
            <a:r>
              <a:rPr lang="ru-RU" sz="2400" b="1" dirty="0"/>
              <a:t>; "метить, попадать".</a:t>
            </a:r>
            <a:br>
              <a:rPr lang="ru-RU" sz="2400" b="1" dirty="0"/>
            </a:br>
            <a:r>
              <a:rPr lang="ru-RU" sz="2400" b="1" dirty="0"/>
              <a:t>У него же интересно второе значение:</a:t>
            </a:r>
            <a:br>
              <a:rPr lang="ru-RU" sz="2400" b="1" dirty="0"/>
            </a:br>
            <a:r>
              <a:rPr lang="ru-RU" sz="2400" b="1" dirty="0" err="1"/>
              <a:t>укр</a:t>
            </a:r>
            <a:r>
              <a:rPr lang="ru-RU" sz="2400" b="1" dirty="0"/>
              <a:t>. </a:t>
            </a:r>
            <a:r>
              <a:rPr lang="ru-RU" sz="2400" b="1" dirty="0" err="1"/>
              <a:t>лучити</a:t>
            </a:r>
            <a:r>
              <a:rPr lang="ru-RU" sz="2400" b="1" dirty="0"/>
              <a:t> "соединять", </a:t>
            </a:r>
            <a:r>
              <a:rPr lang="ru-RU" sz="2400" b="1" dirty="0" err="1"/>
              <a:t>блр</a:t>
            </a:r>
            <a:r>
              <a:rPr lang="ru-RU" sz="2400" b="1" dirty="0"/>
              <a:t>. </a:t>
            </a:r>
            <a:r>
              <a:rPr lang="ru-RU" sz="2400" b="1" dirty="0" err="1"/>
              <a:t>лучыць</a:t>
            </a:r>
            <a:r>
              <a:rPr lang="ru-RU" sz="2400" b="1" dirty="0"/>
              <a:t> – то же, ст.-слав. </a:t>
            </a:r>
            <a:r>
              <a:rPr lang="ru-RU" sz="2400" b="1" dirty="0" err="1"/>
              <a:t>лучити</a:t>
            </a:r>
            <a:r>
              <a:rPr lang="ru-RU" sz="2400" b="1" dirty="0"/>
              <a:t> , </a:t>
            </a:r>
            <a:r>
              <a:rPr lang="ru-RU" sz="2400" b="1" dirty="0" err="1"/>
              <a:t>болг</a:t>
            </a:r>
            <a:r>
              <a:rPr lang="ru-RU" sz="2400" b="1" dirty="0"/>
              <a:t>. </a:t>
            </a:r>
            <a:r>
              <a:rPr lang="ru-RU" sz="2400" b="1" dirty="0" err="1"/>
              <a:t>лъча</a:t>
            </a:r>
            <a:r>
              <a:rPr lang="ru-RU" sz="2400" b="1" dirty="0"/>
              <a:t> "отделяю, разлучаю", </a:t>
            </a:r>
            <a:r>
              <a:rPr lang="ru-RU" sz="2400" b="1" dirty="0" err="1"/>
              <a:t>сербохорв</a:t>
            </a:r>
            <a:r>
              <a:rPr lang="ru-RU" sz="2400" b="1" dirty="0"/>
              <a:t>. </a:t>
            </a:r>
            <a:r>
              <a:rPr lang="ru-RU" sz="2400" b="1" dirty="0" err="1"/>
              <a:t>лучити</a:t>
            </a:r>
            <a:r>
              <a:rPr lang="ru-RU" sz="2400" b="1" dirty="0"/>
              <a:t>, лучим "отделять", </a:t>
            </a:r>
            <a:r>
              <a:rPr lang="ru-RU" sz="2400" b="1" dirty="0" err="1"/>
              <a:t>словен</a:t>
            </a:r>
            <a:r>
              <a:rPr lang="ru-RU" sz="2400" b="1" dirty="0"/>
              <a:t>. </a:t>
            </a:r>
            <a:r>
              <a:rPr lang="ru-RU" sz="2400" b="1" dirty="0" err="1"/>
              <a:t>loсiti</a:t>
            </a:r>
            <a:r>
              <a:rPr lang="ru-RU" sz="2400" b="1" dirty="0"/>
              <a:t> "разделять, разлучать", </a:t>
            </a:r>
            <a:r>
              <a:rPr lang="ru-RU" sz="2400" b="1" dirty="0" err="1"/>
              <a:t>чеш</a:t>
            </a:r>
            <a:r>
              <a:rPr lang="ru-RU" sz="2400" b="1" dirty="0"/>
              <a:t>. </a:t>
            </a:r>
            <a:r>
              <a:rPr lang="ru-RU" sz="2400" b="1" dirty="0" err="1"/>
              <a:t>louсiti</a:t>
            </a:r>
            <a:r>
              <a:rPr lang="ru-RU" sz="2400" b="1" dirty="0"/>
              <a:t>, </a:t>
            </a:r>
            <a:r>
              <a:rPr lang="ru-RU" sz="2400" b="1" dirty="0" err="1"/>
              <a:t>слвц</a:t>
            </a:r>
            <a:r>
              <a:rPr lang="ru-RU" sz="2400" b="1" dirty="0"/>
              <a:t>. </a:t>
            </a:r>
            <a:r>
              <a:rPr lang="ru-RU" sz="2400" b="1" dirty="0" err="1"/>
              <a:t>luсit</a:t>
            </a:r>
            <a:r>
              <a:rPr lang="ru-RU" sz="2400" b="1" dirty="0"/>
              <a:t>; "разлучать", польск. </a:t>
            </a:r>
            <a:r>
              <a:rPr lang="ru-RU" sz="2400" b="1" dirty="0" err="1"/>
              <a:t>luczyc</a:t>
            </a:r>
            <a:r>
              <a:rPr lang="ru-RU" sz="2400" b="1" dirty="0"/>
              <a:t>; "соединять").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029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6984776"/>
          </a:xfrm>
        </p:spPr>
        <p:txBody>
          <a:bodyPr/>
          <a:lstStyle/>
          <a:p>
            <a:r>
              <a:rPr lang="ru-RU" sz="1600" dirty="0"/>
              <a:t>Модель ответа:</a:t>
            </a:r>
            <a:br>
              <a:rPr lang="ru-RU" sz="1600" dirty="0"/>
            </a:br>
            <a:r>
              <a:rPr lang="ru-RU" sz="1600" b="1" dirty="0"/>
              <a:t>Лук</a:t>
            </a:r>
            <a:r>
              <a:rPr lang="ru-RU" sz="1600" dirty="0"/>
              <a:t> - один из древнейших и наиболее распространенных видов оружия, помогавший не только и не столько в бою с врагом, сколько служивший для добычи пропитания. </a:t>
            </a:r>
            <a:br>
              <a:rPr lang="ru-RU" sz="1600" dirty="0"/>
            </a:br>
            <a:r>
              <a:rPr lang="ru-RU" sz="1600" dirty="0"/>
              <a:t>Целый ряд слов с корнем </a:t>
            </a:r>
            <a:r>
              <a:rPr lang="ru-RU" sz="1600" b="1" dirty="0"/>
              <a:t>-лук-(-луч-</a:t>
            </a:r>
            <a:r>
              <a:rPr lang="ru-RU" sz="1600" dirty="0"/>
              <a:t>) обозначают понятия, имеющие как внешнее сходство с этим оружием из-за его </a:t>
            </a:r>
            <a:r>
              <a:rPr lang="ru-RU" sz="1600" b="1" dirty="0"/>
              <a:t>изогнутой</a:t>
            </a:r>
            <a:r>
              <a:rPr lang="ru-RU" sz="1600" dirty="0"/>
              <a:t> формы: </a:t>
            </a:r>
            <a:r>
              <a:rPr lang="ru-RU" sz="1600" b="1" dirty="0"/>
              <a:t>лукоморье</a:t>
            </a:r>
            <a:r>
              <a:rPr lang="ru-RU" sz="1600" dirty="0"/>
              <a:t> (одно из известнейших сказочных мест), </a:t>
            </a:r>
            <a:r>
              <a:rPr lang="ru-RU" sz="1600" b="1" dirty="0"/>
              <a:t>излучина</a:t>
            </a:r>
            <a:r>
              <a:rPr lang="ru-RU" sz="1600" dirty="0"/>
              <a:t> (участок русла реки), так и не относящиеся к нему действия и явления (существительное-глагол): </a:t>
            </a:r>
            <a:r>
              <a:rPr lang="ru-RU" sz="1600" b="1" dirty="0"/>
              <a:t>получение-получать</a:t>
            </a:r>
            <a:r>
              <a:rPr lang="ru-RU" sz="1600" dirty="0"/>
              <a:t>(обретать), </a:t>
            </a:r>
            <a:r>
              <a:rPr lang="ru-RU" sz="1600" b="1" dirty="0"/>
              <a:t>излучение-излучать</a:t>
            </a:r>
            <a:r>
              <a:rPr lang="ru-RU" sz="1600" dirty="0"/>
              <a:t>(светить</a:t>
            </a:r>
            <a:r>
              <a:rPr lang="ru-RU" sz="1600" b="1" dirty="0"/>
              <a:t>), отлучение-отлучать</a:t>
            </a:r>
            <a:r>
              <a:rPr lang="ru-RU" sz="1600" dirty="0"/>
              <a:t>(прогонять</a:t>
            </a:r>
            <a:r>
              <a:rPr lang="ru-RU" sz="1600" dirty="0" smtClean="0"/>
              <a:t>),</a:t>
            </a:r>
            <a:r>
              <a:rPr lang="ru-RU" sz="1600" b="1" dirty="0" smtClean="0"/>
              <a:t> разлука-разлучать</a:t>
            </a:r>
            <a:r>
              <a:rPr lang="ru-RU" sz="1600" dirty="0" smtClean="0"/>
              <a:t>(разделять</a:t>
            </a:r>
            <a:r>
              <a:rPr lang="ru-RU" sz="1600" dirty="0"/>
              <a:t>), </a:t>
            </a:r>
            <a:r>
              <a:rPr lang="ru-RU" sz="1600" b="1" dirty="0"/>
              <a:t>случай-случаться</a:t>
            </a:r>
            <a:r>
              <a:rPr lang="ru-RU" sz="1600" dirty="0"/>
              <a:t>(происходить), </a:t>
            </a:r>
            <a:r>
              <a:rPr lang="ru-RU" sz="1600" b="1" dirty="0"/>
              <a:t>улучшение-улучшать</a:t>
            </a:r>
            <a:r>
              <a:rPr lang="ru-RU" sz="1600" dirty="0"/>
              <a:t>(повышать качество), </a:t>
            </a:r>
            <a:r>
              <a:rPr lang="ru-RU" sz="1600" b="1" dirty="0"/>
              <a:t>улучать</a:t>
            </a:r>
            <a:r>
              <a:rPr lang="ru-RU" sz="1600" dirty="0"/>
              <a:t>(обнаруживать, выбирать удобный момент), </a:t>
            </a:r>
            <a:r>
              <a:rPr lang="ru-RU" sz="1600" b="1" dirty="0"/>
              <a:t>лукавить</a:t>
            </a:r>
            <a:r>
              <a:rPr lang="ru-RU" sz="1600" dirty="0"/>
              <a:t>(буквально изворачиваться, утаивать истину, обманывать), </a:t>
            </a:r>
            <a:r>
              <a:rPr lang="ru-RU" sz="1600" b="1" dirty="0"/>
              <a:t>лучник</a:t>
            </a:r>
            <a:r>
              <a:rPr lang="ru-RU" sz="1600" dirty="0"/>
              <a:t> (воин, вооруженный вышеупомянутым оружием).</a:t>
            </a:r>
            <a:br>
              <a:rPr lang="ru-RU" sz="1600" dirty="0"/>
            </a:br>
            <a:r>
              <a:rPr lang="ru-RU" sz="1600" dirty="0"/>
              <a:t>Совпадение </a:t>
            </a:r>
            <a:r>
              <a:rPr lang="ru-RU" sz="1600" b="1" dirty="0"/>
              <a:t>лук</a:t>
            </a:r>
            <a:r>
              <a:rPr lang="ru-RU" sz="1600" dirty="0"/>
              <a:t> и </a:t>
            </a:r>
            <a:r>
              <a:rPr lang="ru-RU" sz="1600" b="1" dirty="0"/>
              <a:t>луч</a:t>
            </a:r>
            <a:r>
              <a:rPr lang="ru-RU" sz="1600" dirty="0"/>
              <a:t> на первый взгляд случайно, но может оказаться, что эти два слова имеют одинаковое происхождение. </a:t>
            </a:r>
            <a:r>
              <a:rPr lang="ru-RU" sz="1600" b="1" dirty="0"/>
              <a:t>Луч</a:t>
            </a:r>
            <a:r>
              <a:rPr lang="ru-RU" sz="1600" dirty="0"/>
              <a:t> в привычном понимании – прежде всего – поток света. Что же общего у него с оружием </a:t>
            </a:r>
            <a:r>
              <a:rPr lang="ru-RU" sz="1600" b="1" dirty="0"/>
              <a:t>лук</a:t>
            </a:r>
            <a:r>
              <a:rPr lang="ru-RU" sz="1600" dirty="0"/>
              <a:t>?  Это </a:t>
            </a:r>
            <a:r>
              <a:rPr lang="ru-RU" sz="1600" b="1" dirty="0"/>
              <a:t>лучина</a:t>
            </a:r>
            <a:r>
              <a:rPr lang="ru-RU" sz="1600" dirty="0"/>
              <a:t> – источник света, представляющий собой тонкий деревянный предмет, полученный методом расщепления целого бревна, или иначе говоря, </a:t>
            </a:r>
            <a:r>
              <a:rPr lang="ru-RU" sz="1600" b="1" dirty="0"/>
              <a:t>разлучения.</a:t>
            </a:r>
            <a:r>
              <a:rPr lang="ru-RU" sz="1600" dirty="0"/>
              <a:t> Отсюда приходим к общеславянскому глаголу </a:t>
            </a:r>
            <a:r>
              <a:rPr lang="ru-RU" sz="1600" b="1" dirty="0"/>
              <a:t>лучить</a:t>
            </a:r>
            <a:r>
              <a:rPr lang="ru-RU" sz="1600" dirty="0"/>
              <a:t> (попадать в цель). В русском языке это слово уже не употребляется без приставок, но в украинском оно сохранилось со значением «метить, попадать» - </a:t>
            </a:r>
            <a:r>
              <a:rPr lang="ru-RU" sz="1600" b="1" dirty="0" err="1"/>
              <a:t>лучити</a:t>
            </a:r>
            <a:r>
              <a:rPr lang="ru-RU" sz="1600" dirty="0"/>
              <a:t>. Также оно сохранилось и во многих других славянских языках. Второе его значение – «соединять».</a:t>
            </a:r>
            <a:br>
              <a:rPr lang="ru-RU" sz="1600" dirty="0"/>
            </a:br>
            <a:r>
              <a:rPr lang="ru-RU" sz="1600" dirty="0"/>
              <a:t>Таким образом, </a:t>
            </a:r>
            <a:r>
              <a:rPr lang="ru-RU" sz="1600" b="1" dirty="0"/>
              <a:t>лук</a:t>
            </a:r>
            <a:r>
              <a:rPr lang="ru-RU" sz="1600" dirty="0"/>
              <a:t> и </a:t>
            </a:r>
            <a:r>
              <a:rPr lang="ru-RU" sz="1600" b="1" dirty="0"/>
              <a:t>луч</a:t>
            </a:r>
            <a:r>
              <a:rPr lang="ru-RU" sz="1600" dirty="0"/>
              <a:t> действительно являются родственными словами. Эти слова обозначают то, что можно направить точно в цель. </a:t>
            </a:r>
            <a:br>
              <a:rPr lang="ru-RU" sz="1600" dirty="0"/>
            </a:br>
            <a:r>
              <a:rPr lang="ru-RU" sz="1600" dirty="0"/>
              <a:t>Примечательно, что аналогичное слово в английском </a:t>
            </a:r>
            <a:r>
              <a:rPr lang="ru-RU" sz="1600" b="1" dirty="0" err="1"/>
              <a:t>look</a:t>
            </a:r>
            <a:r>
              <a:rPr lang="ru-RU" sz="1600" dirty="0"/>
              <a:t> – взгляд совпадает со славянским и по звучанию, и по смыслу.   </a:t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294890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ru-RU" dirty="0"/>
              <a:t>ИСТОРИЯ ЯЗЫКА</a:t>
            </a:r>
          </a:p>
        </p:txBody>
      </p:sp>
    </p:spTree>
    <p:extLst>
      <p:ext uri="{BB962C8B-B14F-4D97-AF65-F5344CB8AC3E}">
        <p14:creationId xmlns="" xmlns:p14="http://schemas.microsoft.com/office/powerpoint/2010/main" val="333081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7200800"/>
          </a:xfrm>
        </p:spPr>
        <p:txBody>
          <a:bodyPr/>
          <a:lstStyle/>
          <a:p>
            <a:r>
              <a:rPr lang="ru-RU" sz="2000" b="1" dirty="0" smtClean="0"/>
              <a:t>1. Прочитайте </a:t>
            </a:r>
            <a:r>
              <a:rPr lang="ru-RU" sz="2000" b="1" dirty="0"/>
              <a:t>фрагмент текста и переведите его на современный русский язык. </a:t>
            </a:r>
            <a:r>
              <a:rPr lang="ru-RU" sz="2000" b="1" dirty="0" smtClean="0"/>
              <a:t>2. Дайте </a:t>
            </a:r>
            <a:r>
              <a:rPr lang="ru-RU" sz="2000" b="1" dirty="0"/>
              <a:t>лексико-грамматический комментарий подчёркнутому слову (укажите лексическое значение слова в данном контексте, а также особенности его грамматической формы и морфемной структуры</a:t>
            </a:r>
            <a:r>
              <a:rPr lang="ru-RU" sz="2000" b="1" dirty="0" smtClean="0"/>
              <a:t>).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/>
              <a:t>Не </a:t>
            </a:r>
            <a:r>
              <a:rPr lang="ru-RU" sz="2000" dirty="0" err="1"/>
              <a:t>съставить</a:t>
            </a:r>
            <a:r>
              <a:rPr lang="ru-RU" sz="2000" dirty="0"/>
              <a:t> </a:t>
            </a:r>
            <a:r>
              <a:rPr lang="ru-RU" sz="2000" dirty="0" err="1"/>
              <a:t>сѧ</a:t>
            </a:r>
            <a:r>
              <a:rPr lang="ru-RU" sz="2000" dirty="0"/>
              <a:t> корабль без </a:t>
            </a:r>
            <a:r>
              <a:rPr lang="ru-RU" sz="2000" dirty="0" err="1"/>
              <a:t>гвоздии</a:t>
            </a:r>
            <a:r>
              <a:rPr lang="ru-RU" sz="2000" dirty="0"/>
              <a:t> ни </a:t>
            </a:r>
            <a:r>
              <a:rPr lang="ru-RU" sz="2000" dirty="0" err="1"/>
              <a:t>правьдьникъ</a:t>
            </a:r>
            <a:r>
              <a:rPr lang="ru-RU" sz="2000" dirty="0"/>
              <a:t> бес почитания </a:t>
            </a:r>
            <a:r>
              <a:rPr lang="ru-RU" sz="2000" dirty="0" err="1"/>
              <a:t>книжьнаго</a:t>
            </a:r>
            <a:r>
              <a:rPr lang="ru-RU" sz="2000" dirty="0"/>
              <a:t>. красота </a:t>
            </a:r>
            <a:r>
              <a:rPr lang="ru-RU" sz="2000" dirty="0" err="1"/>
              <a:t>воиноу</a:t>
            </a:r>
            <a:r>
              <a:rPr lang="ru-RU" sz="2000" dirty="0"/>
              <a:t> </a:t>
            </a:r>
            <a:r>
              <a:rPr lang="ru-RU" sz="2000" dirty="0" err="1"/>
              <a:t>ороужиѥ</a:t>
            </a:r>
            <a:r>
              <a:rPr lang="ru-RU" sz="2000" dirty="0"/>
              <a:t> и </a:t>
            </a:r>
            <a:r>
              <a:rPr lang="ru-RU" sz="2000" dirty="0" err="1"/>
              <a:t>кораблѫ</a:t>
            </a:r>
            <a:r>
              <a:rPr lang="ru-RU" sz="2000" dirty="0"/>
              <a:t> </a:t>
            </a:r>
            <a:r>
              <a:rPr lang="ru-RU" sz="2000" b="1" dirty="0" err="1"/>
              <a:t>вѣтрила</a:t>
            </a:r>
            <a:r>
              <a:rPr lang="ru-RU" sz="2000" dirty="0"/>
              <a:t> </a:t>
            </a:r>
            <a:r>
              <a:rPr lang="ru-RU" sz="2000" dirty="0" err="1"/>
              <a:t>тако</a:t>
            </a:r>
            <a:r>
              <a:rPr lang="ru-RU" sz="2000" dirty="0"/>
              <a:t> и </a:t>
            </a:r>
            <a:r>
              <a:rPr lang="ru-RU" sz="2000" dirty="0" err="1"/>
              <a:t>правьдникоу</a:t>
            </a:r>
            <a:r>
              <a:rPr lang="ru-RU" sz="2000" dirty="0"/>
              <a:t> </a:t>
            </a:r>
            <a:r>
              <a:rPr lang="ru-RU" sz="2000" dirty="0" err="1"/>
              <a:t>почитаниѥ</a:t>
            </a:r>
            <a:r>
              <a:rPr lang="ru-RU" sz="2000" dirty="0"/>
              <a:t> </a:t>
            </a:r>
            <a:r>
              <a:rPr lang="ru-RU" sz="2000" dirty="0" err="1"/>
              <a:t>книжьноѥ</a:t>
            </a:r>
            <a:r>
              <a:rPr lang="ru-RU" sz="2000" dirty="0" smtClean="0"/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000" b="1" dirty="0"/>
              <a:t>Модель ответа: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Ни корабль без гвоздей не составится, ни праведник – без чтения книг. [Как] воину красота – оружие, а кораблю – паруса, так и праведнику – чтение книг.</a:t>
            </a:r>
            <a:br>
              <a:rPr lang="ru-RU" sz="2000" dirty="0"/>
            </a:br>
            <a:r>
              <a:rPr lang="ru-RU" sz="2000" dirty="0"/>
              <a:t>2. </a:t>
            </a:r>
            <a:r>
              <a:rPr lang="ru-RU" sz="2000" dirty="0" err="1"/>
              <a:t>Вѣтрила</a:t>
            </a:r>
            <a:r>
              <a:rPr lang="ru-RU" sz="2000" dirty="0"/>
              <a:t> – «паруса», сущ. ср. р в форме мн. ч., им. п. Морфемный состав (участник может предположить): </a:t>
            </a:r>
            <a:r>
              <a:rPr lang="ru-RU" sz="2000" dirty="0" err="1"/>
              <a:t>вѣтр</a:t>
            </a:r>
            <a:r>
              <a:rPr lang="ru-RU" sz="2000" dirty="0"/>
              <a:t>-и-л-а от </a:t>
            </a:r>
            <a:r>
              <a:rPr lang="ru-RU" sz="2000" dirty="0" err="1"/>
              <a:t>вѢтрити</a:t>
            </a:r>
            <a:r>
              <a:rPr lang="ru-RU" sz="2000" dirty="0"/>
              <a:t> – «производить ветер», ср.: ветер, ветреный; светило – светить; кадить – кадило. Глагол </a:t>
            </a:r>
            <a:r>
              <a:rPr lang="ru-RU" sz="2000" dirty="0" err="1"/>
              <a:t>ветрить</a:t>
            </a:r>
            <a:r>
              <a:rPr lang="ru-RU" sz="2000" dirty="0"/>
              <a:t> утрачен; </a:t>
            </a:r>
            <a:r>
              <a:rPr lang="ru-RU" sz="2000" dirty="0" err="1"/>
              <a:t>вѣтр</a:t>
            </a:r>
            <a:r>
              <a:rPr lang="ru-RU" sz="2000" dirty="0"/>
              <a:t>-ил-а – от </a:t>
            </a:r>
            <a:r>
              <a:rPr lang="ru-RU" sz="2000" dirty="0" err="1"/>
              <a:t>ветр</a:t>
            </a:r>
            <a:r>
              <a:rPr lang="ru-RU" sz="2000" dirty="0"/>
              <a:t>/ветер (например: светило – свет; </a:t>
            </a:r>
            <a:br>
              <a:rPr lang="ru-RU" sz="2000" dirty="0"/>
            </a:br>
            <a:r>
              <a:rPr lang="ru-RU" sz="2000" dirty="0"/>
              <a:t>зубило – зуб).</a:t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(ХXV ВСЕРОССИЙСКАЯ ОЛИМПИАДА ШКОЛЬНИКОВ ПО РУССКОМУ ЯЗЫКУ. МУНИЦИПАЛЬНЫЙ ЭТАП. 8 КЛАСС (Москва)</a:t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4355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346"/>
            <a:ext cx="8229600" cy="7200800"/>
          </a:xfrm>
        </p:spPr>
        <p:txBody>
          <a:bodyPr/>
          <a:lstStyle/>
          <a:p>
            <a:r>
              <a:rPr lang="ru-RU" sz="2000" dirty="0"/>
              <a:t> </a:t>
            </a:r>
            <a:r>
              <a:rPr lang="ru-RU" sz="2000" b="1" dirty="0"/>
              <a:t>№2.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И </a:t>
            </a:r>
            <a:r>
              <a:rPr lang="ru-RU" sz="2000" dirty="0" err="1"/>
              <a:t>речé</a:t>
            </a:r>
            <a:r>
              <a:rPr lang="ru-RU" sz="2000" dirty="0"/>
              <a:t> </a:t>
            </a:r>
            <a:r>
              <a:rPr lang="ru-RU" sz="2000" dirty="0" err="1"/>
              <a:t>Госпóдь</a:t>
            </a:r>
            <a:r>
              <a:rPr lang="ru-RU" sz="2000" dirty="0"/>
              <a:t> </a:t>
            </a:r>
            <a:r>
              <a:rPr lang="ru-RU" sz="2000" dirty="0" err="1"/>
              <a:t>Бóгъ</a:t>
            </a:r>
            <a:r>
              <a:rPr lang="ru-RU" sz="2000" dirty="0"/>
              <a:t> </a:t>
            </a:r>
            <a:r>
              <a:rPr lang="ru-RU" sz="2000" dirty="0" err="1"/>
              <a:t>змíю</a:t>
            </a:r>
            <a:r>
              <a:rPr lang="ru-RU" sz="2000" dirty="0"/>
              <a:t>: </a:t>
            </a:r>
            <a:r>
              <a:rPr lang="ru-RU" sz="2000" dirty="0" err="1"/>
              <a:t>я́ко</a:t>
            </a:r>
            <a:r>
              <a:rPr lang="ru-RU" sz="2000" dirty="0"/>
              <a:t> </a:t>
            </a:r>
            <a:r>
              <a:rPr lang="ru-RU" sz="2000" dirty="0" err="1"/>
              <a:t>сотвори́лъ</a:t>
            </a:r>
            <a:r>
              <a:rPr lang="ru-RU" sz="2000" dirty="0"/>
              <a:t> </a:t>
            </a:r>
            <a:r>
              <a:rPr lang="ru-RU" sz="2000" dirty="0" err="1"/>
              <a:t>еси</a:t>
            </a:r>
            <a:r>
              <a:rPr lang="ru-RU" sz="2000" dirty="0"/>
              <a:t>́ </a:t>
            </a:r>
            <a:r>
              <a:rPr lang="ru-RU" sz="2000" dirty="0" err="1"/>
              <a:t>сié</a:t>
            </a:r>
            <a:r>
              <a:rPr lang="ru-RU" sz="2000" dirty="0"/>
              <a:t>, </a:t>
            </a:r>
            <a:r>
              <a:rPr lang="ru-RU" sz="2000" dirty="0" err="1"/>
              <a:t>прóклятъ</a:t>
            </a:r>
            <a:r>
              <a:rPr lang="ru-RU" sz="2000" dirty="0"/>
              <a:t> ты́ от¬ </a:t>
            </a:r>
            <a:r>
              <a:rPr lang="ru-RU" sz="2000" dirty="0" err="1"/>
              <a:t>всѣ́хъ</a:t>
            </a:r>
            <a:r>
              <a:rPr lang="ru-RU" sz="2000" dirty="0"/>
              <a:t> </a:t>
            </a:r>
            <a:r>
              <a:rPr lang="ru-RU" sz="2000" dirty="0" err="1"/>
              <a:t>скотóвъ</a:t>
            </a:r>
            <a:r>
              <a:rPr lang="ru-RU" sz="2000" dirty="0"/>
              <a:t> и от¬ </a:t>
            </a:r>
            <a:r>
              <a:rPr lang="ru-RU" sz="2000" dirty="0" err="1"/>
              <a:t>всѣ́хъ</a:t>
            </a:r>
            <a:r>
              <a:rPr lang="ru-RU" sz="2000" dirty="0"/>
              <a:t> </a:t>
            </a:r>
            <a:r>
              <a:rPr lang="ru-RU" sz="2000" dirty="0" err="1"/>
              <a:t>звѣрéй</a:t>
            </a:r>
            <a:r>
              <a:rPr lang="ru-RU" sz="2000" dirty="0"/>
              <a:t> </a:t>
            </a:r>
            <a:r>
              <a:rPr lang="ru-RU" sz="2000" dirty="0" err="1"/>
              <a:t>земны́хъ</a:t>
            </a:r>
            <a:r>
              <a:rPr lang="ru-RU" sz="2000" dirty="0"/>
              <a:t>: на </a:t>
            </a:r>
            <a:r>
              <a:rPr lang="ru-RU" sz="2000" dirty="0" err="1"/>
              <a:t>пéрсехъ</a:t>
            </a:r>
            <a:r>
              <a:rPr lang="ru-RU" sz="2000" dirty="0"/>
              <a:t> </a:t>
            </a:r>
            <a:r>
              <a:rPr lang="ru-RU" sz="2000" dirty="0" err="1"/>
              <a:t>тво¬и́хъ</a:t>
            </a:r>
            <a:r>
              <a:rPr lang="ru-RU" sz="2000" dirty="0"/>
              <a:t> и </a:t>
            </a:r>
            <a:r>
              <a:rPr lang="ru-RU" sz="2000" dirty="0" err="1"/>
              <a:t>чрéвѣ</a:t>
            </a:r>
            <a:r>
              <a:rPr lang="ru-RU" sz="2000" dirty="0"/>
              <a:t> </a:t>
            </a:r>
            <a:r>
              <a:rPr lang="ru-RU" sz="2000" dirty="0" err="1"/>
              <a:t>ходи́ти</a:t>
            </a:r>
            <a:r>
              <a:rPr lang="ru-RU" sz="2000" dirty="0"/>
              <a:t> </a:t>
            </a:r>
            <a:r>
              <a:rPr lang="ru-RU" sz="2000" dirty="0" err="1"/>
              <a:t>бýдеши</a:t>
            </a:r>
            <a:r>
              <a:rPr lang="ru-RU" sz="2000" dirty="0"/>
              <a:t>, и </a:t>
            </a:r>
            <a:r>
              <a:rPr lang="ru-RU" sz="2000" dirty="0" err="1"/>
              <a:t>зéмлю</a:t>
            </a:r>
            <a:r>
              <a:rPr lang="ru-RU" sz="2000" dirty="0"/>
              <a:t> </a:t>
            </a:r>
            <a:r>
              <a:rPr lang="ru-RU" sz="2000" dirty="0" err="1"/>
              <a:t>снѣ́си</a:t>
            </a:r>
            <a:r>
              <a:rPr lang="ru-RU" sz="2000" dirty="0"/>
              <a:t> вся́ дни́ </a:t>
            </a:r>
            <a:r>
              <a:rPr lang="ru-RU" sz="2000" dirty="0" err="1"/>
              <a:t>животá</a:t>
            </a:r>
            <a:r>
              <a:rPr lang="ru-RU" sz="2000" dirty="0"/>
              <a:t> </a:t>
            </a:r>
            <a:r>
              <a:rPr lang="ru-RU" sz="2000" dirty="0" err="1"/>
              <a:t>тво¬егó</a:t>
            </a:r>
            <a:r>
              <a:rPr lang="ru-RU" sz="2000" dirty="0"/>
              <a:t>; и </a:t>
            </a:r>
            <a:r>
              <a:rPr lang="ru-RU" sz="2000" dirty="0" err="1"/>
              <a:t>враждý</a:t>
            </a:r>
            <a:r>
              <a:rPr lang="ru-RU" sz="2000" dirty="0"/>
              <a:t> </a:t>
            </a:r>
            <a:r>
              <a:rPr lang="ru-RU" sz="2000" dirty="0" err="1"/>
              <a:t>положý</a:t>
            </a:r>
            <a:r>
              <a:rPr lang="ru-RU" sz="2000" dirty="0"/>
              <a:t> </a:t>
            </a:r>
            <a:r>
              <a:rPr lang="ru-RU" sz="2000" dirty="0" err="1"/>
              <a:t>междý</a:t>
            </a:r>
            <a:r>
              <a:rPr lang="ru-RU" sz="2000" dirty="0"/>
              <a:t> </a:t>
            </a:r>
            <a:r>
              <a:rPr lang="ru-RU" sz="2000" dirty="0" err="1"/>
              <a:t>тобóю</a:t>
            </a:r>
            <a:r>
              <a:rPr lang="ru-RU" sz="2000" dirty="0"/>
              <a:t> и </a:t>
            </a:r>
            <a:r>
              <a:rPr lang="ru-RU" sz="2000" dirty="0" err="1"/>
              <a:t>междý</a:t>
            </a:r>
            <a:r>
              <a:rPr lang="ru-RU" sz="2000" dirty="0"/>
              <a:t> </a:t>
            </a:r>
            <a:r>
              <a:rPr lang="ru-RU" sz="2000" dirty="0" err="1"/>
              <a:t>женóю</a:t>
            </a:r>
            <a:r>
              <a:rPr lang="ru-RU" sz="2000" dirty="0"/>
              <a:t>, и </a:t>
            </a:r>
            <a:r>
              <a:rPr lang="ru-RU" sz="2000" dirty="0" err="1"/>
              <a:t>междý</a:t>
            </a:r>
            <a:r>
              <a:rPr lang="ru-RU" sz="2000" dirty="0"/>
              <a:t> </a:t>
            </a:r>
            <a:r>
              <a:rPr lang="ru-RU" sz="2000" dirty="0" err="1"/>
              <a:t>сѣ́менемъ</a:t>
            </a:r>
            <a:r>
              <a:rPr lang="ru-RU" sz="2000" dirty="0"/>
              <a:t> </a:t>
            </a:r>
            <a:r>
              <a:rPr lang="ru-RU" sz="2000" dirty="0" err="1"/>
              <a:t>тво¬и́мъ</a:t>
            </a:r>
            <a:r>
              <a:rPr lang="ru-RU" sz="2000" dirty="0"/>
              <a:t> и </a:t>
            </a:r>
            <a:r>
              <a:rPr lang="ru-RU" sz="2000" dirty="0" err="1"/>
              <a:t>междý</a:t>
            </a:r>
            <a:r>
              <a:rPr lang="ru-RU" sz="2000" dirty="0"/>
              <a:t> </a:t>
            </a:r>
            <a:r>
              <a:rPr lang="ru-RU" sz="2000" dirty="0" err="1"/>
              <a:t>сѣ́менемъ</a:t>
            </a:r>
            <a:r>
              <a:rPr lang="ru-RU" sz="2000" dirty="0"/>
              <a:t> тоя́: </a:t>
            </a:r>
            <a:r>
              <a:rPr lang="ru-RU" sz="2000" dirty="0" err="1"/>
              <a:t>тóй</a:t>
            </a:r>
            <a:r>
              <a:rPr lang="ru-RU" sz="2000" dirty="0"/>
              <a:t> твою́ блюсти́ </a:t>
            </a:r>
            <a:r>
              <a:rPr lang="ru-RU" sz="2000" dirty="0" err="1"/>
              <a:t>бýдетъ</a:t>
            </a:r>
            <a:r>
              <a:rPr lang="ru-RU" sz="2000" dirty="0"/>
              <a:t> </a:t>
            </a:r>
            <a:r>
              <a:rPr lang="ru-RU" sz="2000" dirty="0" err="1"/>
              <a:t>главý</a:t>
            </a:r>
            <a:r>
              <a:rPr lang="ru-RU" sz="2000" dirty="0"/>
              <a:t>, и ты́ блюсти́ </a:t>
            </a:r>
            <a:r>
              <a:rPr lang="ru-RU" sz="2000" dirty="0" err="1"/>
              <a:t>бýдеши</a:t>
            </a:r>
            <a:r>
              <a:rPr lang="ru-RU" sz="2000" dirty="0"/>
              <a:t> </a:t>
            </a:r>
            <a:r>
              <a:rPr lang="ru-RU" sz="2000" dirty="0" err="1"/>
              <a:t>егó</a:t>
            </a:r>
            <a:r>
              <a:rPr lang="ru-RU" sz="2000" dirty="0"/>
              <a:t> </a:t>
            </a:r>
            <a:r>
              <a:rPr lang="ru-RU" sz="2000" dirty="0" err="1"/>
              <a:t>пя́ту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/>
              <a:t>И </a:t>
            </a:r>
            <a:r>
              <a:rPr lang="ru-RU" sz="2000" dirty="0" err="1"/>
              <a:t>женѣ</a:t>
            </a:r>
            <a:r>
              <a:rPr lang="ru-RU" sz="2000" dirty="0"/>
              <a:t>́ </a:t>
            </a:r>
            <a:r>
              <a:rPr lang="ru-RU" sz="2000" dirty="0" err="1"/>
              <a:t>речé</a:t>
            </a:r>
            <a:r>
              <a:rPr lang="ru-RU" sz="2000" dirty="0"/>
              <a:t>: </a:t>
            </a:r>
            <a:r>
              <a:rPr lang="ru-RU" sz="2000" dirty="0" err="1"/>
              <a:t>умножáя</a:t>
            </a:r>
            <a:r>
              <a:rPr lang="ru-RU" sz="2000" dirty="0"/>
              <a:t> </a:t>
            </a:r>
            <a:r>
              <a:rPr lang="ru-RU" sz="2000" dirty="0" err="1"/>
              <a:t>умнóжу</a:t>
            </a:r>
            <a:r>
              <a:rPr lang="ru-RU" sz="2000" dirty="0"/>
              <a:t> </a:t>
            </a:r>
            <a:r>
              <a:rPr lang="ru-RU" sz="2000" dirty="0" err="1"/>
              <a:t>печáли</a:t>
            </a:r>
            <a:r>
              <a:rPr lang="ru-RU" sz="2000" dirty="0"/>
              <a:t> твоя́ и </a:t>
            </a:r>
            <a:r>
              <a:rPr lang="ru-RU" sz="2000" dirty="0" err="1"/>
              <a:t>воз¬дыхáнiя</a:t>
            </a:r>
            <a:r>
              <a:rPr lang="ru-RU" sz="2000" dirty="0"/>
              <a:t> твоя́; </a:t>
            </a:r>
            <a:r>
              <a:rPr lang="ru-RU" sz="2000" dirty="0" err="1"/>
              <a:t>въ</a:t>
            </a:r>
            <a:r>
              <a:rPr lang="ru-RU" sz="2000" dirty="0"/>
              <a:t> </a:t>
            </a:r>
            <a:r>
              <a:rPr lang="ru-RU" sz="2000" dirty="0" err="1"/>
              <a:t>болѣ́знехъ</a:t>
            </a:r>
            <a:r>
              <a:rPr lang="ru-RU" sz="2000" dirty="0"/>
              <a:t> </a:t>
            </a:r>
            <a:r>
              <a:rPr lang="ru-RU" sz="2000" dirty="0" err="1"/>
              <a:t>роди́ши</a:t>
            </a:r>
            <a:r>
              <a:rPr lang="ru-RU" sz="2000" dirty="0"/>
              <a:t> </a:t>
            </a:r>
            <a:r>
              <a:rPr lang="ru-RU" sz="2000" dirty="0" err="1"/>
              <a:t>чáда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Переведите отрывок на русский язык.</a:t>
            </a:r>
            <a:br>
              <a:rPr lang="ru-RU" sz="2000" dirty="0"/>
            </a:br>
            <a:r>
              <a:rPr lang="ru-RU" sz="2000" dirty="0"/>
              <a:t>2. Найдите в первом абзаце два слова, одно из которых практически совпадает по смыслу с другим, если его не переводить на русский язык. Укажите и значение этого слова в переводе.</a:t>
            </a:r>
            <a:br>
              <a:rPr lang="ru-RU" sz="2000" dirty="0"/>
            </a:br>
            <a:r>
              <a:rPr lang="ru-RU" sz="2000" dirty="0"/>
              <a:t>3. Найдите слово, которое употребляется в современном русском языке в том же значении, что и в старославянском, но с негативным оттенком.</a:t>
            </a:r>
            <a:br>
              <a:rPr lang="ru-RU" sz="2000" dirty="0"/>
            </a:br>
            <a:r>
              <a:rPr lang="ru-RU" sz="2000" dirty="0"/>
              <a:t>4. Что обозначает слово </a:t>
            </a:r>
            <a:r>
              <a:rPr lang="ru-RU" sz="2000" dirty="0" err="1"/>
              <a:t>пéрси</a:t>
            </a:r>
            <a:r>
              <a:rPr lang="ru-RU" sz="2000" dirty="0"/>
              <a:t>? Какие ещё старославянские названия частей тела вы знаете?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3065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63278"/>
            <a:ext cx="8229600" cy="6394722"/>
          </a:xfrm>
        </p:spPr>
        <p:txBody>
          <a:bodyPr/>
          <a:lstStyle/>
          <a:p>
            <a:r>
              <a:rPr lang="ru-RU" sz="1800" b="1" dirty="0"/>
              <a:t>Модель ответа:</a:t>
            </a:r>
            <a:br>
              <a:rPr lang="ru-RU" sz="1800" b="1" dirty="0"/>
            </a:br>
            <a:r>
              <a:rPr lang="ru-RU" sz="1800" dirty="0"/>
              <a:t> 1. И сказал Господь Бог змею: за то, что ты сделал это, проклят ты пред всеми скотами и пред всеми зверями земными; ты будешь ходить (ползать) на груди и на животе твоем, и будешь есть землю во все дни жизни твоей; и вражду положу между тобою и женой, и между семенем твоим и семенем её: оно будет поражать тебя в голову, а ты будешь жалить его в пяту. </a:t>
            </a:r>
            <a:br>
              <a:rPr lang="ru-RU" sz="1800" dirty="0"/>
            </a:br>
            <a:r>
              <a:rPr lang="ru-RU" sz="1800" dirty="0"/>
              <a:t>Жене сказал: умножая, умножу скорбь твою и  переживания твои; в болезни будешь рождать детей.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2. Чрево и живот (жизнь).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3. Сотворил (натворил).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4. Лик – лицо                                     Пясть – ладонь с пальцами </a:t>
            </a:r>
            <a:br>
              <a:rPr lang="ru-RU" sz="1800" dirty="0"/>
            </a:br>
            <a:r>
              <a:rPr lang="ru-RU" sz="1800" dirty="0"/>
              <a:t>Вежды – веки                                    Перст – палец </a:t>
            </a:r>
            <a:br>
              <a:rPr lang="ru-RU" sz="1800" dirty="0"/>
            </a:br>
            <a:r>
              <a:rPr lang="ru-RU" sz="1800" dirty="0"/>
              <a:t>Очи – глаза                                        Рамена – плечи </a:t>
            </a:r>
            <a:br>
              <a:rPr lang="ru-RU" sz="1800" dirty="0"/>
            </a:br>
            <a:r>
              <a:rPr lang="ru-RU" sz="1800" dirty="0"/>
              <a:t>Ланиты – щеки                                 Хребет – спина </a:t>
            </a:r>
            <a:br>
              <a:rPr lang="ru-RU" sz="1800" dirty="0"/>
            </a:br>
            <a:r>
              <a:rPr lang="ru-RU" sz="1800" dirty="0"/>
              <a:t>Чело – лоб                                         Перси – грудь </a:t>
            </a:r>
            <a:br>
              <a:rPr lang="ru-RU" sz="1800" dirty="0"/>
            </a:br>
            <a:r>
              <a:rPr lang="ru-RU" sz="1800" dirty="0"/>
              <a:t>Уста – губы                                       Утроба, чрево – живот </a:t>
            </a:r>
            <a:br>
              <a:rPr lang="ru-RU" sz="1800" dirty="0"/>
            </a:br>
            <a:r>
              <a:rPr lang="ru-RU" sz="1800" dirty="0"/>
              <a:t>Выя – шея                                          Чресла – бедра </a:t>
            </a:r>
            <a:br>
              <a:rPr lang="ru-RU" sz="1800" dirty="0"/>
            </a:br>
            <a:r>
              <a:rPr lang="ru-RU" sz="1800" dirty="0"/>
              <a:t>Жерло – горло </a:t>
            </a:r>
            <a:br>
              <a:rPr lang="ru-RU" sz="1800" dirty="0"/>
            </a:br>
            <a:r>
              <a:rPr lang="ru-RU" sz="1800" dirty="0"/>
              <a:t>Длань – ладонь </a:t>
            </a:r>
            <a:br>
              <a:rPr lang="ru-RU" sz="1800" dirty="0"/>
            </a:br>
            <a:r>
              <a:rPr lang="ru-RU" sz="1800" dirty="0"/>
              <a:t>Десница - правая рука </a:t>
            </a:r>
            <a:br>
              <a:rPr lang="ru-RU" sz="1800" dirty="0"/>
            </a:br>
            <a:r>
              <a:rPr lang="ru-RU" sz="1800" dirty="0"/>
              <a:t>Шуйца - левая рука 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280197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Также этим термином пользуются для обозначения происхождения конкретного слова или группы слов.</a:t>
            </a:r>
          </a:p>
          <a:p>
            <a:r>
              <a:rPr lang="ru-RU" dirty="0"/>
              <a:t> Этимология позволяет нам узнать, от каких слов произошло данное и каким словам оно родственно, не на уровне современного языка, а в истории языка .</a:t>
            </a:r>
          </a:p>
        </p:txBody>
      </p:sp>
    </p:spTree>
    <p:extLst>
      <p:ext uri="{BB962C8B-B14F-4D97-AF65-F5344CB8AC3E}">
        <p14:creationId xmlns="" xmlns:p14="http://schemas.microsoft.com/office/powerpoint/2010/main" val="408198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• базовая школьная подготовка по предмету;</a:t>
            </a:r>
            <a:br>
              <a:rPr lang="ru-RU" dirty="0"/>
            </a:br>
            <a:r>
              <a:rPr lang="ru-RU" dirty="0"/>
              <a:t>• подготовка, полученная в рамках системы дополнительного образования (кружки, факультативы, курсы по выбору);</a:t>
            </a:r>
            <a:br>
              <a:rPr lang="ru-RU" dirty="0"/>
            </a:br>
            <a:r>
              <a:rPr lang="ru-RU" dirty="0"/>
              <a:t>• самоподготовка (чтение научной и научно-популярной литературы, самостоятельное решение задач, поиск информации в Интернете и т.д.);</a:t>
            </a:r>
            <a:br>
              <a:rPr lang="ru-RU" dirty="0"/>
            </a:br>
            <a:r>
              <a:rPr lang="ru-RU" dirty="0"/>
              <a:t>• целенаправленная подготовка к участию в определенном этапе соревнования по тому или иному предмету (как правило, такая подготовка осуществляется под руководством педагога, имеющего опыт участия в</a:t>
            </a:r>
            <a:br>
              <a:rPr lang="ru-RU" dirty="0"/>
            </a:br>
            <a:r>
              <a:rPr lang="ru-RU" dirty="0"/>
              <a:t>олимпиадном движении).</a:t>
            </a:r>
          </a:p>
        </p:txBody>
      </p:sp>
    </p:spTree>
    <p:extLst>
      <p:ext uri="{BB962C8B-B14F-4D97-AF65-F5344CB8AC3E}">
        <p14:creationId xmlns="" xmlns:p14="http://schemas.microsoft.com/office/powerpoint/2010/main" val="26885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7106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670061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800200"/>
          </a:xfrm>
        </p:spPr>
        <p:txBody>
          <a:bodyPr/>
          <a:lstStyle/>
          <a:p>
            <a:r>
              <a:rPr lang="ru-RU" sz="4000" b="1" dirty="0"/>
              <a:t>Разбор типовых олимпиадных заданий по разделу «Этимология. История языка».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34888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/>
              <a:t>В традиционных заданиях регионального и всероссийского этапов олимпиады по русскому языку иногда предлагается не только определить по контекстам и определениям, о каких словах идет речь, но и провести небольшое исследование. Это способствует повышению мотивации к изучению филологических дисциплин, развитию творческих способностей и логического мышления.</a:t>
            </a:r>
          </a:p>
          <a:p>
            <a:pPr algn="ctr"/>
            <a:r>
              <a:rPr lang="ru-RU" sz="2400" i="1" dirty="0"/>
              <a:t> Рассмотрим некоторые задания данного типа, составленные для подготовки к олимпиадам и использованные на занятиях кружка  русского языка.</a:t>
            </a:r>
          </a:p>
        </p:txBody>
      </p:sp>
    </p:spTree>
    <p:extLst>
      <p:ext uri="{BB962C8B-B14F-4D97-AF65-F5344CB8AC3E}">
        <p14:creationId xmlns="" xmlns:p14="http://schemas.microsoft.com/office/powerpoint/2010/main" val="60218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Совокупность слов, связанных между собою непосредственными последовательными словообразовательными отношениями (словообразовательное гнездо)слов, восходящих генетически к одной производящей основе (корню, слову) через цепь словообразовательных отношений, из которых, однако, некоторые не осознаются говорящими вследствие фонетических изменений слов, преобразования их структур или расхождения их значений (этимологическое гнездо): (</a:t>
            </a:r>
            <a:r>
              <a:rPr lang="ru-RU" dirty="0" err="1"/>
              <a:t>братъ</a:t>
            </a:r>
            <a:r>
              <a:rPr lang="ru-RU" dirty="0"/>
              <a:t> — </a:t>
            </a:r>
            <a:r>
              <a:rPr lang="ru-RU" dirty="0" err="1"/>
              <a:t>собиратъ</a:t>
            </a:r>
            <a:r>
              <a:rPr lang="ru-RU" dirty="0"/>
              <a:t> — сбор (словообразовательное гнездо); </a:t>
            </a:r>
            <a:r>
              <a:rPr lang="ru-RU" dirty="0" err="1"/>
              <a:t>братъ</a:t>
            </a:r>
            <a:r>
              <a:rPr lang="ru-RU" dirty="0"/>
              <a:t> — </a:t>
            </a:r>
            <a:r>
              <a:rPr lang="ru-RU" dirty="0" err="1"/>
              <a:t>собиратъ</a:t>
            </a:r>
            <a:r>
              <a:rPr lang="ru-RU" dirty="0"/>
              <a:t> — сбор — собор — забор — беременная (этимологическое гнездо))</a:t>
            </a:r>
            <a:br>
              <a:rPr lang="ru-RU" dirty="0"/>
            </a:br>
            <a:r>
              <a:rPr lang="ru-RU" dirty="0"/>
              <a:t>Прил. Гнездовой.</a:t>
            </a:r>
          </a:p>
        </p:txBody>
      </p:sp>
    </p:spTree>
    <p:extLst>
      <p:ext uri="{BB962C8B-B14F-4D97-AF65-F5344CB8AC3E}">
        <p14:creationId xmlns="" xmlns:p14="http://schemas.microsoft.com/office/powerpoint/2010/main" val="396363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520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871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344</Words>
  <Application>Microsoft Office PowerPoint</Application>
  <PresentationFormat>Экран (4:3)</PresentationFormat>
  <Paragraphs>15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Презентация2</vt:lpstr>
      <vt:lpstr>Олимпиадные задания по теме: «Этимология. История языка»  Докладчики: Васильева Светлана Анатольевна, учитель русского языка и литературы  ЕУВК «Интеграл» г.Евпатории Беличенко Юлия Викторовна, учитель русского языка и литературы  МБОУ  «СОШ №8» г.Симферополя </vt:lpstr>
      <vt:lpstr>Слайд 2</vt:lpstr>
      <vt:lpstr>• базовая школьная подготовка по предмету; • подготовка, полученная в рамках системы дополнительного образования (кружки, факультативы, курсы по выбору); • самоподготовка (чтение научной и научно-популярной литературы, самостоятельное решение задач, поиск информации в Интернете и т.д.); • целенаправленная подготовка к участию в определенном этапе соревнования по тому или иному предмету (как правило, такая подготовка осуществляется под руководством педагога, имеющего опыт участия в олимпиадном движении).</vt:lpstr>
      <vt:lpstr>Слайд 4</vt:lpstr>
      <vt:lpstr>Слайд 5</vt:lpstr>
      <vt:lpstr>Разбор типовых олимпиадных заданий по разделу «Этимология. История языка».</vt:lpstr>
      <vt:lpstr>Совокупность слов, связанных между собою непосредственными последовательными словообразовательными отношениями (словообразовательное гнездо)слов, восходящих генетически к одной производящей основе (корню, слову) через цепь словообразовательных отношений, из которых, однако, некоторые не осознаются говорящими вследствие фонетических изменений слов, преобразования их структур или расхождения их значений (этимологическое гнездо): (братъ — собиратъ — сбор (словообразовательное гнездо); братъ — собиратъ — сбор — собор — забор — беременная (этимологическое гнездо)) Прил. Гнездовой.</vt:lpstr>
      <vt:lpstr>Слайд 8</vt:lpstr>
      <vt:lpstr>Слайд 9</vt:lpstr>
      <vt:lpstr>Слайд 10</vt:lpstr>
      <vt:lpstr>№3. _____- один из древнейших и наиболее распространенных видов оружия, помогавший не только и не столько в бою с врагом, сколько служивший для добычи пропитания.  Целый ряд слов с корнем -____-(-_____ -) обозначают понятия, имеющие как внешнее сходство с этим оружием из-за его _________формы: __________(одно из известнейших сказочных мест), __________(участок русла реки), так и не относящиеся к нему действия и явления (существительное-глагол): ___________________ (обретать), ________________ (светить), _______________ (прогонять), ______________ (разделять), ______________ (происходить), ________________ (повышать качество); ______________ (обнаруживать, выбирать удобный момент), _____________ (буквально изворачиваться, утаивать истину, обманывать), _________(воин, вооруженный вышеупомянутым оружием). Совпадение ____ и ____на первый взгляд случайно, но может оказаться, что эти два слова имеют одинаковое происхождение. _______в привычном понимании – прежде всего – поток света. Что же общего у него с оружием _____?  Это ________– источник света, представляющий собой тонкий деревянный предмет, полученный методом расщепления целого бревна, или иначе говоря,___________. Отсюда приходим к общеславянскому глаголу ________ (попадать в цель). В русском языке это слово уже не употребляется без приставок, но в украинском оно сохранилось со значением «метить, попадать» - ________. Также оно сохранилось и во многих других славянских языках. Второе его значение – «соединять». Таким образом, ____ и ____ действительно являются родственными словами. Эти слова обозначают то, что можно направить точно в цель.  Примечательно, что аналогичное слово в английском _____ (взгляд) совпадает со славянским и по звучанию, и по смыслу.     </vt:lpstr>
      <vt:lpstr>Для справки.(укр. лучити "метить, попадать", блр. лучыць "случиться, попасть", ст.-слав. лоучити ; болг. луча; "целюсь", сербохорв. случити се "случиться, очутиться", словен. luciti, lucim "бросать, кидать", чеш. luciti "бросать, попадать", польск. luczyc; "метить, попадать". У него же интересно второе значение: укр. лучити "соединять", блр. лучыць – то же, ст.-слав. лучити , болг. лъча "отделяю, разлучаю", сербохорв. лучити, лучим "отделять", словен. loсiti "разделять, разлучать", чеш. louсiti, слвц. luсit; "разлучать", польск. luczyc; "соединять").  </vt:lpstr>
      <vt:lpstr>Модель ответа: Лук - один из древнейших и наиболее распространенных видов оружия, помогавший не только и не столько в бою с врагом, сколько служивший для добычи пропитания.  Целый ряд слов с корнем -лук-(-луч-) обозначают понятия, имеющие как внешнее сходство с этим оружием из-за его изогнутой формы: лукоморье (одно из известнейших сказочных мест), излучина (участок русла реки), так и не относящиеся к нему действия и явления (существительное-глагол): получение-получать(обретать), излучение-излучать(светить), отлучение-отлучать(прогонять), разлука-разлучать(разделять), случай-случаться(происходить), улучшение-улучшать(повышать качество), улучать(обнаруживать, выбирать удобный момент), лукавить(буквально изворачиваться, утаивать истину, обманывать), лучник (воин, вооруженный вышеупомянутым оружием). Совпадение лук и луч на первый взгляд случайно, но может оказаться, что эти два слова имеют одинаковое происхождение. Луч в привычном понимании – прежде всего – поток света. Что же общего у него с оружием лук?  Это лучина – источник света, представляющий собой тонкий деревянный предмет, полученный методом расщепления целого бревна, или иначе говоря, разлучения. Отсюда приходим к общеславянскому глаголу лучить (попадать в цель). В русском языке это слово уже не употребляется без приставок, но в украинском оно сохранилось со значением «метить, попадать» - лучити. Также оно сохранилось и во многих других славянских языках. Второе его значение – «соединять». Таким образом, лук и луч действительно являются родственными словами. Эти слова обозначают то, что можно направить точно в цель.  Примечательно, что аналогичное слово в английском look – взгляд совпадает со славянским и по звучанию, и по смыслу.      </vt:lpstr>
      <vt:lpstr>II. ИСТОРИЯ ЯЗЫКА</vt:lpstr>
      <vt:lpstr>1. Прочитайте фрагмент текста и переведите его на современный русский язык. 2. Дайте лексико-грамматический комментарий подчёркнутому слову (укажите лексическое значение слова в данном контексте, а также особенности его грамматической формы и морфемной структуры).  Не съставить сѧ корабль без гвоздии ни правьдьникъ бес почитания книжьнаго. красота воиноу ороужиѥ и кораблѫ вѣтрила тако и правьдникоу почитаниѥ книжьноѥ.  Модель ответа: 1. Ни корабль без гвоздей не составится, ни праведник – без чтения книг. [Как] воину красота – оружие, а кораблю – паруса, так и праведнику – чтение книг. 2. Вѣтрила – «паруса», сущ. ср. р в форме мн. ч., им. п. Морфемный состав (участник может предположить): вѣтр-и-л-а от вѢтрити – «производить ветер», ср.: ветер, ветреный; светило – светить; кадить – кадило. Глагол ветрить утрачен; вѣтр-ил-а – от ветр/ветер (например: светило – свет;  зубило – зуб).  (ХXV ВСЕРОССИЙСКАЯ ОЛИМПИАДА ШКОЛЬНИКОВ ПО РУССКОМУ ЯЗЫКУ. МУНИЦИПАЛЬНЫЙ ЭТАП. 8 КЛАСС (Москва) </vt:lpstr>
      <vt:lpstr> №2.  И речé Госпóдь Бóгъ змíю: я́ко сотвори́лъ еси́ сié, прóклятъ ты́ от¬ всѣ́хъ скотóвъ и от¬ всѣ́хъ звѣрéй земны́хъ: на пéрсехъ тво¬и́хъ и чрéвѣ ходи́ти бýдеши, и зéмлю снѣ́си вся́ дни́ животá тво¬егó; и враждý положý междý тобóю и междý женóю, и междý сѣ́менемъ тво¬и́мъ и междý сѣ́менемъ тоя́: тóй твою́ блюсти́ бýдетъ главý, и ты́ блюсти́ бýдеши егó пя́ту. И женѣ́ речé: умножáя умнóжу печáли твоя́ и воз¬дыхáнiя твоя́; въ болѣ́знехъ роди́ши чáда.  1. Переведите отрывок на русский язык. 2. Найдите в первом абзаце два слова, одно из которых практически совпадает по смыслу с другим, если его не переводить на русский язык. Укажите и значение этого слова в переводе. 3. Найдите слово, которое употребляется в современном русском языке в том же значении, что и в старославянском, но с негативным оттенком. 4. Что обозначает слово пéрси? Какие ещё старославянские названия частей тела вы знаете? </vt:lpstr>
      <vt:lpstr>Модель ответа:  1. И сказал Господь Бог змею: за то, что ты сделал это, проклят ты пред всеми скотами и пред всеми зверями земными; ты будешь ходить (ползать) на груди и на животе твоем, и будешь есть землю во все дни жизни твоей; и вражду положу между тобою и женой, и между семенем твоим и семенем её: оно будет поражать тебя в голову, а ты будешь жалить его в пяту.  Жене сказал: умножая, умножу скорбь твою и  переживания твои; в болезни будешь рождать детей.  2. Чрево и живот (жизнь).  3. Сотворил (натворил).  4. Лик – лицо                                     Пясть – ладонь с пальцами  Вежды – веки                                    Перст – палец  Очи – глаза                                        Рамена – плечи  Ланиты – щеки                                 Хребет – спина  Чело – лоб                                         Перси – грудь  Уста – губы                                       Утроба, чрево – живот  Выя – шея                                          Чресла – бедра  Жерло – горло  Длань – ладонь  Десница - правая рука  Шуйца - левая рука  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Олимпиадные задания по теме: «Этимология. История языка»</dc:title>
  <dc:creator>Женя</dc:creator>
  <cp:lastModifiedBy>Юля</cp:lastModifiedBy>
  <cp:revision>9</cp:revision>
  <dcterms:created xsi:type="dcterms:W3CDTF">2020-11-20T19:12:30Z</dcterms:created>
  <dcterms:modified xsi:type="dcterms:W3CDTF">2020-11-24T18:36:57Z</dcterms:modified>
</cp:coreProperties>
</file>