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416" r:id="rId3"/>
    <p:sldId id="422" r:id="rId4"/>
    <p:sldId id="417" r:id="rId5"/>
    <p:sldId id="352" r:id="rId6"/>
    <p:sldId id="420" r:id="rId7"/>
    <p:sldId id="419" r:id="rId8"/>
    <p:sldId id="421" r:id="rId9"/>
    <p:sldId id="347" r:id="rId10"/>
    <p:sldId id="388" r:id="rId11"/>
    <p:sldId id="387" r:id="rId12"/>
    <p:sldId id="390" r:id="rId13"/>
    <p:sldId id="392" r:id="rId14"/>
    <p:sldId id="423" r:id="rId15"/>
    <p:sldId id="277"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5E4882C8-519E-40CF-9C1A-BC9572B8B813}">
          <p14:sldIdLst>
            <p14:sldId id="256"/>
            <p14:sldId id="416"/>
            <p14:sldId id="422"/>
            <p14:sldId id="417"/>
            <p14:sldId id="352"/>
          </p14:sldIdLst>
        </p14:section>
        <p14:section name="Раздел без заголовка" id="{C042209F-1D20-4E8E-9184-14C01C6A7973}">
          <p14:sldIdLst>
            <p14:sldId id="420"/>
            <p14:sldId id="419"/>
            <p14:sldId id="421"/>
            <p14:sldId id="347"/>
            <p14:sldId id="388"/>
            <p14:sldId id="387"/>
            <p14:sldId id="390"/>
            <p14:sldId id="392"/>
            <p14:sldId id="423"/>
            <p14:sldId id="27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a" initials="E" lastIdx="1" clrIdx="0">
    <p:extLst>
      <p:ext uri="{19B8F6BF-5375-455C-9EA6-DF929625EA0E}">
        <p15:presenceInfo xmlns:p15="http://schemas.microsoft.com/office/powerpoint/2012/main" userId="Ev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41" autoAdjust="0"/>
    <p:restoredTop sz="94660"/>
  </p:normalViewPr>
  <p:slideViewPr>
    <p:cSldViewPr>
      <p:cViewPr varScale="1">
        <p:scale>
          <a:sx n="68" d="100"/>
          <a:sy n="68" d="100"/>
        </p:scale>
        <p:origin x="1350"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8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C16037-248F-479D-8519-55D89C5B0727}" type="datetimeFigureOut">
              <a:rPr lang="ru-RU" smtClean="0"/>
              <a:t>17.12.2024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AE13D1-F7EE-4F06-B3BE-19D2F3D62DD7}" type="slidenum">
              <a:rPr lang="ru-RU" smtClean="0"/>
              <a:t>‹#›</a:t>
            </a:fld>
            <a:endParaRPr lang="ru-RU"/>
          </a:p>
        </p:txBody>
      </p:sp>
    </p:spTree>
    <p:extLst>
      <p:ext uri="{BB962C8B-B14F-4D97-AF65-F5344CB8AC3E}">
        <p14:creationId xmlns:p14="http://schemas.microsoft.com/office/powerpoint/2010/main" val="3646264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17.12.2024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800" advClick="0" advTm="8000">
        <p14:flythrough/>
      </p:transition>
    </mc:Choice>
    <mc:Fallback xmlns="">
      <p:transition spd="slow" advClick="0" advTm="8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17.12.2024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800" advClick="0" advTm="8000">
        <p14:flythrough/>
      </p:transition>
    </mc:Choice>
    <mc:Fallback xmlns="">
      <p:transition spd="slow" advClick="0" advTm="8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17.12.2024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800" advClick="0" advTm="8000">
        <p14:flythrough/>
      </p:transition>
    </mc:Choice>
    <mc:Fallback xmlns="">
      <p:transition spd="slow" advClick="0" advTm="8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17.12.2024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800" advClick="0" advTm="8000">
        <p14:flythrough/>
      </p:transition>
    </mc:Choice>
    <mc:Fallback xmlns="">
      <p:transition spd="slow" advClick="0" advTm="8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17.12.2024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800" advClick="0" advTm="8000">
        <p14:flythrough/>
      </p:transition>
    </mc:Choice>
    <mc:Fallback xmlns="">
      <p:transition spd="slow" advClick="0" advTm="8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17.12.2024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800" advClick="0" advTm="8000">
        <p14:flythrough/>
      </p:transition>
    </mc:Choice>
    <mc:Fallback xmlns="">
      <p:transition spd="slow" advClick="0" advTm="8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t>17.12.2024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800" advClick="0" advTm="8000">
        <p14:flythrough/>
      </p:transition>
    </mc:Choice>
    <mc:Fallback xmlns="">
      <p:transition spd="slow" advClick="0" advTm="8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t>17.12.2024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800" advClick="0" advTm="8000">
        <p14:flythrough/>
      </p:transition>
    </mc:Choice>
    <mc:Fallback xmlns="">
      <p:transition spd="slow" advClick="0" advTm="8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17.12.2024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800" advClick="0" advTm="8000">
        <p14:flythrough/>
      </p:transition>
    </mc:Choice>
    <mc:Fallback xmlns="">
      <p:transition spd="slow" advClick="0" advTm="8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17.12.2024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800" advClick="0" advTm="8000">
        <p14:flythrough/>
      </p:transition>
    </mc:Choice>
    <mc:Fallback xmlns="">
      <p:transition spd="slow" advClick="0" advTm="8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17.12.2024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800" advClick="0" advTm="8000">
        <p14:flythrough/>
      </p:transition>
    </mc:Choice>
    <mc:Fallback xmlns="">
      <p:transition spd="slow" advClick="0" advTm="8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17.12.2024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advClick="0" advTm="8000">
        <p14:flythrough/>
      </p:transition>
    </mc:Choice>
    <mc:Fallback xmlns="">
      <p:transition spd="slow" advClick="0" advTm="8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11.web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15.gi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6.web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FCBD2CA3-4760-FB0A-495B-7EF1244787DB}"/>
              </a:ext>
            </a:extLst>
          </p:cNvPr>
          <p:cNvPicPr>
            <a:picLocks noChangeAspect="1"/>
          </p:cNvPicPr>
          <p:nvPr/>
        </p:nvPicPr>
        <p:blipFill>
          <a:blip r:embed="rId2"/>
          <a:stretch>
            <a:fillRect/>
          </a:stretch>
        </p:blipFill>
        <p:spPr>
          <a:xfrm>
            <a:off x="0" y="29348"/>
            <a:ext cx="9144000" cy="6742175"/>
          </a:xfrm>
          <a:prstGeom prst="rect">
            <a:avLst/>
          </a:prstGeom>
        </p:spPr>
      </p:pic>
      <p:sp>
        <p:nvSpPr>
          <p:cNvPr id="5" name="Подзаголовок 4">
            <a:extLst>
              <a:ext uri="{FF2B5EF4-FFF2-40B4-BE49-F238E27FC236}">
                <a16:creationId xmlns:a16="http://schemas.microsoft.com/office/drawing/2014/main" id="{44951EDD-6027-4497-846C-1AEA01771820}"/>
              </a:ext>
            </a:extLst>
          </p:cNvPr>
          <p:cNvSpPr>
            <a:spLocks noGrp="1"/>
          </p:cNvSpPr>
          <p:nvPr>
            <p:ph type="subTitle" idx="1"/>
          </p:nvPr>
        </p:nvSpPr>
        <p:spPr>
          <a:xfrm>
            <a:off x="388212" y="1412777"/>
            <a:ext cx="8504268" cy="5112566"/>
          </a:xfrm>
        </p:spPr>
        <p:txBody>
          <a:bodyPr>
            <a:normAutofit lnSpcReduction="10000"/>
          </a:bodyPr>
          <a:lstStyle/>
          <a:p>
            <a:pPr marL="18288" marR="18288" lvl="0" indent="0" algn="ctr" defTabSz="914400" rtl="0" eaLnBrk="1" fontAlgn="auto" latinLnBrk="0" hangingPunct="1">
              <a:lnSpc>
                <a:spcPct val="100000"/>
              </a:lnSpc>
              <a:spcBef>
                <a:spcPts val="0"/>
              </a:spcBef>
              <a:spcAft>
                <a:spcPts val="0"/>
              </a:spcAft>
              <a:buClr>
                <a:srgbClr val="F07F09"/>
              </a:buClr>
              <a:buSzPct val="80000"/>
              <a:buFont typeface="Wingdings 2"/>
              <a:buNone/>
              <a:tabLst/>
              <a:defRPr/>
            </a:pPr>
            <a:r>
              <a:rPr kumimoji="0" lang="ru-RU" sz="1900" b="1" i="0" u="none" strike="noStrike" kern="1200" cap="none" spc="0" normalizeH="0" baseline="0" noProof="0" dirty="0">
                <a:ln>
                  <a:noFill/>
                </a:ln>
                <a:solidFill>
                  <a:srgbClr val="FF0000"/>
                </a:solidFill>
                <a:effectLst/>
                <a:uLnTx/>
                <a:uFillTx/>
                <a:latin typeface="Verdana"/>
                <a:ea typeface="+mn-ea"/>
                <a:cs typeface="+mn-cs"/>
              </a:rPr>
              <a:t>ПРОЕКТНАЯ ДЕЯТЕЛЬНОСТЬ, КАК СРЕДСТВО ВЗАИМОДЕЙСТВИЯ ПЕДАГОГОВ, ДЕТЕЙ И РОДИТЕЛЕЙ В УСЛОВИЯХ РЕАЛИЗАЦИИ ФГОС ДО И ФОП ДО»</a:t>
            </a:r>
          </a:p>
          <a:p>
            <a:pPr marL="18288" marR="18288">
              <a:spcBef>
                <a:spcPts val="0"/>
              </a:spcBef>
              <a:buClr>
                <a:srgbClr val="F07F09"/>
              </a:buClr>
              <a:buSzPct val="80000"/>
              <a:defRPr/>
            </a:pPr>
            <a:endParaRPr kumimoji="0" lang="ru-RU" sz="2600" b="1" i="0" u="none" strike="noStrike" kern="1200" cap="none" spc="0" normalizeH="0" baseline="0" noProof="0" dirty="0">
              <a:ln>
                <a:noFill/>
              </a:ln>
              <a:solidFill>
                <a:srgbClr val="FF0000"/>
              </a:solidFill>
              <a:effectLst/>
              <a:uLnTx/>
              <a:uFillTx/>
              <a:latin typeface="Verdana"/>
              <a:ea typeface="+mn-ea"/>
              <a:cs typeface="+mn-cs"/>
            </a:endParaRPr>
          </a:p>
          <a:p>
            <a:pPr marL="18288" marR="18288">
              <a:spcBef>
                <a:spcPts val="0"/>
              </a:spcBef>
              <a:buClr>
                <a:srgbClr val="F07F09"/>
              </a:buClr>
              <a:buSzPct val="80000"/>
              <a:defRPr/>
            </a:pPr>
            <a:endParaRPr lang="ru-RU" sz="2600" b="1" dirty="0">
              <a:solidFill>
                <a:srgbClr val="FF0000"/>
              </a:solidFill>
              <a:latin typeface="Verdana"/>
            </a:endParaRPr>
          </a:p>
          <a:p>
            <a:pPr marL="18288" marR="18288">
              <a:spcBef>
                <a:spcPts val="0"/>
              </a:spcBef>
              <a:buClr>
                <a:srgbClr val="F07F09"/>
              </a:buClr>
              <a:buSzPct val="80000"/>
              <a:defRPr/>
            </a:pPr>
            <a:r>
              <a:rPr kumimoji="0" lang="ru-RU" sz="2600" b="1" i="0" u="none" strike="noStrike" kern="1200" cap="none" spc="0" normalizeH="0" baseline="0" noProof="0" dirty="0">
                <a:ln>
                  <a:noFill/>
                </a:ln>
                <a:solidFill>
                  <a:srgbClr val="FF0000"/>
                </a:solidFill>
                <a:effectLst/>
                <a:uLnTx/>
                <a:uFillTx/>
                <a:latin typeface="Verdana"/>
                <a:ea typeface="+mn-ea"/>
                <a:cs typeface="+mn-cs"/>
              </a:rPr>
              <a:t>МАСТЕР-КЛАСС</a:t>
            </a:r>
          </a:p>
          <a:p>
            <a:pPr marL="18288" marR="18288">
              <a:spcBef>
                <a:spcPts val="0"/>
              </a:spcBef>
              <a:buClr>
                <a:srgbClr val="F07F09"/>
              </a:buClr>
              <a:buSzPct val="80000"/>
              <a:defRPr/>
            </a:pPr>
            <a:r>
              <a:rPr kumimoji="0" lang="ru-RU" sz="4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Verdana"/>
                <a:ea typeface="+mn-ea"/>
                <a:cs typeface="+mn-cs"/>
              </a:rPr>
              <a:t>«ВОДА»</a:t>
            </a:r>
          </a:p>
          <a:p>
            <a:pPr marL="18288" marR="18288">
              <a:spcBef>
                <a:spcPts val="0"/>
              </a:spcBef>
              <a:buClr>
                <a:srgbClr val="F07F09"/>
              </a:buClr>
              <a:buSzPct val="80000"/>
              <a:defRPr/>
            </a:pPr>
            <a:endParaRPr lang="ru-RU" sz="2600" b="1" dirty="0">
              <a:solidFill>
                <a:srgbClr val="FF0000"/>
              </a:solidFill>
              <a:latin typeface="Verdana"/>
            </a:endParaRPr>
          </a:p>
          <a:p>
            <a:pPr marL="18288" marR="18288">
              <a:spcBef>
                <a:spcPts val="0"/>
              </a:spcBef>
              <a:buClr>
                <a:srgbClr val="F07F09"/>
              </a:buClr>
              <a:buSzPct val="80000"/>
              <a:defRPr/>
            </a:pPr>
            <a:endParaRPr kumimoji="0" lang="ru-RU" sz="2600" b="1" i="0" u="none" strike="noStrike" kern="1200" cap="none" spc="0" normalizeH="0" baseline="0" noProof="0" dirty="0">
              <a:ln>
                <a:noFill/>
              </a:ln>
              <a:solidFill>
                <a:srgbClr val="FF0000"/>
              </a:solidFill>
              <a:effectLst/>
              <a:uLnTx/>
              <a:uFillTx/>
              <a:latin typeface="Verdana"/>
              <a:ea typeface="+mn-ea"/>
              <a:cs typeface="+mn-cs"/>
            </a:endParaRPr>
          </a:p>
          <a:p>
            <a:pPr marL="18288" marR="18288" lvl="0" indent="0" algn="ctr" defTabSz="914400" rtl="0" eaLnBrk="1" fontAlgn="auto" latinLnBrk="0" hangingPunct="1">
              <a:lnSpc>
                <a:spcPct val="100000"/>
              </a:lnSpc>
              <a:spcBef>
                <a:spcPts val="0"/>
              </a:spcBef>
              <a:spcAft>
                <a:spcPts val="0"/>
              </a:spcAft>
              <a:buClr>
                <a:srgbClr val="F07F09"/>
              </a:buClr>
              <a:buSzPct val="80000"/>
              <a:buFont typeface="Wingdings 2"/>
              <a:buNone/>
              <a:tabLst/>
              <a:defRPr/>
            </a:pPr>
            <a:r>
              <a:rPr kumimoji="0" lang="ru-RU" sz="1700" b="1" i="0" u="none" strike="noStrike" kern="1200" cap="none" spc="0" normalizeH="0" baseline="0" noProof="0" dirty="0">
                <a:ln>
                  <a:noFill/>
                </a:ln>
                <a:solidFill>
                  <a:srgbClr val="FF0000"/>
                </a:solidFill>
                <a:effectLst/>
                <a:uLnTx/>
                <a:uFillTx/>
                <a:latin typeface="Verdana"/>
                <a:ea typeface="+mn-ea"/>
                <a:cs typeface="+mn-cs"/>
              </a:rPr>
              <a:t>                                     </a:t>
            </a:r>
          </a:p>
          <a:p>
            <a:pPr marL="18288" marR="18288" lvl="0" indent="0" algn="ctr" defTabSz="914400" rtl="0" eaLnBrk="1" fontAlgn="auto" latinLnBrk="0" hangingPunct="1">
              <a:lnSpc>
                <a:spcPct val="100000"/>
              </a:lnSpc>
              <a:spcBef>
                <a:spcPts val="0"/>
              </a:spcBef>
              <a:spcAft>
                <a:spcPts val="0"/>
              </a:spcAft>
              <a:buClr>
                <a:srgbClr val="F07F09"/>
              </a:buClr>
              <a:buSzPct val="80000"/>
              <a:buFont typeface="Wingdings 2"/>
              <a:buNone/>
              <a:tabLst/>
              <a:defRPr/>
            </a:pPr>
            <a:r>
              <a:rPr kumimoji="0" lang="ru-RU" sz="1700" b="1" i="0" u="none" strike="noStrike" kern="1200" cap="none" spc="0" normalizeH="0" baseline="0" noProof="0" dirty="0">
                <a:ln>
                  <a:noFill/>
                </a:ln>
                <a:solidFill>
                  <a:prstClr val="black"/>
                </a:solidFill>
                <a:effectLst/>
                <a:uLnTx/>
                <a:uFillTx/>
                <a:latin typeface="Verdana"/>
                <a:ea typeface="+mn-ea"/>
                <a:cs typeface="+mn-cs"/>
              </a:rPr>
              <a:t>                                       Подготовила:</a:t>
            </a:r>
          </a:p>
          <a:p>
            <a:pPr marL="18288" marR="18288" lvl="0" indent="0" algn="ctr" defTabSz="914400" rtl="0" eaLnBrk="1" fontAlgn="auto" latinLnBrk="0" hangingPunct="1">
              <a:lnSpc>
                <a:spcPct val="100000"/>
              </a:lnSpc>
              <a:spcBef>
                <a:spcPts val="0"/>
              </a:spcBef>
              <a:spcAft>
                <a:spcPts val="0"/>
              </a:spcAft>
              <a:buClr>
                <a:srgbClr val="F07F09"/>
              </a:buClr>
              <a:buSzPct val="80000"/>
              <a:buFont typeface="Wingdings 2"/>
              <a:buNone/>
              <a:tabLst/>
              <a:defRPr/>
            </a:pPr>
            <a:r>
              <a:rPr lang="ru-RU" sz="1700" b="1" dirty="0">
                <a:solidFill>
                  <a:prstClr val="black"/>
                </a:solidFill>
                <a:latin typeface="Verdana"/>
              </a:rPr>
              <a:t>                                    </a:t>
            </a:r>
            <a:r>
              <a:rPr kumimoji="0" lang="ru-RU" sz="1700" b="1" i="0" u="none" strike="noStrike" kern="1200" cap="none" spc="0" normalizeH="0" baseline="0" noProof="0" dirty="0">
                <a:ln>
                  <a:noFill/>
                </a:ln>
                <a:solidFill>
                  <a:prstClr val="black"/>
                </a:solidFill>
                <a:effectLst/>
                <a:uLnTx/>
                <a:uFillTx/>
                <a:latin typeface="Verdana"/>
                <a:ea typeface="+mn-ea"/>
                <a:cs typeface="+mn-cs"/>
              </a:rPr>
              <a:t> воспитатель </a:t>
            </a:r>
            <a:endParaRPr lang="ru-RU" sz="1700" b="1" noProof="0" dirty="0">
              <a:solidFill>
                <a:prstClr val="black"/>
              </a:solidFill>
              <a:latin typeface="Verdana"/>
            </a:endParaRPr>
          </a:p>
          <a:p>
            <a:pPr marL="18288" marR="18288" lvl="0" indent="0" algn="r" defTabSz="914400" rtl="0" eaLnBrk="1" fontAlgn="auto" latinLnBrk="0" hangingPunct="1">
              <a:lnSpc>
                <a:spcPct val="100000"/>
              </a:lnSpc>
              <a:spcBef>
                <a:spcPts val="0"/>
              </a:spcBef>
              <a:spcAft>
                <a:spcPts val="0"/>
              </a:spcAft>
              <a:buClr>
                <a:srgbClr val="F07F09"/>
              </a:buClr>
              <a:buSzPct val="80000"/>
              <a:buFont typeface="Wingdings 2"/>
              <a:buNone/>
              <a:tabLst/>
              <a:defRPr/>
            </a:pPr>
            <a:r>
              <a:rPr kumimoji="0" lang="ru-RU" sz="1700" b="1" i="0" u="none" strike="noStrike" kern="1200" cap="none" spc="0" normalizeH="0" baseline="0" noProof="0" dirty="0">
                <a:ln>
                  <a:noFill/>
                </a:ln>
                <a:solidFill>
                  <a:prstClr val="black"/>
                </a:solidFill>
                <a:effectLst/>
                <a:uLnTx/>
                <a:uFillTx/>
                <a:latin typeface="Verdana"/>
                <a:ea typeface="+mn-ea"/>
                <a:cs typeface="+mn-cs"/>
              </a:rPr>
              <a:t>            </a:t>
            </a:r>
            <a:r>
              <a:rPr lang="ru-RU" sz="1700" b="1" dirty="0" err="1">
                <a:solidFill>
                  <a:prstClr val="black"/>
                </a:solidFill>
                <a:latin typeface="Verdana"/>
              </a:rPr>
              <a:t>Тинякова</a:t>
            </a:r>
            <a:r>
              <a:rPr lang="ru-RU" sz="1700" b="1" dirty="0">
                <a:solidFill>
                  <a:prstClr val="black"/>
                </a:solidFill>
                <a:latin typeface="Verdana"/>
              </a:rPr>
              <a:t> Ирина Витальевна</a:t>
            </a:r>
            <a:endParaRPr kumimoji="0" lang="ru-RU" sz="1700" b="1" i="0" u="none" strike="noStrike" kern="1200" cap="none" spc="0" normalizeH="0" baseline="0" noProof="0" dirty="0">
              <a:ln>
                <a:noFill/>
              </a:ln>
              <a:solidFill>
                <a:prstClr val="black"/>
              </a:solidFill>
              <a:effectLst/>
              <a:uLnTx/>
              <a:uFillTx/>
              <a:latin typeface="Verdana"/>
              <a:ea typeface="+mn-ea"/>
              <a:cs typeface="+mn-cs"/>
            </a:endParaRPr>
          </a:p>
          <a:p>
            <a:pPr marL="18288" marR="18288" lvl="0" indent="0" algn="l" defTabSz="914400" rtl="0" eaLnBrk="1" fontAlgn="auto" latinLnBrk="0" hangingPunct="1">
              <a:lnSpc>
                <a:spcPct val="100000"/>
              </a:lnSpc>
              <a:spcBef>
                <a:spcPts val="0"/>
              </a:spcBef>
              <a:spcAft>
                <a:spcPts val="0"/>
              </a:spcAft>
              <a:buClr>
                <a:srgbClr val="F07F09"/>
              </a:buClr>
              <a:buSzPct val="80000"/>
              <a:buFont typeface="Wingdings 2"/>
              <a:buNone/>
              <a:tabLst/>
              <a:defRPr/>
            </a:pPr>
            <a:r>
              <a:rPr lang="ru-RU" sz="1700" b="1" dirty="0">
                <a:solidFill>
                  <a:prstClr val="black"/>
                </a:solidFill>
                <a:latin typeface="Verdana"/>
              </a:rPr>
              <a:t>                                                          </a:t>
            </a:r>
          </a:p>
          <a:p>
            <a:pPr marL="18288" marR="18288" lvl="0" indent="0" algn="l" defTabSz="914400" rtl="0" eaLnBrk="1" fontAlgn="auto" latinLnBrk="0" hangingPunct="1">
              <a:lnSpc>
                <a:spcPct val="100000"/>
              </a:lnSpc>
              <a:spcBef>
                <a:spcPts val="0"/>
              </a:spcBef>
              <a:spcAft>
                <a:spcPts val="0"/>
              </a:spcAft>
              <a:buClr>
                <a:srgbClr val="F07F09"/>
              </a:buClr>
              <a:buSzPct val="80000"/>
              <a:buFont typeface="Wingdings 2"/>
              <a:buNone/>
              <a:tabLst/>
              <a:defRPr/>
            </a:pPr>
            <a:endParaRPr lang="ru-RU" sz="1700" b="1" dirty="0">
              <a:solidFill>
                <a:prstClr val="black"/>
              </a:solidFill>
              <a:latin typeface="Verdana"/>
            </a:endParaRPr>
          </a:p>
          <a:p>
            <a:pPr marL="18288" marR="18288" lvl="0" indent="0" algn="l" defTabSz="914400" rtl="0" eaLnBrk="1" fontAlgn="auto" latinLnBrk="0" hangingPunct="1">
              <a:lnSpc>
                <a:spcPct val="100000"/>
              </a:lnSpc>
              <a:spcBef>
                <a:spcPts val="0"/>
              </a:spcBef>
              <a:spcAft>
                <a:spcPts val="0"/>
              </a:spcAft>
              <a:buClr>
                <a:srgbClr val="F07F09"/>
              </a:buClr>
              <a:buSzPct val="80000"/>
              <a:buFont typeface="Wingdings 2"/>
              <a:buNone/>
              <a:tabLst/>
              <a:defRPr/>
            </a:pPr>
            <a:r>
              <a:rPr lang="ru-RU" sz="1700" b="1" dirty="0">
                <a:solidFill>
                  <a:prstClr val="black"/>
                </a:solidFill>
                <a:latin typeface="Verdana"/>
              </a:rPr>
              <a:t>                                                   2024 год</a:t>
            </a:r>
            <a:r>
              <a:rPr kumimoji="0" lang="ru-RU" sz="1700" b="1" i="0" u="none" strike="noStrike" kern="1200" cap="none" spc="0" normalizeH="0" baseline="0" noProof="0" dirty="0">
                <a:ln>
                  <a:noFill/>
                </a:ln>
                <a:solidFill>
                  <a:prstClr val="black"/>
                </a:solidFill>
                <a:effectLst/>
                <a:uLnTx/>
                <a:uFillTx/>
                <a:latin typeface="Verdana"/>
                <a:ea typeface="+mn-ea"/>
                <a:cs typeface="+mn-cs"/>
              </a:rPr>
              <a:t> </a:t>
            </a:r>
          </a:p>
          <a:p>
            <a:endParaRPr lang="ru-RU" dirty="0"/>
          </a:p>
        </p:txBody>
      </p:sp>
      <p:sp>
        <p:nvSpPr>
          <p:cNvPr id="8" name="TextBox 7">
            <a:extLst>
              <a:ext uri="{FF2B5EF4-FFF2-40B4-BE49-F238E27FC236}">
                <a16:creationId xmlns:a16="http://schemas.microsoft.com/office/drawing/2014/main" id="{AE62CDA1-AEF1-4559-AFF3-C3EA627600DA}"/>
              </a:ext>
            </a:extLst>
          </p:cNvPr>
          <p:cNvSpPr txBox="1"/>
          <p:nvPr/>
        </p:nvSpPr>
        <p:spPr>
          <a:xfrm>
            <a:off x="0" y="559234"/>
            <a:ext cx="8711952" cy="707886"/>
          </a:xfrm>
          <a:prstGeom prst="rect">
            <a:avLst/>
          </a:prstGeom>
          <a:noFill/>
        </p:spPr>
        <p:txBody>
          <a:bodyPr wrap="square">
            <a:spAutoFit/>
          </a:bodyPr>
          <a:lstStyle/>
          <a:p>
            <a:pPr algn="ctr"/>
            <a:r>
              <a:rPr lang="ru-RU" sz="2000" b="1" dirty="0">
                <a:effectLst>
                  <a:outerShdw blurRad="38100" dist="38100" dir="2700000" algn="tl">
                    <a:srgbClr val="000000">
                      <a:alpha val="43137"/>
                    </a:srgbClr>
                  </a:outerShdw>
                </a:effectLst>
              </a:rPr>
              <a:t>МБДОУ «Детский сад «Аленушка» с. Чистенькое» </a:t>
            </a:r>
          </a:p>
          <a:p>
            <a:pPr algn="ctr"/>
            <a:r>
              <a:rPr lang="ru-RU" sz="2000" b="1" dirty="0">
                <a:effectLst>
                  <a:outerShdw blurRad="38100" dist="38100" dir="2700000" algn="tl">
                    <a:srgbClr val="000000">
                      <a:alpha val="43137"/>
                    </a:srgbClr>
                  </a:outerShdw>
                </a:effectLst>
              </a:rPr>
              <a:t>Симферопольского района Республики Крым»</a:t>
            </a:r>
          </a:p>
        </p:txBody>
      </p:sp>
      <p:pic>
        <p:nvPicPr>
          <p:cNvPr id="4" name="Рисунок 3">
            <a:extLst>
              <a:ext uri="{FF2B5EF4-FFF2-40B4-BE49-F238E27FC236}">
                <a16:creationId xmlns:a16="http://schemas.microsoft.com/office/drawing/2014/main" id="{8EB76C25-D821-9DB9-9EE2-BD996BAC5A17}"/>
              </a:ext>
            </a:extLst>
          </p:cNvPr>
          <p:cNvPicPr>
            <a:picLocks noChangeAspect="1"/>
          </p:cNvPicPr>
          <p:nvPr/>
        </p:nvPicPr>
        <p:blipFill>
          <a:blip r:embed="rId3"/>
          <a:stretch>
            <a:fillRect/>
          </a:stretch>
        </p:blipFill>
        <p:spPr>
          <a:xfrm>
            <a:off x="0" y="6090972"/>
            <a:ext cx="2420322" cy="737680"/>
          </a:xfrm>
          <a:prstGeom prst="rect">
            <a:avLst/>
          </a:prstGeom>
        </p:spPr>
      </p:pic>
    </p:spTree>
    <p:extLst>
      <p:ext uri="{BB962C8B-B14F-4D97-AF65-F5344CB8AC3E}">
        <p14:creationId xmlns:p14="http://schemas.microsoft.com/office/powerpoint/2010/main" val="1573082735"/>
      </p:ext>
    </p:extLst>
  </p:cSld>
  <p:clrMapOvr>
    <a:masterClrMapping/>
  </p:clrMapOvr>
  <mc:AlternateContent xmlns:mc="http://schemas.openxmlformats.org/markup-compatibility/2006" xmlns:p14="http://schemas.microsoft.com/office/powerpoint/2010/main">
    <mc:Choice Requires="p14">
      <p:transition spd="slow" p14:dur="800" advClick="0" advTm="8000">
        <p14:flythrough/>
      </p:transition>
    </mc:Choice>
    <mc:Fallback xmlns="">
      <p:transition spd="slow" advClick="0" advTm="8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51F69-3988-4534-2E7A-6C6ED6E7864F}"/>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D2EEE303-7605-E11C-8F20-36290C288A3A}"/>
              </a:ext>
            </a:extLst>
          </p:cNvPr>
          <p:cNvPicPr>
            <a:picLocks noChangeAspect="1"/>
          </p:cNvPicPr>
          <p:nvPr/>
        </p:nvPicPr>
        <p:blipFill>
          <a:blip r:embed="rId2"/>
          <a:stretch>
            <a:fillRect/>
          </a:stretch>
        </p:blipFill>
        <p:spPr>
          <a:xfrm>
            <a:off x="35169" y="43238"/>
            <a:ext cx="9144000" cy="6742175"/>
          </a:xfrm>
          <a:prstGeom prst="rect">
            <a:avLst/>
          </a:prstGeom>
        </p:spPr>
      </p:pic>
      <p:sp>
        <p:nvSpPr>
          <p:cNvPr id="2" name="Заголовок 1">
            <a:extLst>
              <a:ext uri="{FF2B5EF4-FFF2-40B4-BE49-F238E27FC236}">
                <a16:creationId xmlns:a16="http://schemas.microsoft.com/office/drawing/2014/main" id="{3D30F23D-3577-EEBC-8D69-B364CE15566B}"/>
              </a:ext>
            </a:extLst>
          </p:cNvPr>
          <p:cNvSpPr>
            <a:spLocks noGrp="1"/>
          </p:cNvSpPr>
          <p:nvPr>
            <p:ph type="title"/>
          </p:nvPr>
        </p:nvSpPr>
        <p:spPr>
          <a:xfrm>
            <a:off x="457200" y="260648"/>
            <a:ext cx="8229600" cy="1066130"/>
          </a:xfrm>
        </p:spPr>
        <p:txBody>
          <a:bodyPr>
            <a:normAutofit fontScale="90000"/>
          </a:bodyPr>
          <a:lstStyle/>
          <a:p>
            <a:r>
              <a:rPr lang="ru-RU" sz="6000" b="1" dirty="0">
                <a:solidFill>
                  <a:srgbClr val="FF0000"/>
                </a:solidFill>
                <a:effectLst>
                  <a:outerShdw blurRad="38100" dist="38100" dir="2700000" algn="tl">
                    <a:srgbClr val="000000">
                      <a:alpha val="43137"/>
                    </a:srgbClr>
                  </a:outerShdw>
                </a:effectLst>
              </a:rPr>
              <a:t>Удержи игрушку</a:t>
            </a:r>
            <a:br>
              <a:rPr lang="ru-RU" dirty="0">
                <a:solidFill>
                  <a:srgbClr val="FF0000"/>
                </a:solidFill>
              </a:rPr>
            </a:br>
            <a:endParaRPr lang="ru-RU" sz="3100" dirty="0"/>
          </a:p>
        </p:txBody>
      </p:sp>
      <p:pic>
        <p:nvPicPr>
          <p:cNvPr id="6" name="Рисунок 5">
            <a:extLst>
              <a:ext uri="{FF2B5EF4-FFF2-40B4-BE49-F238E27FC236}">
                <a16:creationId xmlns:a16="http://schemas.microsoft.com/office/drawing/2014/main" id="{4F3FD6EA-58A6-4AEB-2EB1-24792737050F}"/>
              </a:ext>
            </a:extLst>
          </p:cNvPr>
          <p:cNvPicPr>
            <a:picLocks noChangeAspect="1"/>
          </p:cNvPicPr>
          <p:nvPr/>
        </p:nvPicPr>
        <p:blipFill>
          <a:blip r:embed="rId3"/>
          <a:stretch>
            <a:fillRect/>
          </a:stretch>
        </p:blipFill>
        <p:spPr>
          <a:xfrm>
            <a:off x="0" y="6110296"/>
            <a:ext cx="2420322" cy="737680"/>
          </a:xfrm>
          <a:prstGeom prst="rect">
            <a:avLst/>
          </a:prstGeom>
        </p:spPr>
      </p:pic>
      <p:pic>
        <p:nvPicPr>
          <p:cNvPr id="12" name="Рисунок 11">
            <a:extLst>
              <a:ext uri="{FF2B5EF4-FFF2-40B4-BE49-F238E27FC236}">
                <a16:creationId xmlns:a16="http://schemas.microsoft.com/office/drawing/2014/main" id="{B3A36CA8-7DCD-9874-CD66-52B26DC67D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4" y="1544188"/>
            <a:ext cx="7308304" cy="4110921"/>
          </a:xfrm>
          <a:prstGeom prst="rect">
            <a:avLst/>
          </a:prstGeom>
        </p:spPr>
      </p:pic>
    </p:spTree>
    <p:extLst>
      <p:ext uri="{BB962C8B-B14F-4D97-AF65-F5344CB8AC3E}">
        <p14:creationId xmlns:p14="http://schemas.microsoft.com/office/powerpoint/2010/main" val="2715930649"/>
      </p:ext>
    </p:extLst>
  </p:cSld>
  <p:clrMapOvr>
    <a:masterClrMapping/>
  </p:clrMapOvr>
  <mc:AlternateContent xmlns:mc="http://schemas.openxmlformats.org/markup-compatibility/2006" xmlns:p14="http://schemas.microsoft.com/office/powerpoint/2010/main">
    <mc:Choice Requires="p14">
      <p:transition spd="slow" p14:dur="800" advClick="0" advTm="8000">
        <p14:flythrough/>
      </p:transition>
    </mc:Choice>
    <mc:Fallback xmlns="">
      <p:transition spd="slow" advClick="0" advTm="8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C686E-6277-37C4-2530-9B6B19C3B552}"/>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E551C3EC-846B-50CD-F04B-87DE648A3E1F}"/>
              </a:ext>
            </a:extLst>
          </p:cNvPr>
          <p:cNvPicPr>
            <a:picLocks noChangeAspect="1"/>
          </p:cNvPicPr>
          <p:nvPr/>
        </p:nvPicPr>
        <p:blipFill>
          <a:blip r:embed="rId2"/>
          <a:stretch>
            <a:fillRect/>
          </a:stretch>
        </p:blipFill>
        <p:spPr>
          <a:xfrm>
            <a:off x="0" y="10024"/>
            <a:ext cx="9144000" cy="6742175"/>
          </a:xfrm>
          <a:prstGeom prst="rect">
            <a:avLst/>
          </a:prstGeom>
        </p:spPr>
      </p:pic>
      <p:sp>
        <p:nvSpPr>
          <p:cNvPr id="2" name="Заголовок 1">
            <a:extLst>
              <a:ext uri="{FF2B5EF4-FFF2-40B4-BE49-F238E27FC236}">
                <a16:creationId xmlns:a16="http://schemas.microsoft.com/office/drawing/2014/main" id="{F3419124-B89E-6EBC-645C-205E6BB72795}"/>
              </a:ext>
            </a:extLst>
          </p:cNvPr>
          <p:cNvSpPr>
            <a:spLocks noGrp="1"/>
          </p:cNvSpPr>
          <p:nvPr>
            <p:ph type="title"/>
          </p:nvPr>
        </p:nvSpPr>
        <p:spPr>
          <a:xfrm>
            <a:off x="457200" y="274638"/>
            <a:ext cx="8229600" cy="1066130"/>
          </a:xfrm>
        </p:spPr>
        <p:txBody>
          <a:bodyPr>
            <a:normAutofit fontScale="90000"/>
          </a:bodyPr>
          <a:lstStyle/>
          <a:p>
            <a:r>
              <a:rPr lang="ru-RU" sz="6000" b="1" dirty="0">
                <a:solidFill>
                  <a:srgbClr val="FF0000"/>
                </a:solidFill>
                <a:effectLst>
                  <a:outerShdw blurRad="38100" dist="38100" dir="2700000" algn="tl">
                    <a:srgbClr val="000000">
                      <a:alpha val="43137"/>
                    </a:srgbClr>
                  </a:outerShdw>
                </a:effectLst>
              </a:rPr>
              <a:t>Заставь скрепку плавать</a:t>
            </a:r>
            <a:br>
              <a:rPr lang="ru-RU" dirty="0">
                <a:solidFill>
                  <a:srgbClr val="FF0000"/>
                </a:solidFill>
              </a:rPr>
            </a:br>
            <a:endParaRPr lang="ru-RU" sz="3100" dirty="0"/>
          </a:p>
        </p:txBody>
      </p:sp>
      <p:pic>
        <p:nvPicPr>
          <p:cNvPr id="6" name="Рисунок 5">
            <a:extLst>
              <a:ext uri="{FF2B5EF4-FFF2-40B4-BE49-F238E27FC236}">
                <a16:creationId xmlns:a16="http://schemas.microsoft.com/office/drawing/2014/main" id="{66252B92-5ABF-14F0-751F-9C497258D652}"/>
              </a:ext>
            </a:extLst>
          </p:cNvPr>
          <p:cNvPicPr>
            <a:picLocks noChangeAspect="1"/>
          </p:cNvPicPr>
          <p:nvPr/>
        </p:nvPicPr>
        <p:blipFill>
          <a:blip r:embed="rId3"/>
          <a:stretch>
            <a:fillRect/>
          </a:stretch>
        </p:blipFill>
        <p:spPr>
          <a:xfrm>
            <a:off x="0" y="6110296"/>
            <a:ext cx="2420322" cy="737680"/>
          </a:xfrm>
          <a:prstGeom prst="rect">
            <a:avLst/>
          </a:prstGeom>
        </p:spPr>
      </p:pic>
      <p:pic>
        <p:nvPicPr>
          <p:cNvPr id="11" name="Рисунок 10">
            <a:extLst>
              <a:ext uri="{FF2B5EF4-FFF2-40B4-BE49-F238E27FC236}">
                <a16:creationId xmlns:a16="http://schemas.microsoft.com/office/drawing/2014/main" id="{04A6667F-7210-F6AE-2F3E-DADFB5CFE3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1944" y="1821156"/>
            <a:ext cx="5580112" cy="4185084"/>
          </a:xfrm>
          <a:prstGeom prst="rect">
            <a:avLst/>
          </a:prstGeom>
        </p:spPr>
      </p:pic>
    </p:spTree>
    <p:extLst>
      <p:ext uri="{BB962C8B-B14F-4D97-AF65-F5344CB8AC3E}">
        <p14:creationId xmlns:p14="http://schemas.microsoft.com/office/powerpoint/2010/main" val="1442221566"/>
      </p:ext>
    </p:extLst>
  </p:cSld>
  <p:clrMapOvr>
    <a:masterClrMapping/>
  </p:clrMapOvr>
  <mc:AlternateContent xmlns:mc="http://schemas.openxmlformats.org/markup-compatibility/2006" xmlns:p14="http://schemas.microsoft.com/office/powerpoint/2010/main">
    <mc:Choice Requires="p14">
      <p:transition spd="slow" p14:dur="800" advClick="0" advTm="8000">
        <p14:flythrough/>
      </p:transition>
    </mc:Choice>
    <mc:Fallback xmlns="">
      <p:transition spd="slow" advClick="0" advTm="8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0D3EC-4C37-F9F3-A525-FB0A1DC32E76}"/>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510346FB-DE5B-7D8D-48B2-2539BDF0C01D}"/>
              </a:ext>
            </a:extLst>
          </p:cNvPr>
          <p:cNvPicPr>
            <a:picLocks noChangeAspect="1"/>
          </p:cNvPicPr>
          <p:nvPr/>
        </p:nvPicPr>
        <p:blipFill>
          <a:blip r:embed="rId2"/>
          <a:stretch>
            <a:fillRect/>
          </a:stretch>
        </p:blipFill>
        <p:spPr>
          <a:xfrm>
            <a:off x="35169" y="43238"/>
            <a:ext cx="9144000" cy="6742175"/>
          </a:xfrm>
          <a:prstGeom prst="rect">
            <a:avLst/>
          </a:prstGeom>
        </p:spPr>
      </p:pic>
      <p:sp>
        <p:nvSpPr>
          <p:cNvPr id="2" name="Заголовок 1">
            <a:extLst>
              <a:ext uri="{FF2B5EF4-FFF2-40B4-BE49-F238E27FC236}">
                <a16:creationId xmlns:a16="http://schemas.microsoft.com/office/drawing/2014/main" id="{8D84AC66-D1A4-A234-5310-0556EE65D1F0}"/>
              </a:ext>
            </a:extLst>
          </p:cNvPr>
          <p:cNvSpPr>
            <a:spLocks noGrp="1"/>
          </p:cNvSpPr>
          <p:nvPr>
            <p:ph type="title"/>
          </p:nvPr>
        </p:nvSpPr>
        <p:spPr>
          <a:xfrm>
            <a:off x="457200" y="274638"/>
            <a:ext cx="8229600" cy="1066130"/>
          </a:xfrm>
        </p:spPr>
        <p:txBody>
          <a:bodyPr>
            <a:normAutofit/>
          </a:bodyPr>
          <a:lstStyle/>
          <a:p>
            <a:r>
              <a:rPr lang="ru-RU" sz="6000" b="1" dirty="0">
                <a:solidFill>
                  <a:srgbClr val="FF0000"/>
                </a:solidFill>
                <a:effectLst>
                  <a:outerShdw blurRad="38100" dist="38100" dir="2700000" algn="tl">
                    <a:srgbClr val="000000">
                      <a:alpha val="43137"/>
                    </a:srgbClr>
                  </a:outerShdw>
                </a:effectLst>
              </a:rPr>
              <a:t>Плавающая картинка</a:t>
            </a:r>
            <a:endParaRPr lang="ru-RU" sz="3100" dirty="0"/>
          </a:p>
        </p:txBody>
      </p:sp>
      <p:pic>
        <p:nvPicPr>
          <p:cNvPr id="6" name="Рисунок 5">
            <a:extLst>
              <a:ext uri="{FF2B5EF4-FFF2-40B4-BE49-F238E27FC236}">
                <a16:creationId xmlns:a16="http://schemas.microsoft.com/office/drawing/2014/main" id="{C4B380DF-AD69-728D-3001-E321A5D7A413}"/>
              </a:ext>
            </a:extLst>
          </p:cNvPr>
          <p:cNvPicPr>
            <a:picLocks noChangeAspect="1"/>
          </p:cNvPicPr>
          <p:nvPr/>
        </p:nvPicPr>
        <p:blipFill>
          <a:blip r:embed="rId3"/>
          <a:stretch>
            <a:fillRect/>
          </a:stretch>
        </p:blipFill>
        <p:spPr>
          <a:xfrm>
            <a:off x="0" y="6110296"/>
            <a:ext cx="2420322" cy="737680"/>
          </a:xfrm>
          <a:prstGeom prst="rect">
            <a:avLst/>
          </a:prstGeom>
        </p:spPr>
      </p:pic>
      <p:pic>
        <p:nvPicPr>
          <p:cNvPr id="14" name="Рисунок 13">
            <a:extLst>
              <a:ext uri="{FF2B5EF4-FFF2-40B4-BE49-F238E27FC236}">
                <a16:creationId xmlns:a16="http://schemas.microsoft.com/office/drawing/2014/main" id="{B730A007-02C8-21F6-EF37-616394EEB4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1620" y="1772816"/>
            <a:ext cx="6840760" cy="3847928"/>
          </a:xfrm>
          <a:prstGeom prst="rect">
            <a:avLst/>
          </a:prstGeom>
        </p:spPr>
      </p:pic>
    </p:spTree>
    <p:extLst>
      <p:ext uri="{BB962C8B-B14F-4D97-AF65-F5344CB8AC3E}">
        <p14:creationId xmlns:p14="http://schemas.microsoft.com/office/powerpoint/2010/main" val="3136059364"/>
      </p:ext>
    </p:extLst>
  </p:cSld>
  <p:clrMapOvr>
    <a:masterClrMapping/>
  </p:clrMapOvr>
  <mc:AlternateContent xmlns:mc="http://schemas.openxmlformats.org/markup-compatibility/2006" xmlns:p14="http://schemas.microsoft.com/office/powerpoint/2010/main">
    <mc:Choice Requires="p14">
      <p:transition spd="slow" p14:dur="800" advClick="0" advTm="8000">
        <p14:flythrough/>
      </p:transition>
    </mc:Choice>
    <mc:Fallback xmlns="">
      <p:transition spd="slow" advClick="0" advTm="8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04314-7DDD-4EAD-DFAE-57AC822C9449}"/>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08C9D9BC-2967-0C58-A825-B605FC0EEB16}"/>
              </a:ext>
            </a:extLst>
          </p:cNvPr>
          <p:cNvPicPr>
            <a:picLocks noChangeAspect="1"/>
          </p:cNvPicPr>
          <p:nvPr/>
        </p:nvPicPr>
        <p:blipFill>
          <a:blip r:embed="rId2"/>
          <a:stretch>
            <a:fillRect/>
          </a:stretch>
        </p:blipFill>
        <p:spPr>
          <a:xfrm>
            <a:off x="0" y="0"/>
            <a:ext cx="9144000" cy="6742175"/>
          </a:xfrm>
          <a:prstGeom prst="rect">
            <a:avLst/>
          </a:prstGeom>
        </p:spPr>
      </p:pic>
      <p:sp>
        <p:nvSpPr>
          <p:cNvPr id="2" name="Заголовок 1">
            <a:extLst>
              <a:ext uri="{FF2B5EF4-FFF2-40B4-BE49-F238E27FC236}">
                <a16:creationId xmlns:a16="http://schemas.microsoft.com/office/drawing/2014/main" id="{7F336638-6B30-11CF-577A-03BA21BCCFD7}"/>
              </a:ext>
            </a:extLst>
          </p:cNvPr>
          <p:cNvSpPr>
            <a:spLocks noGrp="1"/>
          </p:cNvSpPr>
          <p:nvPr>
            <p:ph type="title"/>
          </p:nvPr>
        </p:nvSpPr>
        <p:spPr>
          <a:xfrm>
            <a:off x="457200" y="274638"/>
            <a:ext cx="8229600" cy="964704"/>
          </a:xfrm>
        </p:spPr>
        <p:txBody>
          <a:bodyPr>
            <a:normAutofit fontScale="90000"/>
          </a:bodyPr>
          <a:lstStyle/>
          <a:p>
            <a:r>
              <a:rPr lang="ru-RU" sz="6000" b="1" dirty="0">
                <a:solidFill>
                  <a:srgbClr val="FF0000"/>
                </a:solidFill>
                <a:effectLst>
                  <a:outerShdw blurRad="38100" dist="38100" dir="2700000" algn="tl">
                    <a:srgbClr val="000000">
                      <a:alpha val="43137"/>
                    </a:srgbClr>
                  </a:outerShdw>
                </a:effectLst>
              </a:rPr>
              <a:t>ФОКУС</a:t>
            </a:r>
            <a:br>
              <a:rPr lang="ru-RU" dirty="0">
                <a:solidFill>
                  <a:srgbClr val="FF0000"/>
                </a:solidFill>
              </a:rPr>
            </a:br>
            <a:endParaRPr lang="ru-RU" sz="3100" dirty="0"/>
          </a:p>
        </p:txBody>
      </p:sp>
      <p:sp>
        <p:nvSpPr>
          <p:cNvPr id="12" name="Объект 11">
            <a:extLst>
              <a:ext uri="{FF2B5EF4-FFF2-40B4-BE49-F238E27FC236}">
                <a16:creationId xmlns:a16="http://schemas.microsoft.com/office/drawing/2014/main" id="{5E460636-18B6-EE03-EA2A-A8630A932AF1}"/>
              </a:ext>
            </a:extLst>
          </p:cNvPr>
          <p:cNvSpPr>
            <a:spLocks noGrp="1"/>
          </p:cNvSpPr>
          <p:nvPr>
            <p:ph sz="half" idx="1"/>
          </p:nvPr>
        </p:nvSpPr>
        <p:spPr>
          <a:xfrm>
            <a:off x="457200" y="1345143"/>
            <a:ext cx="8075240" cy="1219762"/>
          </a:xfrm>
        </p:spPr>
        <p:txBody>
          <a:bodyPr>
            <a:normAutofit/>
          </a:bodyPr>
          <a:lstStyle/>
          <a:p>
            <a:pPr marL="0" indent="0" algn="ctr">
              <a:buNone/>
            </a:pPr>
            <a:r>
              <a:rPr lang="ru-RU" sz="5400" b="1" dirty="0">
                <a:solidFill>
                  <a:srgbClr val="FF0000"/>
                </a:solidFill>
                <a:effectLst>
                  <a:outerShdw blurRad="38100" dist="38100" dir="2700000" algn="tl">
                    <a:srgbClr val="000000">
                      <a:alpha val="43137"/>
                    </a:srgbClr>
                  </a:outerShdw>
                </a:effectLst>
              </a:rPr>
              <a:t>Обесцветить воду</a:t>
            </a:r>
          </a:p>
        </p:txBody>
      </p:sp>
      <p:pic>
        <p:nvPicPr>
          <p:cNvPr id="5" name="Объект 4">
            <a:extLst>
              <a:ext uri="{FF2B5EF4-FFF2-40B4-BE49-F238E27FC236}">
                <a16:creationId xmlns:a16="http://schemas.microsoft.com/office/drawing/2014/main" id="{A8013936-60B8-27C8-BD8B-81152CAE9FA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244975" y="2626295"/>
            <a:ext cx="6005688" cy="3378200"/>
          </a:xfrm>
        </p:spPr>
      </p:pic>
      <p:pic>
        <p:nvPicPr>
          <p:cNvPr id="6" name="Рисунок 5">
            <a:extLst>
              <a:ext uri="{FF2B5EF4-FFF2-40B4-BE49-F238E27FC236}">
                <a16:creationId xmlns:a16="http://schemas.microsoft.com/office/drawing/2014/main" id="{96853C76-7BFE-EBC2-6EF1-7814D3FA8D4F}"/>
              </a:ext>
            </a:extLst>
          </p:cNvPr>
          <p:cNvPicPr>
            <a:picLocks noChangeAspect="1"/>
          </p:cNvPicPr>
          <p:nvPr/>
        </p:nvPicPr>
        <p:blipFill>
          <a:blip r:embed="rId4"/>
          <a:stretch>
            <a:fillRect/>
          </a:stretch>
        </p:blipFill>
        <p:spPr>
          <a:xfrm>
            <a:off x="0" y="6110296"/>
            <a:ext cx="2420322" cy="737680"/>
          </a:xfrm>
          <a:prstGeom prst="rect">
            <a:avLst/>
          </a:prstGeom>
        </p:spPr>
      </p:pic>
    </p:spTree>
    <p:extLst>
      <p:ext uri="{BB962C8B-B14F-4D97-AF65-F5344CB8AC3E}">
        <p14:creationId xmlns:p14="http://schemas.microsoft.com/office/powerpoint/2010/main" val="283138255"/>
      </p:ext>
    </p:extLst>
  </p:cSld>
  <p:clrMapOvr>
    <a:masterClrMapping/>
  </p:clrMapOvr>
  <mc:AlternateContent xmlns:mc="http://schemas.openxmlformats.org/markup-compatibility/2006" xmlns:p14="http://schemas.microsoft.com/office/powerpoint/2010/main">
    <mc:Choice Requires="p14">
      <p:transition spd="slow" p14:dur="800" advClick="0" advTm="8000">
        <p14:flythrough/>
      </p:transition>
    </mc:Choice>
    <mc:Fallback xmlns="">
      <p:transition spd="slow" advClick="0" advTm="8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1DAD1-4701-1EF1-9E66-B78DE6DB67B3}"/>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BD76A39A-24B0-C94B-332D-A09BB3AA8DB7}"/>
              </a:ext>
            </a:extLst>
          </p:cNvPr>
          <p:cNvPicPr>
            <a:picLocks noChangeAspect="1"/>
          </p:cNvPicPr>
          <p:nvPr/>
        </p:nvPicPr>
        <p:blipFill>
          <a:blip r:embed="rId2"/>
          <a:stretch>
            <a:fillRect/>
          </a:stretch>
        </p:blipFill>
        <p:spPr>
          <a:xfrm>
            <a:off x="0" y="0"/>
            <a:ext cx="9144000" cy="6742175"/>
          </a:xfrm>
          <a:prstGeom prst="rect">
            <a:avLst/>
          </a:prstGeom>
        </p:spPr>
      </p:pic>
      <p:sp>
        <p:nvSpPr>
          <p:cNvPr id="2" name="Заголовок 1">
            <a:extLst>
              <a:ext uri="{FF2B5EF4-FFF2-40B4-BE49-F238E27FC236}">
                <a16:creationId xmlns:a16="http://schemas.microsoft.com/office/drawing/2014/main" id="{A5CBA8B2-EC0E-44DD-A1F4-0EFF888AFB91}"/>
              </a:ext>
            </a:extLst>
          </p:cNvPr>
          <p:cNvSpPr>
            <a:spLocks noGrp="1"/>
          </p:cNvSpPr>
          <p:nvPr>
            <p:ph type="title"/>
          </p:nvPr>
        </p:nvSpPr>
        <p:spPr/>
        <p:txBody>
          <a:bodyPr>
            <a:normAutofit fontScale="90000"/>
          </a:bodyPr>
          <a:lstStyle/>
          <a:p>
            <a:r>
              <a:rPr lang="ru-RU" sz="6000" b="1" dirty="0">
                <a:solidFill>
                  <a:srgbClr val="FF0000"/>
                </a:solidFill>
                <a:effectLst>
                  <a:outerShdw blurRad="38100" dist="38100" dir="2700000" algn="tl">
                    <a:srgbClr val="000000">
                      <a:alpha val="43137"/>
                    </a:srgbClr>
                  </a:outerShdw>
                </a:effectLst>
              </a:rPr>
              <a:t>ФОКУС</a:t>
            </a:r>
            <a:br>
              <a:rPr lang="ru-RU" dirty="0">
                <a:solidFill>
                  <a:srgbClr val="FF0000"/>
                </a:solidFill>
              </a:rPr>
            </a:br>
            <a:endParaRPr lang="ru-RU" sz="3100" dirty="0"/>
          </a:p>
        </p:txBody>
      </p:sp>
      <p:sp>
        <p:nvSpPr>
          <p:cNvPr id="12" name="Объект 11">
            <a:extLst>
              <a:ext uri="{FF2B5EF4-FFF2-40B4-BE49-F238E27FC236}">
                <a16:creationId xmlns:a16="http://schemas.microsoft.com/office/drawing/2014/main" id="{4CCFB072-2617-98F4-12CD-363EBB3AE7CC}"/>
              </a:ext>
            </a:extLst>
          </p:cNvPr>
          <p:cNvSpPr>
            <a:spLocks noGrp="1"/>
          </p:cNvSpPr>
          <p:nvPr>
            <p:ph sz="half" idx="1"/>
          </p:nvPr>
        </p:nvSpPr>
        <p:spPr>
          <a:xfrm>
            <a:off x="457200" y="1417638"/>
            <a:ext cx="8075240" cy="1147267"/>
          </a:xfrm>
        </p:spPr>
        <p:txBody>
          <a:bodyPr>
            <a:normAutofit/>
          </a:bodyPr>
          <a:lstStyle/>
          <a:p>
            <a:pPr marL="0" indent="0" algn="ctr">
              <a:buNone/>
            </a:pPr>
            <a:r>
              <a:rPr lang="ru-RU" sz="5400" b="1" dirty="0">
                <a:solidFill>
                  <a:srgbClr val="FF0000"/>
                </a:solidFill>
                <a:effectLst>
                  <a:outerShdw blurRad="38100" dist="38100" dir="2700000" algn="tl">
                    <a:srgbClr val="000000">
                      <a:alpha val="43137"/>
                    </a:srgbClr>
                  </a:outerShdw>
                </a:effectLst>
              </a:rPr>
              <a:t>Облако в банке</a:t>
            </a:r>
          </a:p>
        </p:txBody>
      </p:sp>
      <p:pic>
        <p:nvPicPr>
          <p:cNvPr id="5" name="Объект 4">
            <a:extLst>
              <a:ext uri="{FF2B5EF4-FFF2-40B4-BE49-F238E27FC236}">
                <a16:creationId xmlns:a16="http://schemas.microsoft.com/office/drawing/2014/main" id="{AC245050-667B-5BCA-FACB-F5BEF085589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732962" y="2378715"/>
            <a:ext cx="3917772" cy="3917772"/>
          </a:xfrm>
        </p:spPr>
      </p:pic>
      <p:pic>
        <p:nvPicPr>
          <p:cNvPr id="6" name="Рисунок 5">
            <a:extLst>
              <a:ext uri="{FF2B5EF4-FFF2-40B4-BE49-F238E27FC236}">
                <a16:creationId xmlns:a16="http://schemas.microsoft.com/office/drawing/2014/main" id="{D3D15ABC-D1CD-044E-1E5D-E707F1CE30F6}"/>
              </a:ext>
            </a:extLst>
          </p:cNvPr>
          <p:cNvPicPr>
            <a:picLocks noChangeAspect="1"/>
          </p:cNvPicPr>
          <p:nvPr/>
        </p:nvPicPr>
        <p:blipFill>
          <a:blip r:embed="rId4"/>
          <a:stretch>
            <a:fillRect/>
          </a:stretch>
        </p:blipFill>
        <p:spPr>
          <a:xfrm>
            <a:off x="0" y="6110296"/>
            <a:ext cx="2420322" cy="737680"/>
          </a:xfrm>
          <a:prstGeom prst="rect">
            <a:avLst/>
          </a:prstGeom>
        </p:spPr>
      </p:pic>
    </p:spTree>
    <p:extLst>
      <p:ext uri="{BB962C8B-B14F-4D97-AF65-F5344CB8AC3E}">
        <p14:creationId xmlns:p14="http://schemas.microsoft.com/office/powerpoint/2010/main" val="3473861045"/>
      </p:ext>
    </p:extLst>
  </p:cSld>
  <p:clrMapOvr>
    <a:masterClrMapping/>
  </p:clrMapOvr>
  <mc:AlternateContent xmlns:mc="http://schemas.openxmlformats.org/markup-compatibility/2006" xmlns:p14="http://schemas.microsoft.com/office/powerpoint/2010/main">
    <mc:Choice Requires="p14">
      <p:transition spd="slow" p14:dur="800" advClick="0" advTm="8000">
        <p14:flythrough/>
      </p:transition>
    </mc:Choice>
    <mc:Fallback xmlns="">
      <p:transition spd="slow" advClick="0" advTm="8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depositphotos_2213094-stock-illustration-air-background-with-soap-bubbles.jpg"/>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00038" y="-14288"/>
            <a:ext cx="9744076" cy="6886576"/>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id="{501E6F6E-42E4-91F7-4A59-96AB0D93CF5C}"/>
              </a:ext>
            </a:extLst>
          </p:cNvPr>
          <p:cNvPicPr>
            <a:picLocks noChangeAspect="1"/>
          </p:cNvPicPr>
          <p:nvPr/>
        </p:nvPicPr>
        <p:blipFill>
          <a:blip r:embed="rId2"/>
          <a:stretch>
            <a:fillRect/>
          </a:stretch>
        </p:blipFill>
        <p:spPr>
          <a:xfrm>
            <a:off x="-254804" y="-14288"/>
            <a:ext cx="9744076" cy="6872288"/>
          </a:xfrm>
          <a:prstGeom prst="rect">
            <a:avLst/>
          </a:prstGeom>
        </p:spPr>
      </p:pic>
      <p:sp>
        <p:nvSpPr>
          <p:cNvPr id="2" name="Заголовок 1"/>
          <p:cNvSpPr>
            <a:spLocks noGrp="1"/>
          </p:cNvSpPr>
          <p:nvPr>
            <p:ph type="title"/>
          </p:nvPr>
        </p:nvSpPr>
        <p:spPr/>
        <p:txBody>
          <a:bodyPr/>
          <a:lstStyle/>
          <a:p>
            <a:r>
              <a:rPr lang="ru-RU" b="1" dirty="0">
                <a:solidFill>
                  <a:srgbClr val="FF0000"/>
                </a:solidFill>
              </a:rPr>
              <a:t>Спасибо за внимание!</a:t>
            </a:r>
          </a:p>
        </p:txBody>
      </p:sp>
      <p:pic>
        <p:nvPicPr>
          <p:cNvPr id="3" name="Рисунок 2">
            <a:extLst>
              <a:ext uri="{FF2B5EF4-FFF2-40B4-BE49-F238E27FC236}">
                <a16:creationId xmlns:a16="http://schemas.microsoft.com/office/drawing/2014/main" id="{5BC5D7C9-6C7C-44E9-B07F-0B8BE04736DC}"/>
              </a:ext>
            </a:extLst>
          </p:cNvPr>
          <p:cNvPicPr>
            <a:picLocks noChangeAspect="1"/>
          </p:cNvPicPr>
          <p:nvPr/>
        </p:nvPicPr>
        <p:blipFill>
          <a:blip r:embed="rId3"/>
          <a:stretch>
            <a:fillRect/>
          </a:stretch>
        </p:blipFill>
        <p:spPr>
          <a:xfrm>
            <a:off x="-277523" y="6007366"/>
            <a:ext cx="2420322" cy="737680"/>
          </a:xfrm>
          <a:prstGeom prst="rect">
            <a:avLst/>
          </a:prstGeom>
        </p:spPr>
      </p:pic>
      <p:pic>
        <p:nvPicPr>
          <p:cNvPr id="9" name="Объект 8">
            <a:extLst>
              <a:ext uri="{FF2B5EF4-FFF2-40B4-BE49-F238E27FC236}">
                <a16:creationId xmlns:a16="http://schemas.microsoft.com/office/drawing/2014/main" id="{3738A6B0-8A38-6BB5-A996-F4B18A097966}"/>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979712" y="1417638"/>
            <a:ext cx="5400600" cy="5035699"/>
          </a:xfrm>
        </p:spPr>
      </p:pic>
    </p:spTree>
    <p:extLst>
      <p:ext uri="{BB962C8B-B14F-4D97-AF65-F5344CB8AC3E}">
        <p14:creationId xmlns:p14="http://schemas.microsoft.com/office/powerpoint/2010/main" val="4113675650"/>
      </p:ext>
    </p:extLst>
  </p:cSld>
  <p:clrMapOvr>
    <a:masterClrMapping/>
  </p:clrMapOvr>
  <mc:AlternateContent xmlns:mc="http://schemas.openxmlformats.org/markup-compatibility/2006" xmlns:p14="http://schemas.microsoft.com/office/powerpoint/2010/main">
    <mc:Choice Requires="p14">
      <p:transition spd="slow" p14:dur="800" advClick="0" advTm="8000">
        <p14:flythrough/>
      </p:transition>
    </mc:Choice>
    <mc:Fallback xmlns="">
      <p:transition spd="slow" advClick="0" advTm="8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CD3D7-73BD-CD24-380E-1098F605AA35}"/>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C7BDB95A-6019-A91A-C0EE-16511A058631}"/>
              </a:ext>
            </a:extLst>
          </p:cNvPr>
          <p:cNvPicPr>
            <a:picLocks noChangeAspect="1"/>
          </p:cNvPicPr>
          <p:nvPr/>
        </p:nvPicPr>
        <p:blipFill>
          <a:blip r:embed="rId2"/>
          <a:stretch>
            <a:fillRect/>
          </a:stretch>
        </p:blipFill>
        <p:spPr>
          <a:xfrm>
            <a:off x="0" y="105801"/>
            <a:ext cx="9144000" cy="6742175"/>
          </a:xfrm>
          <a:prstGeom prst="rect">
            <a:avLst/>
          </a:prstGeom>
        </p:spPr>
      </p:pic>
      <p:sp>
        <p:nvSpPr>
          <p:cNvPr id="5" name="Подзаголовок 4">
            <a:extLst>
              <a:ext uri="{FF2B5EF4-FFF2-40B4-BE49-F238E27FC236}">
                <a16:creationId xmlns:a16="http://schemas.microsoft.com/office/drawing/2014/main" id="{215EC2B1-30CF-C8F6-C306-7E68A1B78B1F}"/>
              </a:ext>
            </a:extLst>
          </p:cNvPr>
          <p:cNvSpPr>
            <a:spLocks noGrp="1"/>
          </p:cNvSpPr>
          <p:nvPr>
            <p:ph type="subTitle" idx="1"/>
          </p:nvPr>
        </p:nvSpPr>
        <p:spPr>
          <a:xfrm>
            <a:off x="107504" y="2204863"/>
            <a:ext cx="8784976" cy="3881917"/>
          </a:xfrm>
        </p:spPr>
        <p:txBody>
          <a:bodyPr>
            <a:normAutofit/>
          </a:bodyPr>
          <a:lstStyle/>
          <a:p>
            <a:pPr algn="just">
              <a:lnSpc>
                <a:spcPct val="107000"/>
              </a:lnSpc>
              <a:spcAft>
                <a:spcPts val="800"/>
              </a:spcAft>
            </a:pPr>
            <a:r>
              <a:rPr lang="ru-RU" sz="1800" b="1" u="sng" kern="0"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Задачи</a:t>
            </a:r>
            <a:r>
              <a:rPr lang="ru-RU" sz="1800" b="1" kern="0"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5000"/>
              </a:lnSpc>
              <a:spcAft>
                <a:spcPts val="1000"/>
              </a:spcAft>
            </a:pPr>
            <a:r>
              <a:rPr lang="ru-RU" sz="2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Образовательные.</a:t>
            </a:r>
            <a:r>
              <a:rPr lang="ru-RU"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Познакомить детей со свойствами воды опытным путем.</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u-RU"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Развивающие</a:t>
            </a:r>
            <a:r>
              <a:rPr lang="ru-RU"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Создать условия для формирования у детей практических и умственных действий. Развивать восприятие, память, наблюдательность, способность анализировать, сравнивать, выделять характерные существенные признаки и делать выводы в процессе организации экспериментальной деятельности.</a:t>
            </a:r>
            <a:br>
              <a:rPr lang="ru-RU"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Воспитательные.</a:t>
            </a:r>
            <a:r>
              <a:rPr lang="ru-RU"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Воспитывать аккуратность, бережное отношение к воде.</a:t>
            </a:r>
            <a:b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228600" algn="just">
              <a:lnSpc>
                <a:spcPct val="107000"/>
              </a:lnSpc>
              <a:spcAft>
                <a:spcPts val="800"/>
              </a:spcAft>
            </a:pPr>
            <a:endParaRPr lang="ru-RU" dirty="0"/>
          </a:p>
        </p:txBody>
      </p:sp>
      <p:sp>
        <p:nvSpPr>
          <p:cNvPr id="8" name="TextBox 7">
            <a:extLst>
              <a:ext uri="{FF2B5EF4-FFF2-40B4-BE49-F238E27FC236}">
                <a16:creationId xmlns:a16="http://schemas.microsoft.com/office/drawing/2014/main" id="{9AE6E9AE-45BC-0A2D-BFE7-A4453E08ECBE}"/>
              </a:ext>
            </a:extLst>
          </p:cNvPr>
          <p:cNvSpPr txBox="1"/>
          <p:nvPr/>
        </p:nvSpPr>
        <p:spPr>
          <a:xfrm>
            <a:off x="107504" y="559234"/>
            <a:ext cx="8604448" cy="734688"/>
          </a:xfrm>
          <a:prstGeom prst="rect">
            <a:avLst/>
          </a:prstGeom>
          <a:noFill/>
        </p:spPr>
        <p:txBody>
          <a:bodyPr wrap="square">
            <a:spAutoFit/>
          </a:bodyPr>
          <a:lstStyle/>
          <a:p>
            <a:pPr algn="ctr">
              <a:lnSpc>
                <a:spcPct val="107000"/>
              </a:lnSpc>
              <a:spcAft>
                <a:spcPts val="800"/>
              </a:spcAft>
            </a:pPr>
            <a:r>
              <a:rPr lang="ru-RU" sz="2000" b="1" kern="0"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ЦЕЛЬ: развитие познавательно-исследовательской активности детей старшего дошкольного возраста.</a:t>
            </a:r>
            <a:endParaRPr lang="ru-RU"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a:extLst>
              <a:ext uri="{FF2B5EF4-FFF2-40B4-BE49-F238E27FC236}">
                <a16:creationId xmlns:a16="http://schemas.microsoft.com/office/drawing/2014/main" id="{40A9DBAF-6CE1-96D3-A495-1D2A8E012219}"/>
              </a:ext>
            </a:extLst>
          </p:cNvPr>
          <p:cNvPicPr>
            <a:picLocks noChangeAspect="1"/>
          </p:cNvPicPr>
          <p:nvPr/>
        </p:nvPicPr>
        <p:blipFill>
          <a:blip r:embed="rId3"/>
          <a:stretch>
            <a:fillRect/>
          </a:stretch>
        </p:blipFill>
        <p:spPr>
          <a:xfrm>
            <a:off x="0" y="6086780"/>
            <a:ext cx="2420322" cy="737680"/>
          </a:xfrm>
          <a:prstGeom prst="rect">
            <a:avLst/>
          </a:prstGeom>
        </p:spPr>
      </p:pic>
    </p:spTree>
    <p:extLst>
      <p:ext uri="{BB962C8B-B14F-4D97-AF65-F5344CB8AC3E}">
        <p14:creationId xmlns:p14="http://schemas.microsoft.com/office/powerpoint/2010/main" val="944645150"/>
      </p:ext>
    </p:extLst>
  </p:cSld>
  <p:clrMapOvr>
    <a:masterClrMapping/>
  </p:clrMapOvr>
  <mc:AlternateContent xmlns:mc="http://schemas.openxmlformats.org/markup-compatibility/2006" xmlns:p14="http://schemas.microsoft.com/office/powerpoint/2010/main">
    <mc:Choice Requires="p14">
      <p:transition spd="slow" p14:dur="800" advClick="0" advTm="8000">
        <p14:flythrough/>
      </p:transition>
    </mc:Choice>
    <mc:Fallback xmlns="">
      <p:transition spd="slow" advClick="0" advTm="8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72357-F82A-8DBF-3D25-5B23ADB7D277}"/>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217CCC6E-7907-21D4-45C8-5ECA796F4CEC}"/>
              </a:ext>
            </a:extLst>
          </p:cNvPr>
          <p:cNvPicPr>
            <a:picLocks noChangeAspect="1"/>
          </p:cNvPicPr>
          <p:nvPr/>
        </p:nvPicPr>
        <p:blipFill>
          <a:blip r:embed="rId2"/>
          <a:stretch>
            <a:fillRect/>
          </a:stretch>
        </p:blipFill>
        <p:spPr>
          <a:xfrm>
            <a:off x="0" y="-26179"/>
            <a:ext cx="9144000" cy="6742175"/>
          </a:xfrm>
          <a:prstGeom prst="rect">
            <a:avLst/>
          </a:prstGeom>
        </p:spPr>
      </p:pic>
      <p:sp>
        <p:nvSpPr>
          <p:cNvPr id="8" name="TextBox 7">
            <a:extLst>
              <a:ext uri="{FF2B5EF4-FFF2-40B4-BE49-F238E27FC236}">
                <a16:creationId xmlns:a16="http://schemas.microsoft.com/office/drawing/2014/main" id="{024CD092-DF03-4A02-AA8A-E7DC3F745586}"/>
              </a:ext>
            </a:extLst>
          </p:cNvPr>
          <p:cNvSpPr txBox="1"/>
          <p:nvPr/>
        </p:nvSpPr>
        <p:spPr>
          <a:xfrm>
            <a:off x="107504" y="559234"/>
            <a:ext cx="8604448" cy="1509196"/>
          </a:xfrm>
          <a:prstGeom prst="rect">
            <a:avLst/>
          </a:prstGeom>
          <a:noFill/>
        </p:spPr>
        <p:txBody>
          <a:bodyPr wrap="square">
            <a:spAutoFit/>
          </a:bodyPr>
          <a:lstStyle/>
          <a:p>
            <a:pPr algn="ctr">
              <a:lnSpc>
                <a:spcPct val="107000"/>
              </a:lnSpc>
              <a:spcAft>
                <a:spcPts val="800"/>
              </a:spcAft>
            </a:pPr>
            <a:r>
              <a:rPr lang="ru-RU" sz="4400" b="1" kern="100"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Правила поведения в лаборатории</a:t>
            </a:r>
          </a:p>
        </p:txBody>
      </p:sp>
      <p:pic>
        <p:nvPicPr>
          <p:cNvPr id="4" name="Рисунок 3">
            <a:extLst>
              <a:ext uri="{FF2B5EF4-FFF2-40B4-BE49-F238E27FC236}">
                <a16:creationId xmlns:a16="http://schemas.microsoft.com/office/drawing/2014/main" id="{E9BD13E4-AD6A-5E9B-E73B-2150B21C329F}"/>
              </a:ext>
            </a:extLst>
          </p:cNvPr>
          <p:cNvPicPr>
            <a:picLocks noChangeAspect="1"/>
          </p:cNvPicPr>
          <p:nvPr/>
        </p:nvPicPr>
        <p:blipFill>
          <a:blip r:embed="rId3"/>
          <a:stretch>
            <a:fillRect/>
          </a:stretch>
        </p:blipFill>
        <p:spPr>
          <a:xfrm>
            <a:off x="0" y="6086780"/>
            <a:ext cx="2420322" cy="737680"/>
          </a:xfrm>
          <a:prstGeom prst="rect">
            <a:avLst/>
          </a:prstGeom>
        </p:spPr>
      </p:pic>
      <p:pic>
        <p:nvPicPr>
          <p:cNvPr id="5" name="Рисунок 4">
            <a:extLst>
              <a:ext uri="{FF2B5EF4-FFF2-40B4-BE49-F238E27FC236}">
                <a16:creationId xmlns:a16="http://schemas.microsoft.com/office/drawing/2014/main" id="{BBC3BCE4-C0B9-F38E-3936-99276DF77622}"/>
              </a:ext>
            </a:extLst>
          </p:cNvPr>
          <p:cNvPicPr>
            <a:picLocks noChangeAspect="1"/>
          </p:cNvPicPr>
          <p:nvPr/>
        </p:nvPicPr>
        <p:blipFill>
          <a:blip r:embed="rId4">
            <a:extLst>
              <a:ext uri="{28A0092B-C50C-407E-A947-70E740481C1C}">
                <a14:useLocalDpi xmlns:a14="http://schemas.microsoft.com/office/drawing/2010/main" val="0"/>
              </a:ext>
            </a:extLst>
          </a:blip>
          <a:srcRect t="17030"/>
          <a:stretch/>
        </p:blipFill>
        <p:spPr>
          <a:xfrm>
            <a:off x="1403648" y="1910510"/>
            <a:ext cx="6446074" cy="4388256"/>
          </a:xfrm>
          <a:prstGeom prst="rect">
            <a:avLst/>
          </a:prstGeom>
        </p:spPr>
      </p:pic>
    </p:spTree>
    <p:extLst>
      <p:ext uri="{BB962C8B-B14F-4D97-AF65-F5344CB8AC3E}">
        <p14:creationId xmlns:p14="http://schemas.microsoft.com/office/powerpoint/2010/main" val="860306733"/>
      </p:ext>
    </p:extLst>
  </p:cSld>
  <p:clrMapOvr>
    <a:masterClrMapping/>
  </p:clrMapOvr>
  <mc:AlternateContent xmlns:mc="http://schemas.openxmlformats.org/markup-compatibility/2006" xmlns:p14="http://schemas.microsoft.com/office/powerpoint/2010/main">
    <mc:Choice Requires="p14">
      <p:transition spd="slow" p14:dur="800" advClick="0" advTm="8000">
        <p14:flythrough/>
      </p:transition>
    </mc:Choice>
    <mc:Fallback xmlns="">
      <p:transition spd="slow" advClick="0" advTm="8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C0F4B-B202-607C-6CB8-777410B5F861}"/>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52DE43B8-2DB6-F47D-65FD-79D6520787CE}"/>
              </a:ext>
            </a:extLst>
          </p:cNvPr>
          <p:cNvPicPr>
            <a:picLocks noChangeAspect="1"/>
          </p:cNvPicPr>
          <p:nvPr/>
        </p:nvPicPr>
        <p:blipFill>
          <a:blip r:embed="rId2"/>
          <a:stretch>
            <a:fillRect/>
          </a:stretch>
        </p:blipFill>
        <p:spPr>
          <a:xfrm>
            <a:off x="0" y="0"/>
            <a:ext cx="9144000" cy="6742175"/>
          </a:xfrm>
          <a:prstGeom prst="rect">
            <a:avLst/>
          </a:prstGeom>
        </p:spPr>
      </p:pic>
      <p:pic>
        <p:nvPicPr>
          <p:cNvPr id="4" name="Рисунок 3">
            <a:extLst>
              <a:ext uri="{FF2B5EF4-FFF2-40B4-BE49-F238E27FC236}">
                <a16:creationId xmlns:a16="http://schemas.microsoft.com/office/drawing/2014/main" id="{5E941056-266D-E202-DA59-129E028059EC}"/>
              </a:ext>
            </a:extLst>
          </p:cNvPr>
          <p:cNvPicPr>
            <a:picLocks noChangeAspect="1"/>
          </p:cNvPicPr>
          <p:nvPr/>
        </p:nvPicPr>
        <p:blipFill>
          <a:blip r:embed="rId3"/>
          <a:stretch>
            <a:fillRect/>
          </a:stretch>
        </p:blipFill>
        <p:spPr>
          <a:xfrm>
            <a:off x="0" y="6086780"/>
            <a:ext cx="2420322" cy="737680"/>
          </a:xfrm>
          <a:prstGeom prst="rect">
            <a:avLst/>
          </a:prstGeom>
        </p:spPr>
      </p:pic>
      <p:pic>
        <p:nvPicPr>
          <p:cNvPr id="5" name="Рисунок 4">
            <a:extLst>
              <a:ext uri="{FF2B5EF4-FFF2-40B4-BE49-F238E27FC236}">
                <a16:creationId xmlns:a16="http://schemas.microsoft.com/office/drawing/2014/main" id="{CA9F9A2C-CB5F-0907-EA4A-E26F75B5F4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4" y="764704"/>
            <a:ext cx="7644339" cy="4299941"/>
          </a:xfrm>
          <a:prstGeom prst="rect">
            <a:avLst/>
          </a:prstGeom>
        </p:spPr>
      </p:pic>
    </p:spTree>
    <p:extLst>
      <p:ext uri="{BB962C8B-B14F-4D97-AF65-F5344CB8AC3E}">
        <p14:creationId xmlns:p14="http://schemas.microsoft.com/office/powerpoint/2010/main" val="1078557362"/>
      </p:ext>
    </p:extLst>
  </p:cSld>
  <p:clrMapOvr>
    <a:masterClrMapping/>
  </p:clrMapOvr>
  <mc:AlternateContent xmlns:mc="http://schemas.openxmlformats.org/markup-compatibility/2006" xmlns:p14="http://schemas.microsoft.com/office/powerpoint/2010/main">
    <mc:Choice Requires="p14">
      <p:transition spd="slow" p14:dur="800" advClick="0" advTm="8000">
        <p14:flythrough/>
      </p:transition>
    </mc:Choice>
    <mc:Fallback xmlns="">
      <p:transition spd="slow" advClick="0" advTm="8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0A91B1E1-401E-5244-3FF8-41DE1B5A9DA2}"/>
              </a:ext>
            </a:extLst>
          </p:cNvPr>
          <p:cNvPicPr>
            <a:picLocks noChangeAspect="1"/>
          </p:cNvPicPr>
          <p:nvPr/>
        </p:nvPicPr>
        <p:blipFill>
          <a:blip r:embed="rId2"/>
          <a:stretch>
            <a:fillRect/>
          </a:stretch>
        </p:blipFill>
        <p:spPr>
          <a:xfrm>
            <a:off x="0" y="-2798"/>
            <a:ext cx="9144000" cy="6742175"/>
          </a:xfrm>
          <a:prstGeom prst="rect">
            <a:avLst/>
          </a:prstGeom>
        </p:spPr>
      </p:pic>
      <p:sp>
        <p:nvSpPr>
          <p:cNvPr id="2" name="Заголовок 1">
            <a:extLst>
              <a:ext uri="{FF2B5EF4-FFF2-40B4-BE49-F238E27FC236}">
                <a16:creationId xmlns:a16="http://schemas.microsoft.com/office/drawing/2014/main" id="{5B81F59F-42E1-005D-55BE-3D5D71F4C5B7}"/>
              </a:ext>
            </a:extLst>
          </p:cNvPr>
          <p:cNvSpPr>
            <a:spLocks noGrp="1"/>
          </p:cNvSpPr>
          <p:nvPr>
            <p:ph type="title"/>
          </p:nvPr>
        </p:nvSpPr>
        <p:spPr/>
        <p:txBody>
          <a:bodyPr>
            <a:normAutofit/>
          </a:bodyPr>
          <a:lstStyle/>
          <a:p>
            <a:r>
              <a:rPr lang="ru-RU" b="1" dirty="0">
                <a:solidFill>
                  <a:srgbClr val="FF0000"/>
                </a:solidFill>
                <a:effectLst>
                  <a:outerShdw blurRad="38100" dist="38100" dir="2700000" algn="tl">
                    <a:srgbClr val="000000">
                      <a:alpha val="43137"/>
                    </a:srgbClr>
                  </a:outerShdw>
                </a:effectLst>
              </a:rPr>
              <a:t>Дождь в стакане</a:t>
            </a:r>
          </a:p>
        </p:txBody>
      </p:sp>
      <p:pic>
        <p:nvPicPr>
          <p:cNvPr id="7" name="Рисунок 6">
            <a:extLst>
              <a:ext uri="{FF2B5EF4-FFF2-40B4-BE49-F238E27FC236}">
                <a16:creationId xmlns:a16="http://schemas.microsoft.com/office/drawing/2014/main" id="{ECECD726-91B8-70D5-B916-AA41E332E86D}"/>
              </a:ext>
            </a:extLst>
          </p:cNvPr>
          <p:cNvPicPr>
            <a:picLocks noChangeAspect="1"/>
          </p:cNvPicPr>
          <p:nvPr/>
        </p:nvPicPr>
        <p:blipFill>
          <a:blip r:embed="rId3"/>
          <a:stretch>
            <a:fillRect/>
          </a:stretch>
        </p:blipFill>
        <p:spPr>
          <a:xfrm>
            <a:off x="0" y="6090972"/>
            <a:ext cx="2420322" cy="737680"/>
          </a:xfrm>
          <a:prstGeom prst="rect">
            <a:avLst/>
          </a:prstGeom>
        </p:spPr>
      </p:pic>
      <p:pic>
        <p:nvPicPr>
          <p:cNvPr id="9" name="Рисунок 8">
            <a:extLst>
              <a:ext uri="{FF2B5EF4-FFF2-40B4-BE49-F238E27FC236}">
                <a16:creationId xmlns:a16="http://schemas.microsoft.com/office/drawing/2014/main" id="{C471B1AC-9C01-C804-0A2B-84570B8DD4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7624" y="1695074"/>
            <a:ext cx="6455431" cy="4442511"/>
          </a:xfrm>
          <a:prstGeom prst="rect">
            <a:avLst/>
          </a:prstGeom>
        </p:spPr>
      </p:pic>
    </p:spTree>
    <p:extLst>
      <p:ext uri="{BB962C8B-B14F-4D97-AF65-F5344CB8AC3E}">
        <p14:creationId xmlns:p14="http://schemas.microsoft.com/office/powerpoint/2010/main" val="1992670887"/>
      </p:ext>
    </p:extLst>
  </p:cSld>
  <p:clrMapOvr>
    <a:masterClrMapping/>
  </p:clrMapOvr>
  <mc:AlternateContent xmlns:mc="http://schemas.openxmlformats.org/markup-compatibility/2006" xmlns:p14="http://schemas.microsoft.com/office/powerpoint/2010/main">
    <mc:Choice Requires="p14">
      <p:transition spd="slow" p14:dur="800" advClick="0" advTm="8000">
        <p14:flythrough/>
      </p:transition>
    </mc:Choice>
    <mc:Fallback xmlns="">
      <p:transition spd="slow" advClick="0" advTm="8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21617-299E-810B-9968-8A33D954949E}"/>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BB7381D0-BA62-E7A2-EAFE-382F48C521F5}"/>
              </a:ext>
            </a:extLst>
          </p:cNvPr>
          <p:cNvPicPr>
            <a:picLocks noChangeAspect="1"/>
          </p:cNvPicPr>
          <p:nvPr/>
        </p:nvPicPr>
        <p:blipFill>
          <a:blip r:embed="rId2"/>
          <a:stretch>
            <a:fillRect/>
          </a:stretch>
        </p:blipFill>
        <p:spPr>
          <a:xfrm>
            <a:off x="35169" y="43238"/>
            <a:ext cx="9144000" cy="6742175"/>
          </a:xfrm>
          <a:prstGeom prst="rect">
            <a:avLst/>
          </a:prstGeom>
        </p:spPr>
      </p:pic>
      <p:sp>
        <p:nvSpPr>
          <p:cNvPr id="2" name="Заголовок 1">
            <a:extLst>
              <a:ext uri="{FF2B5EF4-FFF2-40B4-BE49-F238E27FC236}">
                <a16:creationId xmlns:a16="http://schemas.microsoft.com/office/drawing/2014/main" id="{09A494B9-2349-40B2-D514-C57E15CA7FBC}"/>
              </a:ext>
            </a:extLst>
          </p:cNvPr>
          <p:cNvSpPr>
            <a:spLocks noGrp="1"/>
          </p:cNvSpPr>
          <p:nvPr>
            <p:ph type="title"/>
          </p:nvPr>
        </p:nvSpPr>
        <p:spPr>
          <a:xfrm>
            <a:off x="-1" y="274638"/>
            <a:ext cx="9105957" cy="1066130"/>
          </a:xfrm>
        </p:spPr>
        <p:txBody>
          <a:bodyPr>
            <a:normAutofit fontScale="90000"/>
          </a:bodyPr>
          <a:lstStyle/>
          <a:p>
            <a:r>
              <a:rPr lang="ru-RU" sz="6000" b="1" dirty="0">
                <a:solidFill>
                  <a:srgbClr val="FF0000"/>
                </a:solidFill>
                <a:effectLst>
                  <a:outerShdw blurRad="38100" dist="38100" dir="2700000" algn="tl">
                    <a:srgbClr val="000000">
                      <a:alpha val="43137"/>
                    </a:srgbClr>
                  </a:outerShdw>
                </a:effectLst>
              </a:rPr>
              <a:t>Найди морского обитателя</a:t>
            </a:r>
            <a:br>
              <a:rPr lang="ru-RU" dirty="0">
                <a:solidFill>
                  <a:srgbClr val="FF0000"/>
                </a:solidFill>
              </a:rPr>
            </a:br>
            <a:endParaRPr lang="ru-RU" sz="3100" dirty="0"/>
          </a:p>
        </p:txBody>
      </p:sp>
      <p:pic>
        <p:nvPicPr>
          <p:cNvPr id="6" name="Рисунок 5">
            <a:extLst>
              <a:ext uri="{FF2B5EF4-FFF2-40B4-BE49-F238E27FC236}">
                <a16:creationId xmlns:a16="http://schemas.microsoft.com/office/drawing/2014/main" id="{E6D011DD-E4B0-3E3A-CFB8-750F063BD44D}"/>
              </a:ext>
            </a:extLst>
          </p:cNvPr>
          <p:cNvPicPr>
            <a:picLocks noChangeAspect="1"/>
          </p:cNvPicPr>
          <p:nvPr/>
        </p:nvPicPr>
        <p:blipFill>
          <a:blip r:embed="rId3"/>
          <a:stretch>
            <a:fillRect/>
          </a:stretch>
        </p:blipFill>
        <p:spPr>
          <a:xfrm>
            <a:off x="0" y="6110296"/>
            <a:ext cx="2420322" cy="737680"/>
          </a:xfrm>
          <a:prstGeom prst="rect">
            <a:avLst/>
          </a:prstGeom>
        </p:spPr>
      </p:pic>
      <p:pic>
        <p:nvPicPr>
          <p:cNvPr id="5" name="Объект 4">
            <a:extLst>
              <a:ext uri="{FF2B5EF4-FFF2-40B4-BE49-F238E27FC236}">
                <a16:creationId xmlns:a16="http://schemas.microsoft.com/office/drawing/2014/main" id="{CB5BEE02-E276-8987-E689-9B2D4031CAC9}"/>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763688" y="1340768"/>
            <a:ext cx="5987008" cy="4789606"/>
          </a:xfrm>
        </p:spPr>
      </p:pic>
    </p:spTree>
    <p:extLst>
      <p:ext uri="{BB962C8B-B14F-4D97-AF65-F5344CB8AC3E}">
        <p14:creationId xmlns:p14="http://schemas.microsoft.com/office/powerpoint/2010/main" val="289536507"/>
      </p:ext>
    </p:extLst>
  </p:cSld>
  <p:clrMapOvr>
    <a:masterClrMapping/>
  </p:clrMapOvr>
  <mc:AlternateContent xmlns:mc="http://schemas.openxmlformats.org/markup-compatibility/2006" xmlns:p14="http://schemas.microsoft.com/office/powerpoint/2010/main">
    <mc:Choice Requires="p14">
      <p:transition spd="slow" p14:dur="800" advClick="0" advTm="8000">
        <p14:flythrough/>
      </p:transition>
    </mc:Choice>
    <mc:Fallback xmlns="">
      <p:transition spd="slow" advClick="0" advTm="8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55AAF-F27C-421E-7B2E-A820F6C4684A}"/>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18784682-B3C5-0046-5323-A0A084DE6623}"/>
              </a:ext>
            </a:extLst>
          </p:cNvPr>
          <p:cNvPicPr>
            <a:picLocks noChangeAspect="1"/>
          </p:cNvPicPr>
          <p:nvPr/>
        </p:nvPicPr>
        <p:blipFill>
          <a:blip r:embed="rId2"/>
          <a:stretch>
            <a:fillRect/>
          </a:stretch>
        </p:blipFill>
        <p:spPr>
          <a:xfrm>
            <a:off x="35169" y="43238"/>
            <a:ext cx="9144000" cy="6742175"/>
          </a:xfrm>
          <a:prstGeom prst="rect">
            <a:avLst/>
          </a:prstGeom>
        </p:spPr>
      </p:pic>
      <p:sp>
        <p:nvSpPr>
          <p:cNvPr id="2" name="Заголовок 1">
            <a:extLst>
              <a:ext uri="{FF2B5EF4-FFF2-40B4-BE49-F238E27FC236}">
                <a16:creationId xmlns:a16="http://schemas.microsoft.com/office/drawing/2014/main" id="{E86EAA3E-46DB-973E-238A-A564FFC90192}"/>
              </a:ext>
            </a:extLst>
          </p:cNvPr>
          <p:cNvSpPr>
            <a:spLocks noGrp="1"/>
          </p:cNvSpPr>
          <p:nvPr>
            <p:ph type="title"/>
          </p:nvPr>
        </p:nvSpPr>
        <p:spPr>
          <a:xfrm>
            <a:off x="457200" y="274638"/>
            <a:ext cx="8229600" cy="1066130"/>
          </a:xfrm>
        </p:spPr>
        <p:txBody>
          <a:bodyPr>
            <a:normAutofit fontScale="90000"/>
          </a:bodyPr>
          <a:lstStyle/>
          <a:p>
            <a:r>
              <a:rPr lang="ru-RU" sz="6000" b="1" dirty="0">
                <a:solidFill>
                  <a:srgbClr val="FF0000"/>
                </a:solidFill>
                <a:effectLst>
                  <a:outerShdw blurRad="38100" dist="38100" dir="2700000" algn="tl">
                    <a:srgbClr val="000000">
                      <a:alpha val="43137"/>
                    </a:srgbClr>
                  </a:outerShdw>
                </a:effectLst>
              </a:rPr>
              <a:t>Масло+ вода</a:t>
            </a:r>
            <a:br>
              <a:rPr lang="ru-RU" dirty="0">
                <a:solidFill>
                  <a:srgbClr val="FF0000"/>
                </a:solidFill>
              </a:rPr>
            </a:br>
            <a:endParaRPr lang="ru-RU" sz="3100" dirty="0"/>
          </a:p>
        </p:txBody>
      </p:sp>
      <p:pic>
        <p:nvPicPr>
          <p:cNvPr id="6" name="Рисунок 5">
            <a:extLst>
              <a:ext uri="{FF2B5EF4-FFF2-40B4-BE49-F238E27FC236}">
                <a16:creationId xmlns:a16="http://schemas.microsoft.com/office/drawing/2014/main" id="{003DE478-0066-FACA-E0AB-A4B47DF13F59}"/>
              </a:ext>
            </a:extLst>
          </p:cNvPr>
          <p:cNvPicPr>
            <a:picLocks noChangeAspect="1"/>
          </p:cNvPicPr>
          <p:nvPr/>
        </p:nvPicPr>
        <p:blipFill>
          <a:blip r:embed="rId3"/>
          <a:stretch>
            <a:fillRect/>
          </a:stretch>
        </p:blipFill>
        <p:spPr>
          <a:xfrm>
            <a:off x="0" y="6110296"/>
            <a:ext cx="2420322" cy="737680"/>
          </a:xfrm>
          <a:prstGeom prst="rect">
            <a:avLst/>
          </a:prstGeom>
        </p:spPr>
      </p:pic>
      <p:pic>
        <p:nvPicPr>
          <p:cNvPr id="10" name="Рисунок 9">
            <a:extLst>
              <a:ext uri="{FF2B5EF4-FFF2-40B4-BE49-F238E27FC236}">
                <a16:creationId xmlns:a16="http://schemas.microsoft.com/office/drawing/2014/main" id="{1FA55941-A1E6-2D54-5588-4A62AA14E0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608" y="1844824"/>
            <a:ext cx="6748241" cy="3795886"/>
          </a:xfrm>
          <a:prstGeom prst="rect">
            <a:avLst/>
          </a:prstGeom>
        </p:spPr>
      </p:pic>
    </p:spTree>
    <p:extLst>
      <p:ext uri="{BB962C8B-B14F-4D97-AF65-F5344CB8AC3E}">
        <p14:creationId xmlns:p14="http://schemas.microsoft.com/office/powerpoint/2010/main" val="1341580251"/>
      </p:ext>
    </p:extLst>
  </p:cSld>
  <p:clrMapOvr>
    <a:masterClrMapping/>
  </p:clrMapOvr>
  <mc:AlternateContent xmlns:mc="http://schemas.openxmlformats.org/markup-compatibility/2006" xmlns:p14="http://schemas.microsoft.com/office/powerpoint/2010/main">
    <mc:Choice Requires="p14">
      <p:transition spd="slow" p14:dur="800" advClick="0" advTm="8000">
        <p14:flythrough/>
      </p:transition>
    </mc:Choice>
    <mc:Fallback xmlns="">
      <p:transition spd="slow" advClick="0" advTm="8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C3C86-ABED-45FD-D741-4251C5FC4ABE}"/>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4CC021FF-7335-A2FA-D473-E99D31A75BC1}"/>
              </a:ext>
            </a:extLst>
          </p:cNvPr>
          <p:cNvPicPr>
            <a:picLocks noChangeAspect="1"/>
          </p:cNvPicPr>
          <p:nvPr/>
        </p:nvPicPr>
        <p:blipFill>
          <a:blip r:embed="rId2"/>
          <a:stretch>
            <a:fillRect/>
          </a:stretch>
        </p:blipFill>
        <p:spPr>
          <a:xfrm>
            <a:off x="35169" y="43238"/>
            <a:ext cx="9144000" cy="6742175"/>
          </a:xfrm>
          <a:prstGeom prst="rect">
            <a:avLst/>
          </a:prstGeom>
        </p:spPr>
      </p:pic>
      <p:sp>
        <p:nvSpPr>
          <p:cNvPr id="2" name="Заголовок 1">
            <a:extLst>
              <a:ext uri="{FF2B5EF4-FFF2-40B4-BE49-F238E27FC236}">
                <a16:creationId xmlns:a16="http://schemas.microsoft.com/office/drawing/2014/main" id="{FC97DCEF-1E66-D858-A096-C1D1D808787F}"/>
              </a:ext>
            </a:extLst>
          </p:cNvPr>
          <p:cNvSpPr>
            <a:spLocks noGrp="1"/>
          </p:cNvSpPr>
          <p:nvPr>
            <p:ph type="title"/>
          </p:nvPr>
        </p:nvSpPr>
        <p:spPr>
          <a:xfrm>
            <a:off x="457200" y="274638"/>
            <a:ext cx="8229600" cy="1066130"/>
          </a:xfrm>
        </p:spPr>
        <p:txBody>
          <a:bodyPr>
            <a:normAutofit fontScale="90000"/>
          </a:bodyPr>
          <a:lstStyle/>
          <a:p>
            <a:r>
              <a:rPr lang="ru-RU" sz="6000" b="1" dirty="0">
                <a:solidFill>
                  <a:srgbClr val="FF0000"/>
                </a:solidFill>
                <a:effectLst>
                  <a:outerShdw blurRad="38100" dist="38100" dir="2700000" algn="tl">
                    <a:srgbClr val="000000">
                      <a:alpha val="43137"/>
                    </a:srgbClr>
                  </a:outerShdw>
                </a:effectLst>
              </a:rPr>
              <a:t>Бусинки</a:t>
            </a:r>
            <a:br>
              <a:rPr lang="ru-RU" dirty="0">
                <a:solidFill>
                  <a:srgbClr val="FF0000"/>
                </a:solidFill>
              </a:rPr>
            </a:br>
            <a:endParaRPr lang="ru-RU" sz="3100" dirty="0"/>
          </a:p>
        </p:txBody>
      </p:sp>
      <p:pic>
        <p:nvPicPr>
          <p:cNvPr id="6" name="Рисунок 5">
            <a:extLst>
              <a:ext uri="{FF2B5EF4-FFF2-40B4-BE49-F238E27FC236}">
                <a16:creationId xmlns:a16="http://schemas.microsoft.com/office/drawing/2014/main" id="{8BEA7233-0146-BC4E-B6CB-6FF54E32FAC0}"/>
              </a:ext>
            </a:extLst>
          </p:cNvPr>
          <p:cNvPicPr>
            <a:picLocks noChangeAspect="1"/>
          </p:cNvPicPr>
          <p:nvPr/>
        </p:nvPicPr>
        <p:blipFill>
          <a:blip r:embed="rId3"/>
          <a:stretch>
            <a:fillRect/>
          </a:stretch>
        </p:blipFill>
        <p:spPr>
          <a:xfrm>
            <a:off x="0" y="6110296"/>
            <a:ext cx="2420322" cy="737680"/>
          </a:xfrm>
          <a:prstGeom prst="rect">
            <a:avLst/>
          </a:prstGeom>
        </p:spPr>
      </p:pic>
      <p:pic>
        <p:nvPicPr>
          <p:cNvPr id="8" name="Объект 7">
            <a:extLst>
              <a:ext uri="{FF2B5EF4-FFF2-40B4-BE49-F238E27FC236}">
                <a16:creationId xmlns:a16="http://schemas.microsoft.com/office/drawing/2014/main" id="{C57EBA9D-2867-39F8-C5DD-252DBA1B3ACC}"/>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987601" y="1578668"/>
            <a:ext cx="7168798" cy="4032448"/>
          </a:xfrm>
        </p:spPr>
      </p:pic>
    </p:spTree>
    <p:extLst>
      <p:ext uri="{BB962C8B-B14F-4D97-AF65-F5344CB8AC3E}">
        <p14:creationId xmlns:p14="http://schemas.microsoft.com/office/powerpoint/2010/main" val="434821989"/>
      </p:ext>
    </p:extLst>
  </p:cSld>
  <p:clrMapOvr>
    <a:masterClrMapping/>
  </p:clrMapOvr>
  <mc:AlternateContent xmlns:mc="http://schemas.openxmlformats.org/markup-compatibility/2006" xmlns:p14="http://schemas.microsoft.com/office/powerpoint/2010/main">
    <mc:Choice Requires="p14">
      <p:transition spd="slow" p14:dur="800" advClick="0" advTm="8000">
        <p14:flythrough/>
      </p:transition>
    </mc:Choice>
    <mc:Fallback xmlns="">
      <p:transition spd="slow" advClick="0" advTm="8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84D20A52-480A-A799-3597-046314089FE7}"/>
              </a:ext>
            </a:extLst>
          </p:cNvPr>
          <p:cNvPicPr>
            <a:picLocks noChangeAspect="1"/>
          </p:cNvPicPr>
          <p:nvPr/>
        </p:nvPicPr>
        <p:blipFill>
          <a:blip r:embed="rId2"/>
          <a:stretch>
            <a:fillRect/>
          </a:stretch>
        </p:blipFill>
        <p:spPr>
          <a:xfrm>
            <a:off x="35169" y="43238"/>
            <a:ext cx="9144000" cy="6742175"/>
          </a:xfrm>
          <a:prstGeom prst="rect">
            <a:avLst/>
          </a:prstGeom>
        </p:spPr>
      </p:pic>
      <p:sp>
        <p:nvSpPr>
          <p:cNvPr id="2" name="Заголовок 1">
            <a:extLst>
              <a:ext uri="{FF2B5EF4-FFF2-40B4-BE49-F238E27FC236}">
                <a16:creationId xmlns:a16="http://schemas.microsoft.com/office/drawing/2014/main" id="{90728AB8-D314-72A9-DF51-72B7D30186F2}"/>
              </a:ext>
            </a:extLst>
          </p:cNvPr>
          <p:cNvSpPr>
            <a:spLocks noGrp="1"/>
          </p:cNvSpPr>
          <p:nvPr>
            <p:ph type="title"/>
          </p:nvPr>
        </p:nvSpPr>
        <p:spPr>
          <a:xfrm>
            <a:off x="457200" y="274638"/>
            <a:ext cx="8229600" cy="1066130"/>
          </a:xfrm>
        </p:spPr>
        <p:txBody>
          <a:bodyPr>
            <a:normAutofit/>
          </a:bodyPr>
          <a:lstStyle/>
          <a:p>
            <a:r>
              <a:rPr lang="ru-RU" sz="5400" b="1" dirty="0">
                <a:solidFill>
                  <a:srgbClr val="FF0000"/>
                </a:solidFill>
                <a:effectLst>
                  <a:outerShdw blurRad="38100" dist="38100" dir="2700000" algn="tl">
                    <a:srgbClr val="000000">
                      <a:alpha val="43137"/>
                    </a:srgbClr>
                  </a:outerShdw>
                </a:effectLst>
                <a:latin typeface="Calibri"/>
              </a:rPr>
              <a:t>Фонтан</a:t>
            </a:r>
            <a:endParaRPr lang="ru-RU" sz="3100" dirty="0"/>
          </a:p>
        </p:txBody>
      </p:sp>
      <p:pic>
        <p:nvPicPr>
          <p:cNvPr id="6" name="Рисунок 5">
            <a:extLst>
              <a:ext uri="{FF2B5EF4-FFF2-40B4-BE49-F238E27FC236}">
                <a16:creationId xmlns:a16="http://schemas.microsoft.com/office/drawing/2014/main" id="{A4114ABE-D153-2FE8-DC1A-81A36B795A49}"/>
              </a:ext>
            </a:extLst>
          </p:cNvPr>
          <p:cNvPicPr>
            <a:picLocks noChangeAspect="1"/>
          </p:cNvPicPr>
          <p:nvPr/>
        </p:nvPicPr>
        <p:blipFill>
          <a:blip r:embed="rId3"/>
          <a:stretch>
            <a:fillRect/>
          </a:stretch>
        </p:blipFill>
        <p:spPr>
          <a:xfrm>
            <a:off x="0" y="6110296"/>
            <a:ext cx="2420322" cy="737680"/>
          </a:xfrm>
          <a:prstGeom prst="rect">
            <a:avLst/>
          </a:prstGeom>
        </p:spPr>
      </p:pic>
      <p:pic>
        <p:nvPicPr>
          <p:cNvPr id="9" name="Рисунок 8">
            <a:extLst>
              <a:ext uri="{FF2B5EF4-FFF2-40B4-BE49-F238E27FC236}">
                <a16:creationId xmlns:a16="http://schemas.microsoft.com/office/drawing/2014/main" id="{2F98B642-8573-7CC4-C48E-F3B5E31F31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20" y="2316990"/>
            <a:ext cx="6096000" cy="3514725"/>
          </a:xfrm>
          <a:prstGeom prst="rect">
            <a:avLst/>
          </a:prstGeom>
        </p:spPr>
      </p:pic>
    </p:spTree>
    <p:extLst>
      <p:ext uri="{BB962C8B-B14F-4D97-AF65-F5344CB8AC3E}">
        <p14:creationId xmlns:p14="http://schemas.microsoft.com/office/powerpoint/2010/main" val="2012758043"/>
      </p:ext>
    </p:extLst>
  </p:cSld>
  <p:clrMapOvr>
    <a:masterClrMapping/>
  </p:clrMapOvr>
  <mc:AlternateContent xmlns:mc="http://schemas.openxmlformats.org/markup-compatibility/2006" xmlns:p14="http://schemas.microsoft.com/office/powerpoint/2010/main">
    <mc:Choice Requires="p14">
      <p:transition spd="slow" p14:dur="800" advClick="0" advTm="8000">
        <p14:flythrough/>
      </p:transition>
    </mc:Choice>
    <mc:Fallback xmlns="">
      <p:transition spd="slow" advClick="0" advTm="8000">
        <p:fade/>
      </p:transition>
    </mc:Fallback>
  </mc:AlternateContent>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11098</TotalTime>
  <Words>168</Words>
  <Application>Microsoft Office PowerPoint</Application>
  <PresentationFormat>Экран (4:3)</PresentationFormat>
  <Paragraphs>34</Paragraphs>
  <Slides>15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15</vt:i4>
      </vt:variant>
    </vt:vector>
  </HeadingPairs>
  <TitlesOfParts>
    <vt:vector size="21" baseType="lpstr">
      <vt:lpstr>Arial</vt:lpstr>
      <vt:lpstr>Calibri</vt:lpstr>
      <vt:lpstr>Times New Roman</vt:lpstr>
      <vt:lpstr>Verdana</vt:lpstr>
      <vt:lpstr>Wingdings 2</vt:lpstr>
      <vt:lpstr>Тема Office</vt:lpstr>
      <vt:lpstr>Презентация PowerPoint</vt:lpstr>
      <vt:lpstr>Презентация PowerPoint</vt:lpstr>
      <vt:lpstr>Презентация PowerPoint</vt:lpstr>
      <vt:lpstr>Презентация PowerPoint</vt:lpstr>
      <vt:lpstr>Дождь в стакане</vt:lpstr>
      <vt:lpstr>Найди морского обитателя </vt:lpstr>
      <vt:lpstr>Масло+ вода </vt:lpstr>
      <vt:lpstr>Бусинки </vt:lpstr>
      <vt:lpstr>Фонтан</vt:lpstr>
      <vt:lpstr>Удержи игрушку </vt:lpstr>
      <vt:lpstr>Заставь скрепку плавать </vt:lpstr>
      <vt:lpstr>Плавающая картинка</vt:lpstr>
      <vt:lpstr>ФОКУС </vt:lpstr>
      <vt:lpstr>ФОКУС </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бюджетное дошкольное образовательное учреждение  «Детский сад «Аленушка» с. Чистенькое» Симферопольского района Республики Крым (МБДОУ «Детский сад «Аленушка» с. Чистенькое») ИНН 9109010042 КПП 9109019001 ОГРН 1159102026686 ОКПО 00831149 297570, Россия, Республика Крым, Симферопольский район, с. Чистенькое, Севастопольское шоссе, дом 12</dc:title>
  <dc:creator>admin</dc:creator>
  <cp:lastModifiedBy>Eva</cp:lastModifiedBy>
  <cp:revision>81</cp:revision>
  <dcterms:created xsi:type="dcterms:W3CDTF">2018-12-17T19:45:42Z</dcterms:created>
  <dcterms:modified xsi:type="dcterms:W3CDTF">2024-12-17T05:42:13Z</dcterms:modified>
</cp:coreProperties>
</file>