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3"/>
  </p:notesMasterIdLst>
  <p:sldIdLst>
    <p:sldId id="256" r:id="rId2"/>
    <p:sldId id="288" r:id="rId3"/>
    <p:sldId id="293" r:id="rId4"/>
    <p:sldId id="290" r:id="rId5"/>
    <p:sldId id="287" r:id="rId6"/>
    <p:sldId id="289" r:id="rId7"/>
    <p:sldId id="296" r:id="rId8"/>
    <p:sldId id="298" r:id="rId9"/>
    <p:sldId id="299" r:id="rId10"/>
    <p:sldId id="300" r:id="rId11"/>
    <p:sldId id="301" r:id="rId12"/>
    <p:sldId id="302" r:id="rId13"/>
    <p:sldId id="303" r:id="rId14"/>
    <p:sldId id="304" r:id="rId15"/>
    <p:sldId id="305" r:id="rId16"/>
    <p:sldId id="307" r:id="rId17"/>
    <p:sldId id="308" r:id="rId18"/>
    <p:sldId id="309" r:id="rId19"/>
    <p:sldId id="310" r:id="rId20"/>
    <p:sldId id="311" r:id="rId21"/>
    <p:sldId id="30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029" autoAdjust="0"/>
  </p:normalViewPr>
  <p:slideViewPr>
    <p:cSldViewPr>
      <p:cViewPr>
        <p:scale>
          <a:sx n="100" d="100"/>
          <a:sy n="100" d="100"/>
        </p:scale>
        <p:origin x="-1932" y="-1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611020-90F1-4FFE-B65B-D92264BB80F7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E41ED3-0AB6-47CC-84FB-77E9DF2D54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3625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E41ED3-0AB6-47CC-84FB-77E9DF2D541D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54351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E41ED3-0AB6-47CC-84FB-77E9DF2D541D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14831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E41ED3-0AB6-47CC-84FB-77E9DF2D541D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14831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E41ED3-0AB6-47CC-84FB-77E9DF2D541D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14831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E41ED3-0AB6-47CC-84FB-77E9DF2D541D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14831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E41ED3-0AB6-47CC-84FB-77E9DF2D541D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14831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E41ED3-0AB6-47CC-84FB-77E9DF2D541D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14831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E41ED3-0AB6-47CC-84FB-77E9DF2D541D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2027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E41ED3-0AB6-47CC-84FB-77E9DF2D541D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78765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E41ED3-0AB6-47CC-84FB-77E9DF2D541D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07122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E41ED3-0AB6-47CC-84FB-77E9DF2D541D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65329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E41ED3-0AB6-47CC-84FB-77E9DF2D541D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77983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E41ED3-0AB6-47CC-84FB-77E9DF2D541D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26498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E41ED3-0AB6-47CC-84FB-77E9DF2D541D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89750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E41ED3-0AB6-47CC-84FB-77E9DF2D541D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7012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42F53-E7DB-462C-BE08-2C79879BB1FA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75591-FB62-495C-A72A-DF7C5BD4B5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42F53-E7DB-462C-BE08-2C79879BB1FA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75591-FB62-495C-A72A-DF7C5BD4B5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42F53-E7DB-462C-BE08-2C79879BB1FA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75591-FB62-495C-A72A-DF7C5BD4B5F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42F53-E7DB-462C-BE08-2C79879BB1FA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75591-FB62-495C-A72A-DF7C5BD4B5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42F53-E7DB-462C-BE08-2C79879BB1FA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75591-FB62-495C-A72A-DF7C5BD4B5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42F53-E7DB-462C-BE08-2C79879BB1FA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75591-FB62-495C-A72A-DF7C5BD4B5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42F53-E7DB-462C-BE08-2C79879BB1FA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75591-FB62-495C-A72A-DF7C5BD4B5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42F53-E7DB-462C-BE08-2C79879BB1FA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75591-FB62-495C-A72A-DF7C5BD4B5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42F53-E7DB-462C-BE08-2C79879BB1FA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75591-FB62-495C-A72A-DF7C5BD4B5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42F53-E7DB-462C-BE08-2C79879BB1FA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75591-FB62-495C-A72A-DF7C5BD4B5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42F53-E7DB-462C-BE08-2C79879BB1FA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75591-FB62-495C-A72A-DF7C5BD4B5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75142F53-E7DB-462C-BE08-2C79879BB1FA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53875591-FB62-495C-A72A-DF7C5BD4B5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gimn.chernyahovsk.ru/upload/main/947/9477b63d3bdc79dd62f809177728c8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46719"/>
            <a:ext cx="2952328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259632" y="3717032"/>
            <a:ext cx="6400800" cy="1752600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ru-RU" sz="2000" b="1" cap="all" spc="-100" dirty="0" smtClean="0">
                <a:solidFill>
                  <a:srgbClr val="464653"/>
                </a:solidFill>
                <a:ea typeface="+mj-ea"/>
                <a:cs typeface="+mj-cs"/>
              </a:rPr>
              <a:t>    </a:t>
            </a:r>
            <a:r>
              <a:rPr lang="ru-RU" sz="2800" b="1" cap="all" spc="-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Раскрытие     смысла    ключевых</a:t>
            </a:r>
          </a:p>
          <a:p>
            <a:pPr algn="ctr"/>
            <a:r>
              <a:rPr lang="ru-RU" sz="2800" b="1" cap="all" spc="-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    обществоведческих     понятий</a:t>
            </a:r>
          </a:p>
          <a:p>
            <a:pPr algn="ctr"/>
            <a:r>
              <a:rPr lang="ru-RU" sz="2800" b="1" cap="all" spc="-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(задание   1)</a:t>
            </a:r>
            <a:endParaRPr lang="ru-RU" sz="2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39" y="999479"/>
            <a:ext cx="3844553" cy="2233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0935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620688"/>
            <a:ext cx="67537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727CA3">
                    <a:lumMod val="50000"/>
                  </a:srgbClr>
                </a:solidFill>
                <a:latin typeface="Monotype Corsiva" pitchFamily="66" charset="0"/>
              </a:rPr>
              <a:t>            </a:t>
            </a:r>
            <a:r>
              <a:rPr lang="ru-RU" b="1" dirty="0" smtClean="0">
                <a:latin typeface="Monotype Corsiva" pitchFamily="66" charset="0"/>
              </a:rPr>
              <a:t>Задание </a:t>
            </a:r>
            <a:r>
              <a:rPr lang="ru-RU" b="1" dirty="0">
                <a:latin typeface="Monotype Corsiva" pitchFamily="66" charset="0"/>
              </a:rPr>
              <a:t>1 Раскрытие смысла ключевых обществоведческих понятий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1214422"/>
            <a:ext cx="8161584" cy="230832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  <a:t>Какие два из перечисленных понятий используются для обозначения типов </a:t>
            </a:r>
            <a:r>
              <a:rPr lang="ru-RU" b="1" dirty="0">
                <a:solidFill>
                  <a:prstClr val="black"/>
                </a:solidFill>
                <a:latin typeface="Times New Roman"/>
                <a:ea typeface="Times New Roman"/>
              </a:rPr>
              <a:t>политического режима</a:t>
            </a: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  <a:t>?</a:t>
            </a:r>
          </a:p>
          <a:p>
            <a:endParaRPr lang="ru-RU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r>
              <a:rPr lang="ru-RU" b="1" i="1" dirty="0">
                <a:solidFill>
                  <a:prstClr val="black"/>
                </a:solidFill>
                <a:latin typeface="Times New Roman"/>
                <a:ea typeface="Times New Roman"/>
              </a:rPr>
              <a:t>Республика, авторитарное государство, федерация, унитарное государство, тоталитарное государство.</a:t>
            </a:r>
          </a:p>
          <a:p>
            <a:endParaRPr lang="ru-RU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  <a:t>Выпишите соответствующие понятия и раскройте смысл любого одного из них. Ответ запишите на бланке ответов № 2, указав номер задания.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00034" y="3711808"/>
            <a:ext cx="8147889" cy="255454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Пояснение.</a:t>
            </a: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) понятия: 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авторитарное государство, тоталитарное государство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2) смысл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понятия: </a:t>
            </a:r>
          </a:p>
          <a:p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авторитарное 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государство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– способ политической организации общества с ограничением прав и свобод граждан и сосредоточением власти в руках одного лица или группы лиц,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ИЛИ </a:t>
            </a:r>
          </a:p>
          <a:p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тоталитарное 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государство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осуществляет всеобъемлющий контроль всех сторон жизни граждан, включая частную жизнь.</a:t>
            </a: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004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620688"/>
            <a:ext cx="61382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Monotype Corsiva" pitchFamily="66" charset="0"/>
              </a:rPr>
              <a:t>Задание </a:t>
            </a:r>
            <a:r>
              <a:rPr lang="ru-RU" b="1" dirty="0">
                <a:latin typeface="Monotype Corsiva" pitchFamily="66" charset="0"/>
              </a:rPr>
              <a:t>1 Раскрытие смысла ключевых обществоведческих понятий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53277" y="1196752"/>
            <a:ext cx="8136903" cy="20313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  <a:t>Какие два из перечисленных понятий используются в первую очередь при описании </a:t>
            </a:r>
            <a:r>
              <a:rPr lang="ru-RU" b="1" dirty="0">
                <a:solidFill>
                  <a:prstClr val="black"/>
                </a:solidFill>
                <a:latin typeface="Times New Roman"/>
                <a:ea typeface="Times New Roman"/>
              </a:rPr>
              <a:t>социальной</a:t>
            </a: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  <a:t> сферы общества?</a:t>
            </a:r>
          </a:p>
          <a:p>
            <a:endParaRPr lang="ru-RU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r>
              <a:rPr lang="ru-RU" b="1" i="1" dirty="0">
                <a:solidFill>
                  <a:prstClr val="black"/>
                </a:solidFill>
                <a:latin typeface="Times New Roman"/>
                <a:ea typeface="Times New Roman"/>
              </a:rPr>
              <a:t>Затраты, выручка, страта, театр, нация.</a:t>
            </a:r>
          </a:p>
          <a:p>
            <a:endParaRPr lang="ru-RU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  <a:t>Выпишите соответствующие понятия и раскройте смысл любого одного из них. Ответ запишите на бланке ответов № 2, указав номер задания.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01888" y="3357562"/>
            <a:ext cx="8146035" cy="255454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Пояснение.</a:t>
            </a: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) понятия: 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страта, нация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2) смысл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понятия: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страта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– это элемент социальной структуры (социальный слой или группа), объединённый неким общим общественным признаком (имущественным, профессиональным или иным),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ИЛИ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нация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– исторически сложившаяся устойчивая общность людей, складывающаяся в процессе формирования единой экономической жизни, территории.</a:t>
            </a:r>
          </a:p>
        </p:txBody>
      </p:sp>
    </p:spTree>
    <p:extLst>
      <p:ext uri="{BB962C8B-B14F-4D97-AF65-F5344CB8AC3E}">
        <p14:creationId xmlns:p14="http://schemas.microsoft.com/office/powerpoint/2010/main" val="2291597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620688"/>
            <a:ext cx="63434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Monotype Corsiva" pitchFamily="66" charset="0"/>
              </a:rPr>
              <a:t>     Задание </a:t>
            </a:r>
            <a:r>
              <a:rPr lang="ru-RU" b="1" dirty="0">
                <a:latin typeface="Monotype Corsiva" pitchFamily="66" charset="0"/>
              </a:rPr>
              <a:t>1 Раскрытие смысла ключевых обществоведческих понятий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53277" y="1196752"/>
            <a:ext cx="8136903" cy="20313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  <a:t>Какие два из перечисленных понятий используются в первую очередь при описании </a:t>
            </a:r>
            <a:r>
              <a:rPr lang="ru-RU" b="1" dirty="0">
                <a:solidFill>
                  <a:prstClr val="black"/>
                </a:solidFill>
                <a:latin typeface="Times New Roman"/>
                <a:ea typeface="Times New Roman"/>
              </a:rPr>
              <a:t>социальной </a:t>
            </a: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  <a:t>сферы общества?</a:t>
            </a:r>
          </a:p>
          <a:p>
            <a:endParaRPr lang="ru-RU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r>
              <a:rPr lang="ru-RU" b="1" i="1" dirty="0" err="1">
                <a:solidFill>
                  <a:prstClr val="black"/>
                </a:solidFill>
                <a:latin typeface="Times New Roman"/>
                <a:ea typeface="Times New Roman"/>
              </a:rPr>
              <a:t>Девиантное</a:t>
            </a:r>
            <a:r>
              <a:rPr lang="ru-RU" b="1" i="1" dirty="0">
                <a:solidFill>
                  <a:prstClr val="black"/>
                </a:solidFill>
                <a:latin typeface="Times New Roman"/>
                <a:ea typeface="Times New Roman"/>
              </a:rPr>
              <a:t> поведение; труд; семья; обмен; монархия.</a:t>
            </a:r>
          </a:p>
          <a:p>
            <a:endParaRPr lang="ru-RU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  <a:t>Выпишите соответствующие понятия и раскройте смысл любого одного из них. Ответ запишите на отдельном листе, указав номер задания.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01888" y="3429000"/>
            <a:ext cx="8146035" cy="181588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Пояснение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 правильном ответе должны быть следующие элементы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1) понятия: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девиантное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поведение, семья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2) смысл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понятия: </a:t>
            </a:r>
          </a:p>
          <a:p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девиантное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поведение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– поведение, не соответствующее социальным нормам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ИЛИ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семья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– это группа людей, основанная на кровном родстве или заключении брака</a:t>
            </a:r>
            <a:r>
              <a:rPr lang="ru-RU" sz="1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31905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620688"/>
            <a:ext cx="61382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Monotype Corsiva" pitchFamily="66" charset="0"/>
              </a:rPr>
              <a:t>Задание </a:t>
            </a:r>
            <a:r>
              <a:rPr lang="ru-RU" b="1" dirty="0">
                <a:latin typeface="Monotype Corsiva" pitchFamily="66" charset="0"/>
              </a:rPr>
              <a:t>1 Раскрытие смысла ключевых обществоведческих понятий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53277" y="1196752"/>
            <a:ext cx="8136903" cy="20313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  <a:t>Какие два из перечисленных понятий используются в первую очередь при описании </a:t>
            </a:r>
            <a:r>
              <a:rPr lang="ru-RU" b="1" dirty="0">
                <a:solidFill>
                  <a:prstClr val="black"/>
                </a:solidFill>
                <a:latin typeface="Times New Roman"/>
                <a:ea typeface="Times New Roman"/>
              </a:rPr>
              <a:t>политической</a:t>
            </a: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  <a:t> сферы общества?</a:t>
            </a:r>
          </a:p>
          <a:p>
            <a:endParaRPr lang="ru-RU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r>
              <a:rPr lang="ru-RU" b="1" i="1" dirty="0">
                <a:solidFill>
                  <a:prstClr val="black"/>
                </a:solidFill>
                <a:latin typeface="Times New Roman"/>
                <a:ea typeface="Times New Roman"/>
              </a:rPr>
              <a:t>Гражданское общество; род; семья; прибыль; республика</a:t>
            </a:r>
            <a:r>
              <a:rPr lang="ru-RU" i="1" dirty="0">
                <a:solidFill>
                  <a:prstClr val="black"/>
                </a:solidFill>
                <a:latin typeface="Times New Roman"/>
                <a:ea typeface="Times New Roman"/>
              </a:rPr>
              <a:t>.</a:t>
            </a:r>
          </a:p>
          <a:p>
            <a:endParaRPr lang="ru-RU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  <a:t>Выпишите соответствующие понятия и раскройте смысл любого одного из них. Ответ запишите на отдельном листе, указав номер задания.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48710" y="3434809"/>
            <a:ext cx="8146035" cy="304698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Пояснение.</a:t>
            </a: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 правильном ответе должны быть следующие элементы:</a:t>
            </a: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1) понятия: 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гражданское общество, республика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2) смысл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понятия: </a:t>
            </a:r>
          </a:p>
          <a:p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гражданское 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общество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– это совокупность негосударственных частных объединений граждан, преследующих индивидуальные и групповые интересы.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ИЛИ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республика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– это форма правления, при которой верховная государственная власть осуществляется выборными органами, избираемыми прямо или косвенно населением на определённый срок.</a:t>
            </a:r>
          </a:p>
        </p:txBody>
      </p:sp>
    </p:spTree>
    <p:extLst>
      <p:ext uri="{BB962C8B-B14F-4D97-AF65-F5344CB8AC3E}">
        <p14:creationId xmlns:p14="http://schemas.microsoft.com/office/powerpoint/2010/main" val="3866125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620688"/>
            <a:ext cx="66511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Monotype Corsiva" pitchFamily="66" charset="0"/>
              </a:rPr>
              <a:t>          Задание </a:t>
            </a:r>
            <a:r>
              <a:rPr lang="ru-RU" b="1" dirty="0">
                <a:latin typeface="Monotype Corsiva" pitchFamily="66" charset="0"/>
              </a:rPr>
              <a:t>1 Раскрытие смысла ключевых обществоведческих понятий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53277" y="1196752"/>
            <a:ext cx="8136903" cy="20313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  <a:t>Какие два из перечисленных понятий используются в первую очередь при описании </a:t>
            </a:r>
            <a:r>
              <a:rPr lang="ru-RU" b="1" dirty="0">
                <a:solidFill>
                  <a:prstClr val="black"/>
                </a:solidFill>
                <a:latin typeface="Times New Roman"/>
                <a:ea typeface="Times New Roman"/>
              </a:rPr>
              <a:t>экономической</a:t>
            </a: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  <a:t> сферы общества?</a:t>
            </a:r>
          </a:p>
          <a:p>
            <a:endParaRPr lang="ru-RU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r>
              <a:rPr lang="ru-RU" b="1" i="1" dirty="0">
                <a:solidFill>
                  <a:prstClr val="black"/>
                </a:solidFill>
                <a:latin typeface="Times New Roman"/>
                <a:ea typeface="Times New Roman"/>
              </a:rPr>
              <a:t>Жизненные ориентиры; факторы производства; товар; авторитаризм; образование.</a:t>
            </a:r>
          </a:p>
          <a:p>
            <a:endParaRPr lang="ru-RU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  <a:t>Выпишите соответствующие понятия и раскройте смысл любого одного из них.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00034" y="3357562"/>
            <a:ext cx="8146035" cy="181588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Пояснение.</a:t>
            </a: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1. Понятия: 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факторы производства, товар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2. Смысл понятия: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факторы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производства — ресурсы, необходимые для создания товаров и услуг;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ИЛИ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товар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— продукт труда, произведенный для продажи.</a:t>
            </a:r>
          </a:p>
        </p:txBody>
      </p:sp>
    </p:spTree>
    <p:extLst>
      <p:ext uri="{BB962C8B-B14F-4D97-AF65-F5344CB8AC3E}">
        <p14:creationId xmlns:p14="http://schemas.microsoft.com/office/powerpoint/2010/main" val="3332485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620688"/>
            <a:ext cx="64459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Monotype Corsiva" pitchFamily="66" charset="0"/>
              </a:rPr>
              <a:t>      Задание </a:t>
            </a:r>
            <a:r>
              <a:rPr lang="ru-RU" b="1" dirty="0">
                <a:latin typeface="Monotype Corsiva" pitchFamily="66" charset="0"/>
              </a:rPr>
              <a:t>1 Раскрытие смысла ключевых обществоведческих понятий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53277" y="1196752"/>
            <a:ext cx="8136903" cy="20313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  <a:t>Какие два из перечисленных понятий используются в первую очередь при описании </a:t>
            </a:r>
            <a:r>
              <a:rPr lang="ru-RU" b="1" dirty="0">
                <a:solidFill>
                  <a:prstClr val="black"/>
                </a:solidFill>
                <a:latin typeface="Times New Roman"/>
                <a:ea typeface="Times New Roman"/>
              </a:rPr>
              <a:t>политической </a:t>
            </a: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  <a:t>сферы общества?</a:t>
            </a:r>
          </a:p>
          <a:p>
            <a:endParaRPr lang="ru-RU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r>
              <a:rPr lang="ru-RU" b="1" i="1" dirty="0">
                <a:solidFill>
                  <a:prstClr val="black"/>
                </a:solidFill>
                <a:latin typeface="Times New Roman"/>
                <a:ea typeface="Times New Roman"/>
              </a:rPr>
              <a:t>Жизненные ориентиры; факторы производства; гражданское общество; выборы; образование.</a:t>
            </a:r>
          </a:p>
          <a:p>
            <a:endParaRPr lang="ru-RU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  <a:t>Выпишите соответствующие понятия и раскройте смысл любого одного из них.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87576" y="3429000"/>
            <a:ext cx="8146035" cy="230832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Пояснение.</a:t>
            </a: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1. Понятия: 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гражданское общество, выборы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2. Смысл понятия: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гражданское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общество — совокупность негосударственных отношений и ассоциация, выражающих и защищающих разнообразные интересы членов общества;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ИЛИ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выборы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— процедура избрания на должность или в орган власти лица, путем голосования за него определенной категории людей.</a:t>
            </a:r>
          </a:p>
        </p:txBody>
      </p:sp>
    </p:spTree>
    <p:extLst>
      <p:ext uri="{BB962C8B-B14F-4D97-AF65-F5344CB8AC3E}">
        <p14:creationId xmlns:p14="http://schemas.microsoft.com/office/powerpoint/2010/main" val="773709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620688"/>
            <a:ext cx="64459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Monotype Corsiva" pitchFamily="66" charset="0"/>
              </a:rPr>
              <a:t>      Задание </a:t>
            </a:r>
            <a:r>
              <a:rPr lang="ru-RU" b="1" dirty="0">
                <a:latin typeface="Monotype Corsiva" pitchFamily="66" charset="0"/>
              </a:rPr>
              <a:t>1 Раскрытие смысла ключевых обществоведческих понятий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53277" y="1196752"/>
            <a:ext cx="8136903" cy="1200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  <a:t>Какие два из перечисленных понятий используются в первую очередь при описании </a:t>
            </a:r>
            <a:r>
              <a:rPr lang="ru-RU" b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экономической</a:t>
            </a:r>
            <a:r>
              <a:rPr lang="ru-RU" b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  <a:t>сферы общества?</a:t>
            </a:r>
          </a:p>
          <a:p>
            <a:r>
              <a:rPr lang="ru-RU" b="1" i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Государство; стратификация; заработная плата; власть; конкуренция.</a:t>
            </a:r>
            <a:endParaRPr lang="ru-RU" b="1" i="1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r>
              <a:rPr lang="ru-RU" dirty="0" smtClean="0">
                <a:solidFill>
                  <a:prstClr val="black"/>
                </a:solidFill>
                <a:latin typeface="Times New Roman"/>
                <a:ea typeface="Times New Roman"/>
              </a:rPr>
              <a:t>Выпишите </a:t>
            </a: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  <a:t>соответствующие понятия и раскройте смысл любого одного из них.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87576" y="3429000"/>
            <a:ext cx="8146035" cy="206210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Пояснение.</a:t>
            </a: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1. Понятия: 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заработная плата, конкуренция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2. Смысл понятия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Заработная плата-это оплата трудовых услуг.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ИЛИ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Конкуренция-это соперничество субъектов экономики за право получения большей доли определенного вида ограниченных ресурсов.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9584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620688"/>
            <a:ext cx="64459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Monotype Corsiva" pitchFamily="66" charset="0"/>
              </a:rPr>
              <a:t>      Задание </a:t>
            </a:r>
            <a:r>
              <a:rPr lang="ru-RU" b="1" dirty="0">
                <a:latin typeface="Monotype Corsiva" pitchFamily="66" charset="0"/>
              </a:rPr>
              <a:t>1 Раскрытие смысла ключевых обществоведческих понятий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53277" y="1196752"/>
            <a:ext cx="8136903" cy="147732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  <a:t>Какие два из перечисленных понятий используются в первую очередь при описании </a:t>
            </a:r>
            <a:r>
              <a:rPr lang="ru-RU" b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социальной </a:t>
            </a:r>
            <a:r>
              <a:rPr lang="ru-RU" dirty="0" smtClean="0">
                <a:solidFill>
                  <a:prstClr val="black"/>
                </a:solidFill>
                <a:latin typeface="Times New Roman"/>
                <a:ea typeface="Times New Roman"/>
              </a:rPr>
              <a:t>сущности человека</a:t>
            </a:r>
            <a:r>
              <a:rPr lang="ru-RU" dirty="0" smtClean="0">
                <a:solidFill>
                  <a:prstClr val="black"/>
                </a:solidFill>
                <a:latin typeface="Times New Roman"/>
                <a:ea typeface="Times New Roman"/>
              </a:rPr>
              <a:t>?</a:t>
            </a:r>
          </a:p>
          <a:p>
            <a:r>
              <a:rPr lang="ru-RU" b="1" i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Темперамент, рефлекс, профессия, инстинкт, образование.</a:t>
            </a:r>
            <a:endParaRPr lang="ru-RU" b="1" i="1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endParaRPr lang="ru-RU" b="1" i="1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r>
              <a:rPr lang="ru-RU" dirty="0" smtClean="0">
                <a:solidFill>
                  <a:prstClr val="black"/>
                </a:solidFill>
                <a:latin typeface="Times New Roman"/>
                <a:ea typeface="Times New Roman"/>
              </a:rPr>
              <a:t>Выпишите </a:t>
            </a: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  <a:t>соответствующие понятия и раскройте смысл любого одного из них.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87576" y="3429000"/>
            <a:ext cx="8146035" cy="230832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Пояснение.</a:t>
            </a: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1. Понятия: 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профессия, образование.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2. Смысл понятия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Профессия- род трудовой деятельности человека, требующий определенных теоретических знаний и практических умений.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ИЛИ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Образование- совокупность приобретаемых знаний, умений, навыков, опыта деятельности и компетенций.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6863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620688"/>
            <a:ext cx="64459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Monotype Corsiva" pitchFamily="66" charset="0"/>
              </a:rPr>
              <a:t>      Задание </a:t>
            </a:r>
            <a:r>
              <a:rPr lang="ru-RU" b="1" dirty="0">
                <a:latin typeface="Monotype Corsiva" pitchFamily="66" charset="0"/>
              </a:rPr>
              <a:t>1 Раскрытие смысла ключевых обществоведческих понятий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53277" y="1196752"/>
            <a:ext cx="8136903" cy="147732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  <a:t>Какие два из перечисленных понятий используются </a:t>
            </a: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dirty="0" smtClean="0">
                <a:solidFill>
                  <a:prstClr val="black"/>
                </a:solidFill>
                <a:latin typeface="Times New Roman"/>
                <a:ea typeface="Times New Roman"/>
              </a:rPr>
              <a:t>для обозначения принципов морали</a:t>
            </a:r>
            <a:r>
              <a:rPr lang="ru-RU" dirty="0" smtClean="0">
                <a:solidFill>
                  <a:prstClr val="black"/>
                </a:solidFill>
                <a:latin typeface="Times New Roman"/>
                <a:ea typeface="Times New Roman"/>
              </a:rPr>
              <a:t>?</a:t>
            </a:r>
          </a:p>
          <a:p>
            <a:r>
              <a:rPr lang="ru-RU" b="1" i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Стратификация, патриотизм, глобализация, гуманизм ,гражданство.</a:t>
            </a:r>
            <a:endParaRPr lang="ru-RU" b="1" i="1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endParaRPr lang="ru-RU" b="1" i="1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r>
              <a:rPr lang="ru-RU" dirty="0" smtClean="0">
                <a:solidFill>
                  <a:prstClr val="black"/>
                </a:solidFill>
                <a:latin typeface="Times New Roman"/>
                <a:ea typeface="Times New Roman"/>
              </a:rPr>
              <a:t>Выпишите </a:t>
            </a: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  <a:t>соответствующие понятия и раскройте смысл любого одного из них.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87576" y="3429000"/>
            <a:ext cx="8146035" cy="206210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Пояснение.</a:t>
            </a: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1. Понятия: 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патриотизм, гуманизм.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2. Смысл понятия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Патриотизм-это любовь и преданность Отечеству.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ИЛИ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Гуманизм-это отношение к человеку как к высшей ценности, утверждение его права на свободу, счастье, проявление и развитие своих способностей.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2544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620688"/>
            <a:ext cx="64459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Monotype Corsiva" pitchFamily="66" charset="0"/>
              </a:rPr>
              <a:t>      Задание </a:t>
            </a:r>
            <a:r>
              <a:rPr lang="ru-RU" b="1" dirty="0">
                <a:latin typeface="Monotype Corsiva" pitchFamily="66" charset="0"/>
              </a:rPr>
              <a:t>1 Раскрытие смысла ключевых обществоведческих понятий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53277" y="1196752"/>
            <a:ext cx="8136903" cy="175432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  <a:t>Какие два из перечисленных понятий используются </a:t>
            </a: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dirty="0" smtClean="0">
                <a:solidFill>
                  <a:prstClr val="black"/>
                </a:solidFill>
                <a:latin typeface="Times New Roman"/>
                <a:ea typeface="Times New Roman"/>
              </a:rPr>
              <a:t>для описания трудовых правоотношений</a:t>
            </a:r>
            <a:r>
              <a:rPr lang="ru-RU" dirty="0" smtClean="0">
                <a:solidFill>
                  <a:prstClr val="black"/>
                </a:solidFill>
                <a:latin typeface="Times New Roman"/>
                <a:ea typeface="Times New Roman"/>
              </a:rPr>
              <a:t>?</a:t>
            </a:r>
          </a:p>
          <a:p>
            <a:r>
              <a:rPr lang="ru-RU" b="1" i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Время отдыха; административная ответственность; заработная плата; преступление; наказание.</a:t>
            </a:r>
            <a:endParaRPr lang="ru-RU" b="1" i="1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endParaRPr lang="ru-RU" b="1" i="1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r>
              <a:rPr lang="ru-RU" dirty="0" smtClean="0">
                <a:solidFill>
                  <a:prstClr val="black"/>
                </a:solidFill>
                <a:latin typeface="Times New Roman"/>
                <a:ea typeface="Times New Roman"/>
              </a:rPr>
              <a:t>Выпишите </a:t>
            </a: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  <a:t>соответствующие понятия и раскройте смысл любого одного из них.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87576" y="3429000"/>
            <a:ext cx="8146035" cy="206210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Пояснение.</a:t>
            </a: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1. Понятия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время отдыха, заработная плата</a:t>
            </a:r>
            <a:endParaRPr lang="ru-RU" sz="1600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2. Смысл понятия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Время отдыха- период, в течение которого работник свободен от исполнения трудовых обязанностей и которое он может использовать по своему усмотрению.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ИЛИ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Заработная плата-это оплата трудовых услуг, предоставляемых наемным работникам.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387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4349" y="437180"/>
            <a:ext cx="5400600" cy="33855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49580" algn="just"/>
            <a:endParaRPr lang="ru-RU" sz="1600" dirty="0">
              <a:solidFill>
                <a:prstClr val="black"/>
              </a:solidFill>
              <a:latin typeface="Times New Roman"/>
              <a:ea typeface="Times New Roman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4784"/>
            <a:ext cx="1907704" cy="196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775210" y="1844824"/>
            <a:ext cx="5143149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Овладение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основами любой науки означает освоение системы её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понятий.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Обучаясь в школе,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учащиеся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овладевают системой обществоведческих понятий. В общей системе процесса познания формирование понятий – важное звено.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Изучение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понятий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– основа подготовки к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ОГЭ по обществознанию. Здесь важным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является не только знание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понятий,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терминов, но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 умение оперировать ими. </a:t>
            </a:r>
          </a:p>
          <a:p>
            <a:pPr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7561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620688"/>
            <a:ext cx="64459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Monotype Corsiva" pitchFamily="66" charset="0"/>
              </a:rPr>
              <a:t>      Задание </a:t>
            </a:r>
            <a:r>
              <a:rPr lang="ru-RU" b="1" dirty="0">
                <a:latin typeface="Monotype Corsiva" pitchFamily="66" charset="0"/>
              </a:rPr>
              <a:t>1 Раскрытие смысла ключевых обществоведческих понятий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53277" y="1196752"/>
            <a:ext cx="8136903" cy="147732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  <a:t>Какие два из перечисленных понятий используются </a:t>
            </a: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dirty="0" smtClean="0">
                <a:solidFill>
                  <a:prstClr val="black"/>
                </a:solidFill>
                <a:latin typeface="Times New Roman"/>
                <a:ea typeface="Times New Roman"/>
              </a:rPr>
              <a:t>для обозначения принципов морали</a:t>
            </a:r>
            <a:r>
              <a:rPr lang="ru-RU" dirty="0" smtClean="0">
                <a:solidFill>
                  <a:prstClr val="black"/>
                </a:solidFill>
                <a:latin typeface="Times New Roman"/>
                <a:ea typeface="Times New Roman"/>
              </a:rPr>
              <a:t>?</a:t>
            </a:r>
          </a:p>
          <a:p>
            <a:r>
              <a:rPr lang="ru-RU" b="1" i="1" dirty="0" err="1" smtClean="0">
                <a:solidFill>
                  <a:prstClr val="black"/>
                </a:solidFill>
                <a:latin typeface="Times New Roman"/>
                <a:ea typeface="Times New Roman"/>
              </a:rPr>
              <a:t>Гуманитаризация</a:t>
            </a:r>
            <a:r>
              <a:rPr lang="ru-RU" b="1" i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; глобализация; </a:t>
            </a:r>
            <a:r>
              <a:rPr lang="ru-RU" b="1" i="1" dirty="0" err="1" smtClean="0">
                <a:solidFill>
                  <a:prstClr val="black"/>
                </a:solidFill>
                <a:latin typeface="Times New Roman"/>
                <a:ea typeface="Times New Roman"/>
              </a:rPr>
              <a:t>альтруиз</a:t>
            </a:r>
            <a:r>
              <a:rPr lang="ru-RU" b="1" i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; гражданство; милосердие.</a:t>
            </a:r>
            <a:endParaRPr lang="ru-RU" b="1" i="1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endParaRPr lang="ru-RU" b="1" i="1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r>
              <a:rPr lang="ru-RU" dirty="0" smtClean="0">
                <a:solidFill>
                  <a:prstClr val="black"/>
                </a:solidFill>
                <a:latin typeface="Times New Roman"/>
                <a:ea typeface="Times New Roman"/>
              </a:rPr>
              <a:t>Выпишите </a:t>
            </a: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  <a:t>соответствующие понятия и раскройте смысл любого одного из них.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87576" y="3429000"/>
            <a:ext cx="8146035" cy="230832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Пояснение.</a:t>
            </a: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1. Понятия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альтруизм, милосердие.</a:t>
            </a:r>
            <a:endParaRPr lang="ru-RU" sz="1600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2. Смысл понятия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Альтруизм-бескорыстное служение другим людям, готовность жертвовать ради них своими интересами.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ИЛИ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Милосердие-готовность человека помочь тому, кто оказался в трудном положении, пожалеть его, проявить к нему сострадание..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4743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071670" y="1571612"/>
            <a:ext cx="42514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Monotype Corsiva" pitchFamily="66" charset="0"/>
              </a:rPr>
              <a:t>Желаю успехов!</a:t>
            </a:r>
            <a:endParaRPr lang="ru-RU" sz="5400" b="1" cap="none" spc="0" dirty="0">
              <a:ln w="12700">
                <a:solidFill>
                  <a:schemeClr val="accent1"/>
                </a:solidFill>
                <a:prstDash val="solid"/>
              </a:ln>
              <a:effectLst>
                <a:outerShdw dist="38100" dir="2640000" algn="bl" rotWithShape="0">
                  <a:schemeClr val="accent1"/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1920" y="2708920"/>
            <a:ext cx="1716041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9837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EGTK1GiU4AABQ1H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30534"/>
            <a:ext cx="2016224" cy="1968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81213" y="2420888"/>
            <a:ext cx="5400600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spc="-15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Задание 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pc="-25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умение </a:t>
            </a:r>
            <a:r>
              <a:rPr lang="ru-RU" spc="-5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знать/понимать: 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социальные</a:t>
            </a:r>
            <a:r>
              <a:rPr lang="ru-RU" spc="165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pc="-1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свойства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pc="-5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человека, </a:t>
            </a:r>
            <a:r>
              <a:rPr lang="ru-RU" spc="-1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его взаимодействие 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pc="-2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другими </a:t>
            </a:r>
            <a:r>
              <a:rPr lang="ru-RU" spc="-5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людьми;</a:t>
            </a:r>
            <a:r>
              <a:rPr lang="ru-RU" spc="26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pc="-1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сущность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pc="-5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общества 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как формы </a:t>
            </a:r>
            <a:r>
              <a:rPr lang="ru-RU" spc="-1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совместной </a:t>
            </a:r>
            <a:r>
              <a:rPr lang="ru-RU" spc="-5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деятельности</a:t>
            </a:r>
            <a:r>
              <a:rPr lang="ru-RU" spc="3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pc="-1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людей;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pc="-1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характерные </a:t>
            </a:r>
            <a:r>
              <a:rPr lang="ru-RU" spc="-5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черты 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 признаки основных </a:t>
            </a:r>
            <a:r>
              <a:rPr lang="ru-RU" spc="-5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сфер 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жизни  </a:t>
            </a:r>
            <a:r>
              <a:rPr lang="ru-RU" spc="-1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общества; содержание 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pc="-1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значение 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социальных </a:t>
            </a:r>
            <a:r>
              <a:rPr lang="ru-RU" spc="-5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норм,  </a:t>
            </a:r>
            <a:r>
              <a:rPr lang="ru-RU" spc="-15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регулирующих </a:t>
            </a:r>
            <a:r>
              <a:rPr lang="ru-RU" spc="-5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общественные</a:t>
            </a:r>
            <a:r>
              <a:rPr lang="ru-RU" spc="13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отношения.</a:t>
            </a:r>
          </a:p>
          <a:p>
            <a:pPr marL="12700" marR="187960" lvl="0" indent="66675" algn="just">
              <a:spcBef>
                <a:spcPts val="575"/>
              </a:spcBef>
            </a:pPr>
            <a:r>
              <a:rPr lang="ru-RU" b="1" spc="-15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75856" y="752980"/>
            <a:ext cx="380264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latin typeface="Monotype Corsiva" pitchFamily="66" charset="0"/>
                <a:cs typeface="Times New Roman" pitchFamily="18" charset="0"/>
              </a:rPr>
              <a:t>Распределение заданий КИМ ОГЭ </a:t>
            </a:r>
          </a:p>
          <a:p>
            <a:pPr algn="ctr"/>
            <a:r>
              <a:rPr lang="ru-RU" b="1" dirty="0" smtClean="0">
                <a:latin typeface="Monotype Corsiva" pitchFamily="66" charset="0"/>
                <a:cs typeface="Times New Roman" pitchFamily="18" charset="0"/>
              </a:rPr>
              <a:t>по содержанию, проверяемым умениям и </a:t>
            </a:r>
          </a:p>
          <a:p>
            <a:pPr algn="ctr"/>
            <a:r>
              <a:rPr lang="ru-RU" b="1" dirty="0">
                <a:latin typeface="Monotype Corsiva" pitchFamily="66" charset="0"/>
                <a:cs typeface="Times New Roman" pitchFamily="18" charset="0"/>
              </a:rPr>
              <a:t>с</a:t>
            </a:r>
            <a:r>
              <a:rPr lang="ru-RU" b="1" dirty="0" smtClean="0">
                <a:latin typeface="Monotype Corsiva" pitchFamily="66" charset="0"/>
                <a:cs typeface="Times New Roman" pitchFamily="18" charset="0"/>
              </a:rPr>
              <a:t>пособам деятельности</a:t>
            </a:r>
            <a:r>
              <a:rPr lang="ru-RU" b="1" dirty="0" smtClean="0">
                <a:latin typeface="Monotype Corsiva" pitchFamily="66" charset="0"/>
              </a:rPr>
              <a:t>:</a:t>
            </a:r>
            <a:endParaRPr lang="ru-RU" b="1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1619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2024"/>
            <a:ext cx="82296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2000" b="1" dirty="0">
                <a:solidFill>
                  <a:schemeClr val="tx1"/>
                </a:solidFill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2000" b="1" dirty="0">
                <a:solidFill>
                  <a:schemeClr val="tx1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Monotype Corsiva" pitchFamily="66" charset="0"/>
                <a:cs typeface="Times New Roman" pitchFamily="18" charset="0"/>
              </a:rPr>
              <a:t>Советы </a:t>
            </a:r>
            <a:r>
              <a:rPr lang="ru-RU" sz="2400" b="1" dirty="0" smtClean="0">
                <a:solidFill>
                  <a:schemeClr val="tx1"/>
                </a:solidFill>
                <a:latin typeface="Monotype Corsiva" pitchFamily="66" charset="0"/>
                <a:cs typeface="Times New Roman" pitchFamily="18" charset="0"/>
              </a:rPr>
              <a:t>и рекомендации</a:t>
            </a:r>
            <a:endParaRPr lang="ru-RU" sz="2400" b="1" dirty="0">
              <a:solidFill>
                <a:schemeClr val="tx1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2184402"/>
            <a:ext cx="8568950" cy="3046988"/>
          </a:xfrm>
          <a:prstGeom prst="rect">
            <a:avLst/>
          </a:prstGeom>
          <a:ln w="22225">
            <a:miter lim="800000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Задания 1 в КИМ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сформулированы в пять блоков-модулей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«Человек и общество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»,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«Экономика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»,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«Политика»,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Социальная сфера»,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Право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». 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Проверяются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умения определять существенные признаки ключевых обществоведческих понятий,  выявление существенных признаков понятий,   умение устанавливать причинно-следственные связи и закономерности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Для правильного выполнения данного задания необходимо знать сферы общества и уметь раскрывать смысл предъявленных понятий. Обращаем внимание –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не давать строго определения, а раскрывать смысл (содержание).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1908175" cy="196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5786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771800" y="1820962"/>
            <a:ext cx="5400600" cy="323165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400" i="1" dirty="0"/>
              <a:t> </a:t>
            </a:r>
            <a:r>
              <a:rPr lang="ru-RU" sz="2400" i="1" dirty="0" smtClean="0"/>
              <a:t>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Выполнение данного задания открывает три источника информации, позволяющей судить об уровне подготовки учащихся:</a:t>
            </a: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.Определение (раскрытие смысла) указанного базового понятия;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Использование данного понятия в правильном контексте (включение его в связи с другими понятиями, формулирование суждений);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.Характер приводимых суждений с точки зрения их корректности.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48680"/>
            <a:ext cx="1907704" cy="196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500042"/>
            <a:ext cx="1907704" cy="196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8155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32656"/>
            <a:ext cx="1907704" cy="196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 descr="C:\Users\User\Desktop\img04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5208" y="1040543"/>
            <a:ext cx="5062538" cy="5124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744366" y="332656"/>
            <a:ext cx="29274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spc="-100" dirty="0" smtClean="0">
                <a:solidFill>
                  <a:prstClr val="black"/>
                </a:solidFill>
                <a:latin typeface="Monotype Corsiva" pitchFamily="66" charset="0"/>
                <a:ea typeface="+mj-ea"/>
                <a:cs typeface="Times New Roman" pitchFamily="18" charset="0"/>
              </a:rPr>
              <a:t>Критерии  оценивания  выполнения </a:t>
            </a:r>
          </a:p>
          <a:p>
            <a:pPr algn="ctr"/>
            <a:r>
              <a:rPr lang="ru-RU" b="1" spc="-100" dirty="0" smtClean="0">
                <a:solidFill>
                  <a:prstClr val="black"/>
                </a:solidFill>
                <a:latin typeface="Monotype Corsiva" pitchFamily="66" charset="0"/>
                <a:ea typeface="+mj-ea"/>
                <a:cs typeface="Times New Roman" pitchFamily="18" charset="0"/>
              </a:rPr>
              <a:t>заданий с развернутым ответом</a:t>
            </a:r>
            <a:endParaRPr lang="ru-RU" b="1" dirty="0">
              <a:latin typeface="Monotype Corsiva" pitchFamily="66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8116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28794" y="785794"/>
            <a:ext cx="678583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latin typeface="Monotype Corsiva" pitchFamily="66" charset="0"/>
              </a:rPr>
              <a:t>Задание </a:t>
            </a:r>
            <a:r>
              <a:rPr lang="ru-RU" sz="2000" b="1" dirty="0">
                <a:latin typeface="Monotype Corsiva" pitchFamily="66" charset="0"/>
              </a:rPr>
              <a:t>1 Раскрытие смысла ключевых обществоведческих понятий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42911" y="1480717"/>
            <a:ext cx="8072494" cy="175432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Какие два из перечисленных понятий используются в первую очередь при описании </a:t>
            </a: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экономической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сферы общества?</a:t>
            </a:r>
          </a:p>
          <a:p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Страта; доход; власть; демократия; собственность</a:t>
            </a:r>
            <a:r>
              <a:rPr lang="ru-RU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Выпишите 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соответствующие понятия и раскройте смысл любого одного из них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 </a:t>
            </a:r>
            <a:endParaRPr lang="ru-RU" dirty="0">
              <a:solidFill>
                <a:prstClr val="black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42911" y="3357562"/>
            <a:ext cx="8072494" cy="255454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Пояснение.</a:t>
            </a:r>
          </a:p>
          <a:p>
            <a:endParaRPr 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Понятия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доход, </a:t>
            </a:r>
            <a:r>
              <a:rPr lang="ru-RU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собственность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AutoNum type="arabicPeriod"/>
            </a:pPr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Смысл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понятия: </a:t>
            </a:r>
          </a:p>
          <a:p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 — денежные средства или материальные ценности, полученные лицом в результате экономической деятельности за определённый период времени;</a:t>
            </a:r>
          </a:p>
          <a:p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ИЛИ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собственность —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принадлежность экономических благ (материальных или духовных ценностей) определенным лицам — собственникам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373964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71604" y="714356"/>
            <a:ext cx="61382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Monotype Corsiva" pitchFamily="66" charset="0"/>
              </a:rPr>
              <a:t>Задание </a:t>
            </a:r>
            <a:r>
              <a:rPr lang="ru-RU" b="1" dirty="0">
                <a:latin typeface="Monotype Corsiva" pitchFamily="66" charset="0"/>
              </a:rPr>
              <a:t>1 Раскрытие смысла ключевых обществоведческих понятий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71472" y="1480717"/>
            <a:ext cx="8176991" cy="175432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  <a:t>Какие два из перечисленных понятий используются в первую очередь при описании </a:t>
            </a:r>
            <a:r>
              <a:rPr lang="ru-RU" b="1" dirty="0">
                <a:solidFill>
                  <a:prstClr val="black"/>
                </a:solidFill>
                <a:latin typeface="Times New Roman"/>
                <a:ea typeface="Times New Roman"/>
              </a:rPr>
              <a:t>социальной</a:t>
            </a: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  <a:t> сферы общества?</a:t>
            </a:r>
          </a:p>
          <a:p>
            <a:endParaRPr lang="ru-RU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b="1" i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Страта</a:t>
            </a:r>
            <a:r>
              <a:rPr lang="ru-RU" b="1" i="1" dirty="0">
                <a:solidFill>
                  <a:prstClr val="black"/>
                </a:solidFill>
                <a:latin typeface="Times New Roman"/>
                <a:ea typeface="Times New Roman"/>
              </a:rPr>
              <a:t>; доход; власть; демократия; социальная мобильность</a:t>
            </a:r>
            <a:r>
              <a:rPr lang="ru-RU" i="1" dirty="0">
                <a:solidFill>
                  <a:prstClr val="black"/>
                </a:solidFill>
                <a:latin typeface="Times New Roman"/>
                <a:ea typeface="Times New Roman"/>
              </a:rPr>
              <a:t>.</a:t>
            </a:r>
          </a:p>
          <a:p>
            <a:r>
              <a:rPr lang="ru-RU" dirty="0" smtClean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endParaRPr lang="ru-RU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  <a:t>Выпишите соответствующие понятия и раскройте смысл любого одного из них.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71472" y="3429000"/>
            <a:ext cx="8143932" cy="230832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Пояснение.</a:t>
            </a: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1. Понятия: 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страта, социальная мобильность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2. Смысл понятия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страта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— элемент социальной структуры общества, социальная группа, члены которой имеют примерно одинаковый доступ к социально-значимым благам;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ИЛИ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социальная 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мобильность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— изменения положения человека или группы в обществе, переход от одной социальной позиции к другой.</a:t>
            </a:r>
          </a:p>
        </p:txBody>
      </p:sp>
    </p:spTree>
    <p:extLst>
      <p:ext uri="{BB962C8B-B14F-4D97-AF65-F5344CB8AC3E}">
        <p14:creationId xmlns:p14="http://schemas.microsoft.com/office/powerpoint/2010/main" val="3066094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42976" y="714356"/>
            <a:ext cx="61382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Monotype Corsiva" pitchFamily="66" charset="0"/>
              </a:rPr>
              <a:t>Задание </a:t>
            </a:r>
            <a:r>
              <a:rPr lang="ru-RU" b="1" dirty="0">
                <a:latin typeface="Monotype Corsiva" pitchFamily="66" charset="0"/>
              </a:rPr>
              <a:t>1 Раскрытие смысла ключевых обществоведческих понятий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1480717"/>
            <a:ext cx="8136903" cy="175432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  <a:t>Какие два из перечисленных понятий используются в первую очередь при описании </a:t>
            </a:r>
            <a:r>
              <a:rPr lang="ru-RU" b="1" dirty="0">
                <a:solidFill>
                  <a:prstClr val="black"/>
                </a:solidFill>
                <a:latin typeface="Times New Roman"/>
                <a:ea typeface="Times New Roman"/>
              </a:rPr>
              <a:t>духовной</a:t>
            </a: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  <a:t> сферы общества?</a:t>
            </a:r>
          </a:p>
          <a:p>
            <a:endParaRPr lang="ru-RU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r>
              <a:rPr lang="ru-RU" b="1" i="1" dirty="0">
                <a:solidFill>
                  <a:prstClr val="black"/>
                </a:solidFill>
                <a:latin typeface="Times New Roman"/>
                <a:ea typeface="Times New Roman"/>
              </a:rPr>
              <a:t>Религия; доход; наука; демократия; социальная мобильность.</a:t>
            </a:r>
          </a:p>
          <a:p>
            <a:endParaRPr lang="ru-RU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  <a:t>Выпишите соответствующие понятия и раскройте смысл любого одного из них.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20692" y="3357562"/>
            <a:ext cx="8136903" cy="230832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Пояснение.</a:t>
            </a: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1. Понятия: 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религия, наука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2. Смысл понятия:</a:t>
            </a:r>
          </a:p>
          <a:p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религия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— сфера духовной культуры в основе которой лежит вера в сверхъестественные силы, бога или богов, организованное поклонение им;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ИЛИ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наука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— сфера духовной деятельности человека, направленная на получение объективных, обоснованных и системно-организованных знаний об окружающем мире.</a:t>
            </a:r>
          </a:p>
        </p:txBody>
      </p:sp>
    </p:spTree>
    <p:extLst>
      <p:ext uri="{BB962C8B-B14F-4D97-AF65-F5344CB8AC3E}">
        <p14:creationId xmlns:p14="http://schemas.microsoft.com/office/powerpoint/2010/main" val="2514288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2157</TotalTime>
  <Words>1619</Words>
  <Application>Microsoft Office PowerPoint</Application>
  <PresentationFormat>Экран (4:3)</PresentationFormat>
  <Paragraphs>221</Paragraphs>
  <Slides>21</Slides>
  <Notes>15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Волна</vt:lpstr>
      <vt:lpstr>Презентация PowerPoint</vt:lpstr>
      <vt:lpstr>Презентация PowerPoint</vt:lpstr>
      <vt:lpstr>Презентация PowerPoint</vt:lpstr>
      <vt:lpstr>   Советы и рекомендации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Мария</dc:creator>
  <cp:lastModifiedBy>sergey</cp:lastModifiedBy>
  <cp:revision>68</cp:revision>
  <dcterms:created xsi:type="dcterms:W3CDTF">2017-02-05T09:51:15Z</dcterms:created>
  <dcterms:modified xsi:type="dcterms:W3CDTF">2021-10-13T19:56:19Z</dcterms:modified>
</cp:coreProperties>
</file>