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373" r:id="rId3"/>
    <p:sldId id="375" r:id="rId4"/>
    <p:sldId id="376" r:id="rId5"/>
    <p:sldId id="359" r:id="rId6"/>
    <p:sldId id="382" r:id="rId7"/>
    <p:sldId id="378" r:id="rId8"/>
    <p:sldId id="377" r:id="rId9"/>
    <p:sldId id="380" r:id="rId10"/>
    <p:sldId id="360" r:id="rId11"/>
    <p:sldId id="361" r:id="rId12"/>
    <p:sldId id="362" r:id="rId13"/>
    <p:sldId id="363" r:id="rId14"/>
    <p:sldId id="390" r:id="rId15"/>
    <p:sldId id="391" r:id="rId16"/>
    <p:sldId id="394" r:id="rId17"/>
    <p:sldId id="364" r:id="rId18"/>
    <p:sldId id="388" r:id="rId19"/>
    <p:sldId id="389" r:id="rId20"/>
    <p:sldId id="368" r:id="rId21"/>
    <p:sldId id="369" r:id="rId22"/>
    <p:sldId id="385" r:id="rId23"/>
    <p:sldId id="353" r:id="rId24"/>
    <p:sldId id="395" r:id="rId25"/>
    <p:sldId id="396" r:id="rId26"/>
    <p:sldId id="397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icrosoft Sans Serif" panose="020B0604020202020204" pitchFamily="34" charset="0"/>
      <p:regular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PT Sans Narrow" panose="020B0506020203020204" pitchFamily="34" charset="-52"/>
      <p:regular r:id="rId38"/>
      <p:bold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A3FE4BB6-5A8A-46CA-AE46-15CE04C5FCB0}" type="slidenum">
              <a:rPr lang="ru-RU"/>
              <a:pPr/>
              <a:t>11</a:t>
            </a:fld>
            <a:endParaRPr lang="ru-R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0DCBF9EC-45F5-461C-BF66-69D4608E6B8A}" type="slidenum">
              <a:rPr lang="ru-RU"/>
              <a:pPr/>
              <a:t>12</a:t>
            </a:fld>
            <a:endParaRPr lang="ru-RU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BF5BE727-39BA-42C9-8650-BE1B414D6CC7}" type="slidenum">
              <a:rPr lang="ru-RU"/>
              <a:pPr/>
              <a:t>13</a:t>
            </a:fld>
            <a:endParaRPr lang="ru-RU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Оценка математической подготовки 15-летних учащихся в исследовании PISA основана на следующем определении математической грамотности: «Математическая грамотность — это способность индивидуума проводить математические рассуждения и формулировать, применять, интерпретировать математику для решения проблем в разнообразных контекстах реального мира»</a:t>
            </a:r>
          </a:p>
          <a:p>
            <a:r>
              <a:rPr lang="ru-RU" dirty="0"/>
              <a:t>МГ включает использование математических понятий, процедур, фактов и инструментов, изученных в школе. А необходима она для того, чтобы помочь человеку понять роль математики в мире, научить высказывать хорошо обоснованные суждения и принимать решения, которые необходимы конструктивному, активному и размышляющему гражданину.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слайде приведены  определение финансовой грамотности, принятое в исследовании </a:t>
            </a:r>
            <a:r>
              <a:rPr lang="en-US" dirty="0"/>
              <a:t>PISA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ru-RU" dirty="0"/>
              <a:t>слова из ФГОС – требований к предметным результатам по обществознанию. Содержание этого предмета в большей степени, чем другие, касается и содержания, и контекстов финансовой грамотности.</a:t>
            </a:r>
          </a:p>
          <a:p>
            <a:r>
              <a:rPr lang="ru-RU" dirty="0"/>
              <a:t>В соответствии с этим требованием даются три ожидаемых образовательных результата, которые могут обеспечить разрабатываемые материалы мониторинга.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132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e7fc15f0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e7fc15f0f_0_4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9852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85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92F55F08-D0D7-4C86-8C99-F236C1B20EE4}" type="slidenum">
              <a:rPr lang="ru-RU"/>
              <a:pPr/>
              <a:t>17</a:t>
            </a:fld>
            <a:endParaRPr 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Это определение из PISA, из которого следует, что ЕНГ – это фактически гражданское качество, т.е. свойство просвещенного активного члена общества (см. верхнюю часть), а измеряемая часть в этом определении три основные компетентности (нижняя часть). На их оценку нацелены задания. 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  <a:p>
            <a:r>
              <a:rPr lang="ru-RU" dirty="0"/>
              <a:t> </a:t>
            </a:r>
            <a:r>
              <a:rPr lang="ru-RU" i="1" dirty="0"/>
              <a:t> Чем отличается новая система заданий от традиционно используемых в отечественной школе?</a:t>
            </a:r>
            <a:endParaRPr lang="ru-RU" dirty="0"/>
          </a:p>
          <a:p>
            <a:r>
              <a:rPr lang="ru-RU" dirty="0"/>
              <a:t>По каждому направлению функциональной грамотности разрабатываемые задания объединены в тематические блоки, составляющие основу инструментария. Блок заданий включает в себя описание реальной ситуации, представленное, как правило, в проблемном ключе, и ряд вопросов-заданий, относящихся к этой ситуации. Учащиеся должны выполнить задания, используя знания из различных предметных областей. Их последовательное выполнение способствует тому, что двигаясь от вопроса к вопросу, ученики погружаются в описанную историю (ситуацию) и приобретают как новые знания, так и функциональные навыки.</a:t>
            </a:r>
          </a:p>
          <a:p>
            <a:r>
              <a:rPr lang="ru-RU" dirty="0"/>
              <a:t>Предложенные ситуации связаны с разнообразными аспектами окружающей жизни, наиболее близкими к личному миру учащихся и вызывающими у них интерес. Предложенные ситуации также связаны с профессиональной деятельностью, повседневной жизнью местного общества, проблемами окружающей среды. Могут быть предложены и ситуации, связанные с наукой.</a:t>
            </a:r>
          </a:p>
          <a:p>
            <a:endParaRPr lang="ru-RU" dirty="0"/>
          </a:p>
          <a:p>
            <a:r>
              <a:rPr lang="ru-RU" dirty="0"/>
              <a:t>Наличие контекста задания является важным условием задания на формирование и оценку функциональной грамотности. Ведь функциональная грамотность и предполагает способность применить знания в реальной ситуации, а не в привычной учебной. Именно наличие контекста, в который помещена проблемная ситуация, дает ответ на вопрос, </a:t>
            </a:r>
            <a:r>
              <a:rPr lang="ru-RU" i="1" dirty="0"/>
              <a:t>зачем</a:t>
            </a:r>
            <a:r>
              <a:rPr lang="ru-RU" dirty="0"/>
              <a:t> может понадобиться то или иное знание. Задания (задачи) вне контекста очень часто не мотивируют учащихся прикладывать усилия для их выполнения.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7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sz="1400" dirty="0"/>
              <a:t>Как отличить  задания, направленные на  формирование и оценку функциональной грамотности?</a:t>
            </a:r>
          </a:p>
          <a:p>
            <a:endParaRPr lang="ru-RU" sz="1400" dirty="0"/>
          </a:p>
          <a:p>
            <a:r>
              <a:rPr lang="ru-RU" sz="1400" dirty="0"/>
              <a:t>Как оценить уровень </a:t>
            </a:r>
            <a:r>
              <a:rPr lang="ru-RU" sz="1400" dirty="0" err="1"/>
              <a:t>сформированности</a:t>
            </a:r>
            <a:r>
              <a:rPr lang="ru-RU" sz="1400" dirty="0"/>
              <a:t> функциональной  грамотности?</a:t>
            </a:r>
          </a:p>
          <a:p>
            <a:endParaRPr lang="ru-RU" sz="1400" dirty="0"/>
          </a:p>
          <a:p>
            <a:r>
              <a:rPr lang="ru-RU" sz="1400" dirty="0"/>
              <a:t>Чтобы оценить уровень функциональной грамотности своих учеников, учителю нужно дать им нетипичные задания, в которых предлагается рассмотреть некоторые проблемы из реальной жизни. Решение этих задач, как правило, требует применения знаний в незнакомой ситуации, поиска новых решений или способов действий, т.е. требует творческой активности.</a:t>
            </a:r>
          </a:p>
          <a:p>
            <a:r>
              <a:rPr lang="ru-RU" sz="1400" dirty="0"/>
              <a:t> 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24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3CD4A72D-B5C4-43F3-87B1-0AEF8132219C}" type="slidenum">
              <a:rPr lang="ru-RU"/>
              <a:pPr/>
              <a:t>20</a:t>
            </a:fld>
            <a:endParaRPr lang="ru-RU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04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33417C30-690B-42D9-9B8F-FE37E2156B1F}" type="slidenum">
              <a:rPr lang="ru-RU"/>
              <a:pPr/>
              <a:t>21</a:t>
            </a:fld>
            <a:endParaRPr lang="ru-RU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52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03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При реализации поставленных задач важно учитывать международные тенденции  развития образования. Одной из главных тенденций  является ИЗМЕНЕНИЕ ЗАПРОСА НА КАЧЕСТВО ОБЩЕГО ОБРАЗОВАНИЯ.</a:t>
            </a:r>
          </a:p>
          <a:p>
            <a:endParaRPr lang="ru-RU" sz="1400" dirty="0"/>
          </a:p>
          <a:p>
            <a:r>
              <a:rPr lang="ru-RU" sz="1400" dirty="0"/>
              <a:t>Эта тенденция в основном проявляется по двум направлениям:</a:t>
            </a:r>
          </a:p>
          <a:p>
            <a:r>
              <a:rPr lang="ru-RU" sz="1400" dirty="0"/>
              <a:t>Изменение приоритетных целей образования и качественное изменение образовательной среды.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2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7117AA33-A2F3-483E-8F25-93A753F83679}" type="slidenum">
              <a:rPr lang="ru-RU"/>
              <a:pPr/>
              <a:t>5</a:t>
            </a:fld>
            <a:endParaRPr 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400" baseline="0" dirty="0"/>
              <a:t>Для понимания проблемы формирования и оценки функциональной грамотности  необходимо оценить состояние российского образования . </a:t>
            </a:r>
          </a:p>
          <a:p>
            <a:pPr marL="0" lvl="1" indent="287970" defTabSz="914306">
              <a:defRPr/>
            </a:pPr>
            <a:endParaRPr lang="ru-RU" sz="1400" b="0" i="0" baseline="0" dirty="0"/>
          </a:p>
          <a:p>
            <a:pPr marL="0" lvl="1" indent="287970" defTabSz="914306">
              <a:defRPr/>
            </a:pPr>
            <a:r>
              <a:rPr lang="ru-RU" sz="1400" b="1" dirty="0">
                <a:solidFill>
                  <a:schemeClr val="tx2"/>
                </a:solidFill>
              </a:rPr>
              <a:t>Оценка качества образования в  странах в международных рейтингах опирается на данные международных исследований </a:t>
            </a:r>
            <a:r>
              <a:rPr lang="en-US" sz="1400" b="1" dirty="0">
                <a:solidFill>
                  <a:schemeClr val="tx2"/>
                </a:solidFill>
              </a:rPr>
              <a:t>PIRLS, TIMSS </a:t>
            </a:r>
            <a:r>
              <a:rPr lang="ru-RU" sz="1400" b="1" dirty="0">
                <a:solidFill>
                  <a:schemeClr val="tx2"/>
                </a:solidFill>
              </a:rPr>
              <a:t>и </a:t>
            </a:r>
            <a:r>
              <a:rPr lang="en-US" sz="1400" b="1" dirty="0">
                <a:solidFill>
                  <a:schemeClr val="tx2"/>
                </a:solidFill>
              </a:rPr>
              <a:t>PISA</a:t>
            </a:r>
            <a:r>
              <a:rPr lang="ru-RU" sz="1400" b="1" dirty="0">
                <a:solidFill>
                  <a:schemeClr val="tx2"/>
                </a:solidFill>
              </a:rPr>
              <a:t> </a:t>
            </a:r>
            <a:endParaRPr lang="ru-RU" sz="1400" dirty="0">
              <a:solidFill>
                <a:schemeClr val="tx2"/>
              </a:solidFill>
            </a:endParaRPr>
          </a:p>
          <a:p>
            <a:pPr marL="0" lvl="1" indent="287970" defTabSz="914306">
              <a:defRPr/>
            </a:pPr>
            <a:endParaRPr lang="ru-RU" sz="1400" b="0" i="0" baseline="0" dirty="0"/>
          </a:p>
          <a:p>
            <a:pPr marL="0" lvl="1" indent="287970" defTabSz="914306">
              <a:defRPr/>
            </a:pPr>
            <a:r>
              <a:rPr lang="ru-RU" sz="1400" b="0" i="0" baseline="0" dirty="0"/>
              <a:t>В исследованиях </a:t>
            </a:r>
            <a:r>
              <a:rPr lang="ru-RU" sz="1400" b="1" baseline="0" dirty="0"/>
              <a:t>PIRLS и TIMSS </a:t>
            </a:r>
            <a:r>
              <a:rPr lang="ru-RU" sz="1400" baseline="0" dirty="0"/>
              <a:t>оценивается </a:t>
            </a:r>
            <a:r>
              <a:rPr lang="ru-RU" sz="1400" b="1" baseline="0" dirty="0"/>
              <a:t>общеобразовательная подготовка</a:t>
            </a:r>
            <a:r>
              <a:rPr lang="ru-RU" sz="1400" baseline="0" dirty="0"/>
              <a:t>, успехи в обучении</a:t>
            </a:r>
          </a:p>
          <a:p>
            <a:pPr marL="0" lvl="1" indent="287970" defTabSz="914306">
              <a:defRPr/>
            </a:pPr>
            <a:r>
              <a:rPr lang="ru-RU" sz="1400" baseline="0" dirty="0"/>
              <a:t>В исследовании </a:t>
            </a:r>
            <a:r>
              <a:rPr lang="ru-RU" sz="1400" b="1" baseline="0" dirty="0"/>
              <a:t>PISA</a:t>
            </a:r>
            <a:r>
              <a:rPr lang="ru-RU" sz="1400" baseline="0" dirty="0"/>
              <a:t> речь идёт преимущественно о </a:t>
            </a:r>
            <a:r>
              <a:rPr lang="ru-RU" sz="1400" b="1" baseline="0" dirty="0"/>
              <a:t>функциональной грамотности </a:t>
            </a:r>
            <a:r>
              <a:rPr lang="ru-RU" sz="1400" baseline="0" dirty="0"/>
              <a:t>и  </a:t>
            </a:r>
            <a:r>
              <a:rPr lang="ru-RU" sz="1400" b="1" baseline="0" dirty="0"/>
              <a:t>навыках разрешения проблем</a:t>
            </a:r>
            <a:r>
              <a:rPr lang="ru-RU" sz="1400" baseline="0" dirty="0"/>
              <a:t>, иными словами об ответе на вопрос: «</a:t>
            </a:r>
            <a:r>
              <a:rPr lang="ru-RU" sz="1400" b="1" i="1" baseline="0" dirty="0"/>
              <a:t>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</a:t>
            </a:r>
            <a:r>
              <a:rPr lang="ru-RU" sz="1400" baseline="0" dirty="0"/>
              <a:t>».</a:t>
            </a:r>
          </a:p>
          <a:p>
            <a:pPr marL="0" lvl="1" indent="287970" defTabSz="914306">
              <a:defRPr/>
            </a:pPr>
            <a:r>
              <a:rPr lang="ru-RU" sz="1400" b="0" i="0" baseline="0" dirty="0"/>
              <a:t>Каковы же на сегодня успехи России в этих исследованиях?</a:t>
            </a:r>
          </a:p>
          <a:p>
            <a:pPr indent="287970"/>
            <a:endParaRPr lang="ru-RU" baseline="0" dirty="0"/>
          </a:p>
          <a:p>
            <a:pPr indent="287970"/>
            <a:endParaRPr lang="ru-RU" dirty="0"/>
          </a:p>
          <a:p>
            <a:pPr indent="28797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894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175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В качестве основных ориентиров при обсуждении вопросов, связанных с функциональной грамотностью учащихся будем использовать работы отечественных ученых и положения международного исследования </a:t>
            </a:r>
            <a:r>
              <a:rPr lang="en-US" sz="1400" dirty="0"/>
              <a:t>PISA</a:t>
            </a:r>
            <a:r>
              <a:rPr lang="ru-RU" sz="1400" dirty="0"/>
              <a:t>, в рамках которого впервые были разработаны подходы к оценке функциональной грамотности и получены данные об уровне функциональной грамотности школьников в странах мира. </a:t>
            </a:r>
          </a:p>
          <a:p>
            <a:endParaRPr lang="ru-RU" sz="1400" dirty="0"/>
          </a:p>
          <a:p>
            <a:r>
              <a:rPr lang="ru-RU" sz="1400" dirty="0"/>
              <a:t>Приведем несколько определений, которые раскрывают основной смысл данного понятия.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74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Анализ приведенных определений показывает, что основными составляющими функциональной грамотности являются способность человека действовать в современном обществе, решать различные задачи, используя при этом определенные знания, умения и компетенции. </a:t>
            </a:r>
          </a:p>
          <a:p>
            <a:endParaRPr lang="ru-RU" sz="1400" dirty="0"/>
          </a:p>
          <a:p>
            <a:r>
              <a:rPr lang="ru-RU" sz="1400" dirty="0"/>
              <a:t>На практике функциональная грамотность проявляется в действиях учащихся, а оценка сформированности функциональной грамотности может осуществляться через оценку определенных стратегий действий, поведения учащихся, которые они могли бы продемонстрировать в различных ситуациях реальной жизни.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08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2935ED28-5B68-4FC3-AC00-83E175BE7317}" type="slidenum">
              <a:rPr lang="ru-RU"/>
              <a:pPr/>
              <a:t>10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61CD1E0-CD9F-4C6B-BAB0-87A0AF1CEC1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620F-9FF6-466E-A12F-9E3AA320E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1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8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22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6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7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45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19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93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438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200152"/>
            <a:ext cx="4038600" cy="3394472"/>
          </a:xfrm>
        </p:spPr>
        <p:txBody>
          <a:bodyPr/>
          <a:lstStyle>
            <a:lvl1pPr>
              <a:defRPr sz="2297"/>
            </a:lvl1pPr>
            <a:lvl2pPr>
              <a:defRPr sz="1938"/>
            </a:lvl2pPr>
            <a:lvl3pPr>
              <a:defRPr sz="1651"/>
            </a:lvl3pPr>
            <a:lvl4pPr>
              <a:defRPr sz="1508"/>
            </a:lvl4pPr>
            <a:lvl5pPr>
              <a:defRPr sz="1508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200152"/>
            <a:ext cx="4038600" cy="3394472"/>
          </a:xfrm>
        </p:spPr>
        <p:txBody>
          <a:bodyPr/>
          <a:lstStyle>
            <a:lvl1pPr>
              <a:defRPr sz="2297"/>
            </a:lvl1pPr>
            <a:lvl2pPr>
              <a:defRPr sz="1938"/>
            </a:lvl2pPr>
            <a:lvl3pPr>
              <a:defRPr sz="1651"/>
            </a:lvl3pPr>
            <a:lvl4pPr>
              <a:defRPr sz="1508"/>
            </a:lvl4pPr>
            <a:lvl5pPr>
              <a:defRPr sz="1508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43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fg.resh.edu.ru/" TargetMode="External"/><Relationship Id="rId7" Type="http://schemas.openxmlformats.org/officeDocument/2006/relationships/hyperlink" Target="https://fioco.ru/pis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kiv.instrao.ru/bank-zadaniy/" TargetMode="External"/><Relationship Id="rId5" Type="http://schemas.openxmlformats.org/officeDocument/2006/relationships/hyperlink" Target="http://www.centeroko.ru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fipi.ru/otkrytyy-bank-zadaniy-dlya-otsenki-yestestvennonauchnoy-gramotnosti" TargetMode="External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na-oz.ru/2012/4/funkcionalnaya--gramotnost-shkolnikov-i-problemy-vysshey-shkol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42815" y="933854"/>
            <a:ext cx="61284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" sz="2800" dirty="0"/>
          </a:p>
          <a:p>
            <a:pPr algn="ctr"/>
            <a:r>
              <a:rPr lang="ru" sz="2800" dirty="0"/>
              <a:t>Функциональная грамотность.        </a:t>
            </a:r>
            <a:br>
              <a:rPr lang="ru" sz="2800" dirty="0"/>
            </a:br>
            <a:r>
              <a:rPr lang="ru" sz="2800" dirty="0"/>
              <a:t>Международные исследования в формате PISA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6571" y="178640"/>
            <a:ext cx="8130858" cy="680937"/>
          </a:xfrm>
        </p:spPr>
        <p:txBody>
          <a:bodyPr/>
          <a:lstStyle/>
          <a:p>
            <a:pPr algn="ctr"/>
            <a:r>
              <a:rPr lang="ru-RU" sz="4000" b="1" dirty="0"/>
              <a:t>Что проверяет </a:t>
            </a:r>
            <a:r>
              <a:rPr lang="en-US" sz="4000" b="1" dirty="0"/>
              <a:t>PISA</a:t>
            </a:r>
            <a:r>
              <a:rPr lang="ru-RU" sz="4000" b="1" dirty="0"/>
              <a:t>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79387" y="916171"/>
            <a:ext cx="8785225" cy="4048689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14120E"/>
                </a:solidFill>
                <a:latin typeface="+mn-lt"/>
              </a:rPr>
              <a:t>Основной целью исследования PISA является оценка образовательных достижений учащихся 15-летнего возраста. 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14120E"/>
                </a:solidFill>
                <a:latin typeface="+mn-lt"/>
              </a:rPr>
              <a:t>Ключевой вопрос исследования – обладают ли эти учащиеся знаниями и умениями, необходимыми им для полноценного функционирования в обществе. 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14120E"/>
                </a:solidFill>
                <a:latin typeface="+mn-lt"/>
              </a:rPr>
              <a:t>Исследование направлено не на определение уровня освоения школьных программ, а на оценку </a:t>
            </a:r>
            <a:r>
              <a:rPr lang="ru-RU" sz="2000" b="1" dirty="0">
                <a:solidFill>
                  <a:srgbClr val="6600CC"/>
                </a:solidFill>
                <a:latin typeface="+mn-lt"/>
              </a:rPr>
              <a:t>способности учащихся применять полученные в школе знания и умения в жизненных ситуациях</a:t>
            </a:r>
            <a:r>
              <a:rPr lang="ru-RU" sz="2000" dirty="0">
                <a:latin typeface="+mn-lt"/>
              </a:rPr>
              <a:t>. </a:t>
            </a:r>
            <a:r>
              <a:rPr lang="ru-RU" sz="2000" dirty="0">
                <a:solidFill>
                  <a:srgbClr val="14120E"/>
                </a:solidFill>
                <a:latin typeface="+mn-lt"/>
              </a:rPr>
              <a:t>В этом отражаются современные тенденции в оценке образовательных достижений.</a:t>
            </a:r>
            <a:r>
              <a:rPr lang="ru-RU" sz="1800" dirty="0">
                <a:solidFill>
                  <a:srgbClr val="14120E"/>
                </a:solidFill>
                <a:latin typeface="+mn-lt"/>
              </a:rPr>
              <a:t> </a:t>
            </a:r>
          </a:p>
          <a:p>
            <a:pPr algn="just">
              <a:lnSpc>
                <a:spcPct val="80000"/>
              </a:lnSpc>
            </a:pPr>
            <a:endParaRPr lang="ru-RU" sz="1800" dirty="0">
              <a:latin typeface="+mn-lt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800" dirty="0">
                <a:latin typeface="+mn-lt"/>
              </a:rPr>
              <a:t>         </a:t>
            </a:r>
            <a:r>
              <a:rPr lang="ru-RU" sz="2400" b="1" i="1" dirty="0">
                <a:solidFill>
                  <a:srgbClr val="6600CC"/>
                </a:solidFill>
                <a:latin typeface="+mn-lt"/>
              </a:rPr>
              <a:t>То есть </a:t>
            </a:r>
            <a:r>
              <a:rPr lang="en-US" sz="2400" b="1" i="1" dirty="0">
                <a:solidFill>
                  <a:srgbClr val="6600CC"/>
                </a:solidFill>
                <a:latin typeface="+mn-lt"/>
              </a:rPr>
              <a:t>PISA </a:t>
            </a:r>
            <a:r>
              <a:rPr lang="ru-RU" sz="2400" b="1" i="1" dirty="0">
                <a:solidFill>
                  <a:srgbClr val="6600CC"/>
                </a:solidFill>
                <a:latin typeface="+mn-lt"/>
              </a:rPr>
              <a:t>направлена на проверку компетентностей (</a:t>
            </a:r>
            <a:r>
              <a:rPr lang="ru-RU" b="1" i="1" dirty="0">
                <a:solidFill>
                  <a:srgbClr val="6600CC"/>
                </a:solidFill>
                <a:latin typeface="+mn-lt"/>
              </a:rPr>
              <a:t>наличие знаний, опыта и навыков, нужных для эффективной деятельности в заданной предметной области)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476657"/>
            <a:ext cx="8229600" cy="6128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Что собой представляют тесты </a:t>
            </a:r>
            <a:r>
              <a:rPr lang="en-US" sz="3600" b="1" dirty="0"/>
              <a:t>PISA</a:t>
            </a:r>
            <a:r>
              <a:rPr lang="ru-RU" sz="3600" b="1" dirty="0"/>
              <a:t>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0214"/>
            <a:ext cx="8229600" cy="3664161"/>
          </a:xfrm>
        </p:spPr>
        <p:txBody>
          <a:bodyPr>
            <a:normAutofit/>
          </a:bodyPr>
          <a:lstStyle/>
          <a:p>
            <a:pPr marL="114300" indent="457200" algn="just">
              <a:lnSpc>
                <a:spcPct val="90000"/>
              </a:lnSpc>
              <a:buNone/>
            </a:pPr>
            <a:r>
              <a:rPr lang="ru-RU" sz="2400" dirty="0">
                <a:solidFill>
                  <a:srgbClr val="14120E"/>
                </a:solidFill>
              </a:rPr>
              <a:t>В </a:t>
            </a:r>
            <a:r>
              <a:rPr lang="ru-RU" sz="2400" b="1" dirty="0">
                <a:solidFill>
                  <a:srgbClr val="14120E"/>
                </a:solidFill>
              </a:rPr>
              <a:t>тестах PISA</a:t>
            </a:r>
            <a:r>
              <a:rPr lang="ru-RU" sz="2400" dirty="0">
                <a:solidFill>
                  <a:srgbClr val="14120E"/>
                </a:solidFill>
              </a:rPr>
              <a:t> учащимся предлагаются не типичные учебные задачи по физике, химии или математике, характерные для российской школы, а близкие к реальным проблемные ситуации, связанные с разнообразными аспектами окружающей жизни и требующие для своего решения не только знания основных учебных предметов, но и сформированности общеучебных и интеллектуальных умений.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61237" y="223737"/>
            <a:ext cx="8010895" cy="1332689"/>
          </a:xfrm>
        </p:spPr>
        <p:txBody>
          <a:bodyPr>
            <a:noAutofit/>
          </a:bodyPr>
          <a:lstStyle/>
          <a:p>
            <a:pPr algn="ctr"/>
            <a:r>
              <a:rPr lang="ru-RU" sz="2800" b="1" i="0" dirty="0"/>
              <a:t>Грамотность чтения – умения, овладение которыми свидетельствует о полном понимании текста: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5274"/>
            <a:ext cx="8476844" cy="373654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000" i="1" dirty="0">
                <a:solidFill>
                  <a:srgbClr val="14120E"/>
                </a:solidFill>
              </a:rPr>
              <a:t>нахождение информации</a:t>
            </a:r>
            <a:r>
              <a:rPr lang="ru-RU" sz="2000" dirty="0">
                <a:solidFill>
                  <a:srgbClr val="14120E"/>
                </a:solidFill>
              </a:rPr>
              <a:t> (для оценки этого умения используются задания, при выполнении которых требуется «пробежать» текст глазами, определить его основные элементы и заняться поиском необходимой единицы информации);</a:t>
            </a:r>
          </a:p>
          <a:p>
            <a:pPr algn="just"/>
            <a:r>
              <a:rPr lang="ru-RU" sz="2000" i="1" dirty="0">
                <a:solidFill>
                  <a:srgbClr val="14120E"/>
                </a:solidFill>
              </a:rPr>
              <a:t>интерпретация текста</a:t>
            </a:r>
            <a:r>
              <a:rPr lang="ru-RU" sz="2000" dirty="0">
                <a:solidFill>
                  <a:srgbClr val="14120E"/>
                </a:solidFill>
              </a:rPr>
              <a:t> (учащимся предлагается сравнить и противопоставить заключенную в тексте информацию разного характера, обнаружить в нем доводы в подтверждение выдвинутых тезисов, сделать выводы из сформулированных посылок, вывести заключение о намерении автора или главной мысли текста);</a:t>
            </a:r>
          </a:p>
          <a:p>
            <a:pPr algn="just"/>
            <a:r>
              <a:rPr lang="ru-RU" sz="2000" i="1" dirty="0">
                <a:solidFill>
                  <a:srgbClr val="14120E"/>
                </a:solidFill>
              </a:rPr>
              <a:t>рефлексия на содержание или форму текста</a:t>
            </a:r>
            <a:r>
              <a:rPr lang="ru-RU" sz="2000" dirty="0">
                <a:solidFill>
                  <a:srgbClr val="14120E"/>
                </a:solidFill>
              </a:rPr>
              <a:t> (учащийся должен связать информацию, обнаруженную в тексте, со знаниями из других источников, оценить утверждения, сделанные в тексте, исходя из своих представлений о мире, найти доводы в защиту своей точки зрения).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3135" y="389107"/>
            <a:ext cx="7125328" cy="9338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0" dirty="0"/>
              <a:t>Математическая грамотность – это способность учащихся: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77926"/>
            <a:ext cx="8496300" cy="352389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i="1" dirty="0">
                <a:solidFill>
                  <a:srgbClr val="14120E"/>
                </a:solidFill>
              </a:rPr>
              <a:t>распознавать проблемы</a:t>
            </a:r>
            <a:r>
              <a:rPr lang="ru-RU" sz="2000" dirty="0">
                <a:solidFill>
                  <a:srgbClr val="14120E"/>
                </a:solidFill>
              </a:rPr>
              <a:t>, возникающие в окружающей действительности, которые могут быть решены средствами математики;</a:t>
            </a:r>
          </a:p>
          <a:p>
            <a:pPr algn="just">
              <a:lnSpc>
                <a:spcPct val="90000"/>
              </a:lnSpc>
            </a:pPr>
            <a:r>
              <a:rPr lang="ru-RU" sz="2000" i="1" dirty="0">
                <a:solidFill>
                  <a:srgbClr val="14120E"/>
                </a:solidFill>
              </a:rPr>
              <a:t>формулировать</a:t>
            </a:r>
            <a:r>
              <a:rPr lang="ru-RU" sz="2000" dirty="0">
                <a:solidFill>
                  <a:srgbClr val="14120E"/>
                </a:solidFill>
              </a:rPr>
              <a:t> эти проблемы на языке математики;</a:t>
            </a:r>
          </a:p>
          <a:p>
            <a:pPr algn="just">
              <a:lnSpc>
                <a:spcPct val="90000"/>
              </a:lnSpc>
            </a:pPr>
            <a:r>
              <a:rPr lang="ru-RU" sz="2000" i="1" dirty="0">
                <a:solidFill>
                  <a:srgbClr val="14120E"/>
                </a:solidFill>
              </a:rPr>
              <a:t>решать</a:t>
            </a:r>
            <a:r>
              <a:rPr lang="ru-RU" sz="2000" dirty="0">
                <a:solidFill>
                  <a:srgbClr val="14120E"/>
                </a:solidFill>
              </a:rPr>
              <a:t> эти проблемы, используя математические факты и методы;</a:t>
            </a:r>
          </a:p>
          <a:p>
            <a:pPr algn="just">
              <a:lnSpc>
                <a:spcPct val="90000"/>
              </a:lnSpc>
            </a:pPr>
            <a:r>
              <a:rPr lang="ru-RU" sz="2000" i="1" dirty="0">
                <a:solidFill>
                  <a:srgbClr val="14120E"/>
                </a:solidFill>
              </a:rPr>
              <a:t>анализировать</a:t>
            </a:r>
            <a:r>
              <a:rPr lang="ru-RU" sz="2000" dirty="0">
                <a:solidFill>
                  <a:srgbClr val="14120E"/>
                </a:solidFill>
              </a:rPr>
              <a:t> использованные методы решения;</a:t>
            </a:r>
          </a:p>
          <a:p>
            <a:pPr algn="just">
              <a:lnSpc>
                <a:spcPct val="90000"/>
              </a:lnSpc>
            </a:pPr>
            <a:r>
              <a:rPr lang="ru-RU" sz="2000" i="1" dirty="0">
                <a:solidFill>
                  <a:srgbClr val="14120E"/>
                </a:solidFill>
              </a:rPr>
              <a:t>интерпретировать</a:t>
            </a:r>
            <a:r>
              <a:rPr lang="ru-RU" sz="2000" dirty="0">
                <a:solidFill>
                  <a:srgbClr val="14120E"/>
                </a:solidFill>
              </a:rPr>
              <a:t> полученные результаты с учетом поставленной проблемы;</a:t>
            </a:r>
          </a:p>
          <a:p>
            <a:pPr algn="just">
              <a:lnSpc>
                <a:spcPct val="90000"/>
              </a:lnSpc>
            </a:pPr>
            <a:r>
              <a:rPr lang="ru-RU" sz="2000" i="1" dirty="0">
                <a:solidFill>
                  <a:srgbClr val="14120E"/>
                </a:solidFill>
              </a:rPr>
              <a:t>формулировать</a:t>
            </a:r>
            <a:r>
              <a:rPr lang="ru-RU" sz="2000" dirty="0">
                <a:solidFill>
                  <a:srgbClr val="14120E"/>
                </a:solidFill>
              </a:rPr>
              <a:t> и записывать результаты решения.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24657"/>
            <a:ext cx="8520600" cy="5096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Финансовая грамотность</a:t>
            </a:r>
            <a:r>
              <a:rPr lang="ru-RU" dirty="0">
                <a:solidFill>
                  <a:srgbClr val="376092"/>
                </a:solidFill>
              </a:rPr>
              <a:t> </a:t>
            </a:r>
            <a:br>
              <a:rPr lang="ru-RU" sz="2369" dirty="0">
                <a:solidFill>
                  <a:srgbClr val="376092"/>
                </a:solidFill>
              </a:rPr>
            </a:br>
            <a:endParaRPr lang="ru-RU" sz="2369" dirty="0">
              <a:solidFill>
                <a:srgbClr val="37609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1700" y="2556164"/>
            <a:ext cx="4835264" cy="2396836"/>
          </a:xfrm>
          <a:prstGeom prst="rect">
            <a:avLst/>
          </a:prstGeom>
        </p:spPr>
        <p:txBody>
          <a:bodyPr spcFirstLastPara="1" wrap="square" lIns="65642" tIns="32821" rIns="65642" bIns="32821" anchor="t" anchorCtr="0">
            <a:normAutofit fontScale="62500" lnSpcReduction="20000"/>
          </a:bodyPr>
          <a:lstStyle/>
          <a:p>
            <a:pPr indent="342900" algn="just">
              <a:buNone/>
            </a:pPr>
            <a:r>
              <a:rPr lang="ru-RU" sz="2200" dirty="0"/>
              <a:t>Выработка целесообразных моделей поведения в разнообразных жизненных ситуациях, связанных с финансами</a:t>
            </a:r>
          </a:p>
          <a:p>
            <a:pPr indent="342900" algn="just">
              <a:buNone/>
            </a:pPr>
            <a:endParaRPr lang="ru-RU" sz="2200" dirty="0"/>
          </a:p>
          <a:p>
            <a:pPr indent="342900" algn="just">
              <a:buNone/>
            </a:pPr>
            <a:r>
              <a:rPr lang="ru-RU" sz="2200" dirty="0"/>
              <a:t>Формирование представлений о возможных альтернативных решениях личных и семейных финансовых проблем</a:t>
            </a:r>
          </a:p>
          <a:p>
            <a:pPr indent="342900" algn="just">
              <a:buNone/>
            </a:pPr>
            <a:endParaRPr lang="ru-RU" sz="2200" dirty="0"/>
          </a:p>
          <a:p>
            <a:pPr indent="342900" algn="just">
              <a:buNone/>
            </a:pPr>
            <a:r>
              <a:rPr lang="ru-RU" sz="2200" dirty="0"/>
              <a:t>Развитие умения предвидеть позитивные и негативные последствия выбранного решения</a:t>
            </a:r>
          </a:p>
          <a:p>
            <a:pPr indent="342900" algn="just">
              <a:buNone/>
            </a:pPr>
            <a:endParaRPr lang="ru-RU" dirty="0"/>
          </a:p>
          <a:p>
            <a:pPr indent="342900" algn="just"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20484"/>
              </p:ext>
            </p:extLst>
          </p:nvPr>
        </p:nvGraphicFramePr>
        <p:xfrm>
          <a:off x="5146964" y="2424545"/>
          <a:ext cx="3775362" cy="238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99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Приобретение опыта использования полученных знаний в</a:t>
                      </a:r>
                    </a:p>
                    <a:p>
                      <a:pPr>
                        <a:buNone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практической деятельности, а также в повседневной</a:t>
                      </a:r>
                    </a:p>
                    <a:p>
                      <a:pPr>
                        <a:buNone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жизни    (Проект  Федерального государственного образовательного стандарта основного общего образования. Требования к предметным результатам. Обществознание) </a:t>
                      </a:r>
                    </a:p>
                  </a:txBody>
                  <a:tcPr marL="65647" marR="65647" marT="32824" marB="3282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87983" y="810490"/>
            <a:ext cx="8434343" cy="1614055"/>
          </a:xfrm>
          <a:prstGeom prst="foldedCorner">
            <a:avLst>
              <a:gd name="adj" fmla="val 12500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76923C"/>
            </a:solidFill>
            <a:round/>
            <a:headEnd/>
            <a:tailEnd/>
          </a:ln>
        </p:spPr>
        <p:txBody>
          <a:bodyPr vert="horz" wrap="square" lIns="137759" tIns="172199" rIns="137759" bIns="172199" numCol="1" anchor="t" anchorCtr="0" compatLnSpc="1">
            <a:prstTxWarp prst="textNoShape">
              <a:avLst/>
            </a:prstTxWarp>
          </a:bodyPr>
          <a:lstStyle/>
          <a:p>
            <a:pPr indent="346250" algn="just" defTabSz="874739" fontAlgn="base">
              <a:spcBef>
                <a:spcPct val="0"/>
              </a:spcBef>
            </a:pPr>
            <a:r>
              <a:rPr lang="ru-RU" i="1" dirty="0"/>
              <a:t>Финансовая грамотность включает знание и понимание финансовых терминов</a:t>
            </a:r>
            <a:r>
              <a:rPr lang="en-US" i="1" dirty="0"/>
              <a:t>,</a:t>
            </a:r>
            <a:r>
              <a:rPr lang="ru-RU" i="1" dirty="0"/>
              <a:t> понятий и финансовых рисков, а также навыки, мотивацию и уверенность, необходимые для принятии эффективных решений в разнообразных финансовых ситуациях, способствующих улучшению финансового благополучия личности и общества, а также возможности участия в экономической жизни.</a:t>
            </a:r>
          </a:p>
          <a:p>
            <a:pPr indent="346250" algn="just" defTabSz="874739" fontAlgn="base">
              <a:spcBef>
                <a:spcPct val="0"/>
              </a:spcBef>
            </a:pPr>
            <a:r>
              <a:rPr lang="en-US" i="1" dirty="0"/>
              <a:t>(</a:t>
            </a:r>
            <a:r>
              <a:rPr lang="ru-RU" i="1" dirty="0"/>
              <a:t>Исследование </a:t>
            </a:r>
            <a:r>
              <a:rPr lang="en-US" i="1" dirty="0"/>
              <a:t>PISA)</a:t>
            </a:r>
            <a:endParaRPr lang="ru-RU" dirty="0"/>
          </a:p>
          <a:p>
            <a:pPr algn="just" defTabSz="874739" fontAlgn="base">
              <a:spcBef>
                <a:spcPct val="0"/>
              </a:spcBef>
              <a:spcAft>
                <a:spcPts val="957"/>
              </a:spcAft>
            </a:pPr>
            <a:endParaRPr lang="ru-RU" sz="1723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49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56309"/>
            <a:ext cx="8520600" cy="5818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72" dirty="0"/>
              <a:t>Глобальная компетентность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0" y="789709"/>
            <a:ext cx="3670445" cy="3233556"/>
          </a:xfrm>
        </p:spPr>
        <p:txBody>
          <a:bodyPr>
            <a:noAutofit/>
          </a:bodyPr>
          <a:lstStyle/>
          <a:p>
            <a:pPr marL="82056" indent="457200">
              <a:buNone/>
            </a:pPr>
            <a:r>
              <a:rPr lang="ru-RU" sz="1436" b="1" dirty="0"/>
              <a:t>Глобальная компетентность </a:t>
            </a:r>
            <a:r>
              <a:rPr lang="ru-RU" sz="1436" dirty="0"/>
              <a:t>(глобальные компетенции)  - это специфический обособленный ценностно-интегративный компонент функциональной грамотности, имеющий собственное предметное содержание, ценностную основу и нацеленный на формирование универсальных навыков.</a:t>
            </a:r>
          </a:p>
          <a:p>
            <a:pPr marL="82056" indent="457200" algn="just">
              <a:buNone/>
            </a:pPr>
            <a:endParaRPr lang="ru-RU" sz="1436" dirty="0"/>
          </a:p>
          <a:p>
            <a:pPr marL="82056" indent="0" algn="just">
              <a:buNone/>
            </a:pPr>
            <a:endParaRPr lang="ru-RU" sz="1292" dirty="0"/>
          </a:p>
          <a:p>
            <a:pPr marL="82056" indent="0">
              <a:buNone/>
            </a:pPr>
            <a:r>
              <a:rPr lang="ru-RU" sz="1292" i="1" dirty="0"/>
              <a:t>(Коваль Т.В., Дюкова С.Е. ГЛОБАЛЬНЫЕ КОМПЕТЕНЦИИ - НОВЫЙ КОМПОНЕНТ ФУНКЦИОНАЛЬНОЙ ГРАМОТНОСТИ // Отечественная и зарубежная педагогика. 2019. Т. 1. № 4 (61). С. 112-123.) </a:t>
            </a:r>
          </a:p>
          <a:p>
            <a:pPr marL="82056" indent="0" algn="just">
              <a:buNone/>
            </a:pPr>
            <a:endParaRPr lang="ru-RU" sz="1436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33697" y="741218"/>
            <a:ext cx="3767227" cy="3853407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1436" b="1" dirty="0"/>
              <a:t>Глобальная компетентность</a:t>
            </a:r>
            <a:r>
              <a:rPr lang="ru-RU" sz="1436" dirty="0"/>
              <a:t> — это многогранная цель обучения на протяжении всей жизни. Глобально компетентная личность способна изучать местные, глобальные проблемы и вопросы межкультурного взаимодействия, понимать и оценивать различные точки зрения и мировоззрения, успешно и уважительно взаимодействовать с другими, а также действовать ответственно для обеспечения устойчивого развития и коллективного благополучия.</a:t>
            </a:r>
          </a:p>
          <a:p>
            <a:pPr marL="0" indent="457200" algn="just">
              <a:buNone/>
            </a:pPr>
            <a:endParaRPr lang="ru-RU" sz="1436" dirty="0"/>
          </a:p>
          <a:p>
            <a:pPr marL="0" indent="0">
              <a:buNone/>
            </a:pPr>
            <a:r>
              <a:rPr lang="ru-RU" sz="1436" dirty="0"/>
              <a:t> </a:t>
            </a:r>
            <a:r>
              <a:rPr lang="ru-RU" sz="1436" i="1" dirty="0"/>
              <a:t>(</a:t>
            </a:r>
            <a:r>
              <a:rPr lang="en-US" sz="1436" i="1" dirty="0"/>
              <a:t>PISA 2018 Assessment and Analytical Framework</a:t>
            </a:r>
            <a:r>
              <a:rPr lang="ru-RU" sz="1436" i="1" dirty="0"/>
              <a:t>)</a:t>
            </a:r>
            <a:r>
              <a:rPr lang="en-US" sz="1436" i="1" dirty="0"/>
              <a:t> </a:t>
            </a:r>
            <a:endParaRPr lang="ru-RU" sz="1436" i="1" dirty="0"/>
          </a:p>
        </p:txBody>
      </p:sp>
    </p:spTree>
    <p:extLst>
      <p:ext uri="{BB962C8B-B14F-4D97-AF65-F5344CB8AC3E}">
        <p14:creationId xmlns:p14="http://schemas.microsoft.com/office/powerpoint/2010/main" val="3508569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410609" y="180109"/>
            <a:ext cx="7959295" cy="533400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pPr algn="ctr"/>
            <a:r>
              <a:rPr lang="ru-RU" sz="2800" dirty="0"/>
              <a:t>Креативное мышление</a:t>
            </a:r>
            <a:endParaRPr sz="2800" dirty="0"/>
          </a:p>
        </p:txBody>
      </p:sp>
      <p:sp>
        <p:nvSpPr>
          <p:cNvPr id="260" name="Объект 2"/>
          <p:cNvSpPr txBox="1">
            <a:spLocks noGrp="1"/>
          </p:cNvSpPr>
          <p:nvPr>
            <p:ph idx="1"/>
          </p:nvPr>
        </p:nvSpPr>
        <p:spPr>
          <a:xfrm>
            <a:off x="410609" y="903767"/>
            <a:ext cx="8297104" cy="40460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457200" algn="just" defTabSz="586748">
              <a:lnSpc>
                <a:spcPct val="100000"/>
              </a:lnSpc>
              <a:spcBef>
                <a:spcPts val="550"/>
              </a:spcBef>
              <a:buNone/>
              <a:defRPr sz="4100"/>
            </a:pPr>
            <a:r>
              <a:rPr lang="ru-RU" sz="2000" dirty="0"/>
              <a:t>Способность продуктивно участвовать в процессе </a:t>
            </a:r>
            <a:r>
              <a:rPr lang="ru-RU" sz="2000" b="1" dirty="0"/>
              <a:t>выработки</a:t>
            </a:r>
            <a:r>
              <a:rPr lang="ru-RU" sz="2000" dirty="0"/>
              <a:t>, </a:t>
            </a:r>
            <a:r>
              <a:rPr lang="ru-RU" sz="2000" b="1" dirty="0"/>
              <a:t>оценки</a:t>
            </a:r>
            <a:r>
              <a:rPr lang="ru-RU" sz="2000" dirty="0"/>
              <a:t> и </a:t>
            </a:r>
            <a:r>
              <a:rPr lang="ru-RU" sz="2000" b="1" dirty="0"/>
              <a:t>совершенствования</a:t>
            </a:r>
            <a:r>
              <a:rPr lang="ru-RU" sz="2000" dirty="0"/>
              <a:t> идей, направленных на получение:</a:t>
            </a:r>
          </a:p>
          <a:p>
            <a:pPr algn="just" defTabSz="586748">
              <a:lnSpc>
                <a:spcPct val="100000"/>
              </a:lnSpc>
              <a:spcBef>
                <a:spcPts val="550"/>
              </a:spcBef>
              <a:defRPr sz="4100"/>
            </a:pPr>
            <a:r>
              <a:rPr lang="ru-RU" sz="2000" b="1" i="1" dirty="0"/>
              <a:t>инновационных</a:t>
            </a:r>
            <a:r>
              <a:rPr lang="ru-RU" sz="2000" dirty="0"/>
              <a:t> (новых, новаторских, оригинальных, нестандартных, непривычных) и </a:t>
            </a:r>
            <a:r>
              <a:rPr lang="ru-RU" sz="2000" b="1" i="1" dirty="0"/>
              <a:t>эффективных</a:t>
            </a:r>
            <a:r>
              <a:rPr lang="ru-RU" sz="2000" dirty="0"/>
              <a:t> (действенных, результативных, экономичных) </a:t>
            </a:r>
            <a:r>
              <a:rPr lang="ru-RU" sz="2000" b="1" i="1" dirty="0"/>
              <a:t>решений</a:t>
            </a:r>
            <a:r>
              <a:rPr lang="ru-RU" sz="2000" dirty="0"/>
              <a:t>, и/или</a:t>
            </a:r>
          </a:p>
          <a:p>
            <a:pPr algn="just" defTabSz="586748">
              <a:lnSpc>
                <a:spcPct val="100000"/>
              </a:lnSpc>
              <a:spcBef>
                <a:spcPts val="550"/>
              </a:spcBef>
              <a:defRPr sz="4100"/>
            </a:pPr>
            <a:r>
              <a:rPr lang="ru-RU" sz="2000" b="1" i="1" dirty="0"/>
              <a:t>нового знания</a:t>
            </a:r>
            <a:r>
              <a:rPr lang="ru-RU" sz="2000" dirty="0"/>
              <a:t>, и/или</a:t>
            </a:r>
          </a:p>
          <a:p>
            <a:pPr algn="just" defTabSz="586748">
              <a:lnSpc>
                <a:spcPct val="100000"/>
              </a:lnSpc>
              <a:spcBef>
                <a:spcPts val="550"/>
              </a:spcBef>
              <a:defRPr sz="4100"/>
            </a:pPr>
            <a:r>
              <a:rPr lang="ru-RU" sz="2000" b="1" i="1" dirty="0"/>
              <a:t>эффектного</a:t>
            </a:r>
            <a:r>
              <a:rPr lang="ru-RU" sz="2000" dirty="0"/>
              <a:t> (впечатляющего, вдохновляющего, необыкновенного, удивительного и т.п.) </a:t>
            </a:r>
            <a:r>
              <a:rPr lang="ru-RU" sz="2000" b="1" i="1" dirty="0"/>
              <a:t>выражения воображения.</a:t>
            </a:r>
            <a:endParaRPr sz="2000" b="1" i="1" dirty="0"/>
          </a:p>
        </p:txBody>
      </p:sp>
    </p:spTree>
    <p:extLst>
      <p:ext uri="{BB962C8B-B14F-4D97-AF65-F5344CB8AC3E}">
        <p14:creationId xmlns:p14="http://schemas.microsoft.com/office/powerpoint/2010/main" val="35539210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2623" y="243191"/>
            <a:ext cx="7546865" cy="9630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0" dirty="0"/>
              <a:t>Естественнонаучная грамотность – это способность учащихся: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71600"/>
            <a:ext cx="8424862" cy="3576638"/>
          </a:xfrm>
        </p:spPr>
        <p:txBody>
          <a:bodyPr>
            <a:normAutofit fontScale="92500"/>
          </a:bodyPr>
          <a:lstStyle/>
          <a:p>
            <a:r>
              <a:rPr lang="ru-RU" sz="2200" i="1" dirty="0">
                <a:solidFill>
                  <a:srgbClr val="14120E"/>
                </a:solidFill>
              </a:rPr>
              <a:t>распознавать проблемы</a:t>
            </a:r>
            <a:r>
              <a:rPr lang="ru-RU" sz="2200" dirty="0">
                <a:solidFill>
                  <a:srgbClr val="14120E"/>
                </a:solidFill>
              </a:rPr>
              <a:t>, которые могут исследоваться естественнонаучными методами, демонстрируя понимание основных особенностей естественнонаучного исследования;</a:t>
            </a:r>
          </a:p>
          <a:p>
            <a:r>
              <a:rPr lang="ru-RU" sz="2200" i="1" dirty="0">
                <a:solidFill>
                  <a:srgbClr val="14120E"/>
                </a:solidFill>
              </a:rPr>
              <a:t>объяснять или описывать естественнонаучные явления</a:t>
            </a:r>
            <a:r>
              <a:rPr lang="ru-RU" sz="2200" dirty="0">
                <a:solidFill>
                  <a:srgbClr val="14120E"/>
                </a:solidFill>
              </a:rPr>
              <a:t>, используя имеющиеся научные знания, и </a:t>
            </a:r>
            <a:r>
              <a:rPr lang="ru-RU" sz="2200" i="1" dirty="0">
                <a:solidFill>
                  <a:srgbClr val="14120E"/>
                </a:solidFill>
              </a:rPr>
              <a:t>прогнозировать</a:t>
            </a:r>
            <a:r>
              <a:rPr lang="ru-RU" sz="2200" dirty="0">
                <a:solidFill>
                  <a:srgbClr val="14120E"/>
                </a:solidFill>
              </a:rPr>
              <a:t> изменения;</a:t>
            </a:r>
          </a:p>
          <a:p>
            <a:r>
              <a:rPr lang="ru-RU" sz="2200" i="1" dirty="0">
                <a:solidFill>
                  <a:srgbClr val="14120E"/>
                </a:solidFill>
              </a:rPr>
              <a:t>использовать научные доказательства и имеющиеся данные</a:t>
            </a:r>
            <a:r>
              <a:rPr lang="ru-RU" sz="2200" dirty="0">
                <a:solidFill>
                  <a:srgbClr val="14120E"/>
                </a:solidFill>
              </a:rPr>
              <a:t> для получения выводов, их анализа и оценки достоверности.</a:t>
            </a:r>
          </a:p>
          <a:p>
            <a:pPr algn="ctr">
              <a:buFontTx/>
              <a:buNone/>
            </a:pPr>
            <a:endParaRPr lang="ru-RU" sz="24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730" y="266643"/>
            <a:ext cx="7858824" cy="695232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781238" algn="l"/>
                <a:tab pos="1562477" algn="l"/>
                <a:tab pos="2343715" algn="l"/>
                <a:tab pos="3124954" algn="l"/>
                <a:tab pos="3906192" algn="l"/>
                <a:tab pos="4687431" algn="l"/>
                <a:tab pos="5468669" algn="l"/>
                <a:tab pos="6249908" algn="l"/>
                <a:tab pos="7031146" algn="l"/>
                <a:tab pos="7812385" algn="l"/>
                <a:tab pos="8593623" algn="l"/>
              </a:tabLst>
            </a:pPr>
            <a:r>
              <a:rPr lang="ru-RU" sz="2800" dirty="0"/>
              <a:t>Особенности заданий для оценки функциональной грамотности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0113" y="1071552"/>
            <a:ext cx="7596673" cy="3498420"/>
          </a:xfrm>
        </p:spPr>
        <p:txBody>
          <a:bodyPr>
            <a:normAutofit fontScale="85000" lnSpcReduction="20000"/>
          </a:bodyPr>
          <a:lstStyle/>
          <a:p>
            <a:pPr marL="290252" indent="-290252">
              <a:spcBef>
                <a:spcPts val="683"/>
              </a:spcBef>
              <a:tabLst>
                <a:tab pos="290252" algn="l"/>
                <a:tab pos="1071490" algn="l"/>
                <a:tab pos="1852729" algn="l"/>
                <a:tab pos="2633967" algn="l"/>
                <a:tab pos="3415205" algn="l"/>
                <a:tab pos="4196444" algn="l"/>
                <a:tab pos="4977682" algn="l"/>
                <a:tab pos="5758921" algn="l"/>
                <a:tab pos="6540159" algn="l"/>
                <a:tab pos="7321398" algn="l"/>
                <a:tab pos="8102636" algn="l"/>
                <a:tab pos="8883875" algn="l"/>
              </a:tabLst>
            </a:pPr>
            <a:r>
              <a:rPr lang="ru-RU" dirty="0"/>
              <a:t>Задачи, поставленные вне предметной области и решаемые с помощью предметных знаний</a:t>
            </a:r>
            <a:r>
              <a:rPr lang="en-US" dirty="0"/>
              <a:t>, </a:t>
            </a:r>
            <a:r>
              <a:rPr lang="ru-RU" dirty="0"/>
              <a:t> например</a:t>
            </a:r>
            <a:r>
              <a:rPr lang="en-US" dirty="0"/>
              <a:t>, </a:t>
            </a:r>
            <a:r>
              <a:rPr lang="ru-RU" dirty="0"/>
              <a:t>по математике;</a:t>
            </a:r>
          </a:p>
          <a:p>
            <a:pPr marL="290252" indent="-290252">
              <a:spcBef>
                <a:spcPts val="683"/>
              </a:spcBef>
              <a:tabLst>
                <a:tab pos="290252" algn="l"/>
                <a:tab pos="1071490" algn="l"/>
                <a:tab pos="1852729" algn="l"/>
                <a:tab pos="2633967" algn="l"/>
                <a:tab pos="3415205" algn="l"/>
                <a:tab pos="4196444" algn="l"/>
                <a:tab pos="4977682" algn="l"/>
                <a:tab pos="5758921" algn="l"/>
                <a:tab pos="6540159" algn="l"/>
                <a:tab pos="7321398" algn="l"/>
                <a:tab pos="8102636" algn="l"/>
                <a:tab pos="8883875" algn="l"/>
              </a:tabLst>
            </a:pPr>
            <a:r>
              <a:rPr lang="ru-RU" dirty="0">
                <a:solidFill>
                  <a:srgbClr val="000000"/>
                </a:solidFill>
              </a:rPr>
              <a:t>В каждом из заданий описываются жизненные ситуации, как правило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ru-RU" dirty="0">
                <a:solidFill>
                  <a:srgbClr val="000000"/>
                </a:solidFill>
              </a:rPr>
              <a:t>близкие  понятные учащимся;</a:t>
            </a:r>
          </a:p>
          <a:p>
            <a:pPr marL="290252" indent="-290252">
              <a:spcBef>
                <a:spcPts val="513"/>
              </a:spcBef>
              <a:tabLst>
                <a:tab pos="290252" algn="l"/>
                <a:tab pos="1071490" algn="l"/>
                <a:tab pos="1852729" algn="l"/>
                <a:tab pos="2633967" algn="l"/>
                <a:tab pos="3415205" algn="l"/>
                <a:tab pos="4196444" algn="l"/>
                <a:tab pos="4977682" algn="l"/>
                <a:tab pos="5758921" algn="l"/>
                <a:tab pos="6540159" algn="l"/>
                <a:tab pos="7321398" algn="l"/>
                <a:tab pos="8102636" algn="l"/>
                <a:tab pos="8883875" algn="l"/>
              </a:tabLst>
            </a:pPr>
            <a:r>
              <a:rPr lang="ru-RU" dirty="0"/>
              <a:t>Контекст заданий близок к проблемным ситуациям, возникающим в повседневной жизни;</a:t>
            </a:r>
          </a:p>
          <a:p>
            <a:pPr marL="290252" indent="-290252">
              <a:spcBef>
                <a:spcPts val="513"/>
              </a:spcBef>
              <a:tabLst>
                <a:tab pos="290252" algn="l"/>
                <a:tab pos="1071490" algn="l"/>
                <a:tab pos="1852729" algn="l"/>
                <a:tab pos="2633967" algn="l"/>
                <a:tab pos="3415205" algn="l"/>
                <a:tab pos="4196444" algn="l"/>
                <a:tab pos="4977682" algn="l"/>
                <a:tab pos="5758921" algn="l"/>
                <a:tab pos="6540159" algn="l"/>
                <a:tab pos="7321398" algn="l"/>
                <a:tab pos="8102636" algn="l"/>
                <a:tab pos="8883875" algn="l"/>
              </a:tabLst>
            </a:pPr>
            <a:r>
              <a:rPr lang="ru-RU" dirty="0">
                <a:solidFill>
                  <a:srgbClr val="000000"/>
                </a:solidFill>
              </a:rPr>
              <a:t>Ситуации требуют осознанного выбора модели поведения;</a:t>
            </a:r>
          </a:p>
          <a:p>
            <a:pPr marL="290252" indent="-290252">
              <a:spcBef>
                <a:spcPts val="513"/>
              </a:spcBef>
              <a:tabLst>
                <a:tab pos="290252" algn="l"/>
                <a:tab pos="1071490" algn="l"/>
                <a:tab pos="1852729" algn="l"/>
                <a:tab pos="2633967" algn="l"/>
                <a:tab pos="3415205" algn="l"/>
                <a:tab pos="4196444" algn="l"/>
                <a:tab pos="4977682" algn="l"/>
                <a:tab pos="5758921" algn="l"/>
                <a:tab pos="6540159" algn="l"/>
                <a:tab pos="7321398" algn="l"/>
                <a:tab pos="8102636" algn="l"/>
                <a:tab pos="8883875" algn="l"/>
              </a:tabLst>
            </a:pPr>
            <a:r>
              <a:rPr lang="ru-RU" dirty="0">
                <a:solidFill>
                  <a:srgbClr val="000000"/>
                </a:solidFill>
              </a:rPr>
              <a:t>Вопросы изложены простым, ясным языком и, как правило, немногословны;</a:t>
            </a:r>
          </a:p>
          <a:p>
            <a:pPr marL="290252" indent="-290252">
              <a:spcBef>
                <a:spcPts val="513"/>
              </a:spcBef>
              <a:tabLst>
                <a:tab pos="290252" algn="l"/>
                <a:tab pos="1071490" algn="l"/>
                <a:tab pos="1852729" algn="l"/>
                <a:tab pos="2633967" algn="l"/>
                <a:tab pos="3415205" algn="l"/>
                <a:tab pos="4196444" algn="l"/>
                <a:tab pos="4977682" algn="l"/>
                <a:tab pos="5758921" algn="l"/>
                <a:tab pos="6540159" algn="l"/>
                <a:tab pos="7321398" algn="l"/>
                <a:tab pos="8102636" algn="l"/>
                <a:tab pos="8883875" algn="l"/>
              </a:tabLst>
            </a:pPr>
            <a:r>
              <a:rPr lang="ru-RU" dirty="0"/>
              <a:t>Требуют перевода с обыденного языка на язык предметной области (математики, физики и др.);</a:t>
            </a:r>
          </a:p>
          <a:p>
            <a:pPr marL="290252" indent="-290252">
              <a:spcBef>
                <a:spcPts val="513"/>
              </a:spcBef>
              <a:tabLst>
                <a:tab pos="290252" algn="l"/>
                <a:tab pos="1071490" algn="l"/>
                <a:tab pos="1852729" algn="l"/>
                <a:tab pos="2633967" algn="l"/>
                <a:tab pos="3415205" algn="l"/>
                <a:tab pos="4196444" algn="l"/>
                <a:tab pos="4977682" algn="l"/>
                <a:tab pos="5758921" algn="l"/>
                <a:tab pos="6540159" algn="l"/>
                <a:tab pos="7321398" algn="l"/>
                <a:tab pos="8102636" algn="l"/>
                <a:tab pos="8883875" algn="l"/>
              </a:tabLst>
            </a:pPr>
            <a:r>
              <a:rPr lang="ru-RU" dirty="0">
                <a:solidFill>
                  <a:srgbClr val="000000"/>
                </a:solidFill>
              </a:rPr>
              <a:t>Используются иллюстрации: рисунки, таблицы.</a:t>
            </a:r>
            <a:endParaRPr lang="ru-RU" b="0" i="1" dirty="0"/>
          </a:p>
        </p:txBody>
      </p:sp>
    </p:spTree>
    <p:extLst>
      <p:ext uri="{BB962C8B-B14F-4D97-AF65-F5344CB8AC3E}">
        <p14:creationId xmlns:p14="http://schemas.microsoft.com/office/powerpoint/2010/main" val="225576411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512" y="141480"/>
            <a:ext cx="7858824" cy="98277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Основные критерии отбора заданий для формирования и оценки функциональной грамотности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6644" y="1124250"/>
            <a:ext cx="7237499" cy="3445722"/>
          </a:xfrm>
        </p:spPr>
        <p:txBody>
          <a:bodyPr>
            <a:normAutofit/>
          </a:bodyPr>
          <a:lstStyle/>
          <a:p>
            <a:pPr>
              <a:spcAft>
                <a:spcPts val="513"/>
              </a:spcAft>
              <a:buFont typeface="Wingdings" pitchFamily="2" charset="2"/>
              <a:buChar char="w"/>
            </a:pPr>
            <a:r>
              <a:rPr lang="ru-RU" sz="2400" b="0" i="1" dirty="0">
                <a:solidFill>
                  <a:schemeClr val="bg2"/>
                </a:solidFill>
              </a:rPr>
              <a:t>Наличие ситуационной значимости контекста</a:t>
            </a:r>
          </a:p>
          <a:p>
            <a:pPr>
              <a:spcAft>
                <a:spcPts val="513"/>
              </a:spcAft>
              <a:buFont typeface="Wingdings" pitchFamily="2" charset="2"/>
              <a:buChar char="w"/>
            </a:pPr>
            <a:r>
              <a:rPr lang="ru-RU" sz="2400" b="0" i="1" dirty="0">
                <a:solidFill>
                  <a:schemeClr val="bg2"/>
                </a:solidFill>
              </a:rPr>
              <a:t>Необходимость перевода условий задачи, сформулированных с помощью обыденного языка, на язык предметной области</a:t>
            </a:r>
          </a:p>
          <a:p>
            <a:pPr>
              <a:spcAft>
                <a:spcPts val="513"/>
              </a:spcAft>
              <a:buFont typeface="Wingdings" pitchFamily="2" charset="2"/>
              <a:buChar char="w"/>
            </a:pPr>
            <a:r>
              <a:rPr lang="ru-RU" sz="2400" b="0" i="1" dirty="0">
                <a:solidFill>
                  <a:schemeClr val="bg2"/>
                </a:solidFill>
              </a:rPr>
              <a:t>Новизна формулировки задачи, неопределенность в способах решения</a:t>
            </a:r>
          </a:p>
          <a:p>
            <a:pPr>
              <a:spcAft>
                <a:spcPts val="513"/>
              </a:spcAft>
              <a:buFont typeface="Wingdings" pitchFamily="2" charset="2"/>
              <a:buChar char="w"/>
            </a:pPr>
            <a:endParaRPr lang="ru-RU" b="0" i="1" dirty="0"/>
          </a:p>
        </p:txBody>
      </p:sp>
    </p:spTree>
    <p:extLst>
      <p:ext uri="{BB962C8B-B14F-4D97-AF65-F5344CB8AC3E}">
        <p14:creationId xmlns:p14="http://schemas.microsoft.com/office/powerpoint/2010/main" val="317601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730" y="445025"/>
            <a:ext cx="8332569" cy="707400"/>
          </a:xfrm>
        </p:spPr>
        <p:txBody>
          <a:bodyPr/>
          <a:lstStyle/>
          <a:p>
            <a:pPr algn="ctr"/>
            <a:r>
              <a:rPr lang="ru-RU" sz="2800" dirty="0"/>
              <a:t>Вопросы для обсуждения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Понятие «функциональная грамотность». Почему проблему ее формирования связывают с международными исследованиями в формате </a:t>
            </a:r>
            <a:r>
              <a:rPr lang="en-US" sz="2000" dirty="0"/>
              <a:t>PISA</a:t>
            </a:r>
          </a:p>
          <a:p>
            <a:r>
              <a:rPr lang="ru-RU" sz="2000" dirty="0"/>
              <a:t>Оценка качества образования на основе практик международных исследований</a:t>
            </a:r>
          </a:p>
          <a:p>
            <a:r>
              <a:rPr lang="ru-RU" sz="2000" dirty="0"/>
              <a:t>Проект Министерства просвещения РФ «Мониторинг формирования и оценивания функциональной грамотности» </a:t>
            </a:r>
          </a:p>
        </p:txBody>
      </p:sp>
    </p:spTree>
    <p:extLst>
      <p:ext uri="{BB962C8B-B14F-4D97-AF65-F5344CB8AC3E}">
        <p14:creationId xmlns:p14="http://schemas.microsoft.com/office/powerpoint/2010/main" val="347619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37746"/>
            <a:ext cx="8424862" cy="875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В чем мы уступаем?</a:t>
            </a:r>
            <a:br>
              <a:rPr lang="ru-RU" sz="3600" b="1" dirty="0"/>
            </a:br>
            <a:r>
              <a:rPr lang="ru-RU" sz="2800" b="1" dirty="0"/>
              <a:t>(на примере естественнонаучной грамотности)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23851" y="1437085"/>
            <a:ext cx="8569325" cy="3456384"/>
          </a:xfrm>
        </p:spPr>
        <p:txBody>
          <a:bodyPr>
            <a:normAutofit fontScale="92500" lnSpcReduction="10000"/>
          </a:bodyPr>
          <a:lstStyle/>
          <a:p>
            <a:pPr marL="114300" indent="457200">
              <a:lnSpc>
                <a:spcPct val="80000"/>
              </a:lnSpc>
              <a:buNone/>
            </a:pPr>
            <a:r>
              <a:rPr lang="ru-RU" sz="1800" dirty="0"/>
              <a:t>	Р</a:t>
            </a:r>
            <a:r>
              <a:rPr lang="ru-RU" sz="1800" dirty="0">
                <a:solidFill>
                  <a:srgbClr val="14120E"/>
                </a:solidFill>
              </a:rPr>
              <a:t>оссийские 15-летние учащиеся уступают своим сверстникам из многих стран мира (33-38 место на международной шкале) в способности: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ru-RU" sz="1800" dirty="0">
                <a:solidFill>
                  <a:srgbClr val="14120E"/>
                </a:solidFill>
              </a:rPr>
              <a:t>- осваивать и использовать естественнонаучные знания для приобретения новых знаний, для объяснения естественнонаучных явлений и формулирования выводов;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ru-RU" sz="1800" dirty="0">
                <a:solidFill>
                  <a:srgbClr val="14120E"/>
                </a:solidFill>
              </a:rPr>
              <a:t>- понимать основные особенности естественнонаучных исследований;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ru-RU" sz="1800" dirty="0">
                <a:solidFill>
                  <a:srgbClr val="14120E"/>
                </a:solidFill>
              </a:rPr>
              <a:t>- демонстрировать осведомленность в том, что естественные науки и технология оказывают влияние на материальную, интеллектуальную и культурную сферы жизни общества;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ru-RU" sz="1800" dirty="0">
                <a:solidFill>
                  <a:srgbClr val="14120E"/>
                </a:solidFill>
              </a:rPr>
              <a:t>- проявлять активную гражданскую позицию при рассмотрении проблем, связанных с естествознанием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 </a:t>
            </a:r>
          </a:p>
          <a:p>
            <a:pPr indent="342900" algn="just">
              <a:lnSpc>
                <a:spcPct val="80000"/>
              </a:lnSpc>
              <a:buFontTx/>
              <a:buNone/>
            </a:pPr>
            <a:r>
              <a:rPr lang="ru-RU" sz="1800" dirty="0"/>
              <a:t>     </a:t>
            </a:r>
            <a:r>
              <a:rPr lang="ru-RU" sz="1800" i="1" dirty="0">
                <a:solidFill>
                  <a:srgbClr val="6600CC"/>
                </a:solidFill>
              </a:rPr>
              <a:t>При этом традиционно сильные стороны российского школьного образования, в значительной степени направленного на формирование основ наук, не могли проявиться в данном исследовании, поскольку оно было направлено на реализацию других задач, в большей степени ориентированных на требования современного информационного общества.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55651" y="465535"/>
            <a:ext cx="6308963" cy="702469"/>
          </a:xfrm>
        </p:spPr>
        <p:txBody>
          <a:bodyPr>
            <a:normAutofit/>
          </a:bodyPr>
          <a:lstStyle/>
          <a:p>
            <a:r>
              <a:rPr lang="ru-RU" sz="2400" b="1" dirty="0"/>
              <a:t>Каких учебных заданий нам не хватает?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21404"/>
            <a:ext cx="8424862" cy="39268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endParaRPr lang="ru-RU" sz="2000" dirty="0">
              <a:solidFill>
                <a:srgbClr val="14120E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14120E"/>
                </a:solidFill>
                <a:latin typeface="Microsoft Sans Serif" pitchFamily="34" charset="0"/>
                <a:cs typeface="Microsoft Sans Serif" pitchFamily="34" charset="0"/>
              </a:rPr>
              <a:t>заданий, содержащих большой объем как текстовой информации, так и информации в виде таблиц, диаграмм, графиков, рисунков, схем;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14120E"/>
                </a:solidFill>
                <a:latin typeface="Microsoft Sans Serif" pitchFamily="34" charset="0"/>
                <a:cs typeface="Microsoft Sans Serif" pitchFamily="34" charset="0"/>
              </a:rPr>
              <a:t>заданий, составленных на материале из разных предметных областей, для выполнения которых надо интегрировать разные знания и использовать общеучебные умения;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14120E"/>
                </a:solidFill>
                <a:latin typeface="Microsoft Sans Serif" pitchFamily="34" charset="0"/>
                <a:cs typeface="Microsoft Sans Serif" pitchFamily="34" charset="0"/>
              </a:rPr>
              <a:t>заданий, в которых неясно, к какой области знаний надо обратиться, чтобы определить способ действий или информацию, необходимые для постановки и решения проблемы;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14120E"/>
                </a:solidFill>
                <a:latin typeface="Microsoft Sans Serif" pitchFamily="34" charset="0"/>
                <a:cs typeface="Microsoft Sans Serif" pitchFamily="34" charset="0"/>
              </a:rPr>
              <a:t>заданий, требующих привлечения дополнительной информации или, напротив, содержащих избыточную информацию и «лишние данные»;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14120E"/>
                </a:solidFill>
                <a:latin typeface="Microsoft Sans Serif" pitchFamily="34" charset="0"/>
                <a:cs typeface="Microsoft Sans Serif" pitchFamily="34" charset="0"/>
              </a:rPr>
              <a:t>комплексных и структурированных заданий, состоящих из нескольких взаимосвязанных вопросов.</a:t>
            </a:r>
          </a:p>
          <a:p>
            <a:pPr indent="342900">
              <a:lnSpc>
                <a:spcPct val="80000"/>
              </a:lnSpc>
              <a:buFontTx/>
              <a:buNone/>
            </a:pPr>
            <a:r>
              <a:rPr lang="ru-RU" sz="2000" dirty="0">
                <a:latin typeface="Microsoft Sans Serif" pitchFamily="34" charset="0"/>
                <a:cs typeface="Microsoft Sans Serif" pitchFamily="34" charset="0"/>
              </a:rPr>
              <a:t>   </a:t>
            </a:r>
          </a:p>
          <a:p>
            <a:pPr indent="342900">
              <a:lnSpc>
                <a:spcPct val="80000"/>
              </a:lnSpc>
              <a:buFontTx/>
              <a:buNone/>
            </a:pPr>
            <a:r>
              <a:rPr lang="ru-RU" sz="20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000" dirty="0">
                <a:solidFill>
                  <a:srgbClr val="6600CC"/>
                </a:solidFill>
                <a:latin typeface="Microsoft Sans Serif" pitchFamily="34" charset="0"/>
                <a:cs typeface="Microsoft Sans Serif" pitchFamily="34" charset="0"/>
              </a:rPr>
              <a:t>Кроме того, если не считать ГИА, наши школьники редко сталкиваются с необходимостью выполнения в одной работе за ограниченное время большого числа заданий разной тематики и разного формата, требующих разных форм записи ответа.</a:t>
            </a:r>
            <a:r>
              <a:rPr lang="ru-RU" sz="2000" dirty="0">
                <a:latin typeface="Microsoft Sans Serif" pitchFamily="34" charset="0"/>
                <a:cs typeface="Microsoft Sans Serif" pitchFamily="34" charset="0"/>
              </a:rPr>
              <a:t>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102226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/>
              <a:t>Главные детерминанты качества школьного образования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11700" y="1745673"/>
            <a:ext cx="8520600" cy="2823352"/>
          </a:xfrm>
        </p:spPr>
        <p:txBody>
          <a:bodyPr/>
          <a:lstStyle/>
          <a:p>
            <a:pPr>
              <a:defRPr/>
            </a:pPr>
            <a:r>
              <a:rPr lang="ru-RU" dirty="0"/>
              <a:t>Качество школьного образования в основном определяется качеством профессиональной подготовки педагогов</a:t>
            </a:r>
          </a:p>
          <a:p>
            <a:pPr marL="520704" indent="-520704" algn="r">
              <a:lnSpc>
                <a:spcPct val="80000"/>
              </a:lnSpc>
              <a:buNone/>
              <a:defRPr/>
            </a:pPr>
            <a:r>
              <a:rPr lang="ru-RU" i="1" dirty="0"/>
              <a:t>(по результатам </a:t>
            </a:r>
            <a:r>
              <a:rPr lang="en-US" i="1" dirty="0"/>
              <a:t>PISA)</a:t>
            </a:r>
            <a:endParaRPr lang="ru-RU" i="1" dirty="0"/>
          </a:p>
          <a:p>
            <a:pPr marL="520704" indent="-520704">
              <a:lnSpc>
                <a:spcPct val="80000"/>
              </a:lnSpc>
              <a:defRPr/>
            </a:pPr>
            <a:endParaRPr lang="ru-RU" sz="1220" dirty="0"/>
          </a:p>
          <a:p>
            <a:pPr marL="520704" indent="-520704">
              <a:lnSpc>
                <a:spcPct val="80000"/>
              </a:lnSpc>
              <a:defRPr/>
            </a:pPr>
            <a:r>
              <a:rPr lang="ru-RU" dirty="0"/>
              <a:t>Качество </a:t>
            </a:r>
            <a:r>
              <a:rPr lang="ru-RU" dirty="0">
                <a:solidFill>
                  <a:schemeClr val="tx2"/>
                </a:solidFill>
              </a:rPr>
              <a:t>образовательных достижений школьников в основном определяется качеством учебных заданий, предлагаемых им педагогами</a:t>
            </a:r>
            <a:endParaRPr lang="en-US" dirty="0">
              <a:solidFill>
                <a:schemeClr val="tx2"/>
              </a:solidFill>
            </a:endParaRPr>
          </a:p>
          <a:p>
            <a:pPr marL="520704" indent="-520704" algn="r">
              <a:lnSpc>
                <a:spcPct val="80000"/>
              </a:lnSpc>
              <a:buNone/>
              <a:defRPr/>
            </a:pPr>
            <a:r>
              <a:rPr lang="ru-RU" i="1" dirty="0"/>
              <a:t>(по результатам </a:t>
            </a:r>
            <a:r>
              <a:rPr lang="en-US" i="1" dirty="0"/>
              <a:t>ITL</a:t>
            </a:r>
            <a:r>
              <a:rPr lang="ru-RU" i="1" dirty="0"/>
              <a:t>, </a:t>
            </a:r>
            <a:r>
              <a:rPr lang="en-US" i="1" dirty="0"/>
              <a:t>PISA</a:t>
            </a:r>
            <a:r>
              <a:rPr lang="ru-RU" i="1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935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2456" y="1245223"/>
            <a:ext cx="8586115" cy="3302700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Электронный банк заданий по оценке функциональной грамотности: </a:t>
            </a:r>
            <a:r>
              <a:rPr lang="ru-RU" u="sng" dirty="0">
                <a:hlinkClick r:id="rId3"/>
              </a:rPr>
              <a:t>https://fg.resh.edu.ru</a:t>
            </a:r>
            <a:endParaRPr lang="ru-RU" dirty="0"/>
          </a:p>
          <a:p>
            <a:r>
              <a:rPr lang="ru-RU" dirty="0"/>
              <a:t>задания для оценки функциональной грамотности, разработанные ФГБНУ «Институт стратегии развития образования Российской академии образования»: </a:t>
            </a:r>
            <a:r>
              <a:rPr lang="ru-RU" dirty="0">
                <a:hlinkClick r:id="rId3"/>
              </a:rPr>
              <a:t>https://fg.resh.edu.ru/</a:t>
            </a:r>
            <a:r>
              <a:rPr lang="ru-RU" dirty="0"/>
              <a:t>, </a:t>
            </a:r>
            <a:r>
              <a:rPr lang="en-US" dirty="0">
                <a:hlinkClick r:id="rId4"/>
              </a:rPr>
              <a:t>https://fipi.ru/otkrytyy-bank-zadaniy-dlya-otsenki-yestestvennonauchnoy-gramotnosti</a:t>
            </a:r>
            <a:r>
              <a:rPr lang="ru-RU" dirty="0"/>
              <a:t> </a:t>
            </a:r>
          </a:p>
          <a:p>
            <a:r>
              <a:rPr lang="ru-RU" dirty="0"/>
              <a:t>Материалы по исследованию PISA см. на сайте Центра оценки качества образования РАО </a:t>
            </a:r>
            <a:r>
              <a:rPr lang="ru-RU" dirty="0">
                <a:hlinkClick r:id="rId5"/>
              </a:rPr>
              <a:t>http://www.centeroko.ru</a:t>
            </a:r>
            <a:r>
              <a:rPr lang="ru-RU" dirty="0"/>
              <a:t>  </a:t>
            </a:r>
          </a:p>
          <a:p>
            <a:r>
              <a:rPr lang="en-US" dirty="0">
                <a:hlinkClick r:id="rId6"/>
              </a:rPr>
              <a:t>http://skiv.instrao.ru/bank-zadaniy/</a:t>
            </a:r>
            <a:r>
              <a:rPr lang="ru-RU" dirty="0"/>
              <a:t>  Банк заданий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dirty="0">
                <a:hlinkClick r:id="rId7"/>
              </a:rPr>
              <a:t>                                        </a:t>
            </a:r>
            <a:r>
              <a:rPr lang="en-US" dirty="0">
                <a:hlinkClick r:id="rId7"/>
              </a:rPr>
              <a:t>https://fioco.ru/pisa</a:t>
            </a:r>
            <a:r>
              <a:rPr lang="ru-RU" dirty="0"/>
              <a:t>        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00665" y="186276"/>
            <a:ext cx="1758028" cy="125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8473" y="314755"/>
            <a:ext cx="3886200" cy="1000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5969" y="314755"/>
            <a:ext cx="1000125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663B44-6094-4EF5-B5E9-5635E511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192F9-313B-4619-89B2-0F788B3CC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73040"/>
            <a:ext cx="8520600" cy="3895985"/>
          </a:xfrm>
        </p:spPr>
        <p:txBody>
          <a:bodyPr/>
          <a:lstStyle/>
          <a:p>
            <a:pPr indent="457200" algn="just">
              <a:buNone/>
            </a:pPr>
            <a:endParaRPr lang="ru-RU" sz="2000" dirty="0"/>
          </a:p>
          <a:p>
            <a:pPr indent="457200" algn="just">
              <a:buNone/>
            </a:pPr>
            <a:r>
              <a:rPr lang="ru-RU" sz="2000" dirty="0"/>
              <a:t>С целью внедрения в учебный процесс материалов банка заданий для оценки функциональной грамотности на сайте ЦОМКО в разделе «Мониторинговые исследования» добавлен новый раздел «Функциональная грамотность». В данном разделе по каждому направлению ФГ содержатся ссылки на списки открытых заданий, характеристики заданий и систему оценивания, а также методические комментарии к заданиям.</a:t>
            </a:r>
          </a:p>
          <a:p>
            <a:pPr indent="45720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649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995FE-903B-40B0-B1BE-61DAA2F81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129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DD97DD-2A3D-4892-B63F-66D37C450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71870"/>
            <a:ext cx="8520600" cy="3934045"/>
          </a:xfrm>
        </p:spPr>
        <p:txBody>
          <a:bodyPr/>
          <a:lstStyle/>
          <a:p>
            <a:pPr marL="114300" indent="457200" algn="just">
              <a:buNone/>
            </a:pPr>
            <a:r>
              <a:rPr lang="ru-RU" b="1" dirty="0"/>
              <a:t>До 07 октября 2021 года  </a:t>
            </a:r>
            <a:r>
              <a:rPr lang="ru-RU" dirty="0"/>
              <a:t>необходимо, чтобы учителя и обучающиеся зарегистрировались в Российской Электронной Школе (РЭШ) для того, чтобы использовать эту учетную запись в работе с банком заданий (</a:t>
            </a:r>
            <a:r>
              <a:rPr lang="en-US" dirty="0">
                <a:hlinkClick r:id="rId2"/>
              </a:rPr>
              <a:t>https://fg.resh.edu.ru/</a:t>
            </a:r>
            <a:r>
              <a:rPr lang="en-US" dirty="0"/>
              <a:t>)</a:t>
            </a:r>
            <a:r>
              <a:rPr lang="ru-RU" dirty="0"/>
              <a:t>. </a:t>
            </a:r>
            <a:endParaRPr lang="en-US" dirty="0"/>
          </a:p>
          <a:p>
            <a:pPr marL="114300" indent="457200" algn="just">
              <a:buNone/>
            </a:pPr>
            <a:r>
              <a:rPr lang="ru-RU" dirty="0"/>
              <a:t>Затем нужно провести работу (апробацию) с материалами банка заданий для оценки функциональной грамотности обучающихся.</a:t>
            </a:r>
          </a:p>
          <a:p>
            <a:pPr marL="114300" indent="457200" algn="just">
              <a:buNone/>
            </a:pPr>
            <a:r>
              <a:rPr lang="ru-RU" dirty="0"/>
              <a:t>Информацию о регистрации в РЭШ и проведении апробации направить на электронный адрес отдела методического обеспечения (до 07.10.2021 г.).</a:t>
            </a:r>
          </a:p>
          <a:p>
            <a:pPr marL="114300" indent="457200" algn="just">
              <a:buNone/>
            </a:pPr>
            <a:r>
              <a:rPr lang="ru-RU" dirty="0"/>
              <a:t>Также ОУ необходимо разработать и утвердить школьные планы мероприятий по формированию ФГ.</a:t>
            </a:r>
          </a:p>
        </p:txBody>
      </p:sp>
    </p:spTree>
    <p:extLst>
      <p:ext uri="{BB962C8B-B14F-4D97-AF65-F5344CB8AC3E}">
        <p14:creationId xmlns:p14="http://schemas.microsoft.com/office/powerpoint/2010/main" val="3567510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15376-6594-4B51-9887-AA4FF04A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830EB5-D910-4A44-AF43-96535DCB1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ru-RU" sz="44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8827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07215" y="114300"/>
            <a:ext cx="8458491" cy="1085850"/>
          </a:xfrm>
        </p:spPr>
        <p:txBody>
          <a:bodyPr>
            <a:normAutofit fontScale="90000"/>
          </a:bodyPr>
          <a:lstStyle/>
          <a:p>
            <a:pPr marL="191464" indent="191464"/>
            <a:r>
              <a:rPr lang="ru-RU" sz="2700" dirty="0"/>
              <a:t>Из указа Президента России </a:t>
            </a:r>
            <a:r>
              <a:rPr lang="ru-RU" sz="2700" i="1" dirty="0"/>
              <a:t>от 7 мая 2018 года</a:t>
            </a:r>
            <a:r>
              <a:rPr lang="ru-RU" sz="2700" dirty="0"/>
              <a:t>:  </a:t>
            </a:r>
            <a:r>
              <a:rPr lang="ru-RU" sz="2700" b="0" dirty="0"/>
              <a:t>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</a:t>
            </a:r>
            <a:r>
              <a:rPr lang="en-US" sz="2700" b="0" dirty="0"/>
              <a:t>.</a:t>
            </a:r>
            <a:br>
              <a:rPr lang="ru-RU" altLang="ru-RU" sz="2700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	</a:t>
            </a:r>
            <a:endParaRPr lang="ru-RU" altLang="ru-RU" sz="2369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454" y="1848000"/>
            <a:ext cx="8032012" cy="3153481"/>
          </a:xfrm>
        </p:spPr>
        <p:txBody>
          <a:bodyPr>
            <a:normAutofit/>
          </a:bodyPr>
          <a:lstStyle/>
          <a:p>
            <a:pPr marL="0" indent="386550" algn="just">
              <a:buNone/>
              <a:defRPr/>
            </a:pPr>
            <a:r>
              <a:rPr lang="ru-RU" altLang="ru-RU" b="1" dirty="0"/>
              <a:t>Из Государственной программы РФ «Развитие образования»  (2018-2025 годы) </a:t>
            </a:r>
            <a:r>
              <a:rPr lang="ru-RU" altLang="ru-RU" b="1" i="1" dirty="0"/>
              <a:t>от 26 декабря 2017 г</a:t>
            </a:r>
            <a:r>
              <a:rPr lang="en-US" altLang="ru-RU" b="1" i="1" dirty="0"/>
              <a:t>.</a:t>
            </a:r>
            <a:r>
              <a:rPr lang="ru-RU" altLang="ru-RU" b="1" i="1" dirty="0"/>
              <a:t> </a:t>
            </a:r>
          </a:p>
          <a:p>
            <a:pPr marL="0" indent="386550" algn="just">
              <a:buNone/>
              <a:defRPr/>
            </a:pPr>
            <a:r>
              <a:rPr lang="ru-RU" dirty="0"/>
              <a:t>Цель программы – качество образования</a:t>
            </a:r>
            <a:r>
              <a:rPr lang="en-US" dirty="0"/>
              <a:t>,</a:t>
            </a:r>
            <a:r>
              <a:rPr lang="ru-RU" dirty="0"/>
              <a:t> которое характеризуется: </a:t>
            </a:r>
            <a:r>
              <a:rPr lang="en-US" dirty="0"/>
              <a:t>c</a:t>
            </a:r>
            <a:r>
              <a:rPr lang="ru-RU" dirty="0"/>
              <a:t>охранением лидирующих позиций РФ в международном исследовании качества чтения и понимания текстов </a:t>
            </a:r>
            <a:r>
              <a:rPr lang="en-US" dirty="0"/>
              <a:t>(PIRLS), </a:t>
            </a:r>
            <a:r>
              <a:rPr lang="ru-RU" dirty="0"/>
              <a:t>а также в международном исследовании качества математического и естественнонаучного образования </a:t>
            </a:r>
            <a:r>
              <a:rPr lang="en-US" dirty="0"/>
              <a:t>(TIMSS)</a:t>
            </a:r>
            <a:r>
              <a:rPr lang="ru-RU" dirty="0"/>
              <a:t>; повышением позиций РФ в международной программе по оценке образовательных достижений учащихся (</a:t>
            </a:r>
            <a:r>
              <a:rPr lang="en-US" dirty="0"/>
              <a:t>PISA) …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64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право 21"/>
          <p:cNvSpPr/>
          <p:nvPr/>
        </p:nvSpPr>
        <p:spPr>
          <a:xfrm>
            <a:off x="4504831" y="492121"/>
            <a:ext cx="4331955" cy="3888432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508" tIns="43754" rIns="87508" bIns="43754" rtlCol="0" anchor="ctr"/>
          <a:lstStyle/>
          <a:p>
            <a:pPr algn="ctr"/>
            <a:endParaRPr lang="ru-RU" sz="1005"/>
          </a:p>
        </p:txBody>
      </p:sp>
      <p:sp>
        <p:nvSpPr>
          <p:cNvPr id="18" name="Стрелка вправо 17"/>
          <p:cNvSpPr/>
          <p:nvPr/>
        </p:nvSpPr>
        <p:spPr>
          <a:xfrm>
            <a:off x="2811454" y="1774764"/>
            <a:ext cx="1909026" cy="1323147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508" tIns="43754" rIns="87508" bIns="43754" rtlCol="0" anchor="ctr"/>
          <a:lstStyle/>
          <a:p>
            <a:pPr algn="ctr"/>
            <a:endParaRPr lang="ru-RU" sz="1005"/>
          </a:p>
        </p:txBody>
      </p:sp>
      <p:sp>
        <p:nvSpPr>
          <p:cNvPr id="23" name="TextBox 22"/>
          <p:cNvSpPr txBox="1"/>
          <p:nvPr/>
        </p:nvSpPr>
        <p:spPr>
          <a:xfrm>
            <a:off x="4720480" y="699541"/>
            <a:ext cx="4016026" cy="1270225"/>
          </a:xfrm>
          <a:prstGeom prst="rect">
            <a:avLst/>
          </a:prstGeom>
          <a:noFill/>
        </p:spPr>
        <p:txBody>
          <a:bodyPr wrap="square" lIns="87508" tIns="43754" rIns="87508" bIns="43754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</a:rPr>
              <a:t>Приоритетной целью становится формирование функциональной грамотности в системе общего образования (</a:t>
            </a:r>
            <a:r>
              <a:rPr lang="en-US" sz="1600" dirty="0">
                <a:solidFill>
                  <a:schemeClr val="bg1"/>
                </a:solidFill>
              </a:rPr>
              <a:t>PISA: </a:t>
            </a:r>
            <a:r>
              <a:rPr lang="ru-RU" sz="1600" dirty="0">
                <a:solidFill>
                  <a:schemeClr val="bg1"/>
                </a:solidFill>
              </a:rPr>
              <a:t>математическая, естественнонаучная, читательская и др.) </a:t>
            </a:r>
            <a:endParaRPr lang="ru-RU" sz="1600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746465" y="1417665"/>
            <a:ext cx="3771818" cy="2239710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508" tIns="43754" rIns="87508" bIns="43754" rtlCol="0" anchor="ctr"/>
          <a:lstStyle/>
          <a:p>
            <a:pPr algn="ctr"/>
            <a:endParaRPr lang="ru-RU" sz="1005"/>
          </a:p>
        </p:txBody>
      </p:sp>
      <p:sp>
        <p:nvSpPr>
          <p:cNvPr id="28" name="TextBox 27"/>
          <p:cNvSpPr txBox="1"/>
          <p:nvPr/>
        </p:nvSpPr>
        <p:spPr>
          <a:xfrm>
            <a:off x="1036757" y="1419622"/>
            <a:ext cx="2863189" cy="2131871"/>
          </a:xfrm>
          <a:prstGeom prst="rect">
            <a:avLst/>
          </a:prstGeom>
          <a:noFill/>
        </p:spPr>
        <p:txBody>
          <a:bodyPr wrap="square" lIns="87508" tIns="43754" rIns="87508" bIns="43754" rtlCol="0">
            <a:spAutoFit/>
          </a:bodyPr>
          <a:lstStyle/>
          <a:p>
            <a:r>
              <a:rPr lang="ru-RU" sz="2656" cap="all" dirty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Изменение </a:t>
            </a:r>
          </a:p>
          <a:p>
            <a:r>
              <a:rPr lang="ru-RU" sz="2656" cap="all" dirty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запроса на </a:t>
            </a:r>
          </a:p>
          <a:p>
            <a:r>
              <a:rPr lang="ru-RU" sz="2656" cap="all" dirty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Качество</a:t>
            </a:r>
          </a:p>
          <a:p>
            <a:r>
              <a:rPr lang="ru-RU" sz="2656" cap="all" dirty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Общего </a:t>
            </a:r>
          </a:p>
          <a:p>
            <a:r>
              <a:rPr lang="ru-RU" sz="2656" cap="all" dirty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образования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40678" y="2427735"/>
            <a:ext cx="3761489" cy="1664179"/>
          </a:xfrm>
          <a:prstGeom prst="rect">
            <a:avLst/>
          </a:prstGeom>
          <a:noFill/>
        </p:spPr>
        <p:txBody>
          <a:bodyPr wrap="square" lIns="87508" tIns="43754" rIns="87508" bIns="43754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</a:rPr>
              <a:t>Создание поддерживающей позитивной  образовательной среды  за счет изменения содержания образовательных программ для более полного учета интересов учащихся и требований 21 века (Япония, Сингапур, Китай, Корея и др.)</a:t>
            </a:r>
            <a:endParaRPr lang="ru-RU" sz="1600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7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0706" y="447474"/>
            <a:ext cx="7059451" cy="1040860"/>
          </a:xfrm>
        </p:spPr>
        <p:txBody>
          <a:bodyPr/>
          <a:lstStyle/>
          <a:p>
            <a:r>
              <a:rPr lang="ru-RU" sz="3200" b="1" i="0" dirty="0"/>
              <a:t>Как сегодня объективно оценить качество российского образования?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91854"/>
            <a:ext cx="7772400" cy="334596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   </a:t>
            </a:r>
            <a:endParaRPr lang="ru-RU" sz="2800" b="1" i="1" dirty="0"/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14120E"/>
                </a:solidFill>
              </a:rPr>
              <a:t>ЕГЭ и ОГЭ?</a:t>
            </a:r>
            <a:r>
              <a:rPr lang="ru-RU" sz="2400" dirty="0"/>
              <a:t> </a:t>
            </a:r>
            <a:r>
              <a:rPr lang="ru-RU" sz="2400" i="1" dirty="0">
                <a:solidFill>
                  <a:srgbClr val="6600CC"/>
                </a:solidFill>
              </a:rPr>
              <a:t>Не дает возможности для сравнения с международными стандартами.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14120E"/>
                </a:solidFill>
              </a:rPr>
              <a:t>Результаты международных олимпиад? </a:t>
            </a:r>
            <a:r>
              <a:rPr lang="ru-RU" sz="2400" i="1" dirty="0">
                <a:solidFill>
                  <a:srgbClr val="6600CC"/>
                </a:solidFill>
              </a:rPr>
              <a:t>Они хороши, но в олимпиадах участвует небольшой процент школьников. 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14120E"/>
                </a:solidFill>
              </a:rPr>
              <a:t>Результаты международных исследований подготовки школьников (</a:t>
            </a:r>
            <a:r>
              <a:rPr lang="en-US" sz="2400" dirty="0">
                <a:solidFill>
                  <a:srgbClr val="14120E"/>
                </a:solidFill>
              </a:rPr>
              <a:t>PISA, TIMSS</a:t>
            </a:r>
            <a:r>
              <a:rPr lang="ru-RU" sz="2400" dirty="0">
                <a:solidFill>
                  <a:srgbClr val="14120E"/>
                </a:solidFill>
              </a:rPr>
              <a:t>, </a:t>
            </a:r>
            <a:r>
              <a:rPr lang="en-US" sz="2400" dirty="0">
                <a:solidFill>
                  <a:srgbClr val="14120E"/>
                </a:solidFill>
              </a:rPr>
              <a:t>PIRLS</a:t>
            </a:r>
            <a:r>
              <a:rPr lang="ru-RU" sz="2400" dirty="0">
                <a:solidFill>
                  <a:srgbClr val="14120E"/>
                </a:solidFill>
              </a:rPr>
              <a:t>)? </a:t>
            </a:r>
            <a:r>
              <a:rPr lang="ru-RU" sz="2400" i="1" dirty="0">
                <a:solidFill>
                  <a:srgbClr val="6600CC"/>
                </a:solidFill>
              </a:rPr>
              <a:t>На сегодня, по-видимому, это самый объективный способ проверки.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8199151" y="4207334"/>
            <a:ext cx="503297" cy="200621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z="1005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pPr/>
              <a:t>6</a:t>
            </a:fld>
            <a:endParaRPr lang="en" sz="1005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754195" y="751178"/>
            <a:ext cx="1434" cy="352293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7"/>
          <p:cNvGrpSpPr/>
          <p:nvPr/>
        </p:nvGrpSpPr>
        <p:grpSpPr>
          <a:xfrm>
            <a:off x="466160" y="402250"/>
            <a:ext cx="8264091" cy="4265822"/>
            <a:chOff x="0" y="745850"/>
            <a:chExt cx="12274488" cy="550255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8666480" y="4717380"/>
              <a:ext cx="3525520" cy="1531020"/>
            </a:xfrm>
            <a:prstGeom prst="rect">
              <a:avLst/>
            </a:prstGeom>
            <a:solidFill>
              <a:srgbClr val="17506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920" tIns="32823" rIns="65646" bIns="32823" rtlCol="0" anchor="ctr"/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1220" b="1" dirty="0"/>
                <a:t>PISA</a:t>
              </a:r>
              <a:r>
                <a:rPr lang="ru-RU" sz="1220" b="1" dirty="0"/>
                <a:t> </a:t>
              </a:r>
              <a:r>
                <a:rPr lang="ru-RU" sz="1220" dirty="0"/>
                <a:t>–</a:t>
              </a:r>
              <a:r>
                <a:rPr lang="en-US" sz="1220" dirty="0"/>
                <a:t> </a:t>
              </a:r>
              <a:endParaRPr lang="ru-RU" sz="1220" dirty="0"/>
            </a:p>
            <a:p>
              <a:pPr lvl="0">
                <a:spcBef>
                  <a:spcPct val="0"/>
                </a:spcBef>
                <a:defRPr/>
              </a:pPr>
              <a:r>
                <a:rPr lang="en-US" sz="1220" dirty="0"/>
                <a:t>Programme for International Student Assessment</a:t>
              </a:r>
              <a:r>
                <a:rPr lang="ru-RU" sz="1220" dirty="0"/>
                <a:t>, 15-летние школьники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220" b="1" dirty="0"/>
                <a:t>9</a:t>
              </a:r>
              <a:r>
                <a:rPr lang="ru-RU" sz="1220" dirty="0"/>
                <a:t> и </a:t>
              </a:r>
              <a:r>
                <a:rPr lang="ru-RU" sz="1220" b="1" dirty="0"/>
                <a:t>10</a:t>
              </a:r>
              <a:r>
                <a:rPr lang="ru-RU" sz="1220" dirty="0"/>
                <a:t> классы</a:t>
              </a:r>
              <a:endParaRPr lang="ru-RU" sz="122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656320" y="2202103"/>
              <a:ext cx="3535680" cy="1146000"/>
            </a:xfrm>
            <a:prstGeom prst="rect">
              <a:avLst/>
            </a:prstGeom>
            <a:solidFill>
              <a:srgbClr val="0073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920" tIns="32823" rIns="65646" bIns="32823" rtlCol="0" anchor="ctr"/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1220" b="1" dirty="0"/>
                <a:t>PIRLS</a:t>
              </a:r>
              <a:r>
                <a:rPr lang="ru-RU" sz="1220" b="1" dirty="0"/>
                <a:t> </a:t>
              </a:r>
              <a:r>
                <a:rPr lang="ru-RU" sz="1220" dirty="0"/>
                <a:t>–</a:t>
              </a:r>
              <a:r>
                <a:rPr lang="en-US" sz="1220" dirty="0"/>
                <a:t> </a:t>
              </a:r>
              <a:endParaRPr lang="ru-RU" sz="1220" dirty="0"/>
            </a:p>
            <a:p>
              <a:pPr lvl="0">
                <a:spcBef>
                  <a:spcPct val="0"/>
                </a:spcBef>
                <a:defRPr/>
              </a:pPr>
              <a:r>
                <a:rPr lang="en-US" sz="1220" dirty="0"/>
                <a:t>Progress in International Reading Literacy Study</a:t>
              </a:r>
              <a:r>
                <a:rPr lang="ru-RU" sz="1220" dirty="0"/>
                <a:t>, </a:t>
              </a:r>
              <a:r>
                <a:rPr lang="ru-RU" sz="1220" b="1" dirty="0"/>
                <a:t>4</a:t>
              </a:r>
              <a:r>
                <a:rPr lang="ru-RU" sz="1220" dirty="0"/>
                <a:t> класс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8656320" y="3469243"/>
              <a:ext cx="3535680" cy="1146000"/>
            </a:xfrm>
            <a:prstGeom prst="rect">
              <a:avLst/>
            </a:prstGeom>
            <a:solidFill>
              <a:srgbClr val="425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920" tIns="32823" rIns="65646" bIns="32823" rtlCol="0" anchor="ctr"/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1220" b="1" dirty="0"/>
                <a:t>TIMSS</a:t>
              </a:r>
              <a:r>
                <a:rPr lang="ru-RU" sz="1220" b="1" dirty="0"/>
                <a:t> </a:t>
              </a:r>
              <a:r>
                <a:rPr lang="ru-RU" sz="1220" dirty="0"/>
                <a:t>–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1220" dirty="0"/>
                <a:t>Trends in Mathematics and Science Study</a:t>
              </a:r>
              <a:r>
                <a:rPr lang="ru-RU" sz="1220" dirty="0"/>
                <a:t>, </a:t>
              </a:r>
              <a:r>
                <a:rPr lang="ru-RU" sz="1220" b="1" dirty="0"/>
                <a:t>4</a:t>
              </a:r>
              <a:r>
                <a:rPr lang="ru-RU" sz="1220" dirty="0"/>
                <a:t>, </a:t>
              </a:r>
              <a:r>
                <a:rPr lang="ru-RU" sz="1220" b="1" dirty="0"/>
                <a:t>8</a:t>
              </a:r>
              <a:r>
                <a:rPr lang="ru-RU" sz="1220" dirty="0"/>
                <a:t> и </a:t>
              </a:r>
              <a:r>
                <a:rPr lang="ru-RU" sz="1220" b="1" dirty="0"/>
                <a:t>11</a:t>
              </a:r>
              <a:r>
                <a:rPr lang="ru-RU" sz="1220" dirty="0"/>
                <a:t> классы</a:t>
              </a:r>
              <a:endParaRPr lang="ru-RU" sz="122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0" y="4717380"/>
              <a:ext cx="8666480" cy="1531020"/>
            </a:xfrm>
            <a:prstGeom prst="rect">
              <a:avLst/>
            </a:prstGeom>
            <a:solidFill>
              <a:srgbClr val="2184A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646" tIns="32823" rIns="65646" bIns="32823" rtlCol="0" anchor="ctr"/>
            <a:lstStyle/>
            <a:p>
              <a:pPr algn="ctr"/>
              <a:endParaRPr lang="ru-RU" sz="1005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0" y="2202103"/>
              <a:ext cx="8666480" cy="1146000"/>
            </a:xfrm>
            <a:prstGeom prst="rect">
              <a:avLst/>
            </a:prstGeom>
            <a:solidFill>
              <a:srgbClr val="00AC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646" tIns="32823" rIns="65646" bIns="32823" rtlCol="0" anchor="ctr"/>
            <a:lstStyle/>
            <a:p>
              <a:pPr algn="ctr"/>
              <a:endParaRPr lang="ru-RU" sz="1005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0" y="3469243"/>
              <a:ext cx="8666480" cy="1146000"/>
            </a:xfrm>
            <a:prstGeom prst="rect">
              <a:avLst/>
            </a:prstGeom>
            <a:solidFill>
              <a:srgbClr val="6D8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646" tIns="32823" rIns="65646" bIns="32823" rtlCol="0" anchor="ctr"/>
            <a:lstStyle/>
            <a:p>
              <a:pPr algn="ctr"/>
              <a:endParaRPr lang="ru-RU" sz="1005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0" y="4717380"/>
              <a:ext cx="1775520" cy="1531020"/>
            </a:xfrm>
            <a:prstGeom prst="rect">
              <a:avLst/>
            </a:prstGeom>
            <a:solidFill>
              <a:srgbClr val="6AB6D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646" tIns="32823" rIns="65646" bIns="32823" rtlCol="0" anchor="ctr"/>
            <a:lstStyle/>
            <a:p>
              <a:pPr algn="ctr"/>
              <a:endParaRPr lang="ru-RU" sz="1005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0" y="2202103"/>
              <a:ext cx="1775520" cy="1146000"/>
            </a:xfrm>
            <a:prstGeom prst="rect">
              <a:avLst/>
            </a:prstGeom>
            <a:solidFill>
              <a:srgbClr val="33E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646" tIns="32823" rIns="65646" bIns="32823" rtlCol="0" anchor="ctr"/>
            <a:lstStyle/>
            <a:p>
              <a:pPr algn="ctr"/>
              <a:endParaRPr lang="ru-RU" sz="1005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0" y="3469243"/>
              <a:ext cx="1775520" cy="1146000"/>
            </a:xfrm>
            <a:prstGeom prst="rect">
              <a:avLst/>
            </a:prstGeom>
            <a:solidFill>
              <a:srgbClr val="A8BA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646" tIns="32823" rIns="65646" bIns="32823" rtlCol="0" anchor="ctr"/>
            <a:lstStyle/>
            <a:p>
              <a:pPr algn="ctr"/>
              <a:endParaRPr lang="ru-RU" sz="1005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83746" y="2376819"/>
              <a:ext cx="6772573" cy="787791"/>
            </a:xfrm>
            <a:prstGeom prst="rect">
              <a:avLst/>
            </a:prstGeom>
            <a:noFill/>
          </p:spPr>
          <p:txBody>
            <a:bodyPr wrap="square" lIns="65646" tIns="32823" rIns="65646" bIns="32823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20" b="1" dirty="0"/>
                <a:t>ОСВОЕНИЕ ОСНОВ ЧТЕНИЯ </a:t>
              </a:r>
              <a:r>
                <a:rPr lang="ru-RU" sz="1220" dirty="0"/>
                <a:t>С ЦЕЛЬЮ</a:t>
              </a:r>
            </a:p>
            <a:p>
              <a:pPr marL="115341" indent="-115341">
                <a:buFont typeface="Arial" panose="020B0604020202020204" pitchFamily="34" charset="0"/>
                <a:buChar char="•"/>
              </a:pPr>
              <a:r>
                <a:rPr lang="ru-RU" sz="1220" dirty="0"/>
                <a:t>приобретения читательского литературного опыта</a:t>
              </a:r>
            </a:p>
            <a:p>
              <a:pPr marL="115341" indent="-115341">
                <a:buFont typeface="Arial" panose="020B0604020202020204" pitchFamily="34" charset="0"/>
                <a:buChar char="•"/>
              </a:pPr>
              <a:r>
                <a:rPr lang="ru-RU" sz="1220" dirty="0"/>
                <a:t>освоения и использования информации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841502" y="3546533"/>
              <a:ext cx="6782731" cy="1054199"/>
            </a:xfrm>
            <a:prstGeom prst="rect">
              <a:avLst/>
            </a:prstGeom>
            <a:noFill/>
          </p:spPr>
          <p:txBody>
            <a:bodyPr wrap="square" lIns="65646" tIns="32823" rIns="65646" bIns="32823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220" b="1" dirty="0"/>
                <a:t>ОСВОЕНИЕ ОСНОВ МАТЕМАТИКИ И ЕСТЕСТВЕННО-НАУЧНЫХ ПРЕДМЕТОВ:</a:t>
              </a:r>
            </a:p>
            <a:p>
              <a:pPr marL="115341" indent="-115341">
                <a:buFont typeface="Arial" panose="020B0604020202020204" pitchFamily="34" charset="0"/>
                <a:buChar char="•"/>
                <a:defRPr/>
              </a:pPr>
              <a:r>
                <a:rPr lang="ru-RU" sz="1220" dirty="0"/>
                <a:t>всех общеобразовательных курсов (4, 8 классы)</a:t>
              </a:r>
            </a:p>
            <a:p>
              <a:pPr marL="115341" indent="-115341">
                <a:buFont typeface="Arial" panose="020B0604020202020204" pitchFamily="34" charset="0"/>
                <a:buChar char="•"/>
                <a:defRPr/>
              </a:pPr>
              <a:r>
                <a:rPr lang="ru-RU" sz="1220" dirty="0"/>
                <a:t>углублённых курсов математики и физики (11 класс)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883746" y="4904739"/>
              <a:ext cx="6803053" cy="1284462"/>
            </a:xfrm>
            <a:prstGeom prst="rect">
              <a:avLst/>
            </a:prstGeom>
            <a:noFill/>
          </p:spPr>
          <p:txBody>
            <a:bodyPr wrap="square" lIns="65646" tIns="32823" rIns="65646" bIns="32823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220" b="1" dirty="0"/>
                <a:t>СФОРМИРОВАННОСТЬ ФУНКЦИОНАЛЬНОЙ ГРАМОТНОСТИ:</a:t>
              </a:r>
            </a:p>
            <a:p>
              <a:pPr marL="115341" indent="-115341">
                <a:buFont typeface="Arial" panose="020B0604020202020204" pitchFamily="34" charset="0"/>
                <a:buChar char="•"/>
                <a:defRPr/>
              </a:pPr>
              <a:r>
                <a:rPr lang="ru-RU" sz="1200" dirty="0"/>
                <a:t>читательской</a:t>
              </a:r>
            </a:p>
            <a:p>
              <a:pPr marL="115341" indent="-115341">
                <a:buFont typeface="Arial" panose="020B0604020202020204" pitchFamily="34" charset="0"/>
                <a:buChar char="•"/>
                <a:defRPr/>
              </a:pPr>
              <a:r>
                <a:rPr lang="ru-RU" sz="1200" dirty="0"/>
                <a:t>математической</a:t>
              </a:r>
            </a:p>
            <a:p>
              <a:pPr marL="115341" indent="-115341">
                <a:buFont typeface="Arial" panose="020B0604020202020204" pitchFamily="34" charset="0"/>
                <a:buChar char="•"/>
                <a:defRPr/>
              </a:pPr>
              <a:r>
                <a:rPr lang="ru-RU" sz="1200" dirty="0"/>
                <a:t>креативное мышление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95216" y="5260489"/>
              <a:ext cx="3135294" cy="800115"/>
            </a:xfrm>
            <a:prstGeom prst="rect">
              <a:avLst/>
            </a:prstGeom>
            <a:noFill/>
          </p:spPr>
          <p:txBody>
            <a:bodyPr wrap="square" lIns="65646" tIns="32823" rIns="65646" bIns="32823" rtlCol="0">
              <a:spAutoFit/>
            </a:bodyPr>
            <a:lstStyle/>
            <a:p>
              <a:pPr marL="115341" indent="-115341">
                <a:buFont typeface="Arial" panose="020B0604020202020204" pitchFamily="34" charset="0"/>
                <a:buChar char="•"/>
                <a:defRPr/>
              </a:pPr>
              <a:r>
                <a:rPr lang="ru-RU" sz="1200" dirty="0"/>
                <a:t>естественно-научной</a:t>
              </a:r>
            </a:p>
            <a:p>
              <a:pPr marL="115341" indent="-115341">
                <a:buFont typeface="Arial" panose="020B0604020202020204" pitchFamily="34" charset="0"/>
                <a:buChar char="•"/>
                <a:defRPr/>
              </a:pPr>
              <a:r>
                <a:rPr lang="ru-RU" sz="1200" dirty="0"/>
                <a:t>финансовой</a:t>
              </a:r>
            </a:p>
            <a:p>
              <a:pPr marL="115341" indent="-115341">
                <a:buFont typeface="Arial" panose="020B0604020202020204" pitchFamily="34" charset="0"/>
                <a:buChar char="•"/>
                <a:defRPr/>
              </a:pPr>
              <a:r>
                <a:rPr lang="ru-RU" sz="1200" dirty="0"/>
                <a:t>глобальные компетенции</a:t>
              </a: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34344" y="745850"/>
              <a:ext cx="12240144" cy="1038319"/>
            </a:xfrm>
            <a:prstGeom prst="rect">
              <a:avLst/>
            </a:prstGeom>
            <a:noFill/>
          </p:spPr>
          <p:txBody>
            <a:bodyPr wrap="square" lIns="65646" tIns="32823" rIns="65646" bIns="32823" rtlCol="0">
              <a:spAutoFit/>
            </a:bodyPr>
            <a:lstStyle/>
            <a:p>
              <a:pPr>
                <a:buClr>
                  <a:schemeClr val="accent1"/>
                </a:buClr>
                <a:buSzPts val="3600"/>
              </a:pPr>
              <a:r>
                <a:rPr lang="ru-RU" sz="2400" b="1" dirty="0">
                  <a:solidFill>
                    <a:schemeClr val="accent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Оценка качества образования в международных рейтингах опирается на данные международных исследований </a:t>
              </a:r>
              <a:r>
                <a:rPr lang="en-US" sz="2400" b="1" dirty="0">
                  <a:solidFill>
                    <a:schemeClr val="accent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PIRLS, TIMSS </a:t>
              </a:r>
              <a:r>
                <a:rPr lang="ru-RU" sz="2400" b="1" dirty="0">
                  <a:solidFill>
                    <a:schemeClr val="accent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и </a:t>
              </a:r>
              <a:r>
                <a:rPr lang="en-US" sz="2400" b="1" dirty="0">
                  <a:solidFill>
                    <a:schemeClr val="accent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PISA</a:t>
              </a:r>
              <a:r>
                <a:rPr lang="ru-RU" sz="2400" b="1" dirty="0">
                  <a:solidFill>
                    <a:schemeClr val="accent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 </a:t>
              </a: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19790" y="1886923"/>
            <a:ext cx="994580" cy="557928"/>
            <a:chOff x="3172" y="1756"/>
            <a:chExt cx="1336" cy="808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2" y="1756"/>
              <a:ext cx="1336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3172" y="1756"/>
              <a:ext cx="1346" cy="814"/>
              <a:chOff x="3172" y="1756"/>
              <a:chExt cx="1346" cy="814"/>
            </a:xfrm>
          </p:grpSpPr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3888" y="1980"/>
                <a:ext cx="123" cy="366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84"/>
                  </a:cxn>
                  <a:cxn ang="0">
                    <a:pos x="463" y="1576"/>
                  </a:cxn>
                  <a:cxn ang="0">
                    <a:pos x="463" y="1576"/>
                  </a:cxn>
                  <a:cxn ang="0">
                    <a:pos x="190" y="1576"/>
                  </a:cxn>
                  <a:cxn ang="0">
                    <a:pos x="0" y="1576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584">
                    <a:moveTo>
                      <a:pt x="533" y="37"/>
                    </a:moveTo>
                    <a:lnTo>
                      <a:pt x="533" y="1584"/>
                    </a:lnTo>
                    <a:cubicBezTo>
                      <a:pt x="511" y="1579"/>
                      <a:pt x="487" y="1576"/>
                      <a:pt x="463" y="1576"/>
                    </a:cubicBezTo>
                    <a:lnTo>
                      <a:pt x="463" y="1576"/>
                    </a:lnTo>
                    <a:lnTo>
                      <a:pt x="190" y="1576"/>
                    </a:lnTo>
                    <a:lnTo>
                      <a:pt x="0" y="1576"/>
                    </a:ln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4011" y="1980"/>
                <a:ext cx="122" cy="423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85"/>
                  </a:cxn>
                  <a:cxn ang="0">
                    <a:pos x="368" y="1676"/>
                  </a:cxn>
                  <a:cxn ang="0">
                    <a:pos x="368" y="1676"/>
                  </a:cxn>
                  <a:cxn ang="0">
                    <a:pos x="280" y="1829"/>
                  </a:cxn>
                  <a:cxn ang="0">
                    <a:pos x="257" y="1829"/>
                  </a:cxn>
                  <a:cxn ang="0">
                    <a:pos x="169" y="1676"/>
                  </a:cxn>
                  <a:cxn ang="0">
                    <a:pos x="169" y="1676"/>
                  </a:cxn>
                  <a:cxn ang="0">
                    <a:pos x="0" y="1584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829">
                    <a:moveTo>
                      <a:pt x="533" y="37"/>
                    </a:moveTo>
                    <a:lnTo>
                      <a:pt x="533" y="1585"/>
                    </a:lnTo>
                    <a:cubicBezTo>
                      <a:pt x="469" y="1599"/>
                      <a:pt x="412" y="1631"/>
                      <a:pt x="368" y="1676"/>
                    </a:cubicBezTo>
                    <a:lnTo>
                      <a:pt x="368" y="1676"/>
                    </a:lnTo>
                    <a:cubicBezTo>
                      <a:pt x="326" y="1718"/>
                      <a:pt x="295" y="1770"/>
                      <a:pt x="280" y="1829"/>
                    </a:cubicBezTo>
                    <a:lnTo>
                      <a:pt x="257" y="1829"/>
                    </a:lnTo>
                    <a:cubicBezTo>
                      <a:pt x="242" y="1770"/>
                      <a:pt x="211" y="1718"/>
                      <a:pt x="169" y="1676"/>
                    </a:cubicBezTo>
                    <a:lnTo>
                      <a:pt x="169" y="1676"/>
                    </a:lnTo>
                    <a:cubicBezTo>
                      <a:pt x="124" y="1630"/>
                      <a:pt x="66" y="1598"/>
                      <a:pt x="0" y="1584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4133" y="1980"/>
                <a:ext cx="123" cy="366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76"/>
                  </a:cxn>
                  <a:cxn ang="0">
                    <a:pos x="74" y="1576"/>
                  </a:cxn>
                  <a:cxn ang="0">
                    <a:pos x="74" y="1576"/>
                  </a:cxn>
                  <a:cxn ang="0">
                    <a:pos x="0" y="1585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585">
                    <a:moveTo>
                      <a:pt x="533" y="37"/>
                    </a:moveTo>
                    <a:lnTo>
                      <a:pt x="533" y="1576"/>
                    </a:lnTo>
                    <a:lnTo>
                      <a:pt x="74" y="1576"/>
                    </a:lnTo>
                    <a:lnTo>
                      <a:pt x="74" y="1576"/>
                    </a:lnTo>
                    <a:cubicBezTo>
                      <a:pt x="49" y="1576"/>
                      <a:pt x="24" y="1579"/>
                      <a:pt x="0" y="1585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3949" y="1980"/>
                <a:ext cx="62" cy="366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84"/>
                  </a:cxn>
                  <a:cxn ang="0">
                    <a:pos x="196" y="1576"/>
                  </a:cxn>
                  <a:cxn ang="0">
                    <a:pos x="196" y="1576"/>
                  </a:cxn>
                  <a:cxn ang="0">
                    <a:pos x="0" y="1576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584">
                    <a:moveTo>
                      <a:pt x="266" y="37"/>
                    </a:moveTo>
                    <a:lnTo>
                      <a:pt x="266" y="1584"/>
                    </a:lnTo>
                    <a:cubicBezTo>
                      <a:pt x="244" y="1579"/>
                      <a:pt x="220" y="1576"/>
                      <a:pt x="196" y="1576"/>
                    </a:cubicBezTo>
                    <a:lnTo>
                      <a:pt x="196" y="1576"/>
                    </a:ln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4072" y="1980"/>
                <a:ext cx="61" cy="423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85"/>
                  </a:cxn>
                  <a:cxn ang="0">
                    <a:pos x="101" y="1676"/>
                  </a:cxn>
                  <a:cxn ang="0">
                    <a:pos x="101" y="1676"/>
                  </a:cxn>
                  <a:cxn ang="0">
                    <a:pos x="13" y="1829"/>
                  </a:cxn>
                  <a:cxn ang="0">
                    <a:pos x="0" y="1829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829">
                    <a:moveTo>
                      <a:pt x="266" y="37"/>
                    </a:moveTo>
                    <a:lnTo>
                      <a:pt x="266" y="1585"/>
                    </a:lnTo>
                    <a:cubicBezTo>
                      <a:pt x="202" y="1599"/>
                      <a:pt x="145" y="1631"/>
                      <a:pt x="101" y="1676"/>
                    </a:cubicBezTo>
                    <a:lnTo>
                      <a:pt x="101" y="1676"/>
                    </a:lnTo>
                    <a:cubicBezTo>
                      <a:pt x="59" y="1718"/>
                      <a:pt x="28" y="1770"/>
                      <a:pt x="13" y="1829"/>
                    </a:cubicBezTo>
                    <a:lnTo>
                      <a:pt x="0" y="1829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4195" y="1980"/>
                <a:ext cx="61" cy="364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76"/>
                  </a:cxn>
                  <a:cxn ang="0">
                    <a:pos x="0" y="1576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576">
                    <a:moveTo>
                      <a:pt x="266" y="37"/>
                    </a:moveTo>
                    <a:lnTo>
                      <a:pt x="266" y="1576"/>
                    </a:ln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3896" y="2038"/>
                <a:ext cx="107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3896" y="2020"/>
                <a:ext cx="107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4018" y="2038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4018" y="2020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4141" y="2038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4141" y="2020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3949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3949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4072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4072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4195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4195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47" name="Freeform 23"/>
              <p:cNvSpPr>
                <a:spLocks noEditPoints="1"/>
              </p:cNvSpPr>
              <p:nvPr/>
            </p:nvSpPr>
            <p:spPr bwMode="auto">
              <a:xfrm>
                <a:off x="4255" y="1975"/>
                <a:ext cx="211" cy="595"/>
              </a:xfrm>
              <a:custGeom>
                <a:avLst/>
                <a:gdLst/>
                <a:ahLst/>
                <a:cxnLst>
                  <a:cxn ang="0">
                    <a:pos x="530" y="33"/>
                  </a:cxn>
                  <a:cxn ang="0">
                    <a:pos x="777" y="1599"/>
                  </a:cxn>
                  <a:cxn ang="0">
                    <a:pos x="237" y="1599"/>
                  </a:cxn>
                  <a:cxn ang="0">
                    <a:pos x="4" y="116"/>
                  </a:cxn>
                  <a:cxn ang="0">
                    <a:pos x="34" y="75"/>
                  </a:cxn>
                  <a:cxn ang="0">
                    <a:pos x="488" y="3"/>
                  </a:cxn>
                  <a:cxn ang="0">
                    <a:pos x="530" y="33"/>
                  </a:cxn>
                  <a:cxn ang="0">
                    <a:pos x="842" y="2012"/>
                  </a:cxn>
                  <a:cxn ang="0">
                    <a:pos x="912" y="2460"/>
                  </a:cxn>
                  <a:cxn ang="0">
                    <a:pos x="882" y="2502"/>
                  </a:cxn>
                  <a:cxn ang="0">
                    <a:pos x="428" y="2574"/>
                  </a:cxn>
                  <a:cxn ang="0">
                    <a:pos x="386" y="2543"/>
                  </a:cxn>
                  <a:cxn ang="0">
                    <a:pos x="302" y="2012"/>
                  </a:cxn>
                  <a:cxn ang="0">
                    <a:pos x="842" y="2012"/>
                  </a:cxn>
                </a:cxnLst>
                <a:rect l="0" t="0" r="r" b="b"/>
                <a:pathLst>
                  <a:path w="915" h="2577">
                    <a:moveTo>
                      <a:pt x="530" y="33"/>
                    </a:moveTo>
                    <a:lnTo>
                      <a:pt x="777" y="1599"/>
                    </a:lnTo>
                    <a:lnTo>
                      <a:pt x="237" y="1599"/>
                    </a:lnTo>
                    <a:lnTo>
                      <a:pt x="4" y="116"/>
                    </a:lnTo>
                    <a:cubicBezTo>
                      <a:pt x="0" y="97"/>
                      <a:pt x="14" y="78"/>
                      <a:pt x="34" y="75"/>
                    </a:cubicBezTo>
                    <a:lnTo>
                      <a:pt x="488" y="3"/>
                    </a:lnTo>
                    <a:cubicBezTo>
                      <a:pt x="508" y="0"/>
                      <a:pt x="527" y="14"/>
                      <a:pt x="530" y="33"/>
                    </a:cubicBezTo>
                    <a:close/>
                    <a:moveTo>
                      <a:pt x="842" y="2012"/>
                    </a:moveTo>
                    <a:lnTo>
                      <a:pt x="912" y="2460"/>
                    </a:lnTo>
                    <a:cubicBezTo>
                      <a:pt x="915" y="2480"/>
                      <a:pt x="902" y="2499"/>
                      <a:pt x="882" y="2502"/>
                    </a:cubicBezTo>
                    <a:lnTo>
                      <a:pt x="428" y="2574"/>
                    </a:lnTo>
                    <a:cubicBezTo>
                      <a:pt x="408" y="2577"/>
                      <a:pt x="389" y="2563"/>
                      <a:pt x="386" y="2543"/>
                    </a:cubicBezTo>
                    <a:lnTo>
                      <a:pt x="302" y="2012"/>
                    </a:lnTo>
                    <a:lnTo>
                      <a:pt x="842" y="2012"/>
                    </a:ln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48" name="Freeform 24"/>
              <p:cNvSpPr>
                <a:spLocks noEditPoints="1"/>
              </p:cNvSpPr>
              <p:nvPr/>
            </p:nvSpPr>
            <p:spPr bwMode="auto">
              <a:xfrm>
                <a:off x="4315" y="1975"/>
                <a:ext cx="151" cy="586"/>
              </a:xfrm>
              <a:custGeom>
                <a:avLst/>
                <a:gdLst/>
                <a:ahLst/>
                <a:cxnLst>
                  <a:cxn ang="0">
                    <a:pos x="269" y="33"/>
                  </a:cxn>
                  <a:cxn ang="0">
                    <a:pos x="516" y="1599"/>
                  </a:cxn>
                  <a:cxn ang="0">
                    <a:pos x="246" y="1599"/>
                  </a:cxn>
                  <a:cxn ang="0">
                    <a:pos x="0" y="39"/>
                  </a:cxn>
                  <a:cxn ang="0">
                    <a:pos x="227" y="3"/>
                  </a:cxn>
                  <a:cxn ang="0">
                    <a:pos x="269" y="33"/>
                  </a:cxn>
                  <a:cxn ang="0">
                    <a:pos x="581" y="2012"/>
                  </a:cxn>
                  <a:cxn ang="0">
                    <a:pos x="651" y="2460"/>
                  </a:cxn>
                  <a:cxn ang="0">
                    <a:pos x="621" y="2502"/>
                  </a:cxn>
                  <a:cxn ang="0">
                    <a:pos x="394" y="2538"/>
                  </a:cxn>
                  <a:cxn ang="0">
                    <a:pos x="311" y="2012"/>
                  </a:cxn>
                  <a:cxn ang="0">
                    <a:pos x="581" y="2012"/>
                  </a:cxn>
                </a:cxnLst>
                <a:rect l="0" t="0" r="r" b="b"/>
                <a:pathLst>
                  <a:path w="654" h="2538">
                    <a:moveTo>
                      <a:pt x="269" y="33"/>
                    </a:moveTo>
                    <a:lnTo>
                      <a:pt x="516" y="1599"/>
                    </a:lnTo>
                    <a:lnTo>
                      <a:pt x="246" y="1599"/>
                    </a:lnTo>
                    <a:lnTo>
                      <a:pt x="0" y="39"/>
                    </a:lnTo>
                    <a:lnTo>
                      <a:pt x="227" y="3"/>
                    </a:lnTo>
                    <a:cubicBezTo>
                      <a:pt x="247" y="0"/>
                      <a:pt x="266" y="14"/>
                      <a:pt x="269" y="33"/>
                    </a:cubicBezTo>
                    <a:close/>
                    <a:moveTo>
                      <a:pt x="581" y="2012"/>
                    </a:moveTo>
                    <a:lnTo>
                      <a:pt x="651" y="2460"/>
                    </a:lnTo>
                    <a:cubicBezTo>
                      <a:pt x="654" y="2480"/>
                      <a:pt x="641" y="2499"/>
                      <a:pt x="621" y="2502"/>
                    </a:cubicBezTo>
                    <a:lnTo>
                      <a:pt x="394" y="2538"/>
                    </a:lnTo>
                    <a:lnTo>
                      <a:pt x="311" y="2012"/>
                    </a:lnTo>
                    <a:lnTo>
                      <a:pt x="581" y="2012"/>
                    </a:ln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4337" y="2456"/>
                <a:ext cx="115" cy="65"/>
              </a:xfrm>
              <a:custGeom>
                <a:avLst/>
                <a:gdLst/>
                <a:ahLst/>
                <a:cxnLst>
                  <a:cxn ang="0">
                    <a:pos x="463" y="0"/>
                  </a:cxn>
                  <a:cxn ang="0">
                    <a:pos x="496" y="210"/>
                  </a:cxn>
                  <a:cxn ang="0">
                    <a:pos x="33" y="282"/>
                  </a:cxn>
                  <a:cxn ang="0">
                    <a:pos x="0" y="72"/>
                  </a:cxn>
                  <a:cxn ang="0">
                    <a:pos x="463" y="0"/>
                  </a:cxn>
                </a:cxnLst>
                <a:rect l="0" t="0" r="r" b="b"/>
                <a:pathLst>
                  <a:path w="496" h="282">
                    <a:moveTo>
                      <a:pt x="463" y="0"/>
                    </a:moveTo>
                    <a:lnTo>
                      <a:pt x="496" y="210"/>
                    </a:lnTo>
                    <a:lnTo>
                      <a:pt x="33" y="282"/>
                    </a:lnTo>
                    <a:lnTo>
                      <a:pt x="0" y="72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4271" y="2032"/>
                <a:ext cx="114" cy="66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495" y="210"/>
                  </a:cxn>
                  <a:cxn ang="0">
                    <a:pos x="33" y="283"/>
                  </a:cxn>
                  <a:cxn ang="0">
                    <a:pos x="0" y="73"/>
                  </a:cxn>
                  <a:cxn ang="0">
                    <a:pos x="462" y="0"/>
                  </a:cxn>
                </a:cxnLst>
                <a:rect l="0" t="0" r="r" b="b"/>
                <a:pathLst>
                  <a:path w="495" h="283">
                    <a:moveTo>
                      <a:pt x="462" y="0"/>
                    </a:moveTo>
                    <a:lnTo>
                      <a:pt x="495" y="210"/>
                    </a:lnTo>
                    <a:lnTo>
                      <a:pt x="33" y="283"/>
                    </a:lnTo>
                    <a:lnTo>
                      <a:pt x="0" y="73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4335" y="2440"/>
                <a:ext cx="108" cy="26"/>
              </a:xfrm>
              <a:custGeom>
                <a:avLst/>
                <a:gdLst/>
                <a:ahLst/>
                <a:cxnLst>
                  <a:cxn ang="0">
                    <a:pos x="464" y="0"/>
                  </a:cxn>
                  <a:cxn ang="0">
                    <a:pos x="471" y="42"/>
                  </a:cxn>
                  <a:cxn ang="0">
                    <a:pos x="8" y="115"/>
                  </a:cxn>
                  <a:cxn ang="0">
                    <a:pos x="0" y="64"/>
                  </a:cxn>
                  <a:cxn ang="0">
                    <a:pos x="407" y="0"/>
                  </a:cxn>
                  <a:cxn ang="0">
                    <a:pos x="464" y="0"/>
                  </a:cxn>
                </a:cxnLst>
                <a:rect l="0" t="0" r="r" b="b"/>
                <a:pathLst>
                  <a:path w="471" h="115">
                    <a:moveTo>
                      <a:pt x="464" y="0"/>
                    </a:moveTo>
                    <a:lnTo>
                      <a:pt x="471" y="42"/>
                    </a:lnTo>
                    <a:lnTo>
                      <a:pt x="8" y="115"/>
                    </a:lnTo>
                    <a:lnTo>
                      <a:pt x="0" y="64"/>
                    </a:lnTo>
                    <a:lnTo>
                      <a:pt x="407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FFE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4268" y="2014"/>
                <a:ext cx="109" cy="29"/>
              </a:xfrm>
              <a:custGeom>
                <a:avLst/>
                <a:gdLst/>
                <a:ahLst/>
                <a:cxnLst>
                  <a:cxn ang="0">
                    <a:pos x="463" y="0"/>
                  </a:cxn>
                  <a:cxn ang="0">
                    <a:pos x="471" y="51"/>
                  </a:cxn>
                  <a:cxn ang="0">
                    <a:pos x="8" y="124"/>
                  </a:cxn>
                  <a:cxn ang="0">
                    <a:pos x="0" y="73"/>
                  </a:cxn>
                  <a:cxn ang="0">
                    <a:pos x="463" y="0"/>
                  </a:cxn>
                </a:cxnLst>
                <a:rect l="0" t="0" r="r" b="b"/>
                <a:pathLst>
                  <a:path w="471" h="124">
                    <a:moveTo>
                      <a:pt x="463" y="0"/>
                    </a:moveTo>
                    <a:lnTo>
                      <a:pt x="471" y="51"/>
                    </a:lnTo>
                    <a:lnTo>
                      <a:pt x="8" y="124"/>
                    </a:lnTo>
                    <a:lnTo>
                      <a:pt x="0" y="73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E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4391" y="2456"/>
                <a:ext cx="61" cy="57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64" y="210"/>
                  </a:cxn>
                  <a:cxn ang="0">
                    <a:pos x="33" y="246"/>
                  </a:cxn>
                  <a:cxn ang="0">
                    <a:pos x="0" y="36"/>
                  </a:cxn>
                  <a:cxn ang="0">
                    <a:pos x="231" y="0"/>
                  </a:cxn>
                </a:cxnLst>
                <a:rect l="0" t="0" r="r" b="b"/>
                <a:pathLst>
                  <a:path w="264" h="246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6"/>
                    </a:lnTo>
                    <a:lnTo>
                      <a:pt x="0" y="36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4324" y="2032"/>
                <a:ext cx="61" cy="58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64" y="210"/>
                  </a:cxn>
                  <a:cxn ang="0">
                    <a:pos x="33" y="247"/>
                  </a:cxn>
                  <a:cxn ang="0">
                    <a:pos x="0" y="37"/>
                  </a:cxn>
                  <a:cxn ang="0">
                    <a:pos x="231" y="0"/>
                  </a:cxn>
                </a:cxnLst>
                <a:rect l="0" t="0" r="r" b="b"/>
                <a:pathLst>
                  <a:path w="264" h="247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7"/>
                    </a:lnTo>
                    <a:lnTo>
                      <a:pt x="0" y="37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4388" y="2440"/>
                <a:ext cx="55" cy="18"/>
              </a:xfrm>
              <a:custGeom>
                <a:avLst/>
                <a:gdLst/>
                <a:ahLst/>
                <a:cxnLst>
                  <a:cxn ang="0">
                    <a:pos x="233" y="0"/>
                  </a:cxn>
                  <a:cxn ang="0">
                    <a:pos x="240" y="42"/>
                  </a:cxn>
                  <a:cxn ang="0">
                    <a:pos x="8" y="79"/>
                  </a:cxn>
                  <a:cxn ang="0">
                    <a:pos x="0" y="28"/>
                  </a:cxn>
                  <a:cxn ang="0">
                    <a:pos x="176" y="0"/>
                  </a:cxn>
                  <a:cxn ang="0">
                    <a:pos x="233" y="0"/>
                  </a:cxn>
                </a:cxnLst>
                <a:rect l="0" t="0" r="r" b="b"/>
                <a:pathLst>
                  <a:path w="240" h="79">
                    <a:moveTo>
                      <a:pt x="233" y="0"/>
                    </a:moveTo>
                    <a:lnTo>
                      <a:pt x="240" y="42"/>
                    </a:lnTo>
                    <a:lnTo>
                      <a:pt x="8" y="79"/>
                    </a:lnTo>
                    <a:lnTo>
                      <a:pt x="0" y="28"/>
                    </a:lnTo>
                    <a:lnTo>
                      <a:pt x="176" y="0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4322" y="2014"/>
                <a:ext cx="55" cy="21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39" y="51"/>
                  </a:cxn>
                  <a:cxn ang="0">
                    <a:pos x="8" y="87"/>
                  </a:cxn>
                  <a:cxn ang="0">
                    <a:pos x="0" y="37"/>
                  </a:cxn>
                  <a:cxn ang="0">
                    <a:pos x="231" y="0"/>
                  </a:cxn>
                </a:cxnLst>
                <a:rect l="0" t="0" r="r" b="b"/>
                <a:pathLst>
                  <a:path w="239" h="87">
                    <a:moveTo>
                      <a:pt x="231" y="0"/>
                    </a:moveTo>
                    <a:lnTo>
                      <a:pt x="239" y="51"/>
                    </a:lnTo>
                    <a:lnTo>
                      <a:pt x="8" y="87"/>
                    </a:lnTo>
                    <a:lnTo>
                      <a:pt x="0" y="37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57" name="Rectangle 33"/>
              <p:cNvSpPr>
                <a:spLocks noChangeArrowheads="1"/>
              </p:cNvSpPr>
              <p:nvPr/>
            </p:nvSpPr>
            <p:spPr bwMode="auto">
              <a:xfrm>
                <a:off x="4195" y="2151"/>
                <a:ext cx="29" cy="193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58" name="Rectangle 34"/>
              <p:cNvSpPr>
                <a:spLocks noChangeArrowheads="1"/>
              </p:cNvSpPr>
              <p:nvPr/>
            </p:nvSpPr>
            <p:spPr bwMode="auto">
              <a:xfrm>
                <a:off x="4165" y="2151"/>
                <a:ext cx="30" cy="193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59" name="Rectangle 35"/>
              <p:cNvSpPr>
                <a:spLocks noChangeArrowheads="1"/>
              </p:cNvSpPr>
              <p:nvPr/>
            </p:nvSpPr>
            <p:spPr bwMode="auto">
              <a:xfrm>
                <a:off x="3232" y="1940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60" name="Rectangle 36"/>
              <p:cNvSpPr>
                <a:spLocks noChangeArrowheads="1"/>
              </p:cNvSpPr>
              <p:nvPr/>
            </p:nvSpPr>
            <p:spPr bwMode="auto">
              <a:xfrm>
                <a:off x="3232" y="1955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61" name="Rectangle 37"/>
              <p:cNvSpPr>
                <a:spLocks noChangeArrowheads="1"/>
              </p:cNvSpPr>
              <p:nvPr/>
            </p:nvSpPr>
            <p:spPr bwMode="auto">
              <a:xfrm>
                <a:off x="3232" y="1969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62" name="Rectangle 38"/>
              <p:cNvSpPr>
                <a:spLocks noChangeArrowheads="1"/>
              </p:cNvSpPr>
              <p:nvPr/>
            </p:nvSpPr>
            <p:spPr bwMode="auto">
              <a:xfrm>
                <a:off x="3232" y="1984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63" name="Rectangle 39"/>
              <p:cNvSpPr>
                <a:spLocks noChangeArrowheads="1"/>
              </p:cNvSpPr>
              <p:nvPr/>
            </p:nvSpPr>
            <p:spPr bwMode="auto">
              <a:xfrm>
                <a:off x="3232" y="1998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64" name="Rectangle 40"/>
              <p:cNvSpPr>
                <a:spLocks noChangeArrowheads="1"/>
              </p:cNvSpPr>
              <p:nvPr/>
            </p:nvSpPr>
            <p:spPr bwMode="auto">
              <a:xfrm>
                <a:off x="3232" y="2012"/>
                <a:ext cx="325" cy="8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65" name="Rectangle 41"/>
              <p:cNvSpPr>
                <a:spLocks noChangeArrowheads="1"/>
              </p:cNvSpPr>
              <p:nvPr/>
            </p:nvSpPr>
            <p:spPr bwMode="auto">
              <a:xfrm>
                <a:off x="3232" y="1947"/>
                <a:ext cx="325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/>
            </p:nvSpPr>
            <p:spPr bwMode="auto">
              <a:xfrm>
                <a:off x="3232" y="1962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/>
            </p:nvSpPr>
            <p:spPr bwMode="auto">
              <a:xfrm>
                <a:off x="3232" y="1976"/>
                <a:ext cx="325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3232" y="1991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/>
            </p:nvSpPr>
            <p:spPr bwMode="auto">
              <a:xfrm>
                <a:off x="3232" y="2005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>
                <a:off x="3232" y="2020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auto">
              <a:xfrm>
                <a:off x="3232" y="2027"/>
                <a:ext cx="325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72" name="Freeform 48"/>
              <p:cNvSpPr>
                <a:spLocks/>
              </p:cNvSpPr>
              <p:nvPr/>
            </p:nvSpPr>
            <p:spPr bwMode="auto">
              <a:xfrm>
                <a:off x="3557" y="1940"/>
                <a:ext cx="32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1" y="0"/>
                  </a:cxn>
                  <a:cxn ang="0">
                    <a:pos x="139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401" h="31">
                    <a:moveTo>
                      <a:pt x="0" y="0"/>
                    </a:moveTo>
                    <a:lnTo>
                      <a:pt x="1401" y="0"/>
                    </a:lnTo>
                    <a:cubicBezTo>
                      <a:pt x="1397" y="10"/>
                      <a:pt x="1394" y="21"/>
                      <a:pt x="139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auto">
              <a:xfrm>
                <a:off x="3557" y="1955"/>
                <a:ext cx="31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4" y="0"/>
                  </a:cxn>
                  <a:cxn ang="0">
                    <a:pos x="1380" y="30"/>
                  </a:cxn>
                  <a:cxn ang="0">
                    <a:pos x="1380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4" h="31">
                    <a:moveTo>
                      <a:pt x="0" y="0"/>
                    </a:moveTo>
                    <a:lnTo>
                      <a:pt x="1384" y="0"/>
                    </a:lnTo>
                    <a:cubicBezTo>
                      <a:pt x="1383" y="9"/>
                      <a:pt x="1381" y="19"/>
                      <a:pt x="1380" y="30"/>
                    </a:cubicBezTo>
                    <a:lnTo>
                      <a:pt x="1380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auto">
              <a:xfrm>
                <a:off x="3557" y="1969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6" y="0"/>
                  </a:cxn>
                  <a:cxn ang="0">
                    <a:pos x="1374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6" h="31">
                    <a:moveTo>
                      <a:pt x="0" y="0"/>
                    </a:moveTo>
                    <a:lnTo>
                      <a:pt x="1376" y="0"/>
                    </a:lnTo>
                    <a:cubicBezTo>
                      <a:pt x="1375" y="10"/>
                      <a:pt x="1375" y="21"/>
                      <a:pt x="137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auto">
              <a:xfrm>
                <a:off x="3557" y="1984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3" y="0"/>
                  </a:cxn>
                  <a:cxn ang="0">
                    <a:pos x="1373" y="11"/>
                  </a:cxn>
                  <a:cxn ang="0">
                    <a:pos x="137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3" h="31">
                    <a:moveTo>
                      <a:pt x="0" y="0"/>
                    </a:moveTo>
                    <a:lnTo>
                      <a:pt x="1373" y="0"/>
                    </a:lnTo>
                    <a:lnTo>
                      <a:pt x="1373" y="11"/>
                    </a:lnTo>
                    <a:cubicBezTo>
                      <a:pt x="1373" y="18"/>
                      <a:pt x="1373" y="25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auto">
              <a:xfrm>
                <a:off x="3557" y="1998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5" y="0"/>
                  </a:cxn>
                  <a:cxn ang="0">
                    <a:pos x="1377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7" h="31">
                    <a:moveTo>
                      <a:pt x="0" y="0"/>
                    </a:moveTo>
                    <a:lnTo>
                      <a:pt x="1375" y="0"/>
                    </a:lnTo>
                    <a:cubicBezTo>
                      <a:pt x="1375" y="10"/>
                      <a:pt x="1376" y="20"/>
                      <a:pt x="1377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3557" y="2012"/>
                <a:ext cx="31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1" y="0"/>
                  </a:cxn>
                  <a:cxn ang="0">
                    <a:pos x="138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6" h="31">
                    <a:moveTo>
                      <a:pt x="0" y="0"/>
                    </a:moveTo>
                    <a:lnTo>
                      <a:pt x="1381" y="0"/>
                    </a:lnTo>
                    <a:cubicBezTo>
                      <a:pt x="1382" y="11"/>
                      <a:pt x="1384" y="21"/>
                      <a:pt x="1386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3557" y="1947"/>
                <a:ext cx="32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1" y="0"/>
                  </a:cxn>
                  <a:cxn ang="0">
                    <a:pos x="1384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1391" h="32">
                    <a:moveTo>
                      <a:pt x="0" y="0"/>
                    </a:moveTo>
                    <a:lnTo>
                      <a:pt x="1391" y="0"/>
                    </a:lnTo>
                    <a:cubicBezTo>
                      <a:pt x="1389" y="10"/>
                      <a:pt x="1386" y="21"/>
                      <a:pt x="1384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auto">
              <a:xfrm>
                <a:off x="3557" y="1962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0" y="0"/>
                  </a:cxn>
                  <a:cxn ang="0">
                    <a:pos x="137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0" h="31">
                    <a:moveTo>
                      <a:pt x="0" y="0"/>
                    </a:moveTo>
                    <a:lnTo>
                      <a:pt x="1380" y="0"/>
                    </a:lnTo>
                    <a:cubicBezTo>
                      <a:pt x="1378" y="10"/>
                      <a:pt x="1377" y="20"/>
                      <a:pt x="1376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auto">
              <a:xfrm>
                <a:off x="3557" y="1976"/>
                <a:ext cx="31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4" y="0"/>
                  </a:cxn>
                  <a:cxn ang="0">
                    <a:pos x="137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4" h="31">
                    <a:moveTo>
                      <a:pt x="0" y="0"/>
                    </a:moveTo>
                    <a:lnTo>
                      <a:pt x="1374" y="0"/>
                    </a:lnTo>
                    <a:cubicBezTo>
                      <a:pt x="1374" y="10"/>
                      <a:pt x="1373" y="21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auto">
              <a:xfrm>
                <a:off x="3557" y="1991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3" y="0"/>
                  </a:cxn>
                  <a:cxn ang="0">
                    <a:pos x="1375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1375" h="32">
                    <a:moveTo>
                      <a:pt x="0" y="0"/>
                    </a:moveTo>
                    <a:lnTo>
                      <a:pt x="1373" y="0"/>
                    </a:lnTo>
                    <a:cubicBezTo>
                      <a:pt x="1374" y="11"/>
                      <a:pt x="1374" y="21"/>
                      <a:pt x="1375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auto">
              <a:xfrm>
                <a:off x="3557" y="2005"/>
                <a:ext cx="31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7" y="0"/>
                  </a:cxn>
                  <a:cxn ang="0">
                    <a:pos x="1380" y="22"/>
                  </a:cxn>
                  <a:cxn ang="0">
                    <a:pos x="138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1" h="31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8" y="7"/>
                      <a:pt x="1379" y="15"/>
                      <a:pt x="1380" y="22"/>
                    </a:cubicBezTo>
                    <a:lnTo>
                      <a:pt x="1381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auto">
              <a:xfrm>
                <a:off x="3557" y="2020"/>
                <a:ext cx="32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6" y="0"/>
                  </a:cxn>
                  <a:cxn ang="0">
                    <a:pos x="1394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94" h="31">
                    <a:moveTo>
                      <a:pt x="0" y="0"/>
                    </a:moveTo>
                    <a:lnTo>
                      <a:pt x="1386" y="0"/>
                    </a:lnTo>
                    <a:cubicBezTo>
                      <a:pt x="1389" y="11"/>
                      <a:pt x="1391" y="21"/>
                      <a:pt x="139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auto">
              <a:xfrm>
                <a:off x="3557" y="2027"/>
                <a:ext cx="32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4" y="0"/>
                  </a:cxn>
                  <a:cxn ang="0">
                    <a:pos x="1401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401" h="21">
                    <a:moveTo>
                      <a:pt x="0" y="0"/>
                    </a:moveTo>
                    <a:lnTo>
                      <a:pt x="1394" y="0"/>
                    </a:lnTo>
                    <a:cubicBezTo>
                      <a:pt x="1396" y="7"/>
                      <a:pt x="1398" y="15"/>
                      <a:pt x="140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auto">
              <a:xfrm>
                <a:off x="3225" y="1919"/>
                <a:ext cx="663" cy="134"/>
              </a:xfrm>
              <a:custGeom>
                <a:avLst/>
                <a:gdLst/>
                <a:ahLst/>
                <a:cxnLst>
                  <a:cxn ang="0">
                    <a:pos x="2877" y="578"/>
                  </a:cxn>
                  <a:cxn ang="0">
                    <a:pos x="123" y="578"/>
                  </a:cxn>
                  <a:cxn ang="0">
                    <a:pos x="6" y="394"/>
                  </a:cxn>
                  <a:cxn ang="0">
                    <a:pos x="0" y="289"/>
                  </a:cxn>
                  <a:cxn ang="0">
                    <a:pos x="6" y="184"/>
                  </a:cxn>
                  <a:cxn ang="0">
                    <a:pos x="123" y="0"/>
                  </a:cxn>
                  <a:cxn ang="0">
                    <a:pos x="2877" y="0"/>
                  </a:cxn>
                  <a:cxn ang="0">
                    <a:pos x="2877" y="91"/>
                  </a:cxn>
                  <a:cxn ang="0">
                    <a:pos x="123" y="91"/>
                  </a:cxn>
                  <a:cxn ang="0">
                    <a:pos x="97" y="195"/>
                  </a:cxn>
                  <a:cxn ang="0">
                    <a:pos x="91" y="289"/>
                  </a:cxn>
                  <a:cxn ang="0">
                    <a:pos x="97" y="383"/>
                  </a:cxn>
                  <a:cxn ang="0">
                    <a:pos x="123" y="486"/>
                  </a:cxn>
                  <a:cxn ang="0">
                    <a:pos x="2877" y="486"/>
                  </a:cxn>
                  <a:cxn ang="0">
                    <a:pos x="2877" y="578"/>
                  </a:cxn>
                </a:cxnLst>
                <a:rect l="0" t="0" r="r" b="b"/>
                <a:pathLst>
                  <a:path w="2877" h="578">
                    <a:moveTo>
                      <a:pt x="2877" y="578"/>
                    </a:moveTo>
                    <a:lnTo>
                      <a:pt x="123" y="578"/>
                    </a:lnTo>
                    <a:cubicBezTo>
                      <a:pt x="57" y="578"/>
                      <a:pt x="19" y="497"/>
                      <a:pt x="6" y="394"/>
                    </a:cubicBezTo>
                    <a:cubicBezTo>
                      <a:pt x="2" y="360"/>
                      <a:pt x="0" y="324"/>
                      <a:pt x="0" y="289"/>
                    </a:cubicBezTo>
                    <a:cubicBezTo>
                      <a:pt x="0" y="254"/>
                      <a:pt x="2" y="218"/>
                      <a:pt x="6" y="184"/>
                    </a:cubicBezTo>
                    <a:cubicBezTo>
                      <a:pt x="19" y="80"/>
                      <a:pt x="57" y="0"/>
                      <a:pt x="123" y="0"/>
                    </a:cubicBezTo>
                    <a:lnTo>
                      <a:pt x="2877" y="0"/>
                    </a:lnTo>
                    <a:lnTo>
                      <a:pt x="2877" y="91"/>
                    </a:lnTo>
                    <a:lnTo>
                      <a:pt x="123" y="91"/>
                    </a:lnTo>
                    <a:cubicBezTo>
                      <a:pt x="114" y="91"/>
                      <a:pt x="104" y="137"/>
                      <a:pt x="97" y="195"/>
                    </a:cubicBezTo>
                    <a:cubicBezTo>
                      <a:pt x="93" y="224"/>
                      <a:pt x="91" y="256"/>
                      <a:pt x="91" y="289"/>
                    </a:cubicBezTo>
                    <a:cubicBezTo>
                      <a:pt x="91" y="322"/>
                      <a:pt x="93" y="354"/>
                      <a:pt x="97" y="383"/>
                    </a:cubicBezTo>
                    <a:cubicBezTo>
                      <a:pt x="104" y="441"/>
                      <a:pt x="114" y="486"/>
                      <a:pt x="123" y="486"/>
                    </a:cubicBezTo>
                    <a:lnTo>
                      <a:pt x="2877" y="486"/>
                    </a:lnTo>
                    <a:lnTo>
                      <a:pt x="2877" y="578"/>
                    </a:ln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86" name="Freeform 62"/>
              <p:cNvSpPr>
                <a:spLocks noEditPoints="1"/>
              </p:cNvSpPr>
              <p:nvPr/>
            </p:nvSpPr>
            <p:spPr bwMode="auto">
              <a:xfrm>
                <a:off x="3557" y="1919"/>
                <a:ext cx="331" cy="134"/>
              </a:xfrm>
              <a:custGeom>
                <a:avLst/>
                <a:gdLst/>
                <a:ahLst/>
                <a:cxnLst>
                  <a:cxn ang="0">
                    <a:pos x="1439" y="578"/>
                  </a:cxn>
                  <a:cxn ang="0">
                    <a:pos x="0" y="578"/>
                  </a:cxn>
                  <a:cxn ang="0">
                    <a:pos x="0" y="486"/>
                  </a:cxn>
                  <a:cxn ang="0">
                    <a:pos x="1439" y="486"/>
                  </a:cxn>
                  <a:cxn ang="0">
                    <a:pos x="1439" y="578"/>
                  </a:cxn>
                  <a:cxn ang="0">
                    <a:pos x="0" y="0"/>
                  </a:cxn>
                  <a:cxn ang="0">
                    <a:pos x="1439" y="0"/>
                  </a:cxn>
                  <a:cxn ang="0">
                    <a:pos x="1439" y="91"/>
                  </a:cxn>
                  <a:cxn ang="0">
                    <a:pos x="0" y="91"/>
                  </a:cxn>
                  <a:cxn ang="0">
                    <a:pos x="0" y="0"/>
                  </a:cxn>
                </a:cxnLst>
                <a:rect l="0" t="0" r="r" b="b"/>
                <a:pathLst>
                  <a:path w="1439" h="578">
                    <a:moveTo>
                      <a:pt x="1439" y="578"/>
                    </a:moveTo>
                    <a:lnTo>
                      <a:pt x="0" y="578"/>
                    </a:lnTo>
                    <a:lnTo>
                      <a:pt x="0" y="486"/>
                    </a:lnTo>
                    <a:lnTo>
                      <a:pt x="1439" y="486"/>
                    </a:lnTo>
                    <a:lnTo>
                      <a:pt x="1439" y="578"/>
                    </a:lnTo>
                    <a:close/>
                    <a:moveTo>
                      <a:pt x="0" y="0"/>
                    </a:moveTo>
                    <a:lnTo>
                      <a:pt x="1439" y="0"/>
                    </a:lnTo>
                    <a:lnTo>
                      <a:pt x="1439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87" name="Rectangle 63"/>
              <p:cNvSpPr>
                <a:spLocks noChangeArrowheads="1"/>
              </p:cNvSpPr>
              <p:nvPr/>
            </p:nvSpPr>
            <p:spPr bwMode="auto">
              <a:xfrm>
                <a:off x="3227" y="1773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88" name="Rectangle 64"/>
              <p:cNvSpPr>
                <a:spLocks noChangeArrowheads="1"/>
              </p:cNvSpPr>
              <p:nvPr/>
            </p:nvSpPr>
            <p:spPr bwMode="auto">
              <a:xfrm>
                <a:off x="3227" y="179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89" name="Rectangle 65"/>
              <p:cNvSpPr>
                <a:spLocks noChangeArrowheads="1"/>
              </p:cNvSpPr>
              <p:nvPr/>
            </p:nvSpPr>
            <p:spPr bwMode="auto">
              <a:xfrm>
                <a:off x="3227" y="181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90" name="Rectangle 66"/>
              <p:cNvSpPr>
                <a:spLocks noChangeArrowheads="1"/>
              </p:cNvSpPr>
              <p:nvPr/>
            </p:nvSpPr>
            <p:spPr bwMode="auto">
              <a:xfrm>
                <a:off x="3227" y="183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91" name="Rectangle 67"/>
              <p:cNvSpPr>
                <a:spLocks noChangeArrowheads="1"/>
              </p:cNvSpPr>
              <p:nvPr/>
            </p:nvSpPr>
            <p:spPr bwMode="auto">
              <a:xfrm>
                <a:off x="3227" y="1854"/>
                <a:ext cx="240" cy="11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92" name="Rectangle 68"/>
              <p:cNvSpPr>
                <a:spLocks noChangeArrowheads="1"/>
              </p:cNvSpPr>
              <p:nvPr/>
            </p:nvSpPr>
            <p:spPr bwMode="auto">
              <a:xfrm>
                <a:off x="3227" y="1875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93" name="Rectangle 69"/>
              <p:cNvSpPr>
                <a:spLocks noChangeArrowheads="1"/>
              </p:cNvSpPr>
              <p:nvPr/>
            </p:nvSpPr>
            <p:spPr bwMode="auto">
              <a:xfrm>
                <a:off x="3227" y="1783"/>
                <a:ext cx="240" cy="11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94" name="Rectangle 70"/>
              <p:cNvSpPr>
                <a:spLocks noChangeArrowheads="1"/>
              </p:cNvSpPr>
              <p:nvPr/>
            </p:nvSpPr>
            <p:spPr bwMode="auto">
              <a:xfrm>
                <a:off x="3227" y="180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3227" y="182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96" name="Rectangle 72"/>
              <p:cNvSpPr>
                <a:spLocks noChangeArrowheads="1"/>
              </p:cNvSpPr>
              <p:nvPr/>
            </p:nvSpPr>
            <p:spPr bwMode="auto">
              <a:xfrm>
                <a:off x="3227" y="184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97" name="Rectangle 73"/>
              <p:cNvSpPr>
                <a:spLocks noChangeArrowheads="1"/>
              </p:cNvSpPr>
              <p:nvPr/>
            </p:nvSpPr>
            <p:spPr bwMode="auto">
              <a:xfrm>
                <a:off x="3227" y="1865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98" name="Rectangle 74"/>
              <p:cNvSpPr>
                <a:spLocks noChangeArrowheads="1"/>
              </p:cNvSpPr>
              <p:nvPr/>
            </p:nvSpPr>
            <p:spPr bwMode="auto">
              <a:xfrm>
                <a:off x="3227" y="1885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099" name="Rectangle 75"/>
              <p:cNvSpPr>
                <a:spLocks noChangeArrowheads="1"/>
              </p:cNvSpPr>
              <p:nvPr/>
            </p:nvSpPr>
            <p:spPr bwMode="auto">
              <a:xfrm>
                <a:off x="3227" y="1895"/>
                <a:ext cx="240" cy="7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00" name="Freeform 76"/>
              <p:cNvSpPr>
                <a:spLocks/>
              </p:cNvSpPr>
              <p:nvPr/>
            </p:nvSpPr>
            <p:spPr bwMode="auto">
              <a:xfrm>
                <a:off x="3467" y="1773"/>
                <a:ext cx="24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1" y="0"/>
                  </a:cxn>
                  <a:cxn ang="0">
                    <a:pos x="102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41" h="44">
                    <a:moveTo>
                      <a:pt x="0" y="0"/>
                    </a:moveTo>
                    <a:lnTo>
                      <a:pt x="1041" y="0"/>
                    </a:lnTo>
                    <a:cubicBezTo>
                      <a:pt x="1034" y="13"/>
                      <a:pt x="1028" y="28"/>
                      <a:pt x="102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01" name="Freeform 77"/>
              <p:cNvSpPr>
                <a:spLocks/>
              </p:cNvSpPr>
              <p:nvPr/>
            </p:nvSpPr>
            <p:spPr bwMode="auto">
              <a:xfrm>
                <a:off x="3467" y="1794"/>
                <a:ext cx="23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0" y="0"/>
                  </a:cxn>
                  <a:cxn ang="0">
                    <a:pos x="1002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07" y="14"/>
                      <a:pt x="1004" y="29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02" name="Freeform 78"/>
              <p:cNvSpPr>
                <a:spLocks/>
              </p:cNvSpPr>
              <p:nvPr/>
            </p:nvSpPr>
            <p:spPr bwMode="auto">
              <a:xfrm>
                <a:off x="3467" y="181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6" y="0"/>
                  </a:cxn>
                  <a:cxn ang="0">
                    <a:pos x="99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5" y="14"/>
                      <a:pt x="994" y="29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3467" y="1834"/>
                <a:ext cx="22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1" y="0"/>
                  </a:cxn>
                  <a:cxn ang="0">
                    <a:pos x="991" y="22"/>
                  </a:cxn>
                  <a:cxn ang="0">
                    <a:pos x="991" y="43"/>
                  </a:cxn>
                  <a:cxn ang="0">
                    <a:pos x="0" y="43"/>
                  </a:cxn>
                  <a:cxn ang="0">
                    <a:pos x="0" y="0"/>
                  </a:cxn>
                </a:cxnLst>
                <a:rect l="0" t="0" r="r" b="b"/>
                <a:pathLst>
                  <a:path w="991" h="43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7"/>
                      <a:pt x="991" y="14"/>
                      <a:pt x="991" y="22"/>
                    </a:cubicBezTo>
                    <a:cubicBezTo>
                      <a:pt x="991" y="29"/>
                      <a:pt x="991" y="36"/>
                      <a:pt x="991" y="43"/>
                    </a:cubicBez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3467" y="1854"/>
                <a:ext cx="22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3" y="0"/>
                  </a:cxn>
                  <a:cxn ang="0">
                    <a:pos x="996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4" y="15"/>
                      <a:pt x="995" y="30"/>
                      <a:pt x="996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05" name="Freeform 81"/>
              <p:cNvSpPr>
                <a:spLocks/>
              </p:cNvSpPr>
              <p:nvPr/>
            </p:nvSpPr>
            <p:spPr bwMode="auto">
              <a:xfrm>
                <a:off x="3467" y="1875"/>
                <a:ext cx="23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2" y="0"/>
                  </a:cxn>
                  <a:cxn ang="0">
                    <a:pos x="101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4" y="15"/>
                      <a:pt x="1007" y="30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3467" y="1783"/>
                <a:ext cx="236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3" y="0"/>
                  </a:cxn>
                  <a:cxn ang="0">
                    <a:pos x="101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23" h="44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18" y="14"/>
                      <a:pt x="1014" y="29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3467" y="1804"/>
                <a:ext cx="23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2" y="0"/>
                  </a:cxn>
                  <a:cxn ang="0">
                    <a:pos x="999" y="20"/>
                  </a:cxn>
                  <a:cxn ang="0">
                    <a:pos x="996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02" h="44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1" y="6"/>
                      <a:pt x="1000" y="13"/>
                      <a:pt x="999" y="20"/>
                    </a:cubicBezTo>
                    <a:cubicBezTo>
                      <a:pt x="998" y="28"/>
                      <a:pt x="997" y="36"/>
                      <a:pt x="996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3467" y="182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3" y="0"/>
                  </a:cxn>
                  <a:cxn ang="0">
                    <a:pos x="991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2" y="14"/>
                      <a:pt x="991" y="29"/>
                      <a:pt x="991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auto">
              <a:xfrm>
                <a:off x="3467" y="184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1" y="0"/>
                  </a:cxn>
                  <a:cxn ang="0">
                    <a:pos x="99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15"/>
                      <a:pt x="992" y="30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3467" y="1865"/>
                <a:ext cx="23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6" y="0"/>
                  </a:cxn>
                  <a:cxn ang="0">
                    <a:pos x="999" y="24"/>
                  </a:cxn>
                  <a:cxn ang="0">
                    <a:pos x="1002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02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7" y="8"/>
                      <a:pt x="998" y="16"/>
                      <a:pt x="999" y="24"/>
                    </a:cubicBezTo>
                    <a:cubicBezTo>
                      <a:pt x="1000" y="31"/>
                      <a:pt x="1001" y="38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3467" y="1885"/>
                <a:ext cx="23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0" y="0"/>
                  </a:cxn>
                  <a:cxn ang="0">
                    <a:pos x="102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23" h="44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14" y="15"/>
                      <a:pt x="1018" y="30"/>
                      <a:pt x="102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auto">
              <a:xfrm>
                <a:off x="3467" y="1895"/>
                <a:ext cx="23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3" y="0"/>
                  </a:cxn>
                  <a:cxn ang="0">
                    <a:pos x="1034" y="29"/>
                  </a:cxn>
                  <a:cxn ang="0">
                    <a:pos x="0" y="29"/>
                  </a:cxn>
                  <a:cxn ang="0">
                    <a:pos x="0" y="0"/>
                  </a:cxn>
                </a:cxnLst>
                <a:rect l="0" t="0" r="r" b="b"/>
                <a:pathLst>
                  <a:path w="1034" h="29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26" y="10"/>
                      <a:pt x="1030" y="20"/>
                      <a:pt x="1034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auto">
              <a:xfrm>
                <a:off x="3212" y="1756"/>
                <a:ext cx="510" cy="163"/>
              </a:xfrm>
              <a:custGeom>
                <a:avLst/>
                <a:gdLst/>
                <a:ahLst/>
                <a:cxnLst>
                  <a:cxn ang="0">
                    <a:pos x="2216" y="707"/>
                  </a:cxn>
                  <a:cxn ang="0">
                    <a:pos x="138" y="707"/>
                  </a:cxn>
                  <a:cxn ang="0">
                    <a:pos x="8" y="487"/>
                  </a:cxn>
                  <a:cxn ang="0">
                    <a:pos x="0" y="353"/>
                  </a:cxn>
                  <a:cxn ang="0">
                    <a:pos x="8" y="220"/>
                  </a:cxn>
                  <a:cxn ang="0">
                    <a:pos x="138" y="0"/>
                  </a:cxn>
                  <a:cxn ang="0">
                    <a:pos x="2216" y="0"/>
                  </a:cxn>
                  <a:cxn ang="0">
                    <a:pos x="2216" y="75"/>
                  </a:cxn>
                  <a:cxn ang="0">
                    <a:pos x="138" y="75"/>
                  </a:cxn>
                  <a:cxn ang="0">
                    <a:pos x="83" y="229"/>
                  </a:cxn>
                  <a:cxn ang="0">
                    <a:pos x="75" y="353"/>
                  </a:cxn>
                  <a:cxn ang="0">
                    <a:pos x="83" y="478"/>
                  </a:cxn>
                  <a:cxn ang="0">
                    <a:pos x="138" y="631"/>
                  </a:cxn>
                  <a:cxn ang="0">
                    <a:pos x="2216" y="631"/>
                  </a:cxn>
                  <a:cxn ang="0">
                    <a:pos x="2216" y="707"/>
                  </a:cxn>
                </a:cxnLst>
                <a:rect l="0" t="0" r="r" b="b"/>
                <a:pathLst>
                  <a:path w="2216" h="707">
                    <a:moveTo>
                      <a:pt x="2216" y="707"/>
                    </a:moveTo>
                    <a:lnTo>
                      <a:pt x="138" y="707"/>
                    </a:lnTo>
                    <a:cubicBezTo>
                      <a:pt x="67" y="707"/>
                      <a:pt x="24" y="611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3"/>
                      <a:pt x="8" y="220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2216" y="0"/>
                    </a:lnTo>
                    <a:lnTo>
                      <a:pt x="2216" y="75"/>
                    </a:lnTo>
                    <a:lnTo>
                      <a:pt x="138" y="75"/>
                    </a:lnTo>
                    <a:cubicBezTo>
                      <a:pt x="113" y="75"/>
                      <a:pt x="94" y="143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7"/>
                      <a:pt x="78" y="439"/>
                      <a:pt x="83" y="478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2216" y="631"/>
                    </a:lnTo>
                    <a:lnTo>
                      <a:pt x="2216" y="707"/>
                    </a:lnTo>
                    <a:close/>
                  </a:path>
                </a:pathLst>
              </a:custGeom>
              <a:solidFill>
                <a:srgbClr val="0468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auto">
              <a:xfrm>
                <a:off x="3212" y="1756"/>
                <a:ext cx="255" cy="163"/>
              </a:xfrm>
              <a:custGeom>
                <a:avLst/>
                <a:gdLst/>
                <a:ahLst/>
                <a:cxnLst>
                  <a:cxn ang="0">
                    <a:pos x="1108" y="707"/>
                  </a:cxn>
                  <a:cxn ang="0">
                    <a:pos x="138" y="707"/>
                  </a:cxn>
                  <a:cxn ang="0">
                    <a:pos x="8" y="487"/>
                  </a:cxn>
                  <a:cxn ang="0">
                    <a:pos x="0" y="353"/>
                  </a:cxn>
                  <a:cxn ang="0">
                    <a:pos x="8" y="220"/>
                  </a:cxn>
                  <a:cxn ang="0">
                    <a:pos x="138" y="0"/>
                  </a:cxn>
                  <a:cxn ang="0">
                    <a:pos x="1108" y="0"/>
                  </a:cxn>
                  <a:cxn ang="0">
                    <a:pos x="1108" y="75"/>
                  </a:cxn>
                  <a:cxn ang="0">
                    <a:pos x="138" y="75"/>
                  </a:cxn>
                  <a:cxn ang="0">
                    <a:pos x="83" y="229"/>
                  </a:cxn>
                  <a:cxn ang="0">
                    <a:pos x="75" y="353"/>
                  </a:cxn>
                  <a:cxn ang="0">
                    <a:pos x="83" y="478"/>
                  </a:cxn>
                  <a:cxn ang="0">
                    <a:pos x="138" y="631"/>
                  </a:cxn>
                  <a:cxn ang="0">
                    <a:pos x="1108" y="631"/>
                  </a:cxn>
                  <a:cxn ang="0">
                    <a:pos x="1108" y="707"/>
                  </a:cxn>
                </a:cxnLst>
                <a:rect l="0" t="0" r="r" b="b"/>
                <a:pathLst>
                  <a:path w="1108" h="707">
                    <a:moveTo>
                      <a:pt x="1108" y="707"/>
                    </a:moveTo>
                    <a:lnTo>
                      <a:pt x="138" y="707"/>
                    </a:lnTo>
                    <a:cubicBezTo>
                      <a:pt x="67" y="707"/>
                      <a:pt x="24" y="611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3"/>
                      <a:pt x="8" y="220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1108" y="0"/>
                    </a:lnTo>
                    <a:lnTo>
                      <a:pt x="1108" y="75"/>
                    </a:lnTo>
                    <a:lnTo>
                      <a:pt x="138" y="75"/>
                    </a:lnTo>
                    <a:cubicBezTo>
                      <a:pt x="113" y="75"/>
                      <a:pt x="94" y="143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7"/>
                      <a:pt x="78" y="439"/>
                      <a:pt x="83" y="478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1108" y="631"/>
                    </a:lnTo>
                    <a:lnTo>
                      <a:pt x="1108" y="707"/>
                    </a:lnTo>
                    <a:close/>
                  </a:path>
                </a:pathLst>
              </a:custGeom>
              <a:solidFill>
                <a:srgbClr val="2184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auto">
              <a:xfrm>
                <a:off x="3245" y="2299"/>
                <a:ext cx="583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93" y="0"/>
                  </a:cxn>
                  <a:cxn ang="0">
                    <a:pos x="2529" y="36"/>
                  </a:cxn>
                  <a:cxn ang="0">
                    <a:pos x="2529" y="196"/>
                  </a:cxn>
                  <a:cxn ang="0">
                    <a:pos x="1711" y="196"/>
                  </a:cxn>
                  <a:cxn ang="0">
                    <a:pos x="1711" y="223"/>
                  </a:cxn>
                  <a:cxn ang="0">
                    <a:pos x="1711" y="250"/>
                  </a:cxn>
                  <a:cxn ang="0">
                    <a:pos x="1711" y="277"/>
                  </a:cxn>
                  <a:cxn ang="0">
                    <a:pos x="1711" y="303"/>
                  </a:cxn>
                  <a:cxn ang="0">
                    <a:pos x="1711" y="330"/>
                  </a:cxn>
                  <a:cxn ang="0">
                    <a:pos x="1711" y="357"/>
                  </a:cxn>
                  <a:cxn ang="0">
                    <a:pos x="1711" y="384"/>
                  </a:cxn>
                  <a:cxn ang="0">
                    <a:pos x="1711" y="410"/>
                  </a:cxn>
                  <a:cxn ang="0">
                    <a:pos x="1711" y="437"/>
                  </a:cxn>
                  <a:cxn ang="0">
                    <a:pos x="1711" y="464"/>
                  </a:cxn>
                  <a:cxn ang="0">
                    <a:pos x="1711" y="490"/>
                  </a:cxn>
                  <a:cxn ang="0">
                    <a:pos x="1711" y="517"/>
                  </a:cxn>
                  <a:cxn ang="0">
                    <a:pos x="1711" y="533"/>
                  </a:cxn>
                  <a:cxn ang="0">
                    <a:pos x="1657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6"/>
                      <a:pt x="2529" y="36"/>
                    </a:cubicBezTo>
                    <a:lnTo>
                      <a:pt x="2529" y="196"/>
                    </a:lnTo>
                    <a:lnTo>
                      <a:pt x="1711" y="196"/>
                    </a:lnTo>
                    <a:lnTo>
                      <a:pt x="1711" y="223"/>
                    </a:lnTo>
                    <a:lnTo>
                      <a:pt x="1711" y="250"/>
                    </a:lnTo>
                    <a:lnTo>
                      <a:pt x="1711" y="277"/>
                    </a:lnTo>
                    <a:lnTo>
                      <a:pt x="1711" y="303"/>
                    </a:lnTo>
                    <a:lnTo>
                      <a:pt x="1711" y="330"/>
                    </a:lnTo>
                    <a:lnTo>
                      <a:pt x="1711" y="357"/>
                    </a:lnTo>
                    <a:lnTo>
                      <a:pt x="1711" y="384"/>
                    </a:lnTo>
                    <a:lnTo>
                      <a:pt x="1711" y="410"/>
                    </a:lnTo>
                    <a:lnTo>
                      <a:pt x="1711" y="437"/>
                    </a:lnTo>
                    <a:lnTo>
                      <a:pt x="1711" y="464"/>
                    </a:lnTo>
                    <a:lnTo>
                      <a:pt x="1711" y="490"/>
                    </a:lnTo>
                    <a:lnTo>
                      <a:pt x="1711" y="517"/>
                    </a:lnTo>
                    <a:lnTo>
                      <a:pt x="1711" y="533"/>
                    </a:lnTo>
                    <a:lnTo>
                      <a:pt x="1657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0468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3245" y="2299"/>
                <a:ext cx="291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264" y="0"/>
                  </a:cxn>
                  <a:cxn ang="0">
                    <a:pos x="1264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2184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17" name="Rectangle 93"/>
              <p:cNvSpPr>
                <a:spLocks noChangeArrowheads="1"/>
              </p:cNvSpPr>
              <p:nvPr/>
            </p:nvSpPr>
            <p:spPr bwMode="auto">
              <a:xfrm>
                <a:off x="3730" y="2306"/>
                <a:ext cx="49" cy="3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18" name="Rectangle 94"/>
              <p:cNvSpPr>
                <a:spLocks noChangeArrowheads="1"/>
              </p:cNvSpPr>
              <p:nvPr/>
            </p:nvSpPr>
            <p:spPr bwMode="auto">
              <a:xfrm>
                <a:off x="3303" y="2306"/>
                <a:ext cx="49" cy="10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19" name="Rectangle 95"/>
              <p:cNvSpPr>
                <a:spLocks noChangeArrowheads="1"/>
              </p:cNvSpPr>
              <p:nvPr/>
            </p:nvSpPr>
            <p:spPr bwMode="auto">
              <a:xfrm>
                <a:off x="3712" y="2306"/>
                <a:ext cx="12" cy="3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20" name="Rectangle 96"/>
              <p:cNvSpPr>
                <a:spLocks noChangeArrowheads="1"/>
              </p:cNvSpPr>
              <p:nvPr/>
            </p:nvSpPr>
            <p:spPr bwMode="auto">
              <a:xfrm>
                <a:off x="3285" y="2306"/>
                <a:ext cx="11" cy="109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auto">
              <a:xfrm>
                <a:off x="3210" y="2176"/>
                <a:ext cx="583" cy="12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494" y="0"/>
                  </a:cxn>
                  <a:cxn ang="0">
                    <a:pos x="2530" y="36"/>
                  </a:cxn>
                  <a:cxn ang="0">
                    <a:pos x="2530" y="496"/>
                  </a:cxn>
                  <a:cxn ang="0">
                    <a:pos x="2494" y="533"/>
                  </a:cxn>
                  <a:cxn ang="0">
                    <a:pos x="37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7" y="0"/>
                  </a:cxn>
                </a:cxnLst>
                <a:rect l="0" t="0" r="r" b="b"/>
                <a:pathLst>
                  <a:path w="2530" h="533">
                    <a:moveTo>
                      <a:pt x="37" y="0"/>
                    </a:moveTo>
                    <a:lnTo>
                      <a:pt x="2494" y="0"/>
                    </a:lnTo>
                    <a:cubicBezTo>
                      <a:pt x="2514" y="0"/>
                      <a:pt x="2530" y="16"/>
                      <a:pt x="2530" y="36"/>
                    </a:cubicBezTo>
                    <a:lnTo>
                      <a:pt x="2530" y="496"/>
                    </a:lnTo>
                    <a:cubicBezTo>
                      <a:pt x="2530" y="516"/>
                      <a:pt x="2514" y="533"/>
                      <a:pt x="2494" y="533"/>
                    </a:cubicBezTo>
                    <a:lnTo>
                      <a:pt x="37" y="533"/>
                    </a:lnTo>
                    <a:cubicBezTo>
                      <a:pt x="17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auto">
              <a:xfrm>
                <a:off x="3210" y="2176"/>
                <a:ext cx="291" cy="12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265" y="0"/>
                  </a:cxn>
                  <a:cxn ang="0">
                    <a:pos x="1265" y="533"/>
                  </a:cxn>
                  <a:cxn ang="0">
                    <a:pos x="37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7" y="0"/>
                  </a:cxn>
                </a:cxnLst>
                <a:rect l="0" t="0" r="r" b="b"/>
                <a:pathLst>
                  <a:path w="1265" h="533">
                    <a:moveTo>
                      <a:pt x="37" y="0"/>
                    </a:moveTo>
                    <a:lnTo>
                      <a:pt x="1265" y="0"/>
                    </a:lnTo>
                    <a:lnTo>
                      <a:pt x="1265" y="533"/>
                    </a:lnTo>
                    <a:lnTo>
                      <a:pt x="37" y="533"/>
                    </a:lnTo>
                    <a:cubicBezTo>
                      <a:pt x="17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23" name="Rectangle 99"/>
              <p:cNvSpPr>
                <a:spLocks noChangeArrowheads="1"/>
              </p:cNvSpPr>
              <p:nvPr/>
            </p:nvSpPr>
            <p:spPr bwMode="auto">
              <a:xfrm>
                <a:off x="3695" y="2183"/>
                <a:ext cx="49" cy="10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24" name="Rectangle 100"/>
              <p:cNvSpPr>
                <a:spLocks noChangeArrowheads="1"/>
              </p:cNvSpPr>
              <p:nvPr/>
            </p:nvSpPr>
            <p:spPr bwMode="auto">
              <a:xfrm>
                <a:off x="3268" y="2183"/>
                <a:ext cx="49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>
                <a:off x="3677" y="2183"/>
                <a:ext cx="12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26" name="Rectangle 102"/>
              <p:cNvSpPr>
                <a:spLocks noChangeArrowheads="1"/>
              </p:cNvSpPr>
              <p:nvPr/>
            </p:nvSpPr>
            <p:spPr bwMode="auto">
              <a:xfrm>
                <a:off x="3249" y="2183"/>
                <a:ext cx="12" cy="108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auto">
              <a:xfrm>
                <a:off x="3245" y="2053"/>
                <a:ext cx="583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93" y="0"/>
                  </a:cxn>
                  <a:cxn ang="0">
                    <a:pos x="2529" y="36"/>
                  </a:cxn>
                  <a:cxn ang="0">
                    <a:pos x="2529" y="496"/>
                  </a:cxn>
                  <a:cxn ang="0">
                    <a:pos x="2493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6"/>
                      <a:pt x="2529" y="36"/>
                    </a:cubicBezTo>
                    <a:lnTo>
                      <a:pt x="2529" y="496"/>
                    </a:lnTo>
                    <a:cubicBezTo>
                      <a:pt x="2529" y="516"/>
                      <a:pt x="2513" y="533"/>
                      <a:pt x="2493" y="533"/>
                    </a:cubicBez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EF75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auto">
              <a:xfrm>
                <a:off x="3245" y="2053"/>
                <a:ext cx="291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264" y="0"/>
                  </a:cxn>
                  <a:cxn ang="0">
                    <a:pos x="1264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FF973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29" name="Rectangle 105"/>
              <p:cNvSpPr>
                <a:spLocks noChangeArrowheads="1"/>
              </p:cNvSpPr>
              <p:nvPr/>
            </p:nvSpPr>
            <p:spPr bwMode="auto">
              <a:xfrm>
                <a:off x="3730" y="2060"/>
                <a:ext cx="49" cy="10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30" name="Rectangle 106"/>
              <p:cNvSpPr>
                <a:spLocks noChangeArrowheads="1"/>
              </p:cNvSpPr>
              <p:nvPr/>
            </p:nvSpPr>
            <p:spPr bwMode="auto">
              <a:xfrm>
                <a:off x="3303" y="2060"/>
                <a:ext cx="49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31" name="Rectangle 107"/>
              <p:cNvSpPr>
                <a:spLocks noChangeArrowheads="1"/>
              </p:cNvSpPr>
              <p:nvPr/>
            </p:nvSpPr>
            <p:spPr bwMode="auto">
              <a:xfrm>
                <a:off x="3712" y="2060"/>
                <a:ext cx="12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32" name="Rectangle 108"/>
              <p:cNvSpPr>
                <a:spLocks noChangeArrowheads="1"/>
              </p:cNvSpPr>
              <p:nvPr/>
            </p:nvSpPr>
            <p:spPr bwMode="auto">
              <a:xfrm>
                <a:off x="3285" y="2060"/>
                <a:ext cx="11" cy="108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auto">
              <a:xfrm>
                <a:off x="3172" y="2422"/>
                <a:ext cx="498" cy="14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975" y="0"/>
                  </a:cxn>
                  <a:cxn ang="0">
                    <a:pos x="1975" y="74"/>
                  </a:cxn>
                  <a:cxn ang="0">
                    <a:pos x="2029" y="74"/>
                  </a:cxn>
                  <a:cxn ang="0">
                    <a:pos x="2163" y="74"/>
                  </a:cxn>
                  <a:cxn ang="0">
                    <a:pos x="2048" y="254"/>
                  </a:cxn>
                  <a:cxn ang="0">
                    <a:pos x="2042" y="358"/>
                  </a:cxn>
                  <a:cxn ang="0">
                    <a:pos x="2048" y="461"/>
                  </a:cxn>
                  <a:cxn ang="0">
                    <a:pos x="2107" y="617"/>
                  </a:cxn>
                  <a:cxn ang="0">
                    <a:pos x="42" y="617"/>
                  </a:cxn>
                  <a:cxn ang="0">
                    <a:pos x="0" y="575"/>
                  </a:cxn>
                  <a:cxn ang="0">
                    <a:pos x="0" y="42"/>
                  </a:cxn>
                  <a:cxn ang="0">
                    <a:pos x="42" y="0"/>
                  </a:cxn>
                </a:cxnLst>
                <a:rect l="0" t="0" r="r" b="b"/>
                <a:pathLst>
                  <a:path w="2163" h="617">
                    <a:moveTo>
                      <a:pt x="42" y="0"/>
                    </a:moveTo>
                    <a:lnTo>
                      <a:pt x="1975" y="0"/>
                    </a:lnTo>
                    <a:lnTo>
                      <a:pt x="1975" y="74"/>
                    </a:lnTo>
                    <a:lnTo>
                      <a:pt x="2029" y="74"/>
                    </a:lnTo>
                    <a:lnTo>
                      <a:pt x="2163" y="74"/>
                    </a:lnTo>
                    <a:cubicBezTo>
                      <a:pt x="2098" y="74"/>
                      <a:pt x="2061" y="153"/>
                      <a:pt x="2048" y="254"/>
                    </a:cubicBezTo>
                    <a:cubicBezTo>
                      <a:pt x="2044" y="288"/>
                      <a:pt x="2042" y="323"/>
                      <a:pt x="2042" y="358"/>
                    </a:cubicBezTo>
                    <a:cubicBezTo>
                      <a:pt x="2042" y="392"/>
                      <a:pt x="2044" y="428"/>
                      <a:pt x="2048" y="461"/>
                    </a:cubicBezTo>
                    <a:cubicBezTo>
                      <a:pt x="2057" y="528"/>
                      <a:pt x="2076" y="586"/>
                      <a:pt x="2107" y="617"/>
                    </a:cubicBez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auto">
              <a:xfrm>
                <a:off x="3172" y="2422"/>
                <a:ext cx="337" cy="14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465" y="0"/>
                  </a:cxn>
                  <a:cxn ang="0">
                    <a:pos x="1465" y="617"/>
                  </a:cxn>
                  <a:cxn ang="0">
                    <a:pos x="42" y="617"/>
                  </a:cxn>
                  <a:cxn ang="0">
                    <a:pos x="0" y="575"/>
                  </a:cxn>
                  <a:cxn ang="0">
                    <a:pos x="0" y="42"/>
                  </a:cxn>
                  <a:cxn ang="0">
                    <a:pos x="42" y="0"/>
                  </a:cxn>
                </a:cxnLst>
                <a:rect l="0" t="0" r="r" b="b"/>
                <a:pathLst>
                  <a:path w="1465" h="617">
                    <a:moveTo>
                      <a:pt x="42" y="0"/>
                    </a:moveTo>
                    <a:lnTo>
                      <a:pt x="1465" y="0"/>
                    </a:lnTo>
                    <a:lnTo>
                      <a:pt x="1465" y="617"/>
                    </a:ln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>
                <a:off x="3239" y="2431"/>
                <a:ext cx="56" cy="125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36" name="Rectangle 112"/>
              <p:cNvSpPr>
                <a:spLocks noChangeArrowheads="1"/>
              </p:cNvSpPr>
              <p:nvPr/>
            </p:nvSpPr>
            <p:spPr bwMode="auto">
              <a:xfrm>
                <a:off x="3218" y="2431"/>
                <a:ext cx="13" cy="125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37" name="Freeform 113"/>
              <p:cNvSpPr>
                <a:spLocks/>
              </p:cNvSpPr>
              <p:nvPr/>
            </p:nvSpPr>
            <p:spPr bwMode="auto">
              <a:xfrm>
                <a:off x="3509" y="2459"/>
                <a:ext cx="140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6" y="0"/>
                  </a:cxn>
                  <a:cxn ang="0">
                    <a:pos x="583" y="95"/>
                  </a:cxn>
                  <a:cxn ang="0">
                    <a:pos x="577" y="199"/>
                  </a:cxn>
                  <a:cxn ang="0">
                    <a:pos x="583" y="298"/>
                  </a:cxn>
                  <a:cxn ang="0">
                    <a:pos x="0" y="298"/>
                  </a:cxn>
                  <a:cxn ang="0">
                    <a:pos x="0" y="0"/>
                  </a:cxn>
                </a:cxnLst>
                <a:rect l="0" t="0" r="r" b="b"/>
                <a:pathLst>
                  <a:path w="606" h="298">
                    <a:moveTo>
                      <a:pt x="0" y="0"/>
                    </a:moveTo>
                    <a:lnTo>
                      <a:pt x="606" y="0"/>
                    </a:lnTo>
                    <a:cubicBezTo>
                      <a:pt x="595" y="28"/>
                      <a:pt x="588" y="60"/>
                      <a:pt x="583" y="95"/>
                    </a:cubicBezTo>
                    <a:cubicBezTo>
                      <a:pt x="579" y="129"/>
                      <a:pt x="577" y="164"/>
                      <a:pt x="577" y="199"/>
                    </a:cubicBezTo>
                    <a:cubicBezTo>
                      <a:pt x="577" y="232"/>
                      <a:pt x="579" y="266"/>
                      <a:pt x="583" y="298"/>
                    </a:cubicBezTo>
                    <a:lnTo>
                      <a:pt x="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38" name="Rectangle 114"/>
              <p:cNvSpPr>
                <a:spLocks noChangeArrowheads="1"/>
              </p:cNvSpPr>
              <p:nvPr/>
            </p:nvSpPr>
            <p:spPr bwMode="auto">
              <a:xfrm>
                <a:off x="3333" y="2459"/>
                <a:ext cx="176" cy="6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39" name="Rectangle 115"/>
              <p:cNvSpPr>
                <a:spLocks noChangeArrowheads="1"/>
              </p:cNvSpPr>
              <p:nvPr/>
            </p:nvSpPr>
            <p:spPr bwMode="auto">
              <a:xfrm>
                <a:off x="3536" y="2090"/>
                <a:ext cx="127" cy="4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>
                <a:off x="3410" y="2090"/>
                <a:ext cx="126" cy="49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>
                <a:off x="3501" y="2213"/>
                <a:ext cx="127" cy="4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auto">
              <a:xfrm>
                <a:off x="3375" y="2213"/>
                <a:ext cx="126" cy="49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>
                <a:off x="3649" y="2460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3649" y="2474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>
                <a:off x="3649" y="2488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46" name="Rectangle 122"/>
              <p:cNvSpPr>
                <a:spLocks noChangeArrowheads="1"/>
              </p:cNvSpPr>
              <p:nvPr/>
            </p:nvSpPr>
            <p:spPr bwMode="auto">
              <a:xfrm>
                <a:off x="3649" y="2503"/>
                <a:ext cx="319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>
                <a:off x="3649" y="2517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48" name="Rectangle 124"/>
              <p:cNvSpPr>
                <a:spLocks noChangeArrowheads="1"/>
              </p:cNvSpPr>
              <p:nvPr/>
            </p:nvSpPr>
            <p:spPr bwMode="auto">
              <a:xfrm>
                <a:off x="3649" y="2531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49" name="Rectangle 125"/>
              <p:cNvSpPr>
                <a:spLocks noChangeArrowheads="1"/>
              </p:cNvSpPr>
              <p:nvPr/>
            </p:nvSpPr>
            <p:spPr bwMode="auto">
              <a:xfrm>
                <a:off x="3649" y="2467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50" name="Rectangle 126"/>
              <p:cNvSpPr>
                <a:spLocks noChangeArrowheads="1"/>
              </p:cNvSpPr>
              <p:nvPr/>
            </p:nvSpPr>
            <p:spPr bwMode="auto">
              <a:xfrm>
                <a:off x="3649" y="2481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51" name="Rectangle 127"/>
              <p:cNvSpPr>
                <a:spLocks noChangeArrowheads="1"/>
              </p:cNvSpPr>
              <p:nvPr/>
            </p:nvSpPr>
            <p:spPr bwMode="auto">
              <a:xfrm>
                <a:off x="3649" y="2495"/>
                <a:ext cx="319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52" name="Rectangle 128"/>
              <p:cNvSpPr>
                <a:spLocks noChangeArrowheads="1"/>
              </p:cNvSpPr>
              <p:nvPr/>
            </p:nvSpPr>
            <p:spPr bwMode="auto">
              <a:xfrm>
                <a:off x="3649" y="2509"/>
                <a:ext cx="319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53" name="Rectangle 129"/>
              <p:cNvSpPr>
                <a:spLocks noChangeArrowheads="1"/>
              </p:cNvSpPr>
              <p:nvPr/>
            </p:nvSpPr>
            <p:spPr bwMode="auto">
              <a:xfrm>
                <a:off x="3649" y="2524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54" name="Rectangle 130"/>
              <p:cNvSpPr>
                <a:spLocks noChangeArrowheads="1"/>
              </p:cNvSpPr>
              <p:nvPr/>
            </p:nvSpPr>
            <p:spPr bwMode="auto">
              <a:xfrm>
                <a:off x="3649" y="2538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55" name="Rectangle 131"/>
              <p:cNvSpPr>
                <a:spLocks noChangeArrowheads="1"/>
              </p:cNvSpPr>
              <p:nvPr/>
            </p:nvSpPr>
            <p:spPr bwMode="auto">
              <a:xfrm>
                <a:off x="3649" y="2545"/>
                <a:ext cx="319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56" name="Freeform 132"/>
              <p:cNvSpPr>
                <a:spLocks/>
              </p:cNvSpPr>
              <p:nvPr/>
            </p:nvSpPr>
            <p:spPr bwMode="auto">
              <a:xfrm>
                <a:off x="3968" y="2460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7" y="0"/>
                  </a:cxn>
                  <a:cxn ang="0">
                    <a:pos x="1368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77" h="30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4" y="9"/>
                      <a:pt x="1370" y="20"/>
                      <a:pt x="1368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57" name="Freeform 133"/>
              <p:cNvSpPr>
                <a:spLocks/>
              </p:cNvSpPr>
              <p:nvPr/>
            </p:nvSpPr>
            <p:spPr bwMode="auto">
              <a:xfrm>
                <a:off x="3968" y="2474"/>
                <a:ext cx="31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1" y="0"/>
                  </a:cxn>
                  <a:cxn ang="0">
                    <a:pos x="1356" y="29"/>
                  </a:cxn>
                  <a:cxn ang="0">
                    <a:pos x="135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1" h="31">
                    <a:moveTo>
                      <a:pt x="0" y="0"/>
                    </a:moveTo>
                    <a:lnTo>
                      <a:pt x="1361" y="0"/>
                    </a:lnTo>
                    <a:cubicBezTo>
                      <a:pt x="1359" y="10"/>
                      <a:pt x="1358" y="19"/>
                      <a:pt x="1356" y="29"/>
                    </a:cubicBezTo>
                    <a:lnTo>
                      <a:pt x="1356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58" name="Freeform 134"/>
              <p:cNvSpPr>
                <a:spLocks/>
              </p:cNvSpPr>
              <p:nvPr/>
            </p:nvSpPr>
            <p:spPr bwMode="auto">
              <a:xfrm>
                <a:off x="3968" y="2488"/>
                <a:ext cx="31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3" y="0"/>
                  </a:cxn>
                  <a:cxn ang="0">
                    <a:pos x="135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3" h="31">
                    <a:moveTo>
                      <a:pt x="0" y="0"/>
                    </a:moveTo>
                    <a:lnTo>
                      <a:pt x="1353" y="0"/>
                    </a:lnTo>
                    <a:cubicBezTo>
                      <a:pt x="1352" y="10"/>
                      <a:pt x="1351" y="21"/>
                      <a:pt x="135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59" name="Freeform 135"/>
              <p:cNvSpPr>
                <a:spLocks/>
              </p:cNvSpPr>
              <p:nvPr/>
            </p:nvSpPr>
            <p:spPr bwMode="auto">
              <a:xfrm>
                <a:off x="3968" y="2503"/>
                <a:ext cx="31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0" y="0"/>
                  </a:cxn>
                  <a:cxn ang="0">
                    <a:pos x="1350" y="10"/>
                  </a:cxn>
                  <a:cxn ang="0">
                    <a:pos x="1350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0" h="30">
                    <a:moveTo>
                      <a:pt x="0" y="0"/>
                    </a:moveTo>
                    <a:lnTo>
                      <a:pt x="1350" y="0"/>
                    </a:lnTo>
                    <a:lnTo>
                      <a:pt x="1350" y="10"/>
                    </a:lnTo>
                    <a:cubicBezTo>
                      <a:pt x="1350" y="17"/>
                      <a:pt x="1350" y="23"/>
                      <a:pt x="1350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60" name="Freeform 136"/>
              <p:cNvSpPr>
                <a:spLocks/>
              </p:cNvSpPr>
              <p:nvPr/>
            </p:nvSpPr>
            <p:spPr bwMode="auto">
              <a:xfrm>
                <a:off x="3968" y="2517"/>
                <a:ext cx="3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1" y="0"/>
                  </a:cxn>
                  <a:cxn ang="0">
                    <a:pos x="1354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4" h="30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2" y="10"/>
                      <a:pt x="1353" y="20"/>
                      <a:pt x="1354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61" name="Freeform 137"/>
              <p:cNvSpPr>
                <a:spLocks/>
              </p:cNvSpPr>
              <p:nvPr/>
            </p:nvSpPr>
            <p:spPr bwMode="auto">
              <a:xfrm>
                <a:off x="3968" y="2531"/>
                <a:ext cx="314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8" y="0"/>
                  </a:cxn>
                  <a:cxn ang="0">
                    <a:pos x="136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3" h="31">
                    <a:moveTo>
                      <a:pt x="0" y="0"/>
                    </a:moveTo>
                    <a:lnTo>
                      <a:pt x="1358" y="0"/>
                    </a:lnTo>
                    <a:cubicBezTo>
                      <a:pt x="1359" y="11"/>
                      <a:pt x="1361" y="21"/>
                      <a:pt x="136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62" name="Freeform 138"/>
              <p:cNvSpPr>
                <a:spLocks/>
              </p:cNvSpPr>
              <p:nvPr/>
            </p:nvSpPr>
            <p:spPr bwMode="auto">
              <a:xfrm>
                <a:off x="3968" y="2467"/>
                <a:ext cx="3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8" y="0"/>
                  </a:cxn>
                  <a:cxn ang="0">
                    <a:pos x="136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8" h="31">
                    <a:moveTo>
                      <a:pt x="0" y="0"/>
                    </a:moveTo>
                    <a:lnTo>
                      <a:pt x="1368" y="0"/>
                    </a:lnTo>
                    <a:cubicBezTo>
                      <a:pt x="1365" y="10"/>
                      <a:pt x="1363" y="20"/>
                      <a:pt x="136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63" name="Freeform 139"/>
              <p:cNvSpPr>
                <a:spLocks/>
              </p:cNvSpPr>
              <p:nvPr/>
            </p:nvSpPr>
            <p:spPr bwMode="auto">
              <a:xfrm>
                <a:off x="3968" y="2481"/>
                <a:ext cx="3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6" y="0"/>
                  </a:cxn>
                  <a:cxn ang="0">
                    <a:pos x="1353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6" h="30">
                    <a:moveTo>
                      <a:pt x="0" y="0"/>
                    </a:moveTo>
                    <a:lnTo>
                      <a:pt x="1356" y="0"/>
                    </a:lnTo>
                    <a:cubicBezTo>
                      <a:pt x="1355" y="10"/>
                      <a:pt x="1354" y="20"/>
                      <a:pt x="135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64" name="Freeform 140"/>
              <p:cNvSpPr>
                <a:spLocks/>
              </p:cNvSpPr>
              <p:nvPr/>
            </p:nvSpPr>
            <p:spPr bwMode="auto">
              <a:xfrm>
                <a:off x="3968" y="2495"/>
                <a:ext cx="3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1" y="0"/>
                  </a:cxn>
                  <a:cxn ang="0">
                    <a:pos x="1350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1" h="31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0" y="10"/>
                      <a:pt x="1350" y="20"/>
                      <a:pt x="1350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65" name="Freeform 141"/>
              <p:cNvSpPr>
                <a:spLocks/>
              </p:cNvSpPr>
              <p:nvPr/>
            </p:nvSpPr>
            <p:spPr bwMode="auto">
              <a:xfrm>
                <a:off x="3968" y="2509"/>
                <a:ext cx="3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0" y="0"/>
                  </a:cxn>
                  <a:cxn ang="0">
                    <a:pos x="135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1" h="31">
                    <a:moveTo>
                      <a:pt x="0" y="0"/>
                    </a:moveTo>
                    <a:lnTo>
                      <a:pt x="1350" y="0"/>
                    </a:lnTo>
                    <a:cubicBezTo>
                      <a:pt x="1350" y="10"/>
                      <a:pt x="1351" y="21"/>
                      <a:pt x="135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66" name="Freeform 142"/>
              <p:cNvSpPr>
                <a:spLocks/>
              </p:cNvSpPr>
              <p:nvPr/>
            </p:nvSpPr>
            <p:spPr bwMode="auto">
              <a:xfrm>
                <a:off x="3968" y="2524"/>
                <a:ext cx="31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4" y="0"/>
                  </a:cxn>
                  <a:cxn ang="0">
                    <a:pos x="1356" y="22"/>
                  </a:cxn>
                  <a:cxn ang="0">
                    <a:pos x="1358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8" h="31">
                    <a:moveTo>
                      <a:pt x="0" y="0"/>
                    </a:moveTo>
                    <a:lnTo>
                      <a:pt x="1354" y="0"/>
                    </a:lnTo>
                    <a:cubicBezTo>
                      <a:pt x="1355" y="8"/>
                      <a:pt x="1355" y="15"/>
                      <a:pt x="1356" y="22"/>
                    </a:cubicBezTo>
                    <a:lnTo>
                      <a:pt x="1358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67" name="Freeform 143"/>
              <p:cNvSpPr>
                <a:spLocks/>
              </p:cNvSpPr>
              <p:nvPr/>
            </p:nvSpPr>
            <p:spPr bwMode="auto">
              <a:xfrm>
                <a:off x="3968" y="2538"/>
                <a:ext cx="3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3" y="0"/>
                  </a:cxn>
                  <a:cxn ang="0">
                    <a:pos x="1370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70" h="30">
                    <a:moveTo>
                      <a:pt x="0" y="0"/>
                    </a:moveTo>
                    <a:lnTo>
                      <a:pt x="1363" y="0"/>
                    </a:lnTo>
                    <a:cubicBezTo>
                      <a:pt x="1365" y="10"/>
                      <a:pt x="1368" y="21"/>
                      <a:pt x="1370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68" name="Freeform 144"/>
              <p:cNvSpPr>
                <a:spLocks/>
              </p:cNvSpPr>
              <p:nvPr/>
            </p:nvSpPr>
            <p:spPr bwMode="auto">
              <a:xfrm>
                <a:off x="3968" y="2545"/>
                <a:ext cx="317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0" y="0"/>
                  </a:cxn>
                  <a:cxn ang="0">
                    <a:pos x="1377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377" h="21">
                    <a:moveTo>
                      <a:pt x="0" y="0"/>
                    </a:moveTo>
                    <a:lnTo>
                      <a:pt x="1370" y="0"/>
                    </a:lnTo>
                    <a:cubicBezTo>
                      <a:pt x="1373" y="8"/>
                      <a:pt x="1375" y="14"/>
                      <a:pt x="137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69" name="Freeform 145"/>
              <p:cNvSpPr>
                <a:spLocks/>
              </p:cNvSpPr>
              <p:nvPr/>
            </p:nvSpPr>
            <p:spPr bwMode="auto">
              <a:xfrm>
                <a:off x="3642" y="2439"/>
                <a:ext cx="652" cy="131"/>
              </a:xfrm>
              <a:custGeom>
                <a:avLst/>
                <a:gdLst/>
                <a:ahLst/>
                <a:cxnLst>
                  <a:cxn ang="0">
                    <a:pos x="2829" y="568"/>
                  </a:cxn>
                  <a:cxn ang="0">
                    <a:pos x="121" y="568"/>
                  </a:cxn>
                  <a:cxn ang="0">
                    <a:pos x="6" y="387"/>
                  </a:cxn>
                  <a:cxn ang="0">
                    <a:pos x="0" y="284"/>
                  </a:cxn>
                  <a:cxn ang="0">
                    <a:pos x="6" y="180"/>
                  </a:cxn>
                  <a:cxn ang="0">
                    <a:pos x="121" y="0"/>
                  </a:cxn>
                  <a:cxn ang="0">
                    <a:pos x="2829" y="0"/>
                  </a:cxn>
                  <a:cxn ang="0">
                    <a:pos x="2829" y="90"/>
                  </a:cxn>
                  <a:cxn ang="0">
                    <a:pos x="121" y="90"/>
                  </a:cxn>
                  <a:cxn ang="0">
                    <a:pos x="95" y="192"/>
                  </a:cxn>
                  <a:cxn ang="0">
                    <a:pos x="90" y="284"/>
                  </a:cxn>
                  <a:cxn ang="0">
                    <a:pos x="95" y="376"/>
                  </a:cxn>
                  <a:cxn ang="0">
                    <a:pos x="121" y="478"/>
                  </a:cxn>
                  <a:cxn ang="0">
                    <a:pos x="2829" y="478"/>
                  </a:cxn>
                  <a:cxn ang="0">
                    <a:pos x="2829" y="568"/>
                  </a:cxn>
                </a:cxnLst>
                <a:rect l="0" t="0" r="r" b="b"/>
                <a:pathLst>
                  <a:path w="2829" h="568">
                    <a:moveTo>
                      <a:pt x="2829" y="568"/>
                    </a:moveTo>
                    <a:lnTo>
                      <a:pt x="121" y="568"/>
                    </a:lnTo>
                    <a:cubicBezTo>
                      <a:pt x="56" y="568"/>
                      <a:pt x="19" y="489"/>
                      <a:pt x="6" y="387"/>
                    </a:cubicBezTo>
                    <a:cubicBezTo>
                      <a:pt x="2" y="354"/>
                      <a:pt x="0" y="318"/>
                      <a:pt x="0" y="284"/>
                    </a:cubicBezTo>
                    <a:cubicBezTo>
                      <a:pt x="0" y="249"/>
                      <a:pt x="2" y="214"/>
                      <a:pt x="6" y="180"/>
                    </a:cubicBezTo>
                    <a:cubicBezTo>
                      <a:pt x="19" y="79"/>
                      <a:pt x="56" y="0"/>
                      <a:pt x="121" y="0"/>
                    </a:cubicBezTo>
                    <a:lnTo>
                      <a:pt x="2829" y="0"/>
                    </a:lnTo>
                    <a:lnTo>
                      <a:pt x="2829" y="90"/>
                    </a:lnTo>
                    <a:lnTo>
                      <a:pt x="121" y="90"/>
                    </a:lnTo>
                    <a:cubicBezTo>
                      <a:pt x="112" y="90"/>
                      <a:pt x="102" y="134"/>
                      <a:pt x="95" y="192"/>
                    </a:cubicBezTo>
                    <a:cubicBezTo>
                      <a:pt x="91" y="220"/>
                      <a:pt x="90" y="251"/>
                      <a:pt x="90" y="284"/>
                    </a:cubicBezTo>
                    <a:cubicBezTo>
                      <a:pt x="90" y="316"/>
                      <a:pt x="91" y="348"/>
                      <a:pt x="95" y="376"/>
                    </a:cubicBezTo>
                    <a:cubicBezTo>
                      <a:pt x="102" y="433"/>
                      <a:pt x="112" y="478"/>
                      <a:pt x="121" y="478"/>
                    </a:cubicBezTo>
                    <a:lnTo>
                      <a:pt x="2829" y="478"/>
                    </a:lnTo>
                    <a:lnTo>
                      <a:pt x="2829" y="568"/>
                    </a:lnTo>
                    <a:close/>
                  </a:path>
                </a:pathLst>
              </a:custGeom>
              <a:solidFill>
                <a:srgbClr val="27D3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70" name="Freeform 146"/>
              <p:cNvSpPr>
                <a:spLocks noEditPoints="1"/>
              </p:cNvSpPr>
              <p:nvPr/>
            </p:nvSpPr>
            <p:spPr bwMode="auto">
              <a:xfrm>
                <a:off x="3968" y="2439"/>
                <a:ext cx="326" cy="131"/>
              </a:xfrm>
              <a:custGeom>
                <a:avLst/>
                <a:gdLst/>
                <a:ahLst/>
                <a:cxnLst>
                  <a:cxn ang="0">
                    <a:pos x="1415" y="568"/>
                  </a:cxn>
                  <a:cxn ang="0">
                    <a:pos x="0" y="568"/>
                  </a:cxn>
                  <a:cxn ang="0">
                    <a:pos x="0" y="478"/>
                  </a:cxn>
                  <a:cxn ang="0">
                    <a:pos x="1415" y="478"/>
                  </a:cxn>
                  <a:cxn ang="0">
                    <a:pos x="1415" y="568"/>
                  </a:cxn>
                  <a:cxn ang="0">
                    <a:pos x="0" y="0"/>
                  </a:cxn>
                  <a:cxn ang="0">
                    <a:pos x="1415" y="0"/>
                  </a:cxn>
                  <a:cxn ang="0">
                    <a:pos x="1415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1415" h="568">
                    <a:moveTo>
                      <a:pt x="1415" y="568"/>
                    </a:moveTo>
                    <a:lnTo>
                      <a:pt x="0" y="568"/>
                    </a:lnTo>
                    <a:lnTo>
                      <a:pt x="0" y="478"/>
                    </a:lnTo>
                    <a:lnTo>
                      <a:pt x="1415" y="478"/>
                    </a:lnTo>
                    <a:lnTo>
                      <a:pt x="1415" y="568"/>
                    </a:lnTo>
                    <a:close/>
                    <a:moveTo>
                      <a:pt x="0" y="0"/>
                    </a:moveTo>
                    <a:lnTo>
                      <a:pt x="1415" y="0"/>
                    </a:lnTo>
                    <a:lnTo>
                      <a:pt x="1415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71" name="Rectangle 147"/>
              <p:cNvSpPr>
                <a:spLocks noChangeArrowheads="1"/>
              </p:cNvSpPr>
              <p:nvPr/>
            </p:nvSpPr>
            <p:spPr bwMode="auto">
              <a:xfrm>
                <a:off x="3974" y="2403"/>
                <a:ext cx="237" cy="15"/>
              </a:xfrm>
              <a:prstGeom prst="rect">
                <a:avLst/>
              </a:prstGeom>
              <a:solidFill>
                <a:srgbClr val="AAC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72" name="Rectangle 148"/>
              <p:cNvSpPr>
                <a:spLocks noChangeArrowheads="1"/>
              </p:cNvSpPr>
              <p:nvPr/>
            </p:nvSpPr>
            <p:spPr bwMode="auto">
              <a:xfrm>
                <a:off x="3960" y="2418"/>
                <a:ext cx="265" cy="14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73" name="Rectangle 149"/>
              <p:cNvSpPr>
                <a:spLocks noChangeArrowheads="1"/>
              </p:cNvSpPr>
              <p:nvPr/>
            </p:nvSpPr>
            <p:spPr bwMode="auto">
              <a:xfrm>
                <a:off x="4072" y="2423"/>
                <a:ext cx="446" cy="17"/>
              </a:xfrm>
              <a:prstGeom prst="rect">
                <a:avLst/>
              </a:prstGeom>
              <a:solidFill>
                <a:srgbClr val="EF75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3639" y="2344"/>
                <a:ext cx="356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75" name="Rectangle 151"/>
              <p:cNvSpPr>
                <a:spLocks noChangeArrowheads="1"/>
              </p:cNvSpPr>
              <p:nvPr/>
            </p:nvSpPr>
            <p:spPr bwMode="auto">
              <a:xfrm>
                <a:off x="3639" y="2357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76" name="Rectangle 152"/>
              <p:cNvSpPr>
                <a:spLocks noChangeArrowheads="1"/>
              </p:cNvSpPr>
              <p:nvPr/>
            </p:nvSpPr>
            <p:spPr bwMode="auto">
              <a:xfrm>
                <a:off x="3639" y="2369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77" name="Rectangle 153"/>
              <p:cNvSpPr>
                <a:spLocks noChangeArrowheads="1"/>
              </p:cNvSpPr>
              <p:nvPr/>
            </p:nvSpPr>
            <p:spPr bwMode="auto">
              <a:xfrm>
                <a:off x="3639" y="2381"/>
                <a:ext cx="356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78" name="Rectangle 154"/>
              <p:cNvSpPr>
                <a:spLocks noChangeArrowheads="1"/>
              </p:cNvSpPr>
              <p:nvPr/>
            </p:nvSpPr>
            <p:spPr bwMode="auto">
              <a:xfrm>
                <a:off x="3639" y="2394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79" name="Rectangle 155"/>
              <p:cNvSpPr>
                <a:spLocks noChangeArrowheads="1"/>
              </p:cNvSpPr>
              <p:nvPr/>
            </p:nvSpPr>
            <p:spPr bwMode="auto">
              <a:xfrm>
                <a:off x="3639" y="2406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80" name="Rectangle 156"/>
              <p:cNvSpPr>
                <a:spLocks noChangeArrowheads="1"/>
              </p:cNvSpPr>
              <p:nvPr/>
            </p:nvSpPr>
            <p:spPr bwMode="auto">
              <a:xfrm>
                <a:off x="3639" y="2351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81" name="Rectangle 157"/>
              <p:cNvSpPr>
                <a:spLocks noChangeArrowheads="1"/>
              </p:cNvSpPr>
              <p:nvPr/>
            </p:nvSpPr>
            <p:spPr bwMode="auto">
              <a:xfrm>
                <a:off x="3639" y="2363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82" name="Rectangle 158"/>
              <p:cNvSpPr>
                <a:spLocks noChangeArrowheads="1"/>
              </p:cNvSpPr>
              <p:nvPr/>
            </p:nvSpPr>
            <p:spPr bwMode="auto">
              <a:xfrm>
                <a:off x="3639" y="2375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83" name="Rectangle 159"/>
              <p:cNvSpPr>
                <a:spLocks noChangeArrowheads="1"/>
              </p:cNvSpPr>
              <p:nvPr/>
            </p:nvSpPr>
            <p:spPr bwMode="auto">
              <a:xfrm>
                <a:off x="3639" y="2388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84" name="Rectangle 160"/>
              <p:cNvSpPr>
                <a:spLocks noChangeArrowheads="1"/>
              </p:cNvSpPr>
              <p:nvPr/>
            </p:nvSpPr>
            <p:spPr bwMode="auto">
              <a:xfrm>
                <a:off x="3639" y="2400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85" name="Rectangle 161"/>
              <p:cNvSpPr>
                <a:spLocks noChangeArrowheads="1"/>
              </p:cNvSpPr>
              <p:nvPr/>
            </p:nvSpPr>
            <p:spPr bwMode="auto">
              <a:xfrm>
                <a:off x="3639" y="2412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86" name="Rectangle 162"/>
              <p:cNvSpPr>
                <a:spLocks noChangeArrowheads="1"/>
              </p:cNvSpPr>
              <p:nvPr/>
            </p:nvSpPr>
            <p:spPr bwMode="auto">
              <a:xfrm>
                <a:off x="3639" y="2418"/>
                <a:ext cx="356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87" name="Freeform 163"/>
              <p:cNvSpPr>
                <a:spLocks/>
              </p:cNvSpPr>
              <p:nvPr/>
            </p:nvSpPr>
            <p:spPr bwMode="auto">
              <a:xfrm>
                <a:off x="3995" y="2344"/>
                <a:ext cx="77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9" y="100"/>
                  </a:cxn>
                  <a:cxn ang="0">
                    <a:pos x="239" y="100"/>
                  </a:cxn>
                  <a:cxn ang="0">
                    <a:pos x="338" y="339"/>
                  </a:cxn>
                  <a:cxn ang="0">
                    <a:pos x="247" y="339"/>
                  </a:cxn>
                  <a:cxn ang="0">
                    <a:pos x="175" y="164"/>
                  </a:cxn>
                  <a:cxn ang="0">
                    <a:pos x="175" y="164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0" y="0"/>
                  </a:cxn>
                </a:cxnLst>
                <a:rect l="0" t="0" r="r" b="b"/>
                <a:pathLst>
                  <a:path w="338" h="339">
                    <a:moveTo>
                      <a:pt x="0" y="0"/>
                    </a:moveTo>
                    <a:cubicBezTo>
                      <a:pt x="93" y="0"/>
                      <a:pt x="178" y="38"/>
                      <a:pt x="239" y="100"/>
                    </a:cubicBezTo>
                    <a:lnTo>
                      <a:pt x="239" y="100"/>
                    </a:lnTo>
                    <a:cubicBezTo>
                      <a:pt x="301" y="161"/>
                      <a:pt x="338" y="246"/>
                      <a:pt x="338" y="339"/>
                    </a:cubicBezTo>
                    <a:lnTo>
                      <a:pt x="247" y="339"/>
                    </a:lnTo>
                    <a:cubicBezTo>
                      <a:pt x="247" y="271"/>
                      <a:pt x="219" y="209"/>
                      <a:pt x="175" y="164"/>
                    </a:cubicBezTo>
                    <a:lnTo>
                      <a:pt x="175" y="164"/>
                    </a:lnTo>
                    <a:cubicBezTo>
                      <a:pt x="130" y="120"/>
                      <a:pt x="68" y="92"/>
                      <a:pt x="0" y="92"/>
                    </a:cubicBez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88" name="Freeform 164"/>
              <p:cNvSpPr>
                <a:spLocks/>
              </p:cNvSpPr>
              <p:nvPr/>
            </p:nvSpPr>
            <p:spPr bwMode="auto">
              <a:xfrm>
                <a:off x="3995" y="2351"/>
                <a:ext cx="71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0" y="92"/>
                  </a:cxn>
                  <a:cxn ang="0">
                    <a:pos x="220" y="92"/>
                  </a:cxn>
                  <a:cxn ang="0">
                    <a:pos x="312" y="312"/>
                  </a:cxn>
                  <a:cxn ang="0">
                    <a:pos x="228" y="312"/>
                  </a:cxn>
                  <a:cxn ang="0">
                    <a:pos x="161" y="151"/>
                  </a:cxn>
                  <a:cxn ang="0">
                    <a:pos x="161" y="151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0"/>
                  </a:cxn>
                </a:cxnLst>
                <a:rect l="0" t="0" r="r" b="b"/>
                <a:pathLst>
                  <a:path w="312" h="312">
                    <a:moveTo>
                      <a:pt x="0" y="0"/>
                    </a:moveTo>
                    <a:cubicBezTo>
                      <a:pt x="86" y="0"/>
                      <a:pt x="164" y="35"/>
                      <a:pt x="220" y="92"/>
                    </a:cubicBezTo>
                    <a:lnTo>
                      <a:pt x="220" y="92"/>
                    </a:lnTo>
                    <a:cubicBezTo>
                      <a:pt x="277" y="148"/>
                      <a:pt x="312" y="226"/>
                      <a:pt x="312" y="312"/>
                    </a:cubicBezTo>
                    <a:lnTo>
                      <a:pt x="228" y="312"/>
                    </a:lnTo>
                    <a:cubicBezTo>
                      <a:pt x="228" y="249"/>
                      <a:pt x="202" y="192"/>
                      <a:pt x="161" y="151"/>
                    </a:cubicBezTo>
                    <a:lnTo>
                      <a:pt x="161" y="151"/>
                    </a:lnTo>
                    <a:cubicBezTo>
                      <a:pt x="120" y="110"/>
                      <a:pt x="63" y="84"/>
                      <a:pt x="0" y="84"/>
                    </a:cubicBez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89" name="Freeform 165"/>
              <p:cNvSpPr>
                <a:spLocks/>
              </p:cNvSpPr>
              <p:nvPr/>
            </p:nvSpPr>
            <p:spPr bwMode="auto">
              <a:xfrm>
                <a:off x="3995" y="2357"/>
                <a:ext cx="65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1" y="84"/>
                  </a:cxn>
                  <a:cxn ang="0">
                    <a:pos x="201" y="84"/>
                  </a:cxn>
                  <a:cxn ang="0">
                    <a:pos x="285" y="285"/>
                  </a:cxn>
                  <a:cxn ang="0">
                    <a:pos x="208" y="285"/>
                  </a:cxn>
                  <a:cxn ang="0">
                    <a:pos x="147" y="138"/>
                  </a:cxn>
                  <a:cxn ang="0">
                    <a:pos x="147" y="138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0"/>
                  </a:cxn>
                </a:cxnLst>
                <a:rect l="0" t="0" r="r" b="b"/>
                <a:pathLst>
                  <a:path w="285" h="285">
                    <a:moveTo>
                      <a:pt x="0" y="0"/>
                    </a:moveTo>
                    <a:cubicBezTo>
                      <a:pt x="78" y="0"/>
                      <a:pt x="150" y="32"/>
                      <a:pt x="201" y="84"/>
                    </a:cubicBezTo>
                    <a:lnTo>
                      <a:pt x="201" y="84"/>
                    </a:lnTo>
                    <a:cubicBezTo>
                      <a:pt x="253" y="135"/>
                      <a:pt x="285" y="207"/>
                      <a:pt x="285" y="285"/>
                    </a:cubicBezTo>
                    <a:lnTo>
                      <a:pt x="208" y="285"/>
                    </a:lnTo>
                    <a:cubicBezTo>
                      <a:pt x="208" y="228"/>
                      <a:pt x="185" y="176"/>
                      <a:pt x="147" y="138"/>
                    </a:cubicBezTo>
                    <a:lnTo>
                      <a:pt x="147" y="138"/>
                    </a:lnTo>
                    <a:cubicBezTo>
                      <a:pt x="109" y="100"/>
                      <a:pt x="57" y="77"/>
                      <a:pt x="0" y="77"/>
                    </a:cubicBez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90" name="Freeform 166"/>
              <p:cNvSpPr>
                <a:spLocks/>
              </p:cNvSpPr>
              <p:nvPr/>
            </p:nvSpPr>
            <p:spPr bwMode="auto">
              <a:xfrm>
                <a:off x="3995" y="2363"/>
                <a:ext cx="59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2" y="75"/>
                  </a:cxn>
                  <a:cxn ang="0">
                    <a:pos x="182" y="76"/>
                  </a:cxn>
                  <a:cxn ang="0">
                    <a:pos x="258" y="258"/>
                  </a:cxn>
                  <a:cxn ang="0">
                    <a:pos x="188" y="258"/>
                  </a:cxn>
                  <a:cxn ang="0">
                    <a:pos x="133" y="125"/>
                  </a:cxn>
                  <a:cxn ang="0">
                    <a:pos x="133" y="125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0"/>
                  </a:cxn>
                </a:cxnLst>
                <a:rect l="0" t="0" r="r" b="b"/>
                <a:pathLst>
                  <a:path w="258" h="258">
                    <a:moveTo>
                      <a:pt x="0" y="0"/>
                    </a:moveTo>
                    <a:cubicBezTo>
                      <a:pt x="71" y="0"/>
                      <a:pt x="136" y="29"/>
                      <a:pt x="182" y="75"/>
                    </a:cubicBezTo>
                    <a:lnTo>
                      <a:pt x="182" y="76"/>
                    </a:lnTo>
                    <a:cubicBezTo>
                      <a:pt x="229" y="122"/>
                      <a:pt x="258" y="187"/>
                      <a:pt x="258" y="258"/>
                    </a:cubicBezTo>
                    <a:lnTo>
                      <a:pt x="188" y="258"/>
                    </a:lnTo>
                    <a:cubicBezTo>
                      <a:pt x="188" y="206"/>
                      <a:pt x="167" y="159"/>
                      <a:pt x="133" y="125"/>
                    </a:cubicBezTo>
                    <a:lnTo>
                      <a:pt x="133" y="125"/>
                    </a:lnTo>
                    <a:cubicBezTo>
                      <a:pt x="99" y="91"/>
                      <a:pt x="52" y="69"/>
                      <a:pt x="0" y="69"/>
                    </a:cubicBez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91" name="Freeform 167"/>
              <p:cNvSpPr>
                <a:spLocks/>
              </p:cNvSpPr>
              <p:nvPr/>
            </p:nvSpPr>
            <p:spPr bwMode="auto">
              <a:xfrm>
                <a:off x="3995" y="2369"/>
                <a:ext cx="53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4" y="68"/>
                  </a:cxn>
                  <a:cxn ang="0">
                    <a:pos x="164" y="68"/>
                  </a:cxn>
                  <a:cxn ang="0">
                    <a:pos x="231" y="232"/>
                  </a:cxn>
                  <a:cxn ang="0">
                    <a:pos x="169" y="232"/>
                  </a:cxn>
                  <a:cxn ang="0">
                    <a:pos x="119" y="112"/>
                  </a:cxn>
                  <a:cxn ang="0">
                    <a:pos x="119" y="11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0"/>
                  </a:cxn>
                </a:cxnLst>
                <a:rect l="0" t="0" r="r" b="b"/>
                <a:pathLst>
                  <a:path w="231" h="232">
                    <a:moveTo>
                      <a:pt x="0" y="0"/>
                    </a:moveTo>
                    <a:cubicBezTo>
                      <a:pt x="64" y="0"/>
                      <a:pt x="122" y="26"/>
                      <a:pt x="164" y="68"/>
                    </a:cubicBezTo>
                    <a:lnTo>
                      <a:pt x="164" y="68"/>
                    </a:lnTo>
                    <a:cubicBezTo>
                      <a:pt x="205" y="110"/>
                      <a:pt x="231" y="168"/>
                      <a:pt x="231" y="232"/>
                    </a:cubicBezTo>
                    <a:lnTo>
                      <a:pt x="169" y="232"/>
                    </a:lnTo>
                    <a:cubicBezTo>
                      <a:pt x="169" y="185"/>
                      <a:pt x="150" y="143"/>
                      <a:pt x="119" y="112"/>
                    </a:cubicBezTo>
                    <a:lnTo>
                      <a:pt x="119" y="113"/>
                    </a:lnTo>
                    <a:cubicBezTo>
                      <a:pt x="89" y="82"/>
                      <a:pt x="46" y="63"/>
                      <a:pt x="0" y="63"/>
                    </a:cubicBez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92" name="Freeform 168"/>
              <p:cNvSpPr>
                <a:spLocks/>
              </p:cNvSpPr>
              <p:nvPr/>
            </p:nvSpPr>
            <p:spPr bwMode="auto">
              <a:xfrm>
                <a:off x="3995" y="2375"/>
                <a:ext cx="47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5" y="60"/>
                  </a:cxn>
                  <a:cxn ang="0">
                    <a:pos x="145" y="60"/>
                  </a:cxn>
                  <a:cxn ang="0">
                    <a:pos x="205" y="205"/>
                  </a:cxn>
                  <a:cxn ang="0">
                    <a:pos x="149" y="205"/>
                  </a:cxn>
                  <a:cxn ang="0">
                    <a:pos x="106" y="99"/>
                  </a:cxn>
                  <a:cxn ang="0">
                    <a:pos x="105" y="99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0"/>
                  </a:cxn>
                </a:cxnLst>
                <a:rect l="0" t="0" r="r" b="b"/>
                <a:pathLst>
                  <a:path w="205" h="205">
                    <a:moveTo>
                      <a:pt x="0" y="0"/>
                    </a:moveTo>
                    <a:cubicBezTo>
                      <a:pt x="56" y="0"/>
                      <a:pt x="107" y="23"/>
                      <a:pt x="145" y="60"/>
                    </a:cubicBezTo>
                    <a:lnTo>
                      <a:pt x="145" y="60"/>
                    </a:lnTo>
                    <a:cubicBezTo>
                      <a:pt x="182" y="97"/>
                      <a:pt x="205" y="149"/>
                      <a:pt x="205" y="205"/>
                    </a:cubicBezTo>
                    <a:lnTo>
                      <a:pt x="149" y="205"/>
                    </a:lnTo>
                    <a:cubicBezTo>
                      <a:pt x="149" y="164"/>
                      <a:pt x="133" y="126"/>
                      <a:pt x="106" y="99"/>
                    </a:cubicBezTo>
                    <a:lnTo>
                      <a:pt x="105" y="99"/>
                    </a:lnTo>
                    <a:cubicBezTo>
                      <a:pt x="78" y="72"/>
                      <a:pt x="41" y="56"/>
                      <a:pt x="0" y="56"/>
                    </a:cubicBez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93" name="Freeform 169"/>
              <p:cNvSpPr>
                <a:spLocks/>
              </p:cNvSpPr>
              <p:nvPr/>
            </p:nvSpPr>
            <p:spPr bwMode="auto">
              <a:xfrm>
                <a:off x="3995" y="2381"/>
                <a:ext cx="41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6" y="52"/>
                  </a:cxn>
                  <a:cxn ang="0">
                    <a:pos x="126" y="52"/>
                  </a:cxn>
                  <a:cxn ang="0">
                    <a:pos x="178" y="178"/>
                  </a:cxn>
                  <a:cxn ang="0">
                    <a:pos x="130" y="178"/>
                  </a:cxn>
                  <a:cxn ang="0">
                    <a:pos x="92" y="86"/>
                  </a:cxn>
                  <a:cxn ang="0">
                    <a:pos x="92" y="8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l="0" t="0" r="r" b="b"/>
                <a:pathLst>
                  <a:path w="178" h="178">
                    <a:moveTo>
                      <a:pt x="0" y="0"/>
                    </a:moveTo>
                    <a:cubicBezTo>
                      <a:pt x="49" y="0"/>
                      <a:pt x="93" y="20"/>
                      <a:pt x="126" y="52"/>
                    </a:cubicBezTo>
                    <a:lnTo>
                      <a:pt x="126" y="52"/>
                    </a:lnTo>
                    <a:cubicBezTo>
                      <a:pt x="158" y="85"/>
                      <a:pt x="178" y="129"/>
                      <a:pt x="178" y="178"/>
                    </a:cubicBezTo>
                    <a:lnTo>
                      <a:pt x="130" y="178"/>
                    </a:lnTo>
                    <a:cubicBezTo>
                      <a:pt x="130" y="142"/>
                      <a:pt x="115" y="110"/>
                      <a:pt x="92" y="86"/>
                    </a:cubicBezTo>
                    <a:lnTo>
                      <a:pt x="92" y="86"/>
                    </a:lnTo>
                    <a:cubicBezTo>
                      <a:pt x="68" y="63"/>
                      <a:pt x="36" y="48"/>
                      <a:pt x="0" y="48"/>
                    </a:cubicBez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94" name="Freeform 170"/>
              <p:cNvSpPr>
                <a:spLocks/>
              </p:cNvSpPr>
              <p:nvPr/>
            </p:nvSpPr>
            <p:spPr bwMode="auto">
              <a:xfrm>
                <a:off x="3995" y="2388"/>
                <a:ext cx="34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44"/>
                  </a:cxn>
                  <a:cxn ang="0">
                    <a:pos x="107" y="44"/>
                  </a:cxn>
                  <a:cxn ang="0">
                    <a:pos x="151" y="151"/>
                  </a:cxn>
                  <a:cxn ang="0">
                    <a:pos x="110" y="151"/>
                  </a:cxn>
                  <a:cxn ang="0">
                    <a:pos x="78" y="73"/>
                  </a:cxn>
                  <a:cxn ang="0">
                    <a:pos x="78" y="73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0"/>
                  </a:cxn>
                </a:cxnLst>
                <a:rect l="0" t="0" r="r" b="b"/>
                <a:pathLst>
                  <a:path w="151" h="151">
                    <a:moveTo>
                      <a:pt x="0" y="0"/>
                    </a:moveTo>
                    <a:cubicBezTo>
                      <a:pt x="41" y="0"/>
                      <a:pt x="79" y="17"/>
                      <a:pt x="107" y="44"/>
                    </a:cubicBezTo>
                    <a:lnTo>
                      <a:pt x="107" y="44"/>
                    </a:lnTo>
                    <a:cubicBezTo>
                      <a:pt x="134" y="72"/>
                      <a:pt x="151" y="109"/>
                      <a:pt x="151" y="151"/>
                    </a:cubicBezTo>
                    <a:lnTo>
                      <a:pt x="110" y="151"/>
                    </a:lnTo>
                    <a:cubicBezTo>
                      <a:pt x="110" y="121"/>
                      <a:pt x="98" y="93"/>
                      <a:pt x="78" y="73"/>
                    </a:cubicBezTo>
                    <a:lnTo>
                      <a:pt x="78" y="73"/>
                    </a:lnTo>
                    <a:cubicBezTo>
                      <a:pt x="58" y="53"/>
                      <a:pt x="30" y="41"/>
                      <a:pt x="0" y="41"/>
                    </a:cubicBez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95" name="Freeform 171"/>
              <p:cNvSpPr>
                <a:spLocks/>
              </p:cNvSpPr>
              <p:nvPr/>
            </p:nvSpPr>
            <p:spPr bwMode="auto">
              <a:xfrm>
                <a:off x="3995" y="2394"/>
                <a:ext cx="28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36"/>
                  </a:cxn>
                  <a:cxn ang="0">
                    <a:pos x="88" y="36"/>
                  </a:cxn>
                  <a:cxn ang="0">
                    <a:pos x="124" y="124"/>
                  </a:cxn>
                  <a:cxn ang="0">
                    <a:pos x="91" y="124"/>
                  </a:cxn>
                  <a:cxn ang="0">
                    <a:pos x="64" y="60"/>
                  </a:cxn>
                  <a:cxn ang="0">
                    <a:pos x="64" y="60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0"/>
                  </a:cxn>
                </a:cxnLst>
                <a:rect l="0" t="0" r="r" b="b"/>
                <a:pathLst>
                  <a:path w="124" h="124">
                    <a:moveTo>
                      <a:pt x="0" y="0"/>
                    </a:moveTo>
                    <a:cubicBezTo>
                      <a:pt x="34" y="0"/>
                      <a:pt x="65" y="13"/>
                      <a:pt x="88" y="36"/>
                    </a:cubicBezTo>
                    <a:lnTo>
                      <a:pt x="88" y="36"/>
                    </a:lnTo>
                    <a:cubicBezTo>
                      <a:pt x="110" y="59"/>
                      <a:pt x="124" y="90"/>
                      <a:pt x="124" y="124"/>
                    </a:cubicBezTo>
                    <a:lnTo>
                      <a:pt x="91" y="124"/>
                    </a:lnTo>
                    <a:cubicBezTo>
                      <a:pt x="91" y="99"/>
                      <a:pt x="80" y="76"/>
                      <a:pt x="64" y="60"/>
                    </a:cubicBezTo>
                    <a:lnTo>
                      <a:pt x="64" y="60"/>
                    </a:lnTo>
                    <a:cubicBezTo>
                      <a:pt x="47" y="43"/>
                      <a:pt x="25" y="33"/>
                      <a:pt x="0" y="33"/>
                    </a:cubicBez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96" name="Freeform 172"/>
              <p:cNvSpPr>
                <a:spLocks/>
              </p:cNvSpPr>
              <p:nvPr/>
            </p:nvSpPr>
            <p:spPr bwMode="auto">
              <a:xfrm>
                <a:off x="3995" y="2400"/>
                <a:ext cx="22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29"/>
                  </a:cxn>
                  <a:cxn ang="0">
                    <a:pos x="69" y="29"/>
                  </a:cxn>
                  <a:cxn ang="0">
                    <a:pos x="98" y="98"/>
                  </a:cxn>
                  <a:cxn ang="0">
                    <a:pos x="85" y="98"/>
                  </a:cxn>
                  <a:cxn ang="0">
                    <a:pos x="71" y="98"/>
                  </a:cxn>
                  <a:cxn ang="0">
                    <a:pos x="0" y="98"/>
                  </a:cxn>
                  <a:cxn ang="0">
                    <a:pos x="0" y="70"/>
                  </a:cxn>
                  <a:cxn ang="0">
                    <a:pos x="0" y="63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3"/>
                  </a:cxn>
                  <a:cxn ang="0">
                    <a:pos x="0" y="0"/>
                  </a:cxn>
                </a:cxnLst>
                <a:rect l="0" t="0" r="r" b="b"/>
                <a:pathLst>
                  <a:path w="98" h="98">
                    <a:moveTo>
                      <a:pt x="0" y="0"/>
                    </a:moveTo>
                    <a:cubicBezTo>
                      <a:pt x="27" y="0"/>
                      <a:pt x="51" y="11"/>
                      <a:pt x="69" y="29"/>
                    </a:cubicBezTo>
                    <a:lnTo>
                      <a:pt x="69" y="29"/>
                    </a:lnTo>
                    <a:cubicBezTo>
                      <a:pt x="87" y="47"/>
                      <a:pt x="98" y="71"/>
                      <a:pt x="98" y="98"/>
                    </a:cubicBezTo>
                    <a:lnTo>
                      <a:pt x="85" y="98"/>
                    </a:lnTo>
                    <a:lnTo>
                      <a:pt x="71" y="98"/>
                    </a:lnTo>
                    <a:lnTo>
                      <a:pt x="0" y="98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97" name="Freeform 173"/>
              <p:cNvSpPr>
                <a:spLocks/>
              </p:cNvSpPr>
              <p:nvPr/>
            </p:nvSpPr>
            <p:spPr bwMode="auto">
              <a:xfrm>
                <a:off x="3995" y="2406"/>
                <a:ext cx="16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21"/>
                  </a:cxn>
                  <a:cxn ang="0">
                    <a:pos x="50" y="21"/>
                  </a:cxn>
                  <a:cxn ang="0">
                    <a:pos x="71" y="71"/>
                  </a:cxn>
                  <a:cxn ang="0">
                    <a:pos x="61" y="71"/>
                  </a:cxn>
                  <a:cxn ang="0">
                    <a:pos x="52" y="71"/>
                  </a:cxn>
                  <a:cxn ang="0">
                    <a:pos x="0" y="71"/>
                  </a:cxn>
                  <a:cxn ang="0">
                    <a:pos x="0" y="51"/>
                  </a:cxn>
                  <a:cxn ang="0">
                    <a:pos x="0" y="45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71" h="71">
                    <a:moveTo>
                      <a:pt x="0" y="0"/>
                    </a:moveTo>
                    <a:cubicBezTo>
                      <a:pt x="19" y="0"/>
                      <a:pt x="37" y="8"/>
                      <a:pt x="50" y="21"/>
                    </a:cubicBezTo>
                    <a:lnTo>
                      <a:pt x="50" y="21"/>
                    </a:lnTo>
                    <a:cubicBezTo>
                      <a:pt x="63" y="34"/>
                      <a:pt x="71" y="51"/>
                      <a:pt x="71" y="71"/>
                    </a:cubicBezTo>
                    <a:lnTo>
                      <a:pt x="61" y="71"/>
                    </a:lnTo>
                    <a:lnTo>
                      <a:pt x="52" y="71"/>
                    </a:lnTo>
                    <a:lnTo>
                      <a:pt x="0" y="7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98" name="Freeform 174"/>
              <p:cNvSpPr>
                <a:spLocks/>
              </p:cNvSpPr>
              <p:nvPr/>
            </p:nvSpPr>
            <p:spPr bwMode="auto">
              <a:xfrm>
                <a:off x="3995" y="2412"/>
                <a:ext cx="10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4"/>
                  </a:cxn>
                  <a:cxn ang="0">
                    <a:pos x="31" y="14"/>
                  </a:cxn>
                  <a:cxn ang="0">
                    <a:pos x="44" y="45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44" h="45">
                    <a:moveTo>
                      <a:pt x="0" y="0"/>
                    </a:moveTo>
                    <a:cubicBezTo>
                      <a:pt x="12" y="0"/>
                      <a:pt x="23" y="5"/>
                      <a:pt x="31" y="14"/>
                    </a:cubicBezTo>
                    <a:lnTo>
                      <a:pt x="31" y="14"/>
                    </a:lnTo>
                    <a:cubicBezTo>
                      <a:pt x="39" y="22"/>
                      <a:pt x="44" y="33"/>
                      <a:pt x="44" y="45"/>
                    </a:cubicBezTo>
                    <a:lnTo>
                      <a:pt x="0" y="4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199" name="Freeform 175"/>
              <p:cNvSpPr>
                <a:spLocks/>
              </p:cNvSpPr>
              <p:nvPr/>
            </p:nvSpPr>
            <p:spPr bwMode="auto">
              <a:xfrm>
                <a:off x="3995" y="2418"/>
                <a:ext cx="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8" y="18"/>
                  </a:cxn>
                  <a:cxn ang="0">
                    <a:pos x="0" y="18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cubicBezTo>
                      <a:pt x="5" y="0"/>
                      <a:pt x="9" y="2"/>
                      <a:pt x="12" y="5"/>
                    </a:cubicBezTo>
                    <a:lnTo>
                      <a:pt x="12" y="5"/>
                    </a:lnTo>
                    <a:cubicBezTo>
                      <a:pt x="16" y="9"/>
                      <a:pt x="18" y="13"/>
                      <a:pt x="18" y="18"/>
                    </a:cubicBezTo>
                    <a:lnTo>
                      <a:pt x="0" y="18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7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00" name="Rectangle 176"/>
              <p:cNvSpPr>
                <a:spLocks noChangeArrowheads="1"/>
              </p:cNvSpPr>
              <p:nvPr/>
            </p:nvSpPr>
            <p:spPr bwMode="auto">
              <a:xfrm>
                <a:off x="4150" y="2344"/>
                <a:ext cx="356" cy="7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01" name="Rectangle 177"/>
              <p:cNvSpPr>
                <a:spLocks noChangeArrowheads="1"/>
              </p:cNvSpPr>
              <p:nvPr/>
            </p:nvSpPr>
            <p:spPr bwMode="auto">
              <a:xfrm>
                <a:off x="4150" y="2357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02" name="Rectangle 178"/>
              <p:cNvSpPr>
                <a:spLocks noChangeArrowheads="1"/>
              </p:cNvSpPr>
              <p:nvPr/>
            </p:nvSpPr>
            <p:spPr bwMode="auto">
              <a:xfrm>
                <a:off x="4150" y="2369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03" name="Rectangle 179"/>
              <p:cNvSpPr>
                <a:spLocks noChangeArrowheads="1"/>
              </p:cNvSpPr>
              <p:nvPr/>
            </p:nvSpPr>
            <p:spPr bwMode="auto">
              <a:xfrm>
                <a:off x="4150" y="2381"/>
                <a:ext cx="356" cy="7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04" name="Rectangle 180"/>
              <p:cNvSpPr>
                <a:spLocks noChangeArrowheads="1"/>
              </p:cNvSpPr>
              <p:nvPr/>
            </p:nvSpPr>
            <p:spPr bwMode="auto">
              <a:xfrm>
                <a:off x="4150" y="2394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05" name="Rectangle 181"/>
              <p:cNvSpPr>
                <a:spLocks noChangeArrowheads="1"/>
              </p:cNvSpPr>
              <p:nvPr/>
            </p:nvSpPr>
            <p:spPr bwMode="auto">
              <a:xfrm>
                <a:off x="4150" y="2406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06" name="Rectangle 182"/>
              <p:cNvSpPr>
                <a:spLocks noChangeArrowheads="1"/>
              </p:cNvSpPr>
              <p:nvPr/>
            </p:nvSpPr>
            <p:spPr bwMode="auto">
              <a:xfrm>
                <a:off x="4150" y="2351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07" name="Rectangle 183"/>
              <p:cNvSpPr>
                <a:spLocks noChangeArrowheads="1"/>
              </p:cNvSpPr>
              <p:nvPr/>
            </p:nvSpPr>
            <p:spPr bwMode="auto">
              <a:xfrm>
                <a:off x="4150" y="2363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08" name="Rectangle 184"/>
              <p:cNvSpPr>
                <a:spLocks noChangeArrowheads="1"/>
              </p:cNvSpPr>
              <p:nvPr/>
            </p:nvSpPr>
            <p:spPr bwMode="auto">
              <a:xfrm>
                <a:off x="4150" y="2375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09" name="Rectangle 185"/>
              <p:cNvSpPr>
                <a:spLocks noChangeArrowheads="1"/>
              </p:cNvSpPr>
              <p:nvPr/>
            </p:nvSpPr>
            <p:spPr bwMode="auto">
              <a:xfrm>
                <a:off x="4150" y="2388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10" name="Rectangle 186"/>
              <p:cNvSpPr>
                <a:spLocks noChangeArrowheads="1"/>
              </p:cNvSpPr>
              <p:nvPr/>
            </p:nvSpPr>
            <p:spPr bwMode="auto">
              <a:xfrm>
                <a:off x="4150" y="2400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11" name="Rectangle 187"/>
              <p:cNvSpPr>
                <a:spLocks noChangeArrowheads="1"/>
              </p:cNvSpPr>
              <p:nvPr/>
            </p:nvSpPr>
            <p:spPr bwMode="auto">
              <a:xfrm>
                <a:off x="4150" y="2412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12" name="Rectangle 188"/>
              <p:cNvSpPr>
                <a:spLocks noChangeArrowheads="1"/>
              </p:cNvSpPr>
              <p:nvPr/>
            </p:nvSpPr>
            <p:spPr bwMode="auto">
              <a:xfrm>
                <a:off x="4150" y="2418"/>
                <a:ext cx="356" cy="5"/>
              </a:xfrm>
              <a:prstGeom prst="rect">
                <a:avLst/>
              </a:prstGeom>
              <a:solidFill>
                <a:srgbClr val="6F9A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13" name="Freeform 189"/>
              <p:cNvSpPr>
                <a:spLocks/>
              </p:cNvSpPr>
              <p:nvPr/>
            </p:nvSpPr>
            <p:spPr bwMode="auto">
              <a:xfrm>
                <a:off x="4072" y="2344"/>
                <a:ext cx="78" cy="79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100" y="100"/>
                  </a:cxn>
                  <a:cxn ang="0">
                    <a:pos x="100" y="100"/>
                  </a:cxn>
                  <a:cxn ang="0">
                    <a:pos x="0" y="339"/>
                  </a:cxn>
                  <a:cxn ang="0">
                    <a:pos x="92" y="339"/>
                  </a:cxn>
                  <a:cxn ang="0">
                    <a:pos x="164" y="164"/>
                  </a:cxn>
                  <a:cxn ang="0">
                    <a:pos x="164" y="164"/>
                  </a:cxn>
                  <a:cxn ang="0">
                    <a:pos x="339" y="92"/>
                  </a:cxn>
                  <a:cxn ang="0">
                    <a:pos x="339" y="92"/>
                  </a:cxn>
                  <a:cxn ang="0">
                    <a:pos x="339" y="0"/>
                  </a:cxn>
                </a:cxnLst>
                <a:rect l="0" t="0" r="r" b="b"/>
                <a:pathLst>
                  <a:path w="339" h="339">
                    <a:moveTo>
                      <a:pt x="339" y="0"/>
                    </a:moveTo>
                    <a:cubicBezTo>
                      <a:pt x="246" y="0"/>
                      <a:pt x="161" y="38"/>
                      <a:pt x="100" y="100"/>
                    </a:cubicBezTo>
                    <a:lnTo>
                      <a:pt x="100" y="100"/>
                    </a:lnTo>
                    <a:cubicBezTo>
                      <a:pt x="38" y="161"/>
                      <a:pt x="0" y="246"/>
                      <a:pt x="0" y="339"/>
                    </a:cubicBezTo>
                    <a:lnTo>
                      <a:pt x="92" y="339"/>
                    </a:lnTo>
                    <a:cubicBezTo>
                      <a:pt x="92" y="271"/>
                      <a:pt x="120" y="209"/>
                      <a:pt x="164" y="164"/>
                    </a:cubicBezTo>
                    <a:lnTo>
                      <a:pt x="164" y="164"/>
                    </a:lnTo>
                    <a:cubicBezTo>
                      <a:pt x="209" y="120"/>
                      <a:pt x="271" y="92"/>
                      <a:pt x="339" y="92"/>
                    </a:cubicBezTo>
                    <a:lnTo>
                      <a:pt x="339" y="92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14" name="Freeform 190"/>
              <p:cNvSpPr>
                <a:spLocks/>
              </p:cNvSpPr>
              <p:nvPr/>
            </p:nvSpPr>
            <p:spPr bwMode="auto">
              <a:xfrm>
                <a:off x="4079" y="2351"/>
                <a:ext cx="71" cy="72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92" y="92"/>
                  </a:cxn>
                  <a:cxn ang="0">
                    <a:pos x="92" y="92"/>
                  </a:cxn>
                  <a:cxn ang="0">
                    <a:pos x="0" y="312"/>
                  </a:cxn>
                  <a:cxn ang="0">
                    <a:pos x="84" y="312"/>
                  </a:cxn>
                  <a:cxn ang="0">
                    <a:pos x="151" y="151"/>
                  </a:cxn>
                  <a:cxn ang="0">
                    <a:pos x="151" y="151"/>
                  </a:cxn>
                  <a:cxn ang="0">
                    <a:pos x="312" y="84"/>
                  </a:cxn>
                  <a:cxn ang="0">
                    <a:pos x="312" y="84"/>
                  </a:cxn>
                  <a:cxn ang="0">
                    <a:pos x="312" y="0"/>
                  </a:cxn>
                </a:cxnLst>
                <a:rect l="0" t="0" r="r" b="b"/>
                <a:pathLst>
                  <a:path w="312" h="312">
                    <a:moveTo>
                      <a:pt x="312" y="0"/>
                    </a:moveTo>
                    <a:cubicBezTo>
                      <a:pt x="226" y="0"/>
                      <a:pt x="148" y="35"/>
                      <a:pt x="92" y="92"/>
                    </a:cubicBezTo>
                    <a:lnTo>
                      <a:pt x="92" y="92"/>
                    </a:lnTo>
                    <a:cubicBezTo>
                      <a:pt x="35" y="148"/>
                      <a:pt x="0" y="226"/>
                      <a:pt x="0" y="312"/>
                    </a:cubicBezTo>
                    <a:lnTo>
                      <a:pt x="84" y="312"/>
                    </a:lnTo>
                    <a:cubicBezTo>
                      <a:pt x="84" y="249"/>
                      <a:pt x="110" y="192"/>
                      <a:pt x="151" y="151"/>
                    </a:cubicBezTo>
                    <a:lnTo>
                      <a:pt x="151" y="151"/>
                    </a:lnTo>
                    <a:cubicBezTo>
                      <a:pt x="192" y="110"/>
                      <a:pt x="249" y="84"/>
                      <a:pt x="312" y="84"/>
                    </a:cubicBezTo>
                    <a:lnTo>
                      <a:pt x="312" y="84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15" name="Freeform 191"/>
              <p:cNvSpPr>
                <a:spLocks/>
              </p:cNvSpPr>
              <p:nvPr/>
            </p:nvSpPr>
            <p:spPr bwMode="auto">
              <a:xfrm>
                <a:off x="4085" y="2357"/>
                <a:ext cx="65" cy="66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0" y="285"/>
                  </a:cxn>
                  <a:cxn ang="0">
                    <a:pos x="77" y="285"/>
                  </a:cxn>
                  <a:cxn ang="0">
                    <a:pos x="138" y="138"/>
                  </a:cxn>
                  <a:cxn ang="0">
                    <a:pos x="138" y="138"/>
                  </a:cxn>
                  <a:cxn ang="0">
                    <a:pos x="285" y="77"/>
                  </a:cxn>
                  <a:cxn ang="0">
                    <a:pos x="285" y="77"/>
                  </a:cxn>
                  <a:cxn ang="0">
                    <a:pos x="285" y="0"/>
                  </a:cxn>
                </a:cxnLst>
                <a:rect l="0" t="0" r="r" b="b"/>
                <a:pathLst>
                  <a:path w="285" h="285">
                    <a:moveTo>
                      <a:pt x="285" y="0"/>
                    </a:moveTo>
                    <a:cubicBezTo>
                      <a:pt x="207" y="0"/>
                      <a:pt x="135" y="32"/>
                      <a:pt x="84" y="84"/>
                    </a:cubicBezTo>
                    <a:lnTo>
                      <a:pt x="84" y="84"/>
                    </a:lnTo>
                    <a:cubicBezTo>
                      <a:pt x="32" y="135"/>
                      <a:pt x="0" y="207"/>
                      <a:pt x="0" y="285"/>
                    </a:cubicBezTo>
                    <a:lnTo>
                      <a:pt x="77" y="285"/>
                    </a:lnTo>
                    <a:cubicBezTo>
                      <a:pt x="77" y="228"/>
                      <a:pt x="100" y="176"/>
                      <a:pt x="138" y="138"/>
                    </a:cubicBezTo>
                    <a:lnTo>
                      <a:pt x="138" y="138"/>
                    </a:lnTo>
                    <a:cubicBezTo>
                      <a:pt x="176" y="100"/>
                      <a:pt x="228" y="77"/>
                      <a:pt x="285" y="77"/>
                    </a:cubicBezTo>
                    <a:lnTo>
                      <a:pt x="285" y="7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16" name="Freeform 192"/>
              <p:cNvSpPr>
                <a:spLocks/>
              </p:cNvSpPr>
              <p:nvPr/>
            </p:nvSpPr>
            <p:spPr bwMode="auto">
              <a:xfrm>
                <a:off x="4091" y="2363"/>
                <a:ext cx="59" cy="6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76" y="75"/>
                  </a:cxn>
                  <a:cxn ang="0">
                    <a:pos x="76" y="76"/>
                  </a:cxn>
                  <a:cxn ang="0">
                    <a:pos x="0" y="258"/>
                  </a:cxn>
                  <a:cxn ang="0">
                    <a:pos x="70" y="258"/>
                  </a:cxn>
                  <a:cxn ang="0">
                    <a:pos x="125" y="125"/>
                  </a:cxn>
                  <a:cxn ang="0">
                    <a:pos x="125" y="125"/>
                  </a:cxn>
                  <a:cxn ang="0">
                    <a:pos x="258" y="69"/>
                  </a:cxn>
                  <a:cxn ang="0">
                    <a:pos x="258" y="69"/>
                  </a:cxn>
                  <a:cxn ang="0">
                    <a:pos x="258" y="0"/>
                  </a:cxn>
                </a:cxnLst>
                <a:rect l="0" t="0" r="r" b="b"/>
                <a:pathLst>
                  <a:path w="258" h="258">
                    <a:moveTo>
                      <a:pt x="258" y="0"/>
                    </a:moveTo>
                    <a:cubicBezTo>
                      <a:pt x="187" y="0"/>
                      <a:pt x="122" y="29"/>
                      <a:pt x="76" y="75"/>
                    </a:cubicBezTo>
                    <a:lnTo>
                      <a:pt x="76" y="76"/>
                    </a:lnTo>
                    <a:cubicBezTo>
                      <a:pt x="29" y="122"/>
                      <a:pt x="0" y="187"/>
                      <a:pt x="0" y="258"/>
                    </a:cubicBezTo>
                    <a:lnTo>
                      <a:pt x="70" y="258"/>
                    </a:lnTo>
                    <a:cubicBezTo>
                      <a:pt x="70" y="206"/>
                      <a:pt x="91" y="159"/>
                      <a:pt x="125" y="125"/>
                    </a:cubicBezTo>
                    <a:lnTo>
                      <a:pt x="125" y="125"/>
                    </a:lnTo>
                    <a:cubicBezTo>
                      <a:pt x="159" y="91"/>
                      <a:pt x="206" y="69"/>
                      <a:pt x="258" y="69"/>
                    </a:cubicBezTo>
                    <a:lnTo>
                      <a:pt x="258" y="69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17" name="Freeform 193"/>
              <p:cNvSpPr>
                <a:spLocks/>
              </p:cNvSpPr>
              <p:nvPr/>
            </p:nvSpPr>
            <p:spPr bwMode="auto">
              <a:xfrm>
                <a:off x="4097" y="2369"/>
                <a:ext cx="53" cy="54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67" y="68"/>
                  </a:cxn>
                  <a:cxn ang="0">
                    <a:pos x="67" y="68"/>
                  </a:cxn>
                  <a:cxn ang="0">
                    <a:pos x="0" y="232"/>
                  </a:cxn>
                  <a:cxn ang="0">
                    <a:pos x="62" y="232"/>
                  </a:cxn>
                  <a:cxn ang="0">
                    <a:pos x="112" y="112"/>
                  </a:cxn>
                  <a:cxn ang="0">
                    <a:pos x="112" y="113"/>
                  </a:cxn>
                  <a:cxn ang="0">
                    <a:pos x="231" y="63"/>
                  </a:cxn>
                  <a:cxn ang="0">
                    <a:pos x="231" y="63"/>
                  </a:cxn>
                  <a:cxn ang="0">
                    <a:pos x="231" y="0"/>
                  </a:cxn>
                </a:cxnLst>
                <a:rect l="0" t="0" r="r" b="b"/>
                <a:pathLst>
                  <a:path w="231" h="232">
                    <a:moveTo>
                      <a:pt x="231" y="0"/>
                    </a:moveTo>
                    <a:cubicBezTo>
                      <a:pt x="167" y="0"/>
                      <a:pt x="109" y="26"/>
                      <a:pt x="67" y="68"/>
                    </a:cubicBezTo>
                    <a:lnTo>
                      <a:pt x="67" y="68"/>
                    </a:lnTo>
                    <a:cubicBezTo>
                      <a:pt x="26" y="110"/>
                      <a:pt x="0" y="168"/>
                      <a:pt x="0" y="232"/>
                    </a:cubicBezTo>
                    <a:lnTo>
                      <a:pt x="62" y="232"/>
                    </a:lnTo>
                    <a:cubicBezTo>
                      <a:pt x="62" y="185"/>
                      <a:pt x="81" y="143"/>
                      <a:pt x="112" y="112"/>
                    </a:cubicBezTo>
                    <a:lnTo>
                      <a:pt x="112" y="113"/>
                    </a:lnTo>
                    <a:cubicBezTo>
                      <a:pt x="142" y="82"/>
                      <a:pt x="185" y="63"/>
                      <a:pt x="231" y="63"/>
                    </a:cubicBezTo>
                    <a:lnTo>
                      <a:pt x="231" y="63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18" name="Freeform 194"/>
              <p:cNvSpPr>
                <a:spLocks/>
              </p:cNvSpPr>
              <p:nvPr/>
            </p:nvSpPr>
            <p:spPr bwMode="auto">
              <a:xfrm>
                <a:off x="4103" y="2375"/>
                <a:ext cx="47" cy="48"/>
              </a:xfrm>
              <a:custGeom>
                <a:avLst/>
                <a:gdLst/>
                <a:ahLst/>
                <a:cxnLst>
                  <a:cxn ang="0">
                    <a:pos x="205" y="0"/>
                  </a:cxn>
                  <a:cxn ang="0">
                    <a:pos x="60" y="60"/>
                  </a:cxn>
                  <a:cxn ang="0">
                    <a:pos x="60" y="60"/>
                  </a:cxn>
                  <a:cxn ang="0">
                    <a:pos x="0" y="205"/>
                  </a:cxn>
                  <a:cxn ang="0">
                    <a:pos x="56" y="205"/>
                  </a:cxn>
                  <a:cxn ang="0">
                    <a:pos x="99" y="99"/>
                  </a:cxn>
                  <a:cxn ang="0">
                    <a:pos x="100" y="99"/>
                  </a:cxn>
                  <a:cxn ang="0">
                    <a:pos x="205" y="56"/>
                  </a:cxn>
                  <a:cxn ang="0">
                    <a:pos x="205" y="56"/>
                  </a:cxn>
                  <a:cxn ang="0">
                    <a:pos x="205" y="0"/>
                  </a:cxn>
                </a:cxnLst>
                <a:rect l="0" t="0" r="r" b="b"/>
                <a:pathLst>
                  <a:path w="205" h="205">
                    <a:moveTo>
                      <a:pt x="205" y="0"/>
                    </a:moveTo>
                    <a:cubicBezTo>
                      <a:pt x="149" y="0"/>
                      <a:pt x="98" y="23"/>
                      <a:pt x="60" y="60"/>
                    </a:cubicBezTo>
                    <a:lnTo>
                      <a:pt x="60" y="60"/>
                    </a:lnTo>
                    <a:cubicBezTo>
                      <a:pt x="23" y="97"/>
                      <a:pt x="0" y="149"/>
                      <a:pt x="0" y="205"/>
                    </a:cubicBezTo>
                    <a:lnTo>
                      <a:pt x="56" y="205"/>
                    </a:lnTo>
                    <a:cubicBezTo>
                      <a:pt x="56" y="164"/>
                      <a:pt x="72" y="126"/>
                      <a:pt x="99" y="99"/>
                    </a:cubicBezTo>
                    <a:lnTo>
                      <a:pt x="100" y="99"/>
                    </a:lnTo>
                    <a:cubicBezTo>
                      <a:pt x="127" y="72"/>
                      <a:pt x="164" y="56"/>
                      <a:pt x="205" y="56"/>
                    </a:cubicBezTo>
                    <a:lnTo>
                      <a:pt x="205" y="56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19" name="Freeform 195"/>
              <p:cNvSpPr>
                <a:spLocks/>
              </p:cNvSpPr>
              <p:nvPr/>
            </p:nvSpPr>
            <p:spPr bwMode="auto">
              <a:xfrm>
                <a:off x="4109" y="2381"/>
                <a:ext cx="41" cy="4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0" y="178"/>
                  </a:cxn>
                  <a:cxn ang="0">
                    <a:pos x="48" y="178"/>
                  </a:cxn>
                  <a:cxn ang="0">
                    <a:pos x="86" y="86"/>
                  </a:cxn>
                  <a:cxn ang="0">
                    <a:pos x="86" y="86"/>
                  </a:cxn>
                  <a:cxn ang="0">
                    <a:pos x="178" y="48"/>
                  </a:cxn>
                  <a:cxn ang="0">
                    <a:pos x="178" y="48"/>
                  </a:cxn>
                  <a:cxn ang="0">
                    <a:pos x="178" y="0"/>
                  </a:cxn>
                </a:cxnLst>
                <a:rect l="0" t="0" r="r" b="b"/>
                <a:pathLst>
                  <a:path w="178" h="178">
                    <a:moveTo>
                      <a:pt x="178" y="0"/>
                    </a:moveTo>
                    <a:cubicBezTo>
                      <a:pt x="129" y="0"/>
                      <a:pt x="85" y="20"/>
                      <a:pt x="52" y="52"/>
                    </a:cubicBezTo>
                    <a:lnTo>
                      <a:pt x="52" y="52"/>
                    </a:lnTo>
                    <a:cubicBezTo>
                      <a:pt x="20" y="85"/>
                      <a:pt x="0" y="129"/>
                      <a:pt x="0" y="178"/>
                    </a:cubicBezTo>
                    <a:lnTo>
                      <a:pt x="48" y="178"/>
                    </a:lnTo>
                    <a:cubicBezTo>
                      <a:pt x="48" y="142"/>
                      <a:pt x="63" y="110"/>
                      <a:pt x="86" y="86"/>
                    </a:cubicBezTo>
                    <a:lnTo>
                      <a:pt x="86" y="86"/>
                    </a:lnTo>
                    <a:cubicBezTo>
                      <a:pt x="110" y="63"/>
                      <a:pt x="142" y="48"/>
                      <a:pt x="178" y="48"/>
                    </a:cubicBezTo>
                    <a:lnTo>
                      <a:pt x="178" y="48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20" name="Freeform 196"/>
              <p:cNvSpPr>
                <a:spLocks/>
              </p:cNvSpPr>
              <p:nvPr/>
            </p:nvSpPr>
            <p:spPr bwMode="auto">
              <a:xfrm>
                <a:off x="4116" y="2388"/>
                <a:ext cx="34" cy="35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44" y="44"/>
                  </a:cxn>
                  <a:cxn ang="0">
                    <a:pos x="44" y="44"/>
                  </a:cxn>
                  <a:cxn ang="0">
                    <a:pos x="0" y="151"/>
                  </a:cxn>
                  <a:cxn ang="0">
                    <a:pos x="41" y="151"/>
                  </a:cxn>
                  <a:cxn ang="0">
                    <a:pos x="73" y="73"/>
                  </a:cxn>
                  <a:cxn ang="0">
                    <a:pos x="73" y="73"/>
                  </a:cxn>
                  <a:cxn ang="0">
                    <a:pos x="151" y="41"/>
                  </a:cxn>
                  <a:cxn ang="0">
                    <a:pos x="151" y="41"/>
                  </a:cxn>
                  <a:cxn ang="0">
                    <a:pos x="151" y="0"/>
                  </a:cxn>
                </a:cxnLst>
                <a:rect l="0" t="0" r="r" b="b"/>
                <a:pathLst>
                  <a:path w="151" h="151">
                    <a:moveTo>
                      <a:pt x="151" y="0"/>
                    </a:moveTo>
                    <a:cubicBezTo>
                      <a:pt x="110" y="0"/>
                      <a:pt x="72" y="17"/>
                      <a:pt x="44" y="44"/>
                    </a:cubicBezTo>
                    <a:lnTo>
                      <a:pt x="44" y="44"/>
                    </a:lnTo>
                    <a:cubicBezTo>
                      <a:pt x="17" y="72"/>
                      <a:pt x="0" y="109"/>
                      <a:pt x="0" y="151"/>
                    </a:cubicBezTo>
                    <a:lnTo>
                      <a:pt x="41" y="151"/>
                    </a:lnTo>
                    <a:cubicBezTo>
                      <a:pt x="41" y="121"/>
                      <a:pt x="53" y="93"/>
                      <a:pt x="73" y="73"/>
                    </a:cubicBezTo>
                    <a:lnTo>
                      <a:pt x="73" y="73"/>
                    </a:lnTo>
                    <a:cubicBezTo>
                      <a:pt x="93" y="53"/>
                      <a:pt x="121" y="41"/>
                      <a:pt x="151" y="41"/>
                    </a:cubicBezTo>
                    <a:lnTo>
                      <a:pt x="151" y="4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21" name="Freeform 197"/>
              <p:cNvSpPr>
                <a:spLocks/>
              </p:cNvSpPr>
              <p:nvPr/>
            </p:nvSpPr>
            <p:spPr bwMode="auto">
              <a:xfrm>
                <a:off x="4122" y="2394"/>
                <a:ext cx="28" cy="29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0" y="124"/>
                  </a:cxn>
                  <a:cxn ang="0">
                    <a:pos x="33" y="124"/>
                  </a:cxn>
                  <a:cxn ang="0">
                    <a:pos x="60" y="60"/>
                  </a:cxn>
                  <a:cxn ang="0">
                    <a:pos x="60" y="60"/>
                  </a:cxn>
                  <a:cxn ang="0">
                    <a:pos x="124" y="33"/>
                  </a:cxn>
                  <a:cxn ang="0">
                    <a:pos x="124" y="33"/>
                  </a:cxn>
                  <a:cxn ang="0">
                    <a:pos x="124" y="0"/>
                  </a:cxn>
                </a:cxnLst>
                <a:rect l="0" t="0" r="r" b="b"/>
                <a:pathLst>
                  <a:path w="124" h="124">
                    <a:moveTo>
                      <a:pt x="124" y="0"/>
                    </a:moveTo>
                    <a:cubicBezTo>
                      <a:pt x="90" y="0"/>
                      <a:pt x="59" y="13"/>
                      <a:pt x="36" y="36"/>
                    </a:cubicBezTo>
                    <a:lnTo>
                      <a:pt x="36" y="36"/>
                    </a:lnTo>
                    <a:cubicBezTo>
                      <a:pt x="14" y="59"/>
                      <a:pt x="0" y="90"/>
                      <a:pt x="0" y="124"/>
                    </a:cubicBezTo>
                    <a:lnTo>
                      <a:pt x="33" y="124"/>
                    </a:lnTo>
                    <a:cubicBezTo>
                      <a:pt x="33" y="99"/>
                      <a:pt x="44" y="76"/>
                      <a:pt x="60" y="60"/>
                    </a:cubicBezTo>
                    <a:lnTo>
                      <a:pt x="60" y="60"/>
                    </a:lnTo>
                    <a:cubicBezTo>
                      <a:pt x="77" y="43"/>
                      <a:pt x="99" y="33"/>
                      <a:pt x="124" y="33"/>
                    </a:cubicBezTo>
                    <a:lnTo>
                      <a:pt x="124" y="33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4128" y="2400"/>
                <a:ext cx="22" cy="23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29" y="29"/>
                  </a:cxn>
                  <a:cxn ang="0">
                    <a:pos x="29" y="29"/>
                  </a:cxn>
                  <a:cxn ang="0">
                    <a:pos x="0" y="98"/>
                  </a:cxn>
                  <a:cxn ang="0">
                    <a:pos x="13" y="98"/>
                  </a:cxn>
                  <a:cxn ang="0">
                    <a:pos x="27" y="98"/>
                  </a:cxn>
                  <a:cxn ang="0">
                    <a:pos x="98" y="98"/>
                  </a:cxn>
                  <a:cxn ang="0">
                    <a:pos x="98" y="70"/>
                  </a:cxn>
                  <a:cxn ang="0">
                    <a:pos x="98" y="63"/>
                  </a:cxn>
                  <a:cxn ang="0">
                    <a:pos x="98" y="26"/>
                  </a:cxn>
                  <a:cxn ang="0">
                    <a:pos x="98" y="26"/>
                  </a:cxn>
                  <a:cxn ang="0">
                    <a:pos x="98" y="23"/>
                  </a:cxn>
                  <a:cxn ang="0">
                    <a:pos x="98" y="0"/>
                  </a:cxn>
                </a:cxnLst>
                <a:rect l="0" t="0" r="r" b="b"/>
                <a:pathLst>
                  <a:path w="98" h="98">
                    <a:moveTo>
                      <a:pt x="98" y="0"/>
                    </a:moveTo>
                    <a:cubicBezTo>
                      <a:pt x="71" y="0"/>
                      <a:pt x="47" y="11"/>
                      <a:pt x="29" y="29"/>
                    </a:cubicBezTo>
                    <a:lnTo>
                      <a:pt x="29" y="29"/>
                    </a:lnTo>
                    <a:cubicBezTo>
                      <a:pt x="11" y="47"/>
                      <a:pt x="0" y="71"/>
                      <a:pt x="0" y="98"/>
                    </a:cubicBezTo>
                    <a:lnTo>
                      <a:pt x="13" y="98"/>
                    </a:lnTo>
                    <a:lnTo>
                      <a:pt x="27" y="98"/>
                    </a:lnTo>
                    <a:lnTo>
                      <a:pt x="98" y="98"/>
                    </a:lnTo>
                    <a:lnTo>
                      <a:pt x="98" y="70"/>
                    </a:lnTo>
                    <a:lnTo>
                      <a:pt x="98" y="63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98" y="23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23" name="Freeform 199"/>
              <p:cNvSpPr>
                <a:spLocks/>
              </p:cNvSpPr>
              <p:nvPr/>
            </p:nvSpPr>
            <p:spPr bwMode="auto">
              <a:xfrm>
                <a:off x="4134" y="2406"/>
                <a:ext cx="16" cy="17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0" y="71"/>
                  </a:cxn>
                  <a:cxn ang="0">
                    <a:pos x="10" y="71"/>
                  </a:cxn>
                  <a:cxn ang="0">
                    <a:pos x="19" y="71"/>
                  </a:cxn>
                  <a:cxn ang="0">
                    <a:pos x="71" y="71"/>
                  </a:cxn>
                  <a:cxn ang="0">
                    <a:pos x="71" y="51"/>
                  </a:cxn>
                  <a:cxn ang="0">
                    <a:pos x="71" y="45"/>
                  </a:cxn>
                  <a:cxn ang="0">
                    <a:pos x="71" y="19"/>
                  </a:cxn>
                  <a:cxn ang="0">
                    <a:pos x="71" y="19"/>
                  </a:cxn>
                  <a:cxn ang="0">
                    <a:pos x="71" y="16"/>
                  </a:cxn>
                  <a:cxn ang="0">
                    <a:pos x="71" y="0"/>
                  </a:cxn>
                </a:cxnLst>
                <a:rect l="0" t="0" r="r" b="b"/>
                <a:pathLst>
                  <a:path w="71" h="71">
                    <a:moveTo>
                      <a:pt x="71" y="0"/>
                    </a:moveTo>
                    <a:cubicBezTo>
                      <a:pt x="52" y="0"/>
                      <a:pt x="34" y="8"/>
                      <a:pt x="21" y="21"/>
                    </a:cubicBezTo>
                    <a:lnTo>
                      <a:pt x="21" y="21"/>
                    </a:lnTo>
                    <a:cubicBezTo>
                      <a:pt x="8" y="34"/>
                      <a:pt x="0" y="51"/>
                      <a:pt x="0" y="71"/>
                    </a:cubicBezTo>
                    <a:lnTo>
                      <a:pt x="10" y="71"/>
                    </a:lnTo>
                    <a:lnTo>
                      <a:pt x="19" y="71"/>
                    </a:lnTo>
                    <a:lnTo>
                      <a:pt x="71" y="71"/>
                    </a:lnTo>
                    <a:lnTo>
                      <a:pt x="71" y="51"/>
                    </a:lnTo>
                    <a:lnTo>
                      <a:pt x="71" y="45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1" y="1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24" name="Freeform 200"/>
              <p:cNvSpPr>
                <a:spLocks/>
              </p:cNvSpPr>
              <p:nvPr/>
            </p:nvSpPr>
            <p:spPr bwMode="auto">
              <a:xfrm>
                <a:off x="4140" y="2412"/>
                <a:ext cx="10" cy="1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13" y="14"/>
                  </a:cxn>
                  <a:cxn ang="0">
                    <a:pos x="13" y="14"/>
                  </a:cxn>
                  <a:cxn ang="0">
                    <a:pos x="0" y="45"/>
                  </a:cxn>
                  <a:cxn ang="0">
                    <a:pos x="44" y="45"/>
                  </a:cxn>
                  <a:cxn ang="0">
                    <a:pos x="44" y="32"/>
                  </a:cxn>
                  <a:cxn ang="0">
                    <a:pos x="44" y="29"/>
                  </a:cxn>
                  <a:cxn ang="0">
                    <a:pos x="44" y="13"/>
                  </a:cxn>
                  <a:cxn ang="0">
                    <a:pos x="44" y="13"/>
                  </a:cxn>
                  <a:cxn ang="0">
                    <a:pos x="44" y="11"/>
                  </a:cxn>
                  <a:cxn ang="0">
                    <a:pos x="44" y="0"/>
                  </a:cxn>
                </a:cxnLst>
                <a:rect l="0" t="0" r="r" b="b"/>
                <a:pathLst>
                  <a:path w="44" h="45">
                    <a:moveTo>
                      <a:pt x="44" y="0"/>
                    </a:moveTo>
                    <a:cubicBezTo>
                      <a:pt x="32" y="0"/>
                      <a:pt x="21" y="5"/>
                      <a:pt x="13" y="14"/>
                    </a:cubicBezTo>
                    <a:lnTo>
                      <a:pt x="13" y="14"/>
                    </a:lnTo>
                    <a:cubicBezTo>
                      <a:pt x="5" y="22"/>
                      <a:pt x="0" y="33"/>
                      <a:pt x="0" y="45"/>
                    </a:cubicBezTo>
                    <a:lnTo>
                      <a:pt x="44" y="45"/>
                    </a:lnTo>
                    <a:lnTo>
                      <a:pt x="44" y="32"/>
                    </a:lnTo>
                    <a:lnTo>
                      <a:pt x="44" y="29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25" name="Freeform 201"/>
              <p:cNvSpPr>
                <a:spLocks/>
              </p:cNvSpPr>
              <p:nvPr/>
            </p:nvSpPr>
            <p:spPr bwMode="auto">
              <a:xfrm>
                <a:off x="4146" y="2418"/>
                <a:ext cx="4" cy="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0" y="18"/>
                  </a:cxn>
                  <a:cxn ang="0">
                    <a:pos x="18" y="18"/>
                  </a:cxn>
                  <a:cxn ang="0">
                    <a:pos x="18" y="13"/>
                  </a:cxn>
                  <a:cxn ang="0">
                    <a:pos x="18" y="12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8" y="4"/>
                  </a:cxn>
                  <a:cxn ang="0">
                    <a:pos x="18" y="0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cubicBezTo>
                      <a:pt x="13" y="0"/>
                      <a:pt x="9" y="2"/>
                      <a:pt x="6" y="5"/>
                    </a:cubicBezTo>
                    <a:lnTo>
                      <a:pt x="6" y="5"/>
                    </a:lnTo>
                    <a:cubicBezTo>
                      <a:pt x="2" y="9"/>
                      <a:pt x="0" y="13"/>
                      <a:pt x="0" y="18"/>
                    </a:cubicBezTo>
                    <a:lnTo>
                      <a:pt x="18" y="18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26" name="Freeform 202"/>
              <p:cNvSpPr>
                <a:spLocks/>
              </p:cNvSpPr>
              <p:nvPr/>
            </p:nvSpPr>
            <p:spPr bwMode="auto">
              <a:xfrm>
                <a:off x="3995" y="2422"/>
                <a:ext cx="155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7" y="0"/>
                  </a:cxn>
                  <a:cxn ang="0">
                    <a:pos x="677" y="74"/>
                  </a:cxn>
                  <a:cxn ang="0">
                    <a:pos x="598" y="148"/>
                  </a:cxn>
                  <a:cxn ang="0">
                    <a:pos x="79" y="148"/>
                  </a:cxn>
                  <a:cxn ang="0">
                    <a:pos x="0" y="74"/>
                  </a:cxn>
                  <a:cxn ang="0">
                    <a:pos x="0" y="0"/>
                  </a:cxn>
                </a:cxnLst>
                <a:rect l="0" t="0" r="r" b="b"/>
                <a:pathLst>
                  <a:path w="677" h="148">
                    <a:moveTo>
                      <a:pt x="0" y="0"/>
                    </a:moveTo>
                    <a:lnTo>
                      <a:pt x="677" y="0"/>
                    </a:lnTo>
                    <a:lnTo>
                      <a:pt x="677" y="74"/>
                    </a:lnTo>
                    <a:cubicBezTo>
                      <a:pt x="677" y="115"/>
                      <a:pt x="642" y="148"/>
                      <a:pt x="598" y="148"/>
                    </a:cubicBezTo>
                    <a:lnTo>
                      <a:pt x="79" y="148"/>
                    </a:lnTo>
                    <a:cubicBezTo>
                      <a:pt x="36" y="148"/>
                      <a:pt x="0" y="115"/>
                      <a:pt x="0" y="7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73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27" name="Rectangle 203"/>
              <p:cNvSpPr>
                <a:spLocks noChangeArrowheads="1"/>
              </p:cNvSpPr>
              <p:nvPr/>
            </p:nvSpPr>
            <p:spPr bwMode="auto">
              <a:xfrm>
                <a:off x="3627" y="2422"/>
                <a:ext cx="368" cy="17"/>
              </a:xfrm>
              <a:prstGeom prst="rect">
                <a:avLst/>
              </a:prstGeom>
              <a:solidFill>
                <a:srgbClr val="EF75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  <p:sp>
            <p:nvSpPr>
              <p:cNvPr id="1228" name="Rectangle 204"/>
              <p:cNvSpPr>
                <a:spLocks noChangeArrowheads="1"/>
              </p:cNvSpPr>
              <p:nvPr/>
            </p:nvSpPr>
            <p:spPr bwMode="auto">
              <a:xfrm>
                <a:off x="4011" y="2422"/>
                <a:ext cx="123" cy="14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9235" tIns="24618" rIns="49235" bIns="2461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5"/>
              </a:p>
            </p:txBody>
          </p:sp>
        </p:grpSp>
        <p:sp>
          <p:nvSpPr>
            <p:cNvPr id="1230" name="Rectangle 206"/>
            <p:cNvSpPr>
              <a:spLocks noChangeArrowheads="1"/>
            </p:cNvSpPr>
            <p:nvPr/>
          </p:nvSpPr>
          <p:spPr bwMode="auto">
            <a:xfrm>
              <a:off x="4011" y="2422"/>
              <a:ext cx="123" cy="7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</p:grpSp>
      <p:grpSp>
        <p:nvGrpSpPr>
          <p:cNvPr id="5" name="Group 209"/>
          <p:cNvGrpSpPr>
            <a:grpSpLocks noChangeAspect="1"/>
          </p:cNvGrpSpPr>
          <p:nvPr/>
        </p:nvGrpSpPr>
        <p:grpSpPr bwMode="auto">
          <a:xfrm>
            <a:off x="543400" y="2977149"/>
            <a:ext cx="879612" cy="450056"/>
            <a:chOff x="97" y="2164"/>
            <a:chExt cx="792" cy="504"/>
          </a:xfrm>
        </p:grpSpPr>
        <p:sp>
          <p:nvSpPr>
            <p:cNvPr id="1232" name="AutoShape 208"/>
            <p:cNvSpPr>
              <a:spLocks noChangeAspect="1" noChangeArrowheads="1" noTextEdit="1"/>
            </p:cNvSpPr>
            <p:nvPr/>
          </p:nvSpPr>
          <p:spPr bwMode="auto">
            <a:xfrm>
              <a:off x="97" y="2164"/>
              <a:ext cx="7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34" name="Freeform 210"/>
            <p:cNvSpPr>
              <a:spLocks/>
            </p:cNvSpPr>
            <p:nvPr/>
          </p:nvSpPr>
          <p:spPr bwMode="auto">
            <a:xfrm>
              <a:off x="226" y="2268"/>
              <a:ext cx="540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2263" y="0"/>
                </a:cxn>
                <a:cxn ang="0">
                  <a:pos x="2338" y="75"/>
                </a:cxn>
                <a:cxn ang="0">
                  <a:pos x="2338" y="1563"/>
                </a:cxn>
                <a:cxn ang="0">
                  <a:pos x="2263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2338" h="1638">
                  <a:moveTo>
                    <a:pt x="75" y="0"/>
                  </a:moveTo>
                  <a:lnTo>
                    <a:pt x="2263" y="0"/>
                  </a:lnTo>
                  <a:cubicBezTo>
                    <a:pt x="2305" y="0"/>
                    <a:pt x="2338" y="34"/>
                    <a:pt x="2338" y="75"/>
                  </a:cubicBezTo>
                  <a:lnTo>
                    <a:pt x="2338" y="1563"/>
                  </a:lnTo>
                  <a:cubicBezTo>
                    <a:pt x="2338" y="1604"/>
                    <a:pt x="2305" y="1638"/>
                    <a:pt x="2263" y="1638"/>
                  </a:cubicBez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35" name="Freeform 211"/>
            <p:cNvSpPr>
              <a:spLocks/>
            </p:cNvSpPr>
            <p:nvPr/>
          </p:nvSpPr>
          <p:spPr bwMode="auto">
            <a:xfrm>
              <a:off x="226" y="2268"/>
              <a:ext cx="462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999" y="0"/>
                </a:cxn>
                <a:cxn ang="0">
                  <a:pos x="361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1999" h="1638">
                  <a:moveTo>
                    <a:pt x="75" y="0"/>
                  </a:moveTo>
                  <a:lnTo>
                    <a:pt x="1999" y="0"/>
                  </a:lnTo>
                  <a:lnTo>
                    <a:pt x="361" y="1638"/>
                  </a:ln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51F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36" name="Rectangle 212"/>
            <p:cNvSpPr>
              <a:spLocks noChangeArrowheads="1"/>
            </p:cNvSpPr>
            <p:nvPr/>
          </p:nvSpPr>
          <p:spPr bwMode="auto">
            <a:xfrm>
              <a:off x="252" y="2296"/>
              <a:ext cx="489" cy="329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37" name="Freeform 213"/>
            <p:cNvSpPr>
              <a:spLocks/>
            </p:cNvSpPr>
            <p:nvPr/>
          </p:nvSpPr>
          <p:spPr bwMode="auto">
            <a:xfrm>
              <a:off x="130" y="2657"/>
              <a:ext cx="735" cy="15"/>
            </a:xfrm>
            <a:custGeom>
              <a:avLst/>
              <a:gdLst/>
              <a:ahLst/>
              <a:cxnLst>
                <a:cxn ang="0">
                  <a:pos x="1592" y="65"/>
                </a:cxn>
                <a:cxn ang="0">
                  <a:pos x="121" y="65"/>
                </a:cxn>
                <a:cxn ang="0">
                  <a:pos x="0" y="2"/>
                </a:cxn>
                <a:cxn ang="0">
                  <a:pos x="1592" y="0"/>
                </a:cxn>
                <a:cxn ang="0">
                  <a:pos x="3183" y="2"/>
                </a:cxn>
                <a:cxn ang="0">
                  <a:pos x="3063" y="65"/>
                </a:cxn>
                <a:cxn ang="0">
                  <a:pos x="1592" y="65"/>
                </a:cxn>
              </a:cxnLst>
              <a:rect l="0" t="0" r="r" b="b"/>
              <a:pathLst>
                <a:path w="3183" h="65">
                  <a:moveTo>
                    <a:pt x="1592" y="65"/>
                  </a:moveTo>
                  <a:lnTo>
                    <a:pt x="121" y="65"/>
                  </a:lnTo>
                  <a:cubicBezTo>
                    <a:pt x="62" y="65"/>
                    <a:pt x="22" y="23"/>
                    <a:pt x="0" y="2"/>
                  </a:cubicBezTo>
                  <a:lnTo>
                    <a:pt x="1592" y="0"/>
                  </a:lnTo>
                  <a:lnTo>
                    <a:pt x="3183" y="2"/>
                  </a:lnTo>
                  <a:cubicBezTo>
                    <a:pt x="3161" y="23"/>
                    <a:pt x="3121" y="65"/>
                    <a:pt x="3063" y="65"/>
                  </a:cubicBezTo>
                  <a:lnTo>
                    <a:pt x="1592" y="65"/>
                  </a:lnTo>
                  <a:close/>
                </a:path>
              </a:pathLst>
            </a:custGeom>
            <a:solidFill>
              <a:srgbClr val="354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38" name="Freeform 214"/>
            <p:cNvSpPr>
              <a:spLocks/>
            </p:cNvSpPr>
            <p:nvPr/>
          </p:nvSpPr>
          <p:spPr bwMode="auto">
            <a:xfrm>
              <a:off x="125" y="2642"/>
              <a:ext cx="7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19" y="0"/>
                </a:cxn>
                <a:cxn ang="0">
                  <a:pos x="3219" y="35"/>
                </a:cxn>
                <a:cxn ang="0">
                  <a:pos x="3185" y="69"/>
                </a:cxn>
                <a:cxn ang="0">
                  <a:pos x="35" y="69"/>
                </a:cxn>
                <a:cxn ang="0">
                  <a:pos x="0" y="35"/>
                </a:cxn>
                <a:cxn ang="0">
                  <a:pos x="0" y="0"/>
                </a:cxn>
              </a:cxnLst>
              <a:rect l="0" t="0" r="r" b="b"/>
              <a:pathLst>
                <a:path w="3219" h="69">
                  <a:moveTo>
                    <a:pt x="0" y="0"/>
                  </a:moveTo>
                  <a:lnTo>
                    <a:pt x="3219" y="0"/>
                  </a:lnTo>
                  <a:lnTo>
                    <a:pt x="3219" y="35"/>
                  </a:lnTo>
                  <a:cubicBezTo>
                    <a:pt x="3219" y="54"/>
                    <a:pt x="3204" y="69"/>
                    <a:pt x="3185" y="69"/>
                  </a:cubicBezTo>
                  <a:lnTo>
                    <a:pt x="35" y="69"/>
                  </a:lnTo>
                  <a:cubicBezTo>
                    <a:pt x="16" y="69"/>
                    <a:pt x="0" y="54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39" name="Freeform 215"/>
            <p:cNvSpPr>
              <a:spLocks/>
            </p:cNvSpPr>
            <p:nvPr/>
          </p:nvSpPr>
          <p:spPr bwMode="auto">
            <a:xfrm>
              <a:off x="446" y="2642"/>
              <a:ext cx="103" cy="8"/>
            </a:xfrm>
            <a:custGeom>
              <a:avLst/>
              <a:gdLst/>
              <a:ahLst/>
              <a:cxnLst>
                <a:cxn ang="0">
                  <a:pos x="446" y="0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10" y="32"/>
                </a:cxn>
                <a:cxn ang="0">
                  <a:pos x="36" y="32"/>
                </a:cxn>
                <a:cxn ang="0">
                  <a:pos x="11" y="22"/>
                </a:cxn>
                <a:cxn ang="0">
                  <a:pos x="11" y="2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7" y="15"/>
                </a:cxn>
                <a:cxn ang="0">
                  <a:pos x="17" y="15"/>
                </a:cxn>
                <a:cxn ang="0">
                  <a:pos x="36" y="23"/>
                </a:cxn>
                <a:cxn ang="0">
                  <a:pos x="410" y="23"/>
                </a:cxn>
                <a:cxn ang="0">
                  <a:pos x="429" y="16"/>
                </a:cxn>
                <a:cxn ang="0">
                  <a:pos x="429" y="16"/>
                </a:cxn>
                <a:cxn ang="0">
                  <a:pos x="429" y="15"/>
                </a:cxn>
                <a:cxn ang="0">
                  <a:pos x="437" y="0"/>
                </a:cxn>
                <a:cxn ang="0">
                  <a:pos x="446" y="0"/>
                </a:cxn>
              </a:cxnLst>
              <a:rect l="0" t="0" r="r" b="b"/>
              <a:pathLst>
                <a:path w="446" h="32">
                  <a:moveTo>
                    <a:pt x="446" y="0"/>
                  </a:moveTo>
                  <a:cubicBezTo>
                    <a:pt x="445" y="9"/>
                    <a:pt x="441" y="16"/>
                    <a:pt x="435" y="22"/>
                  </a:cubicBezTo>
                  <a:lnTo>
                    <a:pt x="435" y="22"/>
                  </a:lnTo>
                  <a:lnTo>
                    <a:pt x="435" y="22"/>
                  </a:lnTo>
                  <a:cubicBezTo>
                    <a:pt x="428" y="28"/>
                    <a:pt x="419" y="32"/>
                    <a:pt x="410" y="32"/>
                  </a:cubicBezTo>
                  <a:lnTo>
                    <a:pt x="36" y="32"/>
                  </a:lnTo>
                  <a:cubicBezTo>
                    <a:pt x="26" y="32"/>
                    <a:pt x="17" y="28"/>
                    <a:pt x="11" y="22"/>
                  </a:cubicBezTo>
                  <a:lnTo>
                    <a:pt x="11" y="22"/>
                  </a:lnTo>
                  <a:cubicBezTo>
                    <a:pt x="5" y="16"/>
                    <a:pt x="1" y="9"/>
                    <a:pt x="0" y="0"/>
                  </a:cubicBezTo>
                  <a:lnTo>
                    <a:pt x="9" y="0"/>
                  </a:lnTo>
                  <a:cubicBezTo>
                    <a:pt x="10" y="6"/>
                    <a:pt x="13" y="11"/>
                    <a:pt x="17" y="15"/>
                  </a:cubicBezTo>
                  <a:lnTo>
                    <a:pt x="17" y="15"/>
                  </a:lnTo>
                  <a:cubicBezTo>
                    <a:pt x="22" y="20"/>
                    <a:pt x="29" y="23"/>
                    <a:pt x="36" y="23"/>
                  </a:cubicBezTo>
                  <a:lnTo>
                    <a:pt x="410" y="23"/>
                  </a:lnTo>
                  <a:cubicBezTo>
                    <a:pt x="417" y="23"/>
                    <a:pt x="424" y="20"/>
                    <a:pt x="429" y="16"/>
                  </a:cubicBezTo>
                  <a:lnTo>
                    <a:pt x="429" y="16"/>
                  </a:lnTo>
                  <a:lnTo>
                    <a:pt x="429" y="15"/>
                  </a:lnTo>
                  <a:cubicBezTo>
                    <a:pt x="433" y="11"/>
                    <a:pt x="436" y="6"/>
                    <a:pt x="437" y="0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9A0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40" name="Freeform 216"/>
            <p:cNvSpPr>
              <a:spLocks/>
            </p:cNvSpPr>
            <p:nvPr/>
          </p:nvSpPr>
          <p:spPr bwMode="auto">
            <a:xfrm>
              <a:off x="252" y="2296"/>
              <a:ext cx="409" cy="329"/>
            </a:xfrm>
            <a:custGeom>
              <a:avLst/>
              <a:gdLst/>
              <a:ahLst/>
              <a:cxnLst>
                <a:cxn ang="0">
                  <a:pos x="0" y="1415"/>
                </a:cxn>
                <a:cxn ang="0">
                  <a:pos x="357" y="1415"/>
                </a:cxn>
                <a:cxn ang="0">
                  <a:pos x="1772" y="0"/>
                </a:cxn>
                <a:cxn ang="0">
                  <a:pos x="0" y="0"/>
                </a:cxn>
                <a:cxn ang="0">
                  <a:pos x="0" y="1415"/>
                </a:cxn>
              </a:cxnLst>
              <a:rect l="0" t="0" r="r" b="b"/>
              <a:pathLst>
                <a:path w="1772" h="1415">
                  <a:moveTo>
                    <a:pt x="0" y="1415"/>
                  </a:moveTo>
                  <a:lnTo>
                    <a:pt x="357" y="1415"/>
                  </a:lnTo>
                  <a:lnTo>
                    <a:pt x="1772" y="0"/>
                  </a:lnTo>
                  <a:lnTo>
                    <a:pt x="0" y="0"/>
                  </a:lnTo>
                  <a:lnTo>
                    <a:pt x="0" y="1415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41" name="Freeform 217"/>
            <p:cNvSpPr>
              <a:spLocks/>
            </p:cNvSpPr>
            <p:nvPr/>
          </p:nvSpPr>
          <p:spPr bwMode="auto">
            <a:xfrm>
              <a:off x="303" y="2164"/>
              <a:ext cx="387" cy="461"/>
            </a:xfrm>
            <a:custGeom>
              <a:avLst/>
              <a:gdLst/>
              <a:ahLst/>
              <a:cxnLst>
                <a:cxn ang="0">
                  <a:pos x="0" y="1980"/>
                </a:cxn>
                <a:cxn ang="0">
                  <a:pos x="1678" y="1980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980"/>
                </a:cxn>
              </a:cxnLst>
              <a:rect l="0" t="0" r="r" b="b"/>
              <a:pathLst>
                <a:path w="1678" h="1980">
                  <a:moveTo>
                    <a:pt x="0" y="1980"/>
                  </a:moveTo>
                  <a:lnTo>
                    <a:pt x="1678" y="1980"/>
                  </a:ln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98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42" name="Freeform 218"/>
            <p:cNvSpPr>
              <a:spLocks/>
            </p:cNvSpPr>
            <p:nvPr/>
          </p:nvSpPr>
          <p:spPr bwMode="auto">
            <a:xfrm>
              <a:off x="303" y="2164"/>
              <a:ext cx="387" cy="30"/>
            </a:xfrm>
            <a:custGeom>
              <a:avLst/>
              <a:gdLst/>
              <a:ahLst/>
              <a:cxnLst>
                <a:cxn ang="0">
                  <a:pos x="1678" y="128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28"/>
                </a:cxn>
                <a:cxn ang="0">
                  <a:pos x="1678" y="128"/>
                </a:cxn>
              </a:cxnLst>
              <a:rect l="0" t="0" r="r" b="b"/>
              <a:pathLst>
                <a:path w="1678" h="128">
                  <a:moveTo>
                    <a:pt x="1678" y="128"/>
                  </a:move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28"/>
                  </a:lnTo>
                  <a:lnTo>
                    <a:pt x="1678" y="128"/>
                  </a:lnTo>
                  <a:close/>
                </a:path>
              </a:pathLst>
            </a:custGeom>
            <a:solidFill>
              <a:srgbClr val="4350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43" name="Freeform 219"/>
            <p:cNvSpPr>
              <a:spLocks/>
            </p:cNvSpPr>
            <p:nvPr/>
          </p:nvSpPr>
          <p:spPr bwMode="auto">
            <a:xfrm>
              <a:off x="268" y="2295"/>
              <a:ext cx="35" cy="330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148" y="1416"/>
                </a:cxn>
                <a:cxn ang="0">
                  <a:pos x="148" y="0"/>
                </a:cxn>
              </a:cxnLst>
              <a:rect l="0" t="0" r="r" b="b"/>
              <a:pathLst>
                <a:path w="148" h="1416">
                  <a:moveTo>
                    <a:pt x="148" y="0"/>
                  </a:moveTo>
                  <a:lnTo>
                    <a:pt x="0" y="0"/>
                  </a:lnTo>
                  <a:lnTo>
                    <a:pt x="148" y="1416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44" name="Freeform 220"/>
            <p:cNvSpPr>
              <a:spLocks/>
            </p:cNvSpPr>
            <p:nvPr/>
          </p:nvSpPr>
          <p:spPr bwMode="auto">
            <a:xfrm>
              <a:off x="690" y="2295"/>
              <a:ext cx="34" cy="3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0" y="1416"/>
                </a:cxn>
                <a:cxn ang="0">
                  <a:pos x="0" y="0"/>
                </a:cxn>
              </a:cxnLst>
              <a:rect l="0" t="0" r="r" b="b"/>
              <a:pathLst>
                <a:path w="149" h="1416">
                  <a:moveTo>
                    <a:pt x="0" y="0"/>
                  </a:moveTo>
                  <a:lnTo>
                    <a:pt x="149" y="0"/>
                  </a:lnTo>
                  <a:lnTo>
                    <a:pt x="0" y="1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45" name="Oval 221"/>
            <p:cNvSpPr>
              <a:spLocks noChangeArrowheads="1"/>
            </p:cNvSpPr>
            <p:nvPr/>
          </p:nvSpPr>
          <p:spPr bwMode="auto">
            <a:xfrm>
              <a:off x="317" y="2175"/>
              <a:ext cx="8" cy="8"/>
            </a:xfrm>
            <a:prstGeom prst="ellipse">
              <a:avLst/>
            </a:pr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46" name="Oval 222"/>
            <p:cNvSpPr>
              <a:spLocks noChangeArrowheads="1"/>
            </p:cNvSpPr>
            <p:nvPr/>
          </p:nvSpPr>
          <p:spPr bwMode="auto">
            <a:xfrm>
              <a:off x="333" y="2175"/>
              <a:ext cx="8" cy="8"/>
            </a:xfrm>
            <a:prstGeom prst="ellipse">
              <a:avLst/>
            </a:pr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47" name="Oval 223"/>
            <p:cNvSpPr>
              <a:spLocks noChangeArrowheads="1"/>
            </p:cNvSpPr>
            <p:nvPr/>
          </p:nvSpPr>
          <p:spPr bwMode="auto">
            <a:xfrm>
              <a:off x="350" y="2175"/>
              <a:ext cx="8" cy="8"/>
            </a:xfrm>
            <a:prstGeom prst="ellipse">
              <a:avLst/>
            </a:prstGeom>
            <a:solidFill>
              <a:srgbClr val="92AC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48" name="Rectangle 224"/>
            <p:cNvSpPr>
              <a:spLocks noChangeArrowheads="1"/>
            </p:cNvSpPr>
            <p:nvPr/>
          </p:nvSpPr>
          <p:spPr bwMode="auto">
            <a:xfrm>
              <a:off x="375" y="2173"/>
              <a:ext cx="29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49" name="Rectangle 225"/>
            <p:cNvSpPr>
              <a:spLocks noChangeArrowheads="1"/>
            </p:cNvSpPr>
            <p:nvPr/>
          </p:nvSpPr>
          <p:spPr bwMode="auto">
            <a:xfrm>
              <a:off x="352" y="2566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50" name="Rectangle 226"/>
            <p:cNvSpPr>
              <a:spLocks noChangeArrowheads="1"/>
            </p:cNvSpPr>
            <p:nvPr/>
          </p:nvSpPr>
          <p:spPr bwMode="auto">
            <a:xfrm>
              <a:off x="352" y="2540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51" name="Rectangle 227"/>
            <p:cNvSpPr>
              <a:spLocks noChangeArrowheads="1"/>
            </p:cNvSpPr>
            <p:nvPr/>
          </p:nvSpPr>
          <p:spPr bwMode="auto">
            <a:xfrm>
              <a:off x="352" y="2515"/>
              <a:ext cx="289" cy="3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52" name="Rectangle 228"/>
            <p:cNvSpPr>
              <a:spLocks noChangeArrowheads="1"/>
            </p:cNvSpPr>
            <p:nvPr/>
          </p:nvSpPr>
          <p:spPr bwMode="auto">
            <a:xfrm>
              <a:off x="352" y="2489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53" name="Rectangle 229"/>
            <p:cNvSpPr>
              <a:spLocks noChangeArrowheads="1"/>
            </p:cNvSpPr>
            <p:nvPr/>
          </p:nvSpPr>
          <p:spPr bwMode="auto">
            <a:xfrm>
              <a:off x="352" y="2250"/>
              <a:ext cx="289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54" name="Rectangle 230"/>
            <p:cNvSpPr>
              <a:spLocks noChangeArrowheads="1"/>
            </p:cNvSpPr>
            <p:nvPr/>
          </p:nvSpPr>
          <p:spPr bwMode="auto">
            <a:xfrm>
              <a:off x="352" y="2218"/>
              <a:ext cx="289" cy="17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55" name="Freeform 231"/>
            <p:cNvSpPr>
              <a:spLocks/>
            </p:cNvSpPr>
            <p:nvPr/>
          </p:nvSpPr>
          <p:spPr bwMode="auto">
            <a:xfrm>
              <a:off x="564" y="2280"/>
              <a:ext cx="36" cy="66"/>
            </a:xfrm>
            <a:custGeom>
              <a:avLst/>
              <a:gdLst/>
              <a:ahLst/>
              <a:cxnLst>
                <a:cxn ang="0">
                  <a:pos x="52" y="285"/>
                </a:cxn>
                <a:cxn ang="0">
                  <a:pos x="0" y="165"/>
                </a:cxn>
                <a:cxn ang="0">
                  <a:pos x="154" y="0"/>
                </a:cxn>
                <a:cxn ang="0">
                  <a:pos x="154" y="74"/>
                </a:cxn>
                <a:cxn ang="0">
                  <a:pos x="73" y="165"/>
                </a:cxn>
                <a:cxn ang="0">
                  <a:pos x="99" y="228"/>
                </a:cxn>
                <a:cxn ang="0">
                  <a:pos x="52" y="285"/>
                </a:cxn>
              </a:cxnLst>
              <a:rect l="0" t="0" r="r" b="b"/>
              <a:pathLst>
                <a:path w="154" h="285">
                  <a:moveTo>
                    <a:pt x="52" y="285"/>
                  </a:moveTo>
                  <a:cubicBezTo>
                    <a:pt x="20" y="255"/>
                    <a:pt x="0" y="212"/>
                    <a:pt x="0" y="165"/>
                  </a:cubicBezTo>
                  <a:cubicBezTo>
                    <a:pt x="0" y="77"/>
                    <a:pt x="68" y="6"/>
                    <a:pt x="154" y="0"/>
                  </a:cubicBezTo>
                  <a:lnTo>
                    <a:pt x="154" y="74"/>
                  </a:lnTo>
                  <a:cubicBezTo>
                    <a:pt x="109" y="79"/>
                    <a:pt x="73" y="118"/>
                    <a:pt x="73" y="165"/>
                  </a:cubicBezTo>
                  <a:cubicBezTo>
                    <a:pt x="73" y="189"/>
                    <a:pt x="83" y="212"/>
                    <a:pt x="99" y="228"/>
                  </a:cubicBezTo>
                  <a:lnTo>
                    <a:pt x="52" y="285"/>
                  </a:lnTo>
                  <a:close/>
                </a:path>
              </a:pathLst>
            </a:custGeom>
            <a:solidFill>
              <a:srgbClr val="6C87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56" name="Freeform 232"/>
            <p:cNvSpPr>
              <a:spLocks/>
            </p:cNvSpPr>
            <p:nvPr/>
          </p:nvSpPr>
          <p:spPr bwMode="auto">
            <a:xfrm>
              <a:off x="609" y="2313"/>
              <a:ext cx="32" cy="4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1"/>
                </a:cxn>
                <a:cxn ang="0">
                  <a:pos x="65" y="24"/>
                </a:cxn>
                <a:cxn ang="0">
                  <a:pos x="64" y="15"/>
                </a:cxn>
                <a:cxn ang="0">
                  <a:pos x="136" y="0"/>
                </a:cxn>
              </a:cxnLst>
              <a:rect l="0" t="0" r="r" b="b"/>
              <a:pathLst>
                <a:path w="138" h="184">
                  <a:moveTo>
                    <a:pt x="136" y="0"/>
                  </a:moveTo>
                  <a:cubicBezTo>
                    <a:pt x="137" y="8"/>
                    <a:pt x="138" y="16"/>
                    <a:pt x="138" y="24"/>
                  </a:cubicBezTo>
                  <a:cubicBezTo>
                    <a:pt x="138" y="101"/>
                    <a:pt x="84" y="166"/>
                    <a:pt x="13" y="184"/>
                  </a:cubicBezTo>
                  <a:lnTo>
                    <a:pt x="0" y="111"/>
                  </a:lnTo>
                  <a:cubicBezTo>
                    <a:pt x="37" y="100"/>
                    <a:pt x="65" y="65"/>
                    <a:pt x="65" y="24"/>
                  </a:cubicBezTo>
                  <a:cubicBezTo>
                    <a:pt x="65" y="21"/>
                    <a:pt x="65" y="18"/>
                    <a:pt x="64" y="15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57" name="Freeform 233"/>
            <p:cNvSpPr>
              <a:spLocks/>
            </p:cNvSpPr>
            <p:nvPr/>
          </p:nvSpPr>
          <p:spPr bwMode="auto">
            <a:xfrm>
              <a:off x="580" y="2336"/>
              <a:ext cx="27" cy="21"/>
            </a:xfrm>
            <a:custGeom>
              <a:avLst/>
              <a:gdLst/>
              <a:ahLst/>
              <a:cxnLst>
                <a:cxn ang="0">
                  <a:pos x="114" y="86"/>
                </a:cxn>
                <a:cxn ang="0">
                  <a:pos x="96" y="87"/>
                </a:cxn>
                <a:cxn ang="0">
                  <a:pos x="0" y="57"/>
                </a:cxn>
                <a:cxn ang="0">
                  <a:pos x="47" y="0"/>
                </a:cxn>
                <a:cxn ang="0">
                  <a:pos x="96" y="14"/>
                </a:cxn>
                <a:cxn ang="0">
                  <a:pos x="101" y="14"/>
                </a:cxn>
                <a:cxn ang="0">
                  <a:pos x="114" y="86"/>
                </a:cxn>
              </a:cxnLst>
              <a:rect l="0" t="0" r="r" b="b"/>
              <a:pathLst>
                <a:path w="114" h="87">
                  <a:moveTo>
                    <a:pt x="114" y="86"/>
                  </a:moveTo>
                  <a:cubicBezTo>
                    <a:pt x="108" y="87"/>
                    <a:pt x="102" y="87"/>
                    <a:pt x="96" y="87"/>
                  </a:cubicBezTo>
                  <a:cubicBezTo>
                    <a:pt x="60" y="87"/>
                    <a:pt x="27" y="76"/>
                    <a:pt x="0" y="57"/>
                  </a:cubicBezTo>
                  <a:lnTo>
                    <a:pt x="47" y="0"/>
                  </a:lnTo>
                  <a:cubicBezTo>
                    <a:pt x="61" y="9"/>
                    <a:pt x="78" y="14"/>
                    <a:pt x="96" y="14"/>
                  </a:cubicBezTo>
                  <a:cubicBezTo>
                    <a:pt x="98" y="14"/>
                    <a:pt x="99" y="14"/>
                    <a:pt x="101" y="14"/>
                  </a:cubicBezTo>
                  <a:lnTo>
                    <a:pt x="114" y="86"/>
                  </a:lnTo>
                  <a:close/>
                </a:path>
              </a:pathLst>
            </a:custGeom>
            <a:solidFill>
              <a:srgbClr val="2184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58" name="Freeform 234"/>
            <p:cNvSpPr>
              <a:spLocks/>
            </p:cNvSpPr>
            <p:nvPr/>
          </p:nvSpPr>
          <p:spPr bwMode="auto">
            <a:xfrm>
              <a:off x="605" y="2280"/>
              <a:ext cx="34" cy="31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76" y="135"/>
                </a:cxn>
                <a:cxn ang="0">
                  <a:pos x="147" y="119"/>
                </a:cxn>
                <a:cxn ang="0">
                  <a:pos x="0" y="0"/>
                </a:cxn>
                <a:cxn ang="0">
                  <a:pos x="0" y="74"/>
                </a:cxn>
              </a:cxnLst>
              <a:rect l="0" t="0" r="r" b="b"/>
              <a:pathLst>
                <a:path w="147" h="135">
                  <a:moveTo>
                    <a:pt x="0" y="74"/>
                  </a:moveTo>
                  <a:cubicBezTo>
                    <a:pt x="35" y="78"/>
                    <a:pt x="64" y="102"/>
                    <a:pt x="76" y="135"/>
                  </a:cubicBezTo>
                  <a:lnTo>
                    <a:pt x="147" y="119"/>
                  </a:lnTo>
                  <a:cubicBezTo>
                    <a:pt x="129" y="54"/>
                    <a:pt x="70" y="5"/>
                    <a:pt x="0" y="0"/>
                  </a:cubicBezTo>
                  <a:lnTo>
                    <a:pt x="0" y="74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59" name="Freeform 235"/>
            <p:cNvSpPr>
              <a:spLocks/>
            </p:cNvSpPr>
            <p:nvPr/>
          </p:nvSpPr>
          <p:spPr bwMode="auto">
            <a:xfrm>
              <a:off x="566" y="2382"/>
              <a:ext cx="35" cy="67"/>
            </a:xfrm>
            <a:custGeom>
              <a:avLst/>
              <a:gdLst/>
              <a:ahLst/>
              <a:cxnLst>
                <a:cxn ang="0">
                  <a:pos x="52" y="284"/>
                </a:cxn>
                <a:cxn ang="0">
                  <a:pos x="0" y="164"/>
                </a:cxn>
                <a:cxn ang="0">
                  <a:pos x="154" y="0"/>
                </a:cxn>
                <a:cxn ang="0">
                  <a:pos x="154" y="73"/>
                </a:cxn>
                <a:cxn ang="0">
                  <a:pos x="73" y="164"/>
                </a:cxn>
                <a:cxn ang="0">
                  <a:pos x="98" y="227"/>
                </a:cxn>
                <a:cxn ang="0">
                  <a:pos x="52" y="284"/>
                </a:cxn>
              </a:cxnLst>
              <a:rect l="0" t="0" r="r" b="b"/>
              <a:pathLst>
                <a:path w="154" h="284">
                  <a:moveTo>
                    <a:pt x="52" y="284"/>
                  </a:moveTo>
                  <a:cubicBezTo>
                    <a:pt x="20" y="254"/>
                    <a:pt x="0" y="211"/>
                    <a:pt x="0" y="164"/>
                  </a:cubicBezTo>
                  <a:cubicBezTo>
                    <a:pt x="0" y="77"/>
                    <a:pt x="68" y="5"/>
                    <a:pt x="154" y="0"/>
                  </a:cubicBezTo>
                  <a:lnTo>
                    <a:pt x="154" y="73"/>
                  </a:lnTo>
                  <a:cubicBezTo>
                    <a:pt x="108" y="78"/>
                    <a:pt x="73" y="117"/>
                    <a:pt x="73" y="164"/>
                  </a:cubicBezTo>
                  <a:cubicBezTo>
                    <a:pt x="73" y="189"/>
                    <a:pt x="82" y="211"/>
                    <a:pt x="98" y="227"/>
                  </a:cubicBezTo>
                  <a:lnTo>
                    <a:pt x="52" y="284"/>
                  </a:lnTo>
                  <a:close/>
                </a:path>
              </a:pathLst>
            </a:custGeom>
            <a:solidFill>
              <a:srgbClr val="6984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60" name="Freeform 236"/>
            <p:cNvSpPr>
              <a:spLocks/>
            </p:cNvSpPr>
            <p:nvPr/>
          </p:nvSpPr>
          <p:spPr bwMode="auto">
            <a:xfrm>
              <a:off x="610" y="2415"/>
              <a:ext cx="32" cy="4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2"/>
                </a:cxn>
                <a:cxn ang="0">
                  <a:pos x="65" y="24"/>
                </a:cxn>
                <a:cxn ang="0">
                  <a:pos x="65" y="16"/>
                </a:cxn>
                <a:cxn ang="0">
                  <a:pos x="137" y="0"/>
                </a:cxn>
              </a:cxnLst>
              <a:rect l="0" t="0" r="r" b="b"/>
              <a:pathLst>
                <a:path w="138" h="184">
                  <a:moveTo>
                    <a:pt x="137" y="0"/>
                  </a:moveTo>
                  <a:cubicBezTo>
                    <a:pt x="138" y="8"/>
                    <a:pt x="138" y="16"/>
                    <a:pt x="138" y="24"/>
                  </a:cubicBezTo>
                  <a:cubicBezTo>
                    <a:pt x="138" y="101"/>
                    <a:pt x="85" y="166"/>
                    <a:pt x="13" y="184"/>
                  </a:cubicBezTo>
                  <a:lnTo>
                    <a:pt x="0" y="112"/>
                  </a:lnTo>
                  <a:cubicBezTo>
                    <a:pt x="38" y="100"/>
                    <a:pt x="65" y="65"/>
                    <a:pt x="65" y="24"/>
                  </a:cubicBezTo>
                  <a:cubicBezTo>
                    <a:pt x="65" y="21"/>
                    <a:pt x="65" y="18"/>
                    <a:pt x="65" y="16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5367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61" name="Freeform 237"/>
            <p:cNvSpPr>
              <a:spLocks/>
            </p:cNvSpPr>
            <p:nvPr/>
          </p:nvSpPr>
          <p:spPr bwMode="auto">
            <a:xfrm>
              <a:off x="582" y="2439"/>
              <a:ext cx="26" cy="20"/>
            </a:xfrm>
            <a:custGeom>
              <a:avLst/>
              <a:gdLst/>
              <a:ahLst/>
              <a:cxnLst>
                <a:cxn ang="0">
                  <a:pos x="113" y="87"/>
                </a:cxn>
                <a:cxn ang="0">
                  <a:pos x="96" y="88"/>
                </a:cxn>
                <a:cxn ang="0">
                  <a:pos x="0" y="57"/>
                </a:cxn>
                <a:cxn ang="0">
                  <a:pos x="46" y="0"/>
                </a:cxn>
                <a:cxn ang="0">
                  <a:pos x="96" y="15"/>
                </a:cxn>
                <a:cxn ang="0">
                  <a:pos x="101" y="15"/>
                </a:cxn>
                <a:cxn ang="0">
                  <a:pos x="113" y="87"/>
                </a:cxn>
              </a:cxnLst>
              <a:rect l="0" t="0" r="r" b="b"/>
              <a:pathLst>
                <a:path w="113" h="88">
                  <a:moveTo>
                    <a:pt x="113" y="87"/>
                  </a:moveTo>
                  <a:cubicBezTo>
                    <a:pt x="108" y="88"/>
                    <a:pt x="102" y="88"/>
                    <a:pt x="96" y="88"/>
                  </a:cubicBezTo>
                  <a:cubicBezTo>
                    <a:pt x="60" y="88"/>
                    <a:pt x="27" y="76"/>
                    <a:pt x="0" y="57"/>
                  </a:cubicBezTo>
                  <a:lnTo>
                    <a:pt x="46" y="0"/>
                  </a:lnTo>
                  <a:cubicBezTo>
                    <a:pt x="60" y="9"/>
                    <a:pt x="77" y="15"/>
                    <a:pt x="96" y="15"/>
                  </a:cubicBezTo>
                  <a:cubicBezTo>
                    <a:pt x="97" y="15"/>
                    <a:pt x="99" y="15"/>
                    <a:pt x="101" y="15"/>
                  </a:cubicBezTo>
                  <a:lnTo>
                    <a:pt x="113" y="87"/>
                  </a:lnTo>
                  <a:close/>
                </a:path>
              </a:pathLst>
            </a:custGeom>
            <a:solidFill>
              <a:srgbClr val="4D838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62" name="Freeform 238"/>
            <p:cNvSpPr>
              <a:spLocks/>
            </p:cNvSpPr>
            <p:nvPr/>
          </p:nvSpPr>
          <p:spPr bwMode="auto">
            <a:xfrm>
              <a:off x="606" y="2382"/>
              <a:ext cx="34" cy="32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76" y="134"/>
                </a:cxn>
                <a:cxn ang="0">
                  <a:pos x="148" y="119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w="148" h="134">
                  <a:moveTo>
                    <a:pt x="0" y="73"/>
                  </a:moveTo>
                  <a:cubicBezTo>
                    <a:pt x="36" y="77"/>
                    <a:pt x="65" y="102"/>
                    <a:pt x="76" y="134"/>
                  </a:cubicBezTo>
                  <a:lnTo>
                    <a:pt x="148" y="119"/>
                  </a:lnTo>
                  <a:cubicBezTo>
                    <a:pt x="129" y="53"/>
                    <a:pt x="71" y="4"/>
                    <a:pt x="0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4FA0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63" name="Rectangle 239"/>
            <p:cNvSpPr>
              <a:spLocks noChangeArrowheads="1"/>
            </p:cNvSpPr>
            <p:nvPr/>
          </p:nvSpPr>
          <p:spPr bwMode="auto">
            <a:xfrm>
              <a:off x="357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64" name="Rectangle 240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65" name="Rectangle 241"/>
            <p:cNvSpPr>
              <a:spLocks noChangeArrowheads="1"/>
            </p:cNvSpPr>
            <p:nvPr/>
          </p:nvSpPr>
          <p:spPr bwMode="auto">
            <a:xfrm>
              <a:off x="407" y="2333"/>
              <a:ext cx="12" cy="126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66" name="Rectangle 242"/>
            <p:cNvSpPr>
              <a:spLocks noChangeArrowheads="1"/>
            </p:cNvSpPr>
            <p:nvPr/>
          </p:nvSpPr>
          <p:spPr bwMode="auto">
            <a:xfrm>
              <a:off x="431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67" name="Rectangle 243"/>
            <p:cNvSpPr>
              <a:spLocks noChangeArrowheads="1"/>
            </p:cNvSpPr>
            <p:nvPr/>
          </p:nvSpPr>
          <p:spPr bwMode="auto">
            <a:xfrm>
              <a:off x="456" y="2346"/>
              <a:ext cx="12" cy="113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68" name="Rectangle 244"/>
            <p:cNvSpPr>
              <a:spLocks noChangeArrowheads="1"/>
            </p:cNvSpPr>
            <p:nvPr/>
          </p:nvSpPr>
          <p:spPr bwMode="auto">
            <a:xfrm>
              <a:off x="481" y="2332"/>
              <a:ext cx="12" cy="127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69" name="Rectangle 245"/>
            <p:cNvSpPr>
              <a:spLocks noChangeArrowheads="1"/>
            </p:cNvSpPr>
            <p:nvPr/>
          </p:nvSpPr>
          <p:spPr bwMode="auto">
            <a:xfrm>
              <a:off x="505" y="2280"/>
              <a:ext cx="13" cy="179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70" name="Rectangle 246"/>
            <p:cNvSpPr>
              <a:spLocks noChangeArrowheads="1"/>
            </p:cNvSpPr>
            <p:nvPr/>
          </p:nvSpPr>
          <p:spPr bwMode="auto">
            <a:xfrm>
              <a:off x="530" y="2338"/>
              <a:ext cx="12" cy="121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71" name="Rectangle 247"/>
            <p:cNvSpPr>
              <a:spLocks noChangeArrowheads="1"/>
            </p:cNvSpPr>
            <p:nvPr/>
          </p:nvSpPr>
          <p:spPr bwMode="auto">
            <a:xfrm>
              <a:off x="357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72" name="Rectangle 248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73" name="Rectangle 249"/>
            <p:cNvSpPr>
              <a:spLocks noChangeArrowheads="1"/>
            </p:cNvSpPr>
            <p:nvPr/>
          </p:nvSpPr>
          <p:spPr bwMode="auto">
            <a:xfrm>
              <a:off x="407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74" name="Rectangle 250"/>
            <p:cNvSpPr>
              <a:spLocks noChangeArrowheads="1"/>
            </p:cNvSpPr>
            <p:nvPr/>
          </p:nvSpPr>
          <p:spPr bwMode="auto">
            <a:xfrm>
              <a:off x="431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75" name="Rectangle 251"/>
            <p:cNvSpPr>
              <a:spLocks noChangeArrowheads="1"/>
            </p:cNvSpPr>
            <p:nvPr/>
          </p:nvSpPr>
          <p:spPr bwMode="auto">
            <a:xfrm>
              <a:off x="456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76" name="Rectangle 252"/>
            <p:cNvSpPr>
              <a:spLocks noChangeArrowheads="1"/>
            </p:cNvSpPr>
            <p:nvPr/>
          </p:nvSpPr>
          <p:spPr bwMode="auto">
            <a:xfrm>
              <a:off x="481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77" name="Rectangle 253"/>
            <p:cNvSpPr>
              <a:spLocks noChangeArrowheads="1"/>
            </p:cNvSpPr>
            <p:nvPr/>
          </p:nvSpPr>
          <p:spPr bwMode="auto">
            <a:xfrm>
              <a:off x="505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78" name="Rectangle 254"/>
            <p:cNvSpPr>
              <a:spLocks noChangeArrowheads="1"/>
            </p:cNvSpPr>
            <p:nvPr/>
          </p:nvSpPr>
          <p:spPr bwMode="auto">
            <a:xfrm>
              <a:off x="530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79" name="Freeform 255"/>
            <p:cNvSpPr>
              <a:spLocks/>
            </p:cNvSpPr>
            <p:nvPr/>
          </p:nvSpPr>
          <p:spPr bwMode="auto">
            <a:xfrm>
              <a:off x="97" y="2341"/>
              <a:ext cx="274" cy="33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0"/>
                </a:cxn>
                <a:cxn ang="0">
                  <a:pos x="1187" y="1341"/>
                </a:cxn>
                <a:cxn ang="0">
                  <a:pos x="1107" y="1421"/>
                </a:cxn>
                <a:cxn ang="0">
                  <a:pos x="80" y="1421"/>
                </a:cxn>
                <a:cxn ang="0">
                  <a:pos x="0" y="1341"/>
                </a:cxn>
                <a:cxn ang="0">
                  <a:pos x="0" y="80"/>
                </a:cxn>
                <a:cxn ang="0">
                  <a:pos x="80" y="0"/>
                </a:cxn>
              </a:cxnLst>
              <a:rect l="0" t="0" r="r" b="b"/>
              <a:pathLst>
                <a:path w="1187" h="1421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0"/>
                  </a:cubicBezTo>
                  <a:lnTo>
                    <a:pt x="1187" y="1341"/>
                  </a:lnTo>
                  <a:cubicBezTo>
                    <a:pt x="1187" y="1385"/>
                    <a:pt x="1151" y="1421"/>
                    <a:pt x="1107" y="1421"/>
                  </a:cubicBezTo>
                  <a:lnTo>
                    <a:pt x="80" y="1421"/>
                  </a:lnTo>
                  <a:cubicBezTo>
                    <a:pt x="36" y="1421"/>
                    <a:pt x="0" y="1385"/>
                    <a:pt x="0" y="1341"/>
                  </a:cubicBezTo>
                  <a:lnTo>
                    <a:pt x="0" y="80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80" name="Freeform 256"/>
            <p:cNvSpPr>
              <a:spLocks/>
            </p:cNvSpPr>
            <p:nvPr/>
          </p:nvSpPr>
          <p:spPr bwMode="auto">
            <a:xfrm>
              <a:off x="97" y="2353"/>
              <a:ext cx="274" cy="9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1"/>
                </a:cxn>
                <a:cxn ang="0">
                  <a:pos x="1187" y="399"/>
                </a:cxn>
                <a:cxn ang="0">
                  <a:pos x="0" y="399"/>
                </a:cxn>
                <a:cxn ang="0">
                  <a:pos x="0" y="81"/>
                </a:cxn>
                <a:cxn ang="0">
                  <a:pos x="80" y="0"/>
                </a:cxn>
              </a:cxnLst>
              <a:rect l="0" t="0" r="r" b="b"/>
              <a:pathLst>
                <a:path w="1187" h="399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1"/>
                  </a:cubicBezTo>
                  <a:lnTo>
                    <a:pt x="1187" y="399"/>
                  </a:lnTo>
                  <a:lnTo>
                    <a:pt x="0" y="399"/>
                  </a:lnTo>
                  <a:lnTo>
                    <a:pt x="0" y="81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7681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81" name="Rectangle 257"/>
            <p:cNvSpPr>
              <a:spLocks noChangeArrowheads="1"/>
            </p:cNvSpPr>
            <p:nvPr/>
          </p:nvSpPr>
          <p:spPr bwMode="auto">
            <a:xfrm>
              <a:off x="122" y="2373"/>
              <a:ext cx="221" cy="58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82" name="Rectangle 258"/>
            <p:cNvSpPr>
              <a:spLocks noChangeArrowheads="1"/>
            </p:cNvSpPr>
            <p:nvPr/>
          </p:nvSpPr>
          <p:spPr bwMode="auto">
            <a:xfrm>
              <a:off x="132" y="2381"/>
              <a:ext cx="211" cy="50"/>
            </a:xfrm>
            <a:prstGeom prst="rect">
              <a:avLst/>
            </a:prstGeom>
            <a:solidFill>
              <a:srgbClr val="35EC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83" name="Freeform 259"/>
            <p:cNvSpPr>
              <a:spLocks/>
            </p:cNvSpPr>
            <p:nvPr/>
          </p:nvSpPr>
          <p:spPr bwMode="auto">
            <a:xfrm>
              <a:off x="120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84" name="Rectangle 260"/>
            <p:cNvSpPr>
              <a:spLocks noChangeArrowheads="1"/>
            </p:cNvSpPr>
            <p:nvPr/>
          </p:nvSpPr>
          <p:spPr bwMode="auto">
            <a:xfrm>
              <a:off x="122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85" name="Freeform 261"/>
            <p:cNvSpPr>
              <a:spLocks noEditPoints="1"/>
            </p:cNvSpPr>
            <p:nvPr/>
          </p:nvSpPr>
          <p:spPr bwMode="auto">
            <a:xfrm>
              <a:off x="120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86" name="Rectangle 262"/>
            <p:cNvSpPr>
              <a:spLocks noChangeArrowheads="1"/>
            </p:cNvSpPr>
            <p:nvPr/>
          </p:nvSpPr>
          <p:spPr bwMode="auto">
            <a:xfrm>
              <a:off x="122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87" name="Freeform 263"/>
            <p:cNvSpPr>
              <a:spLocks noEditPoints="1"/>
            </p:cNvSpPr>
            <p:nvPr/>
          </p:nvSpPr>
          <p:spPr bwMode="auto">
            <a:xfrm>
              <a:off x="120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88" name="Rectangle 264"/>
            <p:cNvSpPr>
              <a:spLocks noChangeArrowheads="1"/>
            </p:cNvSpPr>
            <p:nvPr/>
          </p:nvSpPr>
          <p:spPr bwMode="auto">
            <a:xfrm>
              <a:off x="122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89" name="Freeform 265"/>
            <p:cNvSpPr>
              <a:spLocks noEditPoints="1"/>
            </p:cNvSpPr>
            <p:nvPr/>
          </p:nvSpPr>
          <p:spPr bwMode="auto">
            <a:xfrm>
              <a:off x="120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90" name="Freeform 266"/>
            <p:cNvSpPr>
              <a:spLocks/>
            </p:cNvSpPr>
            <p:nvPr/>
          </p:nvSpPr>
          <p:spPr bwMode="auto">
            <a:xfrm>
              <a:off x="179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91" name="Rectangle 267"/>
            <p:cNvSpPr>
              <a:spLocks noChangeArrowheads="1"/>
            </p:cNvSpPr>
            <p:nvPr/>
          </p:nvSpPr>
          <p:spPr bwMode="auto">
            <a:xfrm>
              <a:off x="181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92" name="Freeform 268"/>
            <p:cNvSpPr>
              <a:spLocks noEditPoints="1"/>
            </p:cNvSpPr>
            <p:nvPr/>
          </p:nvSpPr>
          <p:spPr bwMode="auto">
            <a:xfrm>
              <a:off x="179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93" name="Rectangle 269"/>
            <p:cNvSpPr>
              <a:spLocks noChangeArrowheads="1"/>
            </p:cNvSpPr>
            <p:nvPr/>
          </p:nvSpPr>
          <p:spPr bwMode="auto">
            <a:xfrm>
              <a:off x="181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94" name="Freeform 270"/>
            <p:cNvSpPr>
              <a:spLocks noEditPoints="1"/>
            </p:cNvSpPr>
            <p:nvPr/>
          </p:nvSpPr>
          <p:spPr bwMode="auto">
            <a:xfrm>
              <a:off x="179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95" name="Rectangle 271"/>
            <p:cNvSpPr>
              <a:spLocks noChangeArrowheads="1"/>
            </p:cNvSpPr>
            <p:nvPr/>
          </p:nvSpPr>
          <p:spPr bwMode="auto">
            <a:xfrm>
              <a:off x="181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96" name="Freeform 272"/>
            <p:cNvSpPr>
              <a:spLocks noEditPoints="1"/>
            </p:cNvSpPr>
            <p:nvPr/>
          </p:nvSpPr>
          <p:spPr bwMode="auto">
            <a:xfrm>
              <a:off x="179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97" name="Rectangle 273"/>
            <p:cNvSpPr>
              <a:spLocks noChangeArrowheads="1"/>
            </p:cNvSpPr>
            <p:nvPr/>
          </p:nvSpPr>
          <p:spPr bwMode="auto">
            <a:xfrm>
              <a:off x="239" y="2469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98" name="Freeform 274"/>
            <p:cNvSpPr>
              <a:spLocks noEditPoints="1"/>
            </p:cNvSpPr>
            <p:nvPr/>
          </p:nvSpPr>
          <p:spPr bwMode="auto">
            <a:xfrm>
              <a:off x="237" y="2467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9"/>
                </a:cxn>
                <a:cxn ang="0">
                  <a:pos x="215" y="153"/>
                </a:cxn>
                <a:cxn ang="0">
                  <a:pos x="206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7" y="144"/>
                </a:cxn>
                <a:cxn ang="0">
                  <a:pos x="197" y="18"/>
                </a:cxn>
              </a:cxnLst>
              <a:rect l="0" t="0" r="r" b="b"/>
              <a:pathLst>
                <a:path w="215" h="162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9"/>
                  </a:lnTo>
                  <a:lnTo>
                    <a:pt x="215" y="153"/>
                  </a:lnTo>
                  <a:cubicBezTo>
                    <a:pt x="215" y="158"/>
                    <a:pt x="211" y="162"/>
                    <a:pt x="206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7" y="144"/>
                  </a:lnTo>
                  <a:lnTo>
                    <a:pt x="197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299" name="Rectangle 275"/>
            <p:cNvSpPr>
              <a:spLocks noChangeArrowheads="1"/>
            </p:cNvSpPr>
            <p:nvPr/>
          </p:nvSpPr>
          <p:spPr bwMode="auto">
            <a:xfrm>
              <a:off x="239" y="2516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00" name="Freeform 276"/>
            <p:cNvSpPr>
              <a:spLocks noEditPoints="1"/>
            </p:cNvSpPr>
            <p:nvPr/>
          </p:nvSpPr>
          <p:spPr bwMode="auto">
            <a:xfrm>
              <a:off x="237" y="2514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10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5"/>
                    <a:pt x="215" y="10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01" name="Rectangle 277"/>
            <p:cNvSpPr>
              <a:spLocks noChangeArrowheads="1"/>
            </p:cNvSpPr>
            <p:nvPr/>
          </p:nvSpPr>
          <p:spPr bwMode="auto">
            <a:xfrm>
              <a:off x="239" y="2563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02" name="Freeform 278"/>
            <p:cNvSpPr>
              <a:spLocks noEditPoints="1"/>
            </p:cNvSpPr>
            <p:nvPr/>
          </p:nvSpPr>
          <p:spPr bwMode="auto">
            <a:xfrm>
              <a:off x="237" y="2561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03" name="Rectangle 279"/>
            <p:cNvSpPr>
              <a:spLocks noChangeArrowheads="1"/>
            </p:cNvSpPr>
            <p:nvPr/>
          </p:nvSpPr>
          <p:spPr bwMode="auto">
            <a:xfrm>
              <a:off x="298" y="2469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04" name="Freeform 280"/>
            <p:cNvSpPr>
              <a:spLocks noEditPoints="1"/>
            </p:cNvSpPr>
            <p:nvPr/>
          </p:nvSpPr>
          <p:spPr bwMode="auto">
            <a:xfrm>
              <a:off x="296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05" name="Rectangle 281"/>
            <p:cNvSpPr>
              <a:spLocks noChangeArrowheads="1"/>
            </p:cNvSpPr>
            <p:nvPr/>
          </p:nvSpPr>
          <p:spPr bwMode="auto">
            <a:xfrm>
              <a:off x="298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06" name="Freeform 282"/>
            <p:cNvSpPr>
              <a:spLocks noEditPoints="1"/>
            </p:cNvSpPr>
            <p:nvPr/>
          </p:nvSpPr>
          <p:spPr bwMode="auto">
            <a:xfrm>
              <a:off x="296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07" name="Rectangle 283"/>
            <p:cNvSpPr>
              <a:spLocks noChangeArrowheads="1"/>
            </p:cNvSpPr>
            <p:nvPr/>
          </p:nvSpPr>
          <p:spPr bwMode="auto">
            <a:xfrm>
              <a:off x="298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08" name="Freeform 284"/>
            <p:cNvSpPr>
              <a:spLocks noEditPoints="1"/>
            </p:cNvSpPr>
            <p:nvPr/>
          </p:nvSpPr>
          <p:spPr bwMode="auto">
            <a:xfrm>
              <a:off x="296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09" name="Freeform 285"/>
            <p:cNvSpPr>
              <a:spLocks/>
            </p:cNvSpPr>
            <p:nvPr/>
          </p:nvSpPr>
          <p:spPr bwMode="auto">
            <a:xfrm>
              <a:off x="237" y="2608"/>
              <a:ext cx="108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460" y="0"/>
                </a:cxn>
                <a:cxn ang="0">
                  <a:pos x="469" y="9"/>
                </a:cxn>
                <a:cxn ang="0">
                  <a:pos x="469" y="10"/>
                </a:cxn>
                <a:cxn ang="0">
                  <a:pos x="469" y="154"/>
                </a:cxn>
                <a:cxn ang="0">
                  <a:pos x="460" y="163"/>
                </a:cxn>
                <a:cxn ang="0">
                  <a:pos x="460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469" h="163">
                  <a:moveTo>
                    <a:pt x="9" y="0"/>
                  </a:moveTo>
                  <a:lnTo>
                    <a:pt x="10" y="0"/>
                  </a:lnTo>
                  <a:lnTo>
                    <a:pt x="460" y="0"/>
                  </a:lnTo>
                  <a:cubicBezTo>
                    <a:pt x="465" y="0"/>
                    <a:pt x="469" y="4"/>
                    <a:pt x="469" y="9"/>
                  </a:cubicBezTo>
                  <a:lnTo>
                    <a:pt x="469" y="10"/>
                  </a:lnTo>
                  <a:lnTo>
                    <a:pt x="469" y="154"/>
                  </a:lnTo>
                  <a:cubicBezTo>
                    <a:pt x="469" y="159"/>
                    <a:pt x="465" y="163"/>
                    <a:pt x="460" y="163"/>
                  </a:cubicBezTo>
                  <a:lnTo>
                    <a:pt x="460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10" name="Rectangle 286"/>
            <p:cNvSpPr>
              <a:spLocks noChangeArrowheads="1"/>
            </p:cNvSpPr>
            <p:nvPr/>
          </p:nvSpPr>
          <p:spPr bwMode="auto">
            <a:xfrm>
              <a:off x="616" y="2555"/>
              <a:ext cx="279" cy="88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11" name="Rectangle 287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00A9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12" name="Rectangle 288"/>
            <p:cNvSpPr>
              <a:spLocks noChangeArrowheads="1"/>
            </p:cNvSpPr>
            <p:nvPr/>
          </p:nvSpPr>
          <p:spPr bwMode="auto">
            <a:xfrm>
              <a:off x="638" y="2643"/>
              <a:ext cx="36" cy="2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13" name="Rectangle 289"/>
            <p:cNvSpPr>
              <a:spLocks noChangeArrowheads="1"/>
            </p:cNvSpPr>
            <p:nvPr/>
          </p:nvSpPr>
          <p:spPr bwMode="auto">
            <a:xfrm>
              <a:off x="702" y="2531"/>
              <a:ext cx="107" cy="24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14" name="Rectangle 290"/>
            <p:cNvSpPr>
              <a:spLocks noChangeArrowheads="1"/>
            </p:cNvSpPr>
            <p:nvPr/>
          </p:nvSpPr>
          <p:spPr bwMode="auto">
            <a:xfrm>
              <a:off x="727" y="2492"/>
              <a:ext cx="58" cy="3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15" name="Freeform 291"/>
            <p:cNvSpPr>
              <a:spLocks/>
            </p:cNvSpPr>
            <p:nvPr/>
          </p:nvSpPr>
          <p:spPr bwMode="auto">
            <a:xfrm>
              <a:off x="707" y="2164"/>
              <a:ext cx="97" cy="271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19" y="952"/>
                </a:cxn>
                <a:cxn ang="0">
                  <a:pos x="357" y="1100"/>
                </a:cxn>
                <a:cxn ang="0">
                  <a:pos x="357" y="1100"/>
                </a:cxn>
                <a:cxn ang="0">
                  <a:pos x="209" y="1162"/>
                </a:cxn>
                <a:cxn ang="0">
                  <a:pos x="209" y="1162"/>
                </a:cxn>
                <a:cxn ang="0">
                  <a:pos x="61" y="1100"/>
                </a:cxn>
                <a:cxn ang="0">
                  <a:pos x="61" y="1100"/>
                </a:cxn>
                <a:cxn ang="0">
                  <a:pos x="0" y="952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86" y="952"/>
                </a:cxn>
                <a:cxn ang="0">
                  <a:pos x="122" y="1039"/>
                </a:cxn>
                <a:cxn ang="0">
                  <a:pos x="122" y="1039"/>
                </a:cxn>
                <a:cxn ang="0">
                  <a:pos x="209" y="1075"/>
                </a:cxn>
                <a:cxn ang="0">
                  <a:pos x="209" y="1075"/>
                </a:cxn>
                <a:cxn ang="0">
                  <a:pos x="296" y="1039"/>
                </a:cxn>
                <a:cxn ang="0">
                  <a:pos x="296" y="1039"/>
                </a:cxn>
                <a:cxn ang="0">
                  <a:pos x="333" y="952"/>
                </a:cxn>
                <a:cxn ang="0">
                  <a:pos x="333" y="0"/>
                </a:cxn>
                <a:cxn ang="0">
                  <a:pos x="419" y="0"/>
                </a:cxn>
              </a:cxnLst>
              <a:rect l="0" t="0" r="r" b="b"/>
              <a:pathLst>
                <a:path w="419" h="1162">
                  <a:moveTo>
                    <a:pt x="419" y="0"/>
                  </a:moveTo>
                  <a:lnTo>
                    <a:pt x="419" y="952"/>
                  </a:lnTo>
                  <a:cubicBezTo>
                    <a:pt x="419" y="1009"/>
                    <a:pt x="395" y="1062"/>
                    <a:pt x="357" y="1100"/>
                  </a:cubicBezTo>
                  <a:lnTo>
                    <a:pt x="357" y="1100"/>
                  </a:lnTo>
                  <a:cubicBezTo>
                    <a:pt x="319" y="1138"/>
                    <a:pt x="267" y="1162"/>
                    <a:pt x="209" y="1162"/>
                  </a:cubicBezTo>
                  <a:lnTo>
                    <a:pt x="209" y="1162"/>
                  </a:lnTo>
                  <a:cubicBezTo>
                    <a:pt x="152" y="1162"/>
                    <a:pt x="99" y="1138"/>
                    <a:pt x="61" y="1100"/>
                  </a:cubicBezTo>
                  <a:lnTo>
                    <a:pt x="61" y="1100"/>
                  </a:lnTo>
                  <a:cubicBezTo>
                    <a:pt x="23" y="1062"/>
                    <a:pt x="0" y="1009"/>
                    <a:pt x="0" y="952"/>
                  </a:cubicBezTo>
                  <a:lnTo>
                    <a:pt x="0" y="0"/>
                  </a:lnTo>
                  <a:lnTo>
                    <a:pt x="86" y="0"/>
                  </a:lnTo>
                  <a:lnTo>
                    <a:pt x="86" y="952"/>
                  </a:lnTo>
                  <a:cubicBezTo>
                    <a:pt x="86" y="986"/>
                    <a:pt x="100" y="1017"/>
                    <a:pt x="122" y="1039"/>
                  </a:cubicBezTo>
                  <a:lnTo>
                    <a:pt x="122" y="1039"/>
                  </a:lnTo>
                  <a:cubicBezTo>
                    <a:pt x="145" y="1061"/>
                    <a:pt x="175" y="1075"/>
                    <a:pt x="209" y="1075"/>
                  </a:cubicBezTo>
                  <a:lnTo>
                    <a:pt x="209" y="1075"/>
                  </a:lnTo>
                  <a:cubicBezTo>
                    <a:pt x="243" y="1075"/>
                    <a:pt x="274" y="1061"/>
                    <a:pt x="296" y="1039"/>
                  </a:cubicBezTo>
                  <a:lnTo>
                    <a:pt x="296" y="1039"/>
                  </a:lnTo>
                  <a:cubicBezTo>
                    <a:pt x="319" y="1017"/>
                    <a:pt x="333" y="986"/>
                    <a:pt x="333" y="952"/>
                  </a:cubicBezTo>
                  <a:lnTo>
                    <a:pt x="333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16" name="Rectangle 292"/>
            <p:cNvSpPr>
              <a:spLocks noChangeArrowheads="1"/>
            </p:cNvSpPr>
            <p:nvPr/>
          </p:nvSpPr>
          <p:spPr bwMode="auto">
            <a:xfrm>
              <a:off x="746" y="2424"/>
              <a:ext cx="20" cy="68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17" name="Rectangle 293"/>
            <p:cNvSpPr>
              <a:spLocks noChangeArrowheads="1"/>
            </p:cNvSpPr>
            <p:nvPr/>
          </p:nvSpPr>
          <p:spPr bwMode="auto">
            <a:xfrm>
              <a:off x="756" y="2555"/>
              <a:ext cx="139" cy="88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18" name="Rectangle 294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19" name="Rectangle 295"/>
            <p:cNvSpPr>
              <a:spLocks noChangeArrowheads="1"/>
            </p:cNvSpPr>
            <p:nvPr/>
          </p:nvSpPr>
          <p:spPr bwMode="auto">
            <a:xfrm>
              <a:off x="756" y="2531"/>
              <a:ext cx="53" cy="24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20" name="Rectangle 296"/>
            <p:cNvSpPr>
              <a:spLocks noChangeArrowheads="1"/>
            </p:cNvSpPr>
            <p:nvPr/>
          </p:nvSpPr>
          <p:spPr bwMode="auto">
            <a:xfrm>
              <a:off x="756" y="2492"/>
              <a:ext cx="29" cy="3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21" name="Freeform 297"/>
            <p:cNvSpPr>
              <a:spLocks/>
            </p:cNvSpPr>
            <p:nvPr/>
          </p:nvSpPr>
          <p:spPr bwMode="auto">
            <a:xfrm>
              <a:off x="756" y="2164"/>
              <a:ext cx="48" cy="271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10" y="952"/>
                </a:cxn>
                <a:cxn ang="0">
                  <a:pos x="148" y="1100"/>
                </a:cxn>
                <a:cxn ang="0">
                  <a:pos x="148" y="1100"/>
                </a:cxn>
                <a:cxn ang="0">
                  <a:pos x="0" y="1162"/>
                </a:cxn>
                <a:cxn ang="0">
                  <a:pos x="0" y="1161"/>
                </a:cxn>
                <a:cxn ang="0">
                  <a:pos x="0" y="1075"/>
                </a:cxn>
                <a:cxn ang="0">
                  <a:pos x="0" y="1075"/>
                </a:cxn>
                <a:cxn ang="0">
                  <a:pos x="87" y="1039"/>
                </a:cxn>
                <a:cxn ang="0">
                  <a:pos x="88" y="1039"/>
                </a:cxn>
                <a:cxn ang="0">
                  <a:pos x="124" y="952"/>
                </a:cxn>
                <a:cxn ang="0">
                  <a:pos x="124" y="0"/>
                </a:cxn>
                <a:cxn ang="0">
                  <a:pos x="210" y="0"/>
                </a:cxn>
              </a:cxnLst>
              <a:rect l="0" t="0" r="r" b="b"/>
              <a:pathLst>
                <a:path w="210" h="1162">
                  <a:moveTo>
                    <a:pt x="210" y="0"/>
                  </a:moveTo>
                  <a:lnTo>
                    <a:pt x="210" y="952"/>
                  </a:lnTo>
                  <a:cubicBezTo>
                    <a:pt x="210" y="1009"/>
                    <a:pt x="186" y="1062"/>
                    <a:pt x="148" y="1100"/>
                  </a:cubicBezTo>
                  <a:lnTo>
                    <a:pt x="148" y="1100"/>
                  </a:lnTo>
                  <a:cubicBezTo>
                    <a:pt x="110" y="1138"/>
                    <a:pt x="58" y="1162"/>
                    <a:pt x="0" y="1162"/>
                  </a:cubicBezTo>
                  <a:lnTo>
                    <a:pt x="0" y="1161"/>
                  </a:lnTo>
                  <a:lnTo>
                    <a:pt x="0" y="1075"/>
                  </a:lnTo>
                  <a:lnTo>
                    <a:pt x="0" y="1075"/>
                  </a:lnTo>
                  <a:cubicBezTo>
                    <a:pt x="34" y="1075"/>
                    <a:pt x="65" y="1061"/>
                    <a:pt x="87" y="1039"/>
                  </a:cubicBezTo>
                  <a:lnTo>
                    <a:pt x="88" y="1039"/>
                  </a:lnTo>
                  <a:cubicBezTo>
                    <a:pt x="110" y="1017"/>
                    <a:pt x="124" y="986"/>
                    <a:pt x="124" y="952"/>
                  </a:cubicBezTo>
                  <a:lnTo>
                    <a:pt x="124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  <p:sp>
          <p:nvSpPr>
            <p:cNvPr id="1322" name="Rectangle 298"/>
            <p:cNvSpPr>
              <a:spLocks noChangeArrowheads="1"/>
            </p:cNvSpPr>
            <p:nvPr/>
          </p:nvSpPr>
          <p:spPr bwMode="auto">
            <a:xfrm>
              <a:off x="756" y="2424"/>
              <a:ext cx="10" cy="68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49235" tIns="24618" rIns="49235" bIns="24618" numCol="1" anchor="t" anchorCtr="0" compatLnSpc="1">
              <a:prstTxWarp prst="textNoShape">
                <a:avLst/>
              </a:prstTxWarp>
            </a:bodyPr>
            <a:lstStyle/>
            <a:p>
              <a:endParaRPr lang="ru-RU" sz="1005"/>
            </a:p>
          </p:txBody>
        </p:sp>
      </p:grpSp>
      <p:pic>
        <p:nvPicPr>
          <p:cNvPr id="350" name="Рисунок 349" descr="004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160" y="4174898"/>
            <a:ext cx="1048946" cy="50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67439"/>
      </p:ext>
    </p:extLst>
  </p:cSld>
  <p:clrMapOvr>
    <a:masterClrMapping/>
  </p:clrMapOvr>
  <p:transition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Заголовок 1"/>
          <p:cNvSpPr txBox="1">
            <a:spLocks noGrp="1"/>
          </p:cNvSpPr>
          <p:nvPr>
            <p:ph type="title"/>
          </p:nvPr>
        </p:nvSpPr>
        <p:spPr>
          <a:xfrm>
            <a:off x="733693" y="245412"/>
            <a:ext cx="8069983" cy="878839"/>
          </a:xfrm>
          <a:prstGeom prst="rect">
            <a:avLst/>
          </a:prstGeom>
        </p:spPr>
        <p:txBody>
          <a:bodyPr>
            <a:normAutofit/>
          </a:bodyPr>
          <a:lstStyle>
            <a:lvl1pPr defTabSz="1053388">
              <a:defRPr sz="5022"/>
            </a:lvl1pPr>
          </a:lstStyle>
          <a:p>
            <a:pPr algn="ctr"/>
            <a:r>
              <a:rPr lang="ru-RU" sz="2584" dirty="0"/>
              <a:t>Функциональная</a:t>
            </a:r>
            <a:r>
              <a:rPr sz="2584" dirty="0"/>
              <a:t> </a:t>
            </a:r>
            <a:r>
              <a:rPr lang="ru-RU" sz="2584" dirty="0"/>
              <a:t>грамотность  </a:t>
            </a:r>
            <a:endParaRPr sz="2584" b="0" i="1" dirty="0"/>
          </a:p>
        </p:txBody>
      </p:sp>
      <p:sp>
        <p:nvSpPr>
          <p:cNvPr id="248" name="Объект 2"/>
          <p:cNvSpPr txBox="1">
            <a:spLocks noGrp="1"/>
          </p:cNvSpPr>
          <p:nvPr>
            <p:ph type="body" idx="1"/>
          </p:nvPr>
        </p:nvSpPr>
        <p:spPr>
          <a:xfrm>
            <a:off x="733693" y="994410"/>
            <a:ext cx="7676615" cy="390367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280358" indent="-20514" algn="just">
              <a:buNone/>
            </a:pPr>
            <a:r>
              <a:rPr lang="ru-RU" sz="3231" b="1" dirty="0"/>
              <a:t>Новый</a:t>
            </a:r>
            <a:r>
              <a:rPr lang="ru-RU" sz="3231" b="1" i="1" dirty="0"/>
              <a:t> </a:t>
            </a:r>
            <a:r>
              <a:rPr lang="ru-RU" sz="3231" b="1" dirty="0"/>
              <a:t>словарь</a:t>
            </a:r>
            <a:r>
              <a:rPr lang="ru-RU" sz="3231" b="1" i="1" dirty="0"/>
              <a:t> </a:t>
            </a:r>
            <a:r>
              <a:rPr lang="ru-RU" sz="3231" b="1" dirty="0"/>
              <a:t>методических</a:t>
            </a:r>
            <a:r>
              <a:rPr lang="ru-RU" sz="3231" b="1" i="1" dirty="0"/>
              <a:t> </a:t>
            </a:r>
            <a:r>
              <a:rPr lang="ru-RU" sz="3231" b="1" dirty="0"/>
              <a:t>терминов</a:t>
            </a:r>
            <a:r>
              <a:rPr lang="ru-RU" sz="3231" b="1" i="1" dirty="0"/>
              <a:t> </a:t>
            </a:r>
            <a:r>
              <a:rPr lang="ru-RU" sz="3231" b="1" dirty="0"/>
              <a:t>и</a:t>
            </a:r>
            <a:r>
              <a:rPr lang="ru-RU" sz="3231" b="1" i="1" dirty="0"/>
              <a:t> </a:t>
            </a:r>
            <a:r>
              <a:rPr lang="ru-RU" sz="3231" b="1" dirty="0"/>
              <a:t>понятий:</a:t>
            </a:r>
            <a:r>
              <a:rPr lang="ru-RU" sz="3231" dirty="0"/>
              <a:t> «ФУНКЦИОНАЛЬНАЯ ГРАМОТНОСТЬ. Способность человека вступать в отношения с внешней средой и максимально быстро адаптироваться и функционировать в ней. В отличие от элементарной грамотности как способности личности читать, понимать, составлять короткие тексты и осуществлять простейшие арифметические действия, Ф.г. есть уровень знаний, умений и навыков, обеспечивающий нормальное функционирование личности в системе социальных отношений, который считается минимально необходимым для осуществления жизнедеятельности личности в конкретной культурной среде»</a:t>
            </a:r>
          </a:p>
          <a:p>
            <a:pPr marL="280358" indent="-20514" algn="just">
              <a:buNone/>
            </a:pPr>
            <a:r>
              <a:rPr lang="ru-RU" dirty="0"/>
              <a:t>[</a:t>
            </a:r>
            <a:r>
              <a:rPr lang="ru-RU" i="1" dirty="0"/>
              <a:t>Азимов Э. Г., Щукин А. Н.</a:t>
            </a:r>
            <a:r>
              <a:rPr lang="ru-RU" dirty="0"/>
              <a:t> Новый словарь методических терминов и понятий (теория и практика обучения языкам). М.: Икар, 2009. 448 с., С. 342].</a:t>
            </a:r>
          </a:p>
        </p:txBody>
      </p:sp>
      <p:sp>
        <p:nvSpPr>
          <p:cNvPr id="249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8256157" y="4221694"/>
            <a:ext cx="154151" cy="1987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4934" tIns="27466" rIns="54934" bIns="27466" anchor="ctr" anchorCtr="0">
            <a:noAutofit/>
          </a:bodyPr>
          <a:lstStyle/>
          <a:p>
            <a:fld id="{86CB4B4D-7CA3-9044-876B-883B54F8677D}" type="slidenum">
              <a:rPr smtClean="0"/>
              <a:pPr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34006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Заголовок 1"/>
          <p:cNvSpPr txBox="1">
            <a:spLocks noGrp="1"/>
          </p:cNvSpPr>
          <p:nvPr>
            <p:ph type="title"/>
          </p:nvPr>
        </p:nvSpPr>
        <p:spPr>
          <a:xfrm>
            <a:off x="960120" y="245412"/>
            <a:ext cx="7843556" cy="878839"/>
          </a:xfrm>
          <a:prstGeom prst="rect">
            <a:avLst/>
          </a:prstGeom>
        </p:spPr>
        <p:txBody>
          <a:bodyPr>
            <a:normAutofit/>
          </a:bodyPr>
          <a:lstStyle>
            <a:lvl1pPr defTabSz="1053388">
              <a:defRPr sz="5022"/>
            </a:lvl1pPr>
          </a:lstStyle>
          <a:p>
            <a:pPr algn="ctr"/>
            <a:r>
              <a:rPr lang="ru-RU" sz="2584" dirty="0"/>
              <a:t>Функционально грамотный человек</a:t>
            </a:r>
            <a:endParaRPr sz="2584" b="0" i="1" dirty="0"/>
          </a:p>
        </p:txBody>
      </p:sp>
      <p:sp>
        <p:nvSpPr>
          <p:cNvPr id="248" name="Объект 2"/>
          <p:cNvSpPr txBox="1">
            <a:spLocks noGrp="1"/>
          </p:cNvSpPr>
          <p:nvPr>
            <p:ph type="body" idx="1"/>
          </p:nvPr>
        </p:nvSpPr>
        <p:spPr>
          <a:xfrm>
            <a:off x="733693" y="1279340"/>
            <a:ext cx="7676615" cy="361874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80358" indent="20514" algn="just">
              <a:buNone/>
            </a:pPr>
            <a:r>
              <a:rPr lang="ru-RU" sz="2872" b="1" dirty="0"/>
              <a:t>Леонтьев А.А</a:t>
            </a:r>
            <a:r>
              <a:rPr lang="ru-RU" sz="2872" dirty="0"/>
              <a:t>.: «Функционально 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</a:t>
            </a:r>
            <a:r>
              <a:rPr lang="ru-RU" sz="2872" u="sng" dirty="0">
                <a:hlinkClick r:id="rId3"/>
              </a:rPr>
              <a:t>[</a:t>
            </a:r>
            <a:r>
              <a:rPr lang="ru-RU" sz="2872" i="1" dirty="0"/>
              <a:t>Образовательная система «Школа 2100». Педагогика здравого смысла / под ред. А. А. Леонтьева. М.: </a:t>
            </a:r>
            <a:r>
              <a:rPr lang="ru-RU" sz="2872" i="1" dirty="0" err="1"/>
              <a:t>Баласс</a:t>
            </a:r>
            <a:r>
              <a:rPr lang="ru-RU" sz="2872" i="1" dirty="0"/>
              <a:t>, 2003. С. 35.</a:t>
            </a:r>
            <a:r>
              <a:rPr lang="ru-RU" sz="2872" i="1" u="sng" dirty="0">
                <a:hlinkClick r:id="rId3"/>
              </a:rPr>
              <a:t>]</a:t>
            </a:r>
            <a:r>
              <a:rPr lang="ru-RU" sz="2872" i="1" dirty="0"/>
              <a:t>.</a:t>
            </a:r>
          </a:p>
        </p:txBody>
      </p:sp>
      <p:sp>
        <p:nvSpPr>
          <p:cNvPr id="249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8256157" y="4221694"/>
            <a:ext cx="154151" cy="1987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4934" tIns="27466" rIns="54934" bIns="27466" anchor="ctr" anchorCtr="0">
            <a:noAutofit/>
          </a:bodyPr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56748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Заголовок 1"/>
          <p:cNvSpPr txBox="1">
            <a:spLocks noGrp="1"/>
          </p:cNvSpPr>
          <p:nvPr>
            <p:ph type="title"/>
          </p:nvPr>
        </p:nvSpPr>
        <p:spPr>
          <a:xfrm>
            <a:off x="1127061" y="245412"/>
            <a:ext cx="7676615" cy="878839"/>
          </a:xfrm>
          <a:prstGeom prst="rect">
            <a:avLst/>
          </a:prstGeom>
        </p:spPr>
        <p:txBody>
          <a:bodyPr>
            <a:normAutofit/>
          </a:bodyPr>
          <a:lstStyle>
            <a:lvl1pPr defTabSz="1053388">
              <a:defRPr sz="5022"/>
            </a:lvl1pPr>
          </a:lstStyle>
          <a:p>
            <a:pPr algn="ctr"/>
            <a:r>
              <a:rPr lang="ru-RU" sz="2584" dirty="0"/>
              <a:t>Функциональная</a:t>
            </a:r>
            <a:r>
              <a:rPr sz="2584" dirty="0"/>
              <a:t> </a:t>
            </a:r>
            <a:r>
              <a:rPr lang="ru-RU" sz="2584" dirty="0"/>
              <a:t>грамотность </a:t>
            </a:r>
            <a:endParaRPr sz="2584" b="0" i="1" dirty="0"/>
          </a:p>
        </p:txBody>
      </p:sp>
      <p:sp>
        <p:nvSpPr>
          <p:cNvPr id="248" name="Объект 2"/>
          <p:cNvSpPr txBox="1">
            <a:spLocks noGrp="1"/>
          </p:cNvSpPr>
          <p:nvPr>
            <p:ph type="body" idx="1"/>
          </p:nvPr>
        </p:nvSpPr>
        <p:spPr>
          <a:xfrm>
            <a:off x="733693" y="1124250"/>
            <a:ext cx="7676615" cy="37738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" indent="457200" algn="just">
              <a:buNone/>
            </a:pPr>
            <a:r>
              <a:rPr lang="ru-RU" dirty="0"/>
              <a:t>Определение функциональной грамотности в</a:t>
            </a:r>
            <a:r>
              <a:rPr lang="ru-RU" b="1" dirty="0"/>
              <a:t> исследовании </a:t>
            </a:r>
            <a:r>
              <a:rPr lang="en-US" b="1" dirty="0"/>
              <a:t>PISA </a:t>
            </a:r>
            <a:r>
              <a:rPr lang="ru-RU" dirty="0"/>
              <a:t>заложено в основном вопросе, на который отвечает исследование: «Обладают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 социальных отношений?» [</a:t>
            </a:r>
            <a:r>
              <a:rPr lang="en-US" sz="1867" i="1" dirty="0"/>
              <a:t>PISA 2018 Assessment and Analytical Framework. Paris</a:t>
            </a:r>
            <a:r>
              <a:rPr lang="ru-RU" sz="1867" i="1" dirty="0"/>
              <a:t>: </a:t>
            </a:r>
            <a:r>
              <a:rPr lang="en-US" sz="1867" i="1" dirty="0"/>
              <a:t>OECD Publishing</a:t>
            </a:r>
            <a:r>
              <a:rPr lang="ru-RU" sz="1867" i="1" dirty="0"/>
              <a:t>, 2019. 308 </a:t>
            </a:r>
            <a:r>
              <a:rPr lang="en-US" sz="1867" i="1" dirty="0"/>
              <a:t>p</a:t>
            </a:r>
            <a:r>
              <a:rPr lang="ru-RU" sz="1867" i="1" dirty="0"/>
              <a:t>. </a:t>
            </a:r>
            <a:r>
              <a:rPr lang="ru-RU" dirty="0"/>
              <a:t>]</a:t>
            </a:r>
          </a:p>
          <a:p>
            <a:endParaRPr lang="ru-RU" sz="2872" i="1" dirty="0"/>
          </a:p>
        </p:txBody>
      </p:sp>
      <p:sp>
        <p:nvSpPr>
          <p:cNvPr id="249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8256157" y="4221694"/>
            <a:ext cx="154151" cy="1987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4934" tIns="27466" rIns="54934" bIns="27466" anchor="ctr" anchorCtr="0">
            <a:noAutofit/>
          </a:bodyPr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6880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opic">
    <a:dk1>
      <a:srgbClr val="A1E8D9"/>
    </a:dk1>
    <a:lt1>
      <a:srgbClr val="FFFFFF"/>
    </a:lt1>
    <a:dk2>
      <a:srgbClr val="695D46"/>
    </a:dk2>
    <a:lt2>
      <a:srgbClr val="B3A77D"/>
    </a:lt2>
    <a:accent1>
      <a:srgbClr val="EF6C00"/>
    </a:accent1>
    <a:accent2>
      <a:srgbClr val="009668"/>
    </a:accent2>
    <a:accent3>
      <a:srgbClr val="4DB6AC"/>
    </a:accent3>
    <a:accent4>
      <a:srgbClr val="FF9800"/>
    </a:accent4>
    <a:accent5>
      <a:srgbClr val="CE93D8"/>
    </a:accent5>
    <a:accent6>
      <a:srgbClr val="EEFF41"/>
    </a:accent6>
    <a:hlink>
      <a:srgbClr val="CE93D8"/>
    </a:hlink>
    <a:folHlink>
      <a:srgbClr val="CE93D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</TotalTime>
  <Words>2890</Words>
  <Application>Microsoft Office PowerPoint</Application>
  <PresentationFormat>Экран (16:9)</PresentationFormat>
  <Paragraphs>208</Paragraphs>
  <Slides>26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PT Sans Narrow</vt:lpstr>
      <vt:lpstr>Verdana</vt:lpstr>
      <vt:lpstr>Microsoft Sans Serif</vt:lpstr>
      <vt:lpstr>Calibri</vt:lpstr>
      <vt:lpstr>Open Sans</vt:lpstr>
      <vt:lpstr>Gotham Pro Black</vt:lpstr>
      <vt:lpstr>Gotham Pro</vt:lpstr>
      <vt:lpstr>Wingdings</vt:lpstr>
      <vt:lpstr>Tropic</vt:lpstr>
      <vt:lpstr>Презентация PowerPoint</vt:lpstr>
      <vt:lpstr>Вопросы для обсуждения</vt:lpstr>
      <vt:lpstr>Из указа Президента России от 7 мая 2018 года:  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образования.    </vt:lpstr>
      <vt:lpstr>Презентация PowerPoint</vt:lpstr>
      <vt:lpstr>Как сегодня объективно оценить качество российского образования?</vt:lpstr>
      <vt:lpstr>Презентация PowerPoint</vt:lpstr>
      <vt:lpstr>Функциональная грамотность  </vt:lpstr>
      <vt:lpstr>Функционально грамотный человек</vt:lpstr>
      <vt:lpstr>Функциональная грамотность </vt:lpstr>
      <vt:lpstr>Что проверяет PISA?</vt:lpstr>
      <vt:lpstr>Что собой представляют тесты PISA?</vt:lpstr>
      <vt:lpstr>Грамотность чтения – умения, овладение которыми свидетельствует о полном понимании текста:</vt:lpstr>
      <vt:lpstr>Математическая грамотность – это способность учащихся:</vt:lpstr>
      <vt:lpstr>Финансовая грамотность  </vt:lpstr>
      <vt:lpstr>Глобальная компетентность</vt:lpstr>
      <vt:lpstr>Креативное мышление</vt:lpstr>
      <vt:lpstr>Естественнонаучная грамотность – это способность учащихся:</vt:lpstr>
      <vt:lpstr>Особенности заданий для оценки функциональной грамотности</vt:lpstr>
      <vt:lpstr>Основные критерии отбора заданий для формирования и оценки функциональной грамотности</vt:lpstr>
      <vt:lpstr>В чем мы уступаем? (на примере естественнонаучной грамотности)</vt:lpstr>
      <vt:lpstr>Каких учебных заданий нам не хватает?</vt:lpstr>
      <vt:lpstr>Главные детерминанты качества 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Естественнонаучная грамотность. Международные исследования в формате PISA</dc:title>
  <dc:creator>Анна</dc:creator>
  <cp:lastModifiedBy>Анжелика</cp:lastModifiedBy>
  <cp:revision>121</cp:revision>
  <dcterms:modified xsi:type="dcterms:W3CDTF">2021-10-03T21:40:16Z</dcterms:modified>
</cp:coreProperties>
</file>