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09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193" autoAdjust="0"/>
    <p:restoredTop sz="94660"/>
  </p:normalViewPr>
  <p:slideViewPr>
    <p:cSldViewPr>
      <p:cViewPr varScale="1">
        <p:scale>
          <a:sx n="72" d="100"/>
          <a:sy n="72" d="100"/>
        </p:scale>
        <p:origin x="-4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7321E-CC0D-4928-9CC9-B7A0F3C8B3EE}" type="datetimeFigureOut">
              <a:rPr lang="ru-RU" smtClean="0"/>
              <a:pPr/>
              <a:t>13.08.2018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C0281-4C8D-441B-944E-85EA36C719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7321E-CC0D-4928-9CC9-B7A0F3C8B3EE}" type="datetimeFigureOut">
              <a:rPr lang="ru-RU" smtClean="0"/>
              <a:pPr/>
              <a:t>13.08.2018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C0281-4C8D-441B-944E-85EA36C719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7321E-CC0D-4928-9CC9-B7A0F3C8B3EE}" type="datetimeFigureOut">
              <a:rPr lang="ru-RU" smtClean="0"/>
              <a:pPr/>
              <a:t>13.08.2018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C0281-4C8D-441B-944E-85EA36C719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7321E-CC0D-4928-9CC9-B7A0F3C8B3EE}" type="datetimeFigureOut">
              <a:rPr lang="ru-RU" smtClean="0"/>
              <a:pPr/>
              <a:t>13.08.2018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C0281-4C8D-441B-944E-85EA36C719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7321E-CC0D-4928-9CC9-B7A0F3C8B3EE}" type="datetimeFigureOut">
              <a:rPr lang="ru-RU" smtClean="0"/>
              <a:pPr/>
              <a:t>13.08.2018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C0281-4C8D-441B-944E-85EA36C719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7321E-CC0D-4928-9CC9-B7A0F3C8B3EE}" type="datetimeFigureOut">
              <a:rPr lang="ru-RU" smtClean="0"/>
              <a:pPr/>
              <a:t>13.08.2018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C0281-4C8D-441B-944E-85EA36C719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7321E-CC0D-4928-9CC9-B7A0F3C8B3EE}" type="datetimeFigureOut">
              <a:rPr lang="ru-RU" smtClean="0"/>
              <a:pPr/>
              <a:t>13.08.2018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C0281-4C8D-441B-944E-85EA36C719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7321E-CC0D-4928-9CC9-B7A0F3C8B3EE}" type="datetimeFigureOut">
              <a:rPr lang="ru-RU" smtClean="0"/>
              <a:pPr/>
              <a:t>13.08.2018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C0281-4C8D-441B-944E-85EA36C719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7321E-CC0D-4928-9CC9-B7A0F3C8B3EE}" type="datetimeFigureOut">
              <a:rPr lang="ru-RU" smtClean="0"/>
              <a:pPr/>
              <a:t>13.08.2018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C0281-4C8D-441B-944E-85EA36C719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7321E-CC0D-4928-9CC9-B7A0F3C8B3EE}" type="datetimeFigureOut">
              <a:rPr lang="ru-RU" smtClean="0"/>
              <a:pPr/>
              <a:t>13.08.2018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C0281-4C8D-441B-944E-85EA36C719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7321E-CC0D-4928-9CC9-B7A0F3C8B3EE}" type="datetimeFigureOut">
              <a:rPr lang="ru-RU" smtClean="0"/>
              <a:pPr/>
              <a:t>13.08.2018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C0281-4C8D-441B-944E-85EA36C7199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7321E-CC0D-4928-9CC9-B7A0F3C8B3EE}" type="datetimeFigureOut">
              <a:rPr lang="ru-RU" smtClean="0"/>
              <a:pPr/>
              <a:t>13.08.2018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3C0281-4C8D-441B-944E-85EA36C7199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gif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gif"/><Relationship Id="rId4" Type="http://schemas.openxmlformats.org/officeDocument/2006/relationships/image" Target="../media/image17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gif"/><Relationship Id="rId4" Type="http://schemas.openxmlformats.org/officeDocument/2006/relationships/image" Target="../media/image27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gif"/><Relationship Id="rId4" Type="http://schemas.openxmlformats.org/officeDocument/2006/relationships/image" Target="../media/image41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gif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gif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gif"/><Relationship Id="rId5" Type="http://schemas.openxmlformats.org/officeDocument/2006/relationships/image" Target="../media/image52.gif"/><Relationship Id="rId4" Type="http://schemas.openxmlformats.org/officeDocument/2006/relationships/image" Target="../media/image51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gif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gi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67944" y="1000108"/>
            <a:ext cx="4824536" cy="57554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Нравственно-патриотическое</a:t>
            </a:r>
          </a:p>
          <a:p>
            <a:pPr algn="ctr"/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воспитание на</a:t>
            </a:r>
          </a:p>
          <a:p>
            <a:pPr algn="ctr"/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музыкальных </a:t>
            </a:r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занятиях</a:t>
            </a:r>
          </a:p>
          <a:p>
            <a:pPr algn="ctr"/>
            <a:endParaRPr lang="ru-RU" sz="48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Подготовила музыкальный руководитель</a:t>
            </a:r>
          </a:p>
          <a:p>
            <a:pPr algn="ctr"/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Велиева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К.Э.</a:t>
            </a:r>
            <a:endParaRPr lang="ru-RU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ru-RU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714356"/>
            <a:ext cx="2714612" cy="1500198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МБДОУ №27 «Аленький цветочек» г.Симферополя</a:t>
            </a:r>
            <a:endParaRPr lang="ru-RU" sz="2000" b="1" dirty="0">
              <a:solidFill>
                <a:srgbClr val="D6009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3491880" y="332656"/>
            <a:ext cx="5364088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Нравственное воспитание – это длительный процесс, в котором детский сад является очень важным звеном. Смысл этого процесса заключается в постепенном осознании и принятии ребенком нравственных, моральных и поведенческих норм и правил, принятых в определенном социуме.</a:t>
            </a:r>
            <a:endParaRPr kumimoji="0" lang="ru-RU" sz="2000" b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endParaRPr>
          </a:p>
        </p:txBody>
      </p:sp>
      <p:pic>
        <p:nvPicPr>
          <p:cNvPr id="5" name="Рисунок 4" descr="0_253a6_26437967_X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92080" y="3789040"/>
            <a:ext cx="3323860" cy="2492895"/>
          </a:xfrm>
          <a:prstGeom prst="round2DiagRect">
            <a:avLst/>
          </a:prstGeom>
        </p:spPr>
      </p:pic>
      <p:pic>
        <p:nvPicPr>
          <p:cNvPr id="7" name="Рисунок 6" descr="stars_5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536" y="260648"/>
            <a:ext cx="1066800" cy="1019175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84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8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8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8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3851920" y="2204864"/>
            <a:ext cx="4968552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Дошкольный возраст – фундамент общего развития ребенка, стартовый период всех высоких человеческих начал. Сохранить человеческое в   детях, заложить нравственные основы, которые сделают их более устойчивыми к нежелательным влияниям, учить их правилам общения и умению жить среди людей – вот главные идеи воспитания нравственно-патриотических чувств у дошкольников.</a:t>
            </a:r>
            <a:endParaRPr kumimoji="0" lang="ru-RU" sz="2000" b="1" i="0" u="none" strike="noStrike" cap="none" normalizeH="0" baseline="0" dirty="0" smtClean="0">
              <a:ln>
                <a:noFill/>
              </a:ln>
              <a:effectLst/>
              <a:latin typeface="Bookman Old Style" pitchFamily="18" charset="0"/>
              <a:cs typeface="Arial" pitchFamily="34" charset="0"/>
            </a:endParaRPr>
          </a:p>
        </p:txBody>
      </p:sp>
      <p:pic>
        <p:nvPicPr>
          <p:cNvPr id="6" name="Рисунок 5" descr="3136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179472">
            <a:off x="407964" y="621370"/>
            <a:ext cx="3722915" cy="2792187"/>
          </a:xfrm>
          <a:prstGeom prst="cloud">
            <a:avLst/>
          </a:prstGeom>
        </p:spPr>
      </p:pic>
      <p:pic>
        <p:nvPicPr>
          <p:cNvPr id="7" name="Рисунок 6" descr="366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5157192"/>
            <a:ext cx="1504950" cy="1504950"/>
          </a:xfrm>
          <a:prstGeom prst="rect">
            <a:avLst/>
          </a:prstGeom>
        </p:spPr>
      </p:pic>
      <p:pic>
        <p:nvPicPr>
          <p:cNvPr id="8" name="Рисунок 7" descr="366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39050" y="260648"/>
            <a:ext cx="1504950" cy="1504950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7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7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302359"/>
            <a:ext cx="4572000" cy="65556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Bookman Old Style" pitchFamily="18" charset="0"/>
              </a:rPr>
              <a:t>Невозможно переоценить роль музыки в нравственно-патриотическом воспитании дошкольников. Ярко выплеснуть свои эмоции, выразить свое любовное отношение к тому уголку Родины, в котором он живет, ребенку помогает обстановка праздников и развлечений. Помимо этого формирование таких качеств, как коллективизм, любовь к своему дому, бережное отношение к природе, постоянно осуществляется и на музыкальных занятиях. Дети учатся сопереживать, упражняются в хороших поступках, сами не замечая этого.</a:t>
            </a:r>
          </a:p>
        </p:txBody>
      </p:sp>
      <p:pic>
        <p:nvPicPr>
          <p:cNvPr id="6" name="Рисунок 5" descr="images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8064" y="3861048"/>
            <a:ext cx="3464313" cy="2540496"/>
          </a:xfrm>
          <a:prstGeom prst="cloudCallout">
            <a:avLst/>
          </a:prstGeom>
        </p:spPr>
      </p:pic>
      <p:pic>
        <p:nvPicPr>
          <p:cNvPr id="7" name="Рисунок 6" descr="7018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069319">
            <a:off x="5652120" y="764704"/>
            <a:ext cx="2200275" cy="2047875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rot="21397625">
            <a:off x="539552" y="404664"/>
            <a:ext cx="4572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200" b="1" dirty="0">
                <a:latin typeface="Bookman Old Style" pitchFamily="18" charset="0"/>
              </a:rPr>
              <a:t>“Музыка – необходимый душевный атрибут человеческого существования</a:t>
            </a:r>
            <a:r>
              <a:rPr lang="ru-RU" sz="3200" b="1" dirty="0" smtClean="0">
                <a:latin typeface="Bookman Old Style" pitchFamily="18" charset="0"/>
              </a:rPr>
              <a:t>”</a:t>
            </a:r>
          </a:p>
          <a:p>
            <a:pPr algn="ctr"/>
            <a:r>
              <a:rPr lang="ru-RU" sz="3200" b="1" dirty="0" smtClean="0">
                <a:latin typeface="Bookman Old Style" pitchFamily="18" charset="0"/>
              </a:rPr>
              <a:t>Аристотель</a:t>
            </a:r>
            <a:endParaRPr lang="ru-RU" sz="3200" b="1" dirty="0">
              <a:latin typeface="Bookman Old Style" pitchFamily="18" charset="0"/>
            </a:endParaRPr>
          </a:p>
        </p:txBody>
      </p:sp>
      <p:pic>
        <p:nvPicPr>
          <p:cNvPr id="7" name="Рисунок 6" descr="i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00192" y="692696"/>
            <a:ext cx="1872208" cy="2420959"/>
          </a:xfrm>
          <a:prstGeom prst="round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 rot="353763">
            <a:off x="3785352" y="4246219"/>
            <a:ext cx="478554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latin typeface="Bookman Old Style" pitchFamily="18" charset="0"/>
              </a:rPr>
              <a:t>“Дело искусства – </a:t>
            </a:r>
            <a:endParaRPr lang="ru-RU" sz="3600" b="1" dirty="0" smtClean="0">
              <a:latin typeface="Bookman Old Style" pitchFamily="18" charset="0"/>
            </a:endParaRPr>
          </a:p>
          <a:p>
            <a:pPr algn="ctr"/>
            <a:r>
              <a:rPr lang="ru-RU" sz="3600" b="1" dirty="0" smtClean="0">
                <a:latin typeface="Bookman Old Style" pitchFamily="18" charset="0"/>
              </a:rPr>
              <a:t>сохранять </a:t>
            </a:r>
            <a:r>
              <a:rPr lang="ru-RU" sz="3600" b="1" dirty="0">
                <a:latin typeface="Bookman Old Style" pitchFamily="18" charset="0"/>
              </a:rPr>
              <a:t>душу</a:t>
            </a:r>
            <a:r>
              <a:rPr lang="ru-RU" sz="3600" b="1" dirty="0" smtClean="0">
                <a:latin typeface="Bookman Old Style" pitchFamily="18" charset="0"/>
              </a:rPr>
              <a:t>”</a:t>
            </a:r>
          </a:p>
          <a:p>
            <a:pPr algn="ctr"/>
            <a:r>
              <a:rPr lang="ru-RU" sz="3600" b="1" dirty="0" smtClean="0">
                <a:latin typeface="Bookman Old Style" pitchFamily="18" charset="0"/>
              </a:rPr>
              <a:t>В.Распутин</a:t>
            </a:r>
            <a:endParaRPr lang="ru-RU" sz="3600" b="1" dirty="0">
              <a:latin typeface="Bookman Old Style" pitchFamily="18" charset="0"/>
            </a:endParaRPr>
          </a:p>
        </p:txBody>
      </p:sp>
      <p:pic>
        <p:nvPicPr>
          <p:cNvPr id="9" name="Рисунок 8" descr="i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99592" y="3573016"/>
            <a:ext cx="1994622" cy="3022154"/>
          </a:xfrm>
          <a:prstGeom prst="flowChartAlternateProcess">
            <a:avLst/>
          </a:prstGeom>
        </p:spPr>
      </p:pic>
      <p:pic>
        <p:nvPicPr>
          <p:cNvPr id="10" name="Рисунок 9" descr="625371801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748464" y="0"/>
            <a:ext cx="395536" cy="1047750"/>
          </a:xfrm>
          <a:prstGeom prst="rect">
            <a:avLst/>
          </a:prstGeom>
        </p:spPr>
      </p:pic>
      <p:pic>
        <p:nvPicPr>
          <p:cNvPr id="11" name="Рисунок 10" descr="625371801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748464" y="836712"/>
            <a:ext cx="395536" cy="1047750"/>
          </a:xfrm>
          <a:prstGeom prst="rect">
            <a:avLst/>
          </a:prstGeom>
        </p:spPr>
      </p:pic>
      <p:pic>
        <p:nvPicPr>
          <p:cNvPr id="12" name="Рисунок 11" descr="625371801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748464" y="1844824"/>
            <a:ext cx="395536" cy="1047750"/>
          </a:xfrm>
          <a:prstGeom prst="rect">
            <a:avLst/>
          </a:prstGeom>
        </p:spPr>
      </p:pic>
      <p:pic>
        <p:nvPicPr>
          <p:cNvPr id="13" name="Рисунок 12" descr="625371801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748464" y="2852936"/>
            <a:ext cx="395536" cy="1047750"/>
          </a:xfrm>
          <a:prstGeom prst="rect">
            <a:avLst/>
          </a:prstGeom>
        </p:spPr>
      </p:pic>
      <p:pic>
        <p:nvPicPr>
          <p:cNvPr id="14" name="Рисунок 13" descr="625371801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748464" y="3789040"/>
            <a:ext cx="395536" cy="1047750"/>
          </a:xfrm>
          <a:prstGeom prst="rect">
            <a:avLst/>
          </a:prstGeom>
        </p:spPr>
      </p:pic>
      <p:pic>
        <p:nvPicPr>
          <p:cNvPr id="15" name="Рисунок 14" descr="625371801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748464" y="4797152"/>
            <a:ext cx="395536" cy="1047750"/>
          </a:xfrm>
          <a:prstGeom prst="rect">
            <a:avLst/>
          </a:prstGeom>
        </p:spPr>
      </p:pic>
      <p:pic>
        <p:nvPicPr>
          <p:cNvPr id="16" name="Рисунок 15" descr="625371801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748464" y="5810250"/>
            <a:ext cx="395536" cy="1047750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467544" y="2564904"/>
            <a:ext cx="4176464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Суть нравственно-патриотического воспитания состоит в том, чтобы посеять и взрастить в детской душе семена любви к родной природе, к родному дому и семье, к истории и культуре страны, созданной трудами родных и близких людей, тех, кого зовут соотечественниками.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endParaRPr>
          </a:p>
        </p:txBody>
      </p:sp>
      <p:pic>
        <p:nvPicPr>
          <p:cNvPr id="5" name="Рисунок 4" descr="5564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451822">
            <a:off x="4620141" y="912210"/>
            <a:ext cx="3955672" cy="2612010"/>
          </a:xfrm>
          <a:prstGeom prst="teardrop">
            <a:avLst/>
          </a:prstGeom>
        </p:spPr>
      </p:pic>
      <p:pic>
        <p:nvPicPr>
          <p:cNvPr id="6" name="Рисунок 5" descr="File113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3568" y="620688"/>
            <a:ext cx="1333500" cy="1524000"/>
          </a:xfrm>
          <a:prstGeom prst="rect">
            <a:avLst/>
          </a:prstGeom>
        </p:spPr>
      </p:pic>
      <p:pic>
        <p:nvPicPr>
          <p:cNvPr id="7" name="Рисунок 6" descr="File113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92280" y="4653136"/>
            <a:ext cx="1333500" cy="1524000"/>
          </a:xfrm>
          <a:prstGeom prst="rect">
            <a:avLst/>
          </a:prstGeom>
        </p:spPr>
      </p:pic>
      <p:pic>
        <p:nvPicPr>
          <p:cNvPr id="9" name="Рисунок 8" descr="01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51720" y="6453336"/>
            <a:ext cx="5010150" cy="219075"/>
          </a:xfrm>
          <a:prstGeom prst="rect">
            <a:avLst/>
          </a:prstGeom>
        </p:spPr>
      </p:pic>
      <p:pic>
        <p:nvPicPr>
          <p:cNvPr id="10" name="Рисунок 9" descr="01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23728" y="188640"/>
            <a:ext cx="5010150" cy="219075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2000"/>
                                        <p:tgtEl>
                                          <p:spTgt spid="14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4499992" y="476672"/>
            <a:ext cx="4067944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Большие потенциальные возможности нравственно-патриотического воздействия заключаются в народной музыке. Народные музыкальные произведения ненавязчиво, часто в веселой игровой форме знакомят детей с обычаями и бытом русского народа, трудом, бережным отношением к природе, жизнелюбием, чувством юмора.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endParaRPr>
          </a:p>
        </p:txBody>
      </p:sp>
      <p:pic>
        <p:nvPicPr>
          <p:cNvPr id="5" name="Рисунок 4" descr="4191d1d9378432b778d6d6f815c3c089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96336" y="5661248"/>
            <a:ext cx="847725" cy="971550"/>
          </a:xfrm>
          <a:prstGeom prst="rect">
            <a:avLst/>
          </a:prstGeom>
        </p:spPr>
      </p:pic>
      <p:pic>
        <p:nvPicPr>
          <p:cNvPr id="6" name="Рисунок 5" descr="4191d1d9378432b778d6d6f815c3c089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476672"/>
            <a:ext cx="847725" cy="971550"/>
          </a:xfrm>
          <a:prstGeom prst="rect">
            <a:avLst/>
          </a:prstGeom>
        </p:spPr>
      </p:pic>
      <p:pic>
        <p:nvPicPr>
          <p:cNvPr id="7" name="Рисунок 6" descr="9c992e37dcb44c875ec252d0bb9dbf5a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977745">
            <a:off x="467544" y="3645024"/>
            <a:ext cx="3308581" cy="2481436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33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3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33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33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620688"/>
            <a:ext cx="4572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Bookman Old Style" pitchFamily="18" charset="0"/>
              </a:rPr>
              <a:t>Произведения русского музыкального и устного народного творчества, используемые в работе с дошкольниками, просты, образны, мелодичны, поэтому дети их быстро усваивают. Интонационные достоинства песен позволяют детям использовать их как в младшем возрасте, так и в старшем. Эти песни способствуют развитию первоначальных певческих навыков у детей младшего возраста. В старшем возрасте они очень эффективны в качестве распевания.</a:t>
            </a:r>
          </a:p>
        </p:txBody>
      </p:sp>
      <p:pic>
        <p:nvPicPr>
          <p:cNvPr id="5" name="Рисунок 4" descr="7038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60232" y="4149080"/>
            <a:ext cx="2070522" cy="2260915"/>
          </a:xfrm>
          <a:prstGeom prst="rect">
            <a:avLst/>
          </a:prstGeom>
        </p:spPr>
      </p:pic>
      <p:pic>
        <p:nvPicPr>
          <p:cNvPr id="6" name="Рисунок 5" descr="94002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60232" y="548680"/>
            <a:ext cx="1951825" cy="1923741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251520" y="1628800"/>
            <a:ext cx="4860032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Сила воздействия на ребенка произведений народного творчества возрастает, если ознакомление с ними осуществляется на основе собственной деятельности дошкольника. Исходя из этого, в работе с детьми необходимо добиваться, чтобы они были не только активными слушателями и зрителями, но и активными исполнителями песен, плясок, хороводов, музыкальных игр и т.п., активно включались в работу и по подготовке к праздникам и развлечениям.</a:t>
            </a:r>
            <a:endParaRPr kumimoji="0" lang="ru-RU" sz="2000" b="1" i="0" u="none" strike="noStrike" cap="none" normalizeH="0" baseline="0" dirty="0" smtClean="0">
              <a:ln>
                <a:noFill/>
              </a:ln>
              <a:effectLst/>
              <a:latin typeface="Bookman Old Style" pitchFamily="18" charset="0"/>
              <a:cs typeface="Arial" pitchFamily="34" charset="0"/>
            </a:endParaRPr>
          </a:p>
        </p:txBody>
      </p:sp>
      <p:pic>
        <p:nvPicPr>
          <p:cNvPr id="5" name="Рисунок 4" descr="7015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55390" cy="1035029"/>
          </a:xfrm>
          <a:prstGeom prst="rect">
            <a:avLst/>
          </a:prstGeom>
        </p:spPr>
      </p:pic>
      <p:pic>
        <p:nvPicPr>
          <p:cNvPr id="6" name="Рисунок 5" descr="7015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00392" y="0"/>
            <a:ext cx="1255390" cy="1035029"/>
          </a:xfrm>
          <a:prstGeom prst="rect">
            <a:avLst/>
          </a:prstGeom>
        </p:spPr>
      </p:pic>
      <p:pic>
        <p:nvPicPr>
          <p:cNvPr id="7" name="Рисунок 6" descr="7015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88610" y="5822971"/>
            <a:ext cx="1255390" cy="1035029"/>
          </a:xfrm>
          <a:prstGeom prst="rect">
            <a:avLst/>
          </a:prstGeom>
        </p:spPr>
      </p:pic>
      <p:pic>
        <p:nvPicPr>
          <p:cNvPr id="9" name="Рисунок 8" descr="babochka072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88424" y="2564904"/>
            <a:ext cx="495300" cy="1514475"/>
          </a:xfrm>
          <a:prstGeom prst="rect">
            <a:avLst/>
          </a:prstGeom>
        </p:spPr>
      </p:pic>
      <p:pic>
        <p:nvPicPr>
          <p:cNvPr id="10" name="Рисунок 9" descr="star040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51720" y="260648"/>
            <a:ext cx="5133975" cy="110490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1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323528" y="260648"/>
            <a:ext cx="5580112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В ряде случаев можно использовать взаимосвязь музыкального и изобразительного искусства. Народная музыка включается в занятия по изобразительной деятельности, когда дети создают декоративные композиции по мотивам народных промыслов. Часто включается и устный фольклор (сказки,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потешки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, пословицы, поговорки, загадки, скороговорки), что обогащает содержательную и образную сторону речи и стимулирует эмоциональные отклики детей, делает процесс восприятия народного искусства более ярким, глубоким и осознанным.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endParaRPr>
          </a:p>
        </p:txBody>
      </p:sp>
      <p:pic>
        <p:nvPicPr>
          <p:cNvPr id="5" name="Рисунок 4" descr="629029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4288" y="3645024"/>
            <a:ext cx="1650479" cy="2442709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899592" y="332656"/>
            <a:ext cx="7416824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Таким образом, приобщая детей к музыкальному наследию своего народа, мы воспитываем в них чувство патриотизма, а оно неотделимо от воспитания чувства национальной гордости.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Bookman Old Style" pitchFamily="18" charset="0"/>
              <a:cs typeface="Arial" pitchFamily="34" charset="0"/>
            </a:endParaRPr>
          </a:p>
        </p:txBody>
      </p:sp>
      <p:pic>
        <p:nvPicPr>
          <p:cNvPr id="5" name="Рисунок 4" descr="1269343344_1254411220_rebenok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27784" y="2564904"/>
            <a:ext cx="3923928" cy="2617230"/>
          </a:xfrm>
          <a:prstGeom prst="roundRect">
            <a:avLst/>
          </a:prstGeom>
        </p:spPr>
      </p:pic>
      <p:pic>
        <p:nvPicPr>
          <p:cNvPr id="6" name="Рисунок 5" descr="2012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5661248"/>
            <a:ext cx="1019175" cy="1009650"/>
          </a:xfrm>
          <a:prstGeom prst="rect">
            <a:avLst/>
          </a:prstGeom>
        </p:spPr>
      </p:pic>
      <p:pic>
        <p:nvPicPr>
          <p:cNvPr id="7" name="Рисунок 6" descr="2012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84368" y="5589240"/>
            <a:ext cx="1019175" cy="1009650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5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1052736"/>
            <a:ext cx="4572000" cy="470898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b="1" dirty="0">
                <a:latin typeface="Bookman Old Style" pitchFamily="18" charset="0"/>
              </a:rPr>
              <a:t>Следующим этапом работы в этом направлении </a:t>
            </a:r>
            <a:r>
              <a:rPr lang="ru-RU" sz="2000" b="1" dirty="0" smtClean="0">
                <a:latin typeface="Bookman Old Style" pitchFamily="18" charset="0"/>
              </a:rPr>
              <a:t>является </a:t>
            </a:r>
            <a:r>
              <a:rPr lang="ru-RU" sz="2000" b="1" dirty="0">
                <a:latin typeface="Bookman Old Style" pitchFamily="18" charset="0"/>
              </a:rPr>
              <a:t>использование музыки при ознакомлении детей с образом Родины. Для ребенка-дошкольника Родина – это мама, близкие родные люди, окружающие его. Это дом, где он живет, двор, где играет, это детский сад с его воспитателями и друзьями. От того, что видит и слышит ребенок с детства, зависит формирование его сознания и отношение к окружающему. </a:t>
            </a:r>
          </a:p>
        </p:txBody>
      </p:sp>
      <p:pic>
        <p:nvPicPr>
          <p:cNvPr id="5" name="Рисунок 4" descr="1022a777515dc3c49612dbc21fb8ceb0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5877272"/>
            <a:ext cx="846212" cy="806853"/>
          </a:xfrm>
          <a:prstGeom prst="rect">
            <a:avLst/>
          </a:prstGeom>
        </p:spPr>
      </p:pic>
      <p:pic>
        <p:nvPicPr>
          <p:cNvPr id="6" name="Рисунок 5" descr="1022a777515dc3c49612dbc21fb8ceb0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88640"/>
            <a:ext cx="846212" cy="806853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548680"/>
            <a:ext cx="792088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Bookman Old Style" pitchFamily="18" charset="0"/>
              </a:rPr>
              <a:t>Нравственное воспитание ребенка-дошкольника – это, прежде всего воспитание любви и уважения к матери. Для многих людей это слово “мама” – самое прекрасное слово на земле. Все дети любят своих мам. Они делают мамам подарки, рисуют их портреты и даже сочиняют про них стихи и сказки. Песни о маме устойчиво вошли в детский репертуар. </a:t>
            </a:r>
          </a:p>
        </p:txBody>
      </p:sp>
      <p:pic>
        <p:nvPicPr>
          <p:cNvPr id="5" name="Рисунок 4" descr="flover_0036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3343056"/>
            <a:ext cx="2736304" cy="3306908"/>
          </a:xfrm>
          <a:prstGeom prst="rect">
            <a:avLst/>
          </a:prstGeom>
        </p:spPr>
      </p:pic>
      <p:pic>
        <p:nvPicPr>
          <p:cNvPr id="6" name="Рисунок 5" descr="animated_cartoon_0042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16216" y="3558614"/>
            <a:ext cx="2160240" cy="2592288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539552" y="5142964"/>
            <a:ext cx="8208912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Очень верно подметил русский писатель Ю.Я. Яковлев: “Любовь к Родине начинается с любви к матери. А человек начинается с его отношения к матери. И все лучшее, что в человеке, достается ему от матери”.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endParaRPr>
          </a:p>
        </p:txBody>
      </p:sp>
      <p:pic>
        <p:nvPicPr>
          <p:cNvPr id="5" name="Рисунок 4" descr="08302ae31c07f212adc2d605de0270dd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51720" y="692696"/>
            <a:ext cx="5135612" cy="3910966"/>
          </a:xfrm>
          <a:prstGeom prst="plaque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  <p:pic>
        <p:nvPicPr>
          <p:cNvPr id="6" name="Рисунок 5" descr="babochka015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68344" y="260648"/>
            <a:ext cx="1171575" cy="1219200"/>
          </a:xfrm>
          <a:prstGeom prst="rect">
            <a:avLst/>
          </a:prstGeom>
        </p:spPr>
      </p:pic>
      <p:pic>
        <p:nvPicPr>
          <p:cNvPr id="7" name="Рисунок 6" descr="babochka015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8349090">
            <a:off x="502855" y="222148"/>
            <a:ext cx="1171575" cy="1219200"/>
          </a:xfrm>
          <a:prstGeom prst="rect">
            <a:avLst/>
          </a:prstGeom>
        </p:spPr>
      </p:pic>
      <p:pic>
        <p:nvPicPr>
          <p:cNvPr id="8" name="Рисунок 7" descr="babochka043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100392" y="2636912"/>
            <a:ext cx="857250" cy="2324100"/>
          </a:xfrm>
          <a:prstGeom prst="rect">
            <a:avLst/>
          </a:prstGeom>
        </p:spPr>
      </p:pic>
      <p:pic>
        <p:nvPicPr>
          <p:cNvPr id="9" name="Рисунок 8" descr="babochka043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2708920"/>
            <a:ext cx="857250" cy="2324100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86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86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86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8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332656"/>
            <a:ext cx="5004048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Bookman Old Style" pitchFamily="18" charset="0"/>
              </a:rPr>
              <a:t>Выразительность музыкального языка, яркость и поэтичность стихов помогают детям почувствовать теплоту и сердечность песен, воспевающих красоту родной природы. В репертуаре программы по музыке много музыкальных произведений, в которых переданы образы хорошо знакомых детям животных и птиц. Дети с огромным удовольствием передают с помощью выразительных движений эти образы. Помимо этого в разделе слушания музыки программой предлагается </a:t>
            </a:r>
            <a:r>
              <a:rPr lang="ru-RU" sz="2000" b="1" dirty="0" smtClean="0">
                <a:latin typeface="Bookman Old Style" pitchFamily="18" charset="0"/>
              </a:rPr>
              <a:t>  инструментальная музыка, </a:t>
            </a:r>
            <a:r>
              <a:rPr lang="ru-RU" sz="2000" b="1" dirty="0">
                <a:latin typeface="Bookman Old Style" pitchFamily="18" charset="0"/>
              </a:rPr>
              <a:t>характеризующая образы природы.</a:t>
            </a:r>
          </a:p>
        </p:txBody>
      </p:sp>
      <p:pic>
        <p:nvPicPr>
          <p:cNvPr id="5" name="Рисунок 4" descr="ptisa036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16216" y="2924944"/>
            <a:ext cx="2068431" cy="3619754"/>
          </a:xfrm>
          <a:prstGeom prst="rect">
            <a:avLst/>
          </a:prstGeom>
        </p:spPr>
      </p:pic>
      <p:pic>
        <p:nvPicPr>
          <p:cNvPr id="7" name="Рисунок 6" descr="Ptici7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88224" y="548680"/>
            <a:ext cx="1876425" cy="18288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251520" y="188640"/>
            <a:ext cx="8604448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Тематические праздники (осенние, зимние, весенние)</a:t>
            </a:r>
          </a:p>
          <a:p>
            <a:pPr marL="0" marR="0" lvl="0" indent="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направляют внимание детей на те или иные явления, отраженные в музыке, развивают способность сравнивать реальные образы окружающего с художественными образами музыкальных произведений.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3429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Эта атмосфера радостной встречи с родной природой надолго остается в памяти ребенка, способствуя формированию его сознания как гражданина и патриота.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Bookman Old Style" pitchFamily="18" charset="0"/>
              <a:cs typeface="Arial" pitchFamily="34" charset="0"/>
            </a:endParaRPr>
          </a:p>
        </p:txBody>
      </p:sp>
      <p:pic>
        <p:nvPicPr>
          <p:cNvPr id="5" name="Рисунок 4" descr="bestgif_narod_ru_510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87824" y="5517232"/>
            <a:ext cx="3381375" cy="1162050"/>
          </a:xfrm>
          <a:prstGeom prst="rect">
            <a:avLst/>
          </a:prstGeom>
        </p:spPr>
      </p:pic>
      <p:pic>
        <p:nvPicPr>
          <p:cNvPr id="8" name="Рисунок 7" descr="flover_0060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3284984"/>
            <a:ext cx="1470479" cy="1728192"/>
          </a:xfrm>
          <a:prstGeom prst="rect">
            <a:avLst/>
          </a:prstGeom>
        </p:spPr>
      </p:pic>
      <p:pic>
        <p:nvPicPr>
          <p:cNvPr id="9" name="Рисунок 8" descr="flover_0060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24328" y="3356992"/>
            <a:ext cx="1427981" cy="1678246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26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611560" y="2132856"/>
            <a:ext cx="7776864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Особое значение в рамках нравственно-патриотического воспитания имеет тема “Защитников Отечества”. Эта тема очень любима детьми, тем более что основную массу наших воспитанников составляют мальчишки. Песни этой тематики легко запоминаются ребятами. Особенно популярны у них “Бравые солдаты”, муз. А.Филиппенко и “Будем в армии служить”, муз.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Ю.Чичкова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. Они написаны в темпе марша, содержание их созвучно с желанием ребят быть сильными и смелыми как защитники нашей Родины.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endParaRPr>
          </a:p>
        </p:txBody>
      </p:sp>
      <p:pic>
        <p:nvPicPr>
          <p:cNvPr id="5" name="Рисунок 4" descr="0_1afbf_9dd5e670_L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9592" y="548680"/>
            <a:ext cx="1304925" cy="1247775"/>
          </a:xfrm>
          <a:prstGeom prst="rect">
            <a:avLst/>
          </a:prstGeom>
        </p:spPr>
      </p:pic>
      <p:pic>
        <p:nvPicPr>
          <p:cNvPr id="6" name="Рисунок 5" descr="0_1e275_1faeb5e6_L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80312" y="476672"/>
            <a:ext cx="1152525" cy="762000"/>
          </a:xfrm>
          <a:prstGeom prst="rect">
            <a:avLst/>
          </a:prstGeom>
        </p:spPr>
      </p:pic>
      <p:pic>
        <p:nvPicPr>
          <p:cNvPr id="7" name="Рисунок 6" descr="0_19f27_b517cdf4_L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51920" y="260648"/>
            <a:ext cx="1428750" cy="1143000"/>
          </a:xfrm>
          <a:prstGeom prst="rect">
            <a:avLst/>
          </a:prstGeom>
        </p:spPr>
      </p:pic>
      <p:pic>
        <p:nvPicPr>
          <p:cNvPr id="8" name="Рисунок 7" descr="01ecce1c8470714e16a05304f7f04d1b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267744" y="5949280"/>
            <a:ext cx="4820505" cy="587499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1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539552" y="260648"/>
            <a:ext cx="7992888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Говоря о защитниках нашей Родины, нельзя оставлять без внимания и тему Великой Победы. В этой теме  раскрывается  величие подвига советского солдата, происходит знакомство детей с песнями тех времен и о тех временах. Музыкальные впечатления дошкольников опираются на знания, полученные на занятиях по ознакомлению с окружающим, на впечатления от экскурсий к памятникам погибших воинов. Эти мероприятия надолго остаются в памяти ребят и являются важнейшим фактором в формировании их морального облика и духовного воспитания.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cs typeface="Arial" pitchFamily="34" charset="0"/>
            </a:endParaRPr>
          </a:p>
        </p:txBody>
      </p:sp>
      <p:pic>
        <p:nvPicPr>
          <p:cNvPr id="7" name="Рисунок 6" descr="_5166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6296" y="4529042"/>
            <a:ext cx="1599427" cy="1764701"/>
          </a:xfrm>
          <a:prstGeom prst="rect">
            <a:avLst/>
          </a:prstGeom>
        </p:spPr>
      </p:pic>
      <p:pic>
        <p:nvPicPr>
          <p:cNvPr id="10" name="Рисунок 9" descr="_5166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4606070"/>
            <a:ext cx="1584176" cy="1747874"/>
          </a:xfrm>
          <a:prstGeom prst="rect">
            <a:avLst/>
          </a:prstGeom>
        </p:spPr>
      </p:pic>
      <p:pic>
        <p:nvPicPr>
          <p:cNvPr id="11" name="Рисунок 10" descr="2e47fc2214561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83768" y="5905500"/>
            <a:ext cx="4286250" cy="952500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2000"/>
                                        <p:tgtEl>
                                          <p:spTgt spid="30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1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724261" y="-543196"/>
            <a:ext cx="10408829" cy="7806622"/>
          </a:xfrm>
        </p:spPr>
      </p:pic>
    </p:spTree>
    <p:extLst>
      <p:ext uri="{BB962C8B-B14F-4D97-AF65-F5344CB8AC3E}">
        <p14:creationId xmlns:p14="http://schemas.microsoft.com/office/powerpoint/2010/main" xmlns="" val="238542787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980</Words>
  <Application>Microsoft Office PowerPoint</Application>
  <PresentationFormat>Экран (4:3)</PresentationFormat>
  <Paragraphs>30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МБДОУ №27 «Аленький цветочек» г.Симферополя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Нравственно-патриотическое воспитание на музыкальных занятиях</dc:title>
  <dc:creator>Neffy</dc:creator>
  <cp:keywords>Презентация Neffy</cp:keywords>
  <cp:lastModifiedBy>Пользователь Windows</cp:lastModifiedBy>
  <cp:revision>25</cp:revision>
  <dcterms:created xsi:type="dcterms:W3CDTF">2013-03-30T12:40:57Z</dcterms:created>
  <dcterms:modified xsi:type="dcterms:W3CDTF">2018-08-13T05:51:39Z</dcterms:modified>
  <cp:category>Дошкольное образование</cp:category>
  <cp:contentStatus>Нравственно-патриотическое воспитание детей на музыкальных занятиях</cp:contentStatus>
</cp:coreProperties>
</file>