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3" r:id="rId8"/>
    <p:sldId id="262" r:id="rId9"/>
    <p:sldId id="264" r:id="rId10"/>
    <p:sldId id="283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80" r:id="rId23"/>
    <p:sldId id="276" r:id="rId24"/>
    <p:sldId id="279" r:id="rId25"/>
    <p:sldId id="277" r:id="rId26"/>
    <p:sldId id="278" r:id="rId27"/>
    <p:sldId id="282" r:id="rId2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4971" autoAdjust="0"/>
    <p:restoredTop sz="94660"/>
  </p:normalViewPr>
  <p:slideViewPr>
    <p:cSldViewPr snapToGrid="0">
      <p:cViewPr>
        <p:scale>
          <a:sx n="57" d="100"/>
          <a:sy n="57" d="100"/>
        </p:scale>
        <p:origin x="-156" y="-4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5CD35-83DC-4944-9941-3C8C40579270}" type="datetimeFigureOut">
              <a:rPr lang="ru-RU" smtClean="0"/>
              <a:pPr/>
              <a:t>21.02.2025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7CA71-434C-4968-A895-D183BEE68A6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65505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>
            <a:lvl1pPr>
              <a:buClr>
                <a:schemeClr val="accent1">
                  <a:lumMod val="75000"/>
                </a:schemeClr>
              </a:buClr>
              <a:defRPr/>
            </a:lvl1pPr>
            <a:lvl2pPr>
              <a:buClr>
                <a:schemeClr val="accent1">
                  <a:lumMod val="75000"/>
                </a:schemeClr>
              </a:buClr>
              <a:defRPr/>
            </a:lvl2pPr>
            <a:lvl3pPr>
              <a:buClr>
                <a:schemeClr val="accent1">
                  <a:lumMod val="75000"/>
                </a:schemeClr>
              </a:buClr>
              <a:defRPr/>
            </a:lvl3pPr>
            <a:lvl4pPr>
              <a:buClr>
                <a:schemeClr val="accent1">
                  <a:lumMod val="75000"/>
                </a:schemeClr>
              </a:buClr>
              <a:defRPr/>
            </a:lvl4pPr>
            <a:lvl5pPr>
              <a:buClr>
                <a:schemeClr val="accent1">
                  <a:lumMod val="75000"/>
                </a:schemeClr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5CD35-83DC-4944-9941-3C8C40579270}" type="datetimeFigureOut">
              <a:rPr lang="ru-RU" smtClean="0"/>
              <a:pPr/>
              <a:t>21.02.2025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3737CA71-434C-4968-A895-D183BEE68A6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657456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5CD35-83DC-4944-9941-3C8C40579270}" type="datetimeFigureOut">
              <a:rPr lang="ru-RU" smtClean="0"/>
              <a:pPr/>
              <a:t>21.02.2025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7CA71-434C-4968-A895-D183BEE68A6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151814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buClr>
                <a:schemeClr val="accent1">
                  <a:lumMod val="75000"/>
                </a:schemeClr>
              </a:buClr>
              <a:defRPr sz="1800"/>
            </a:lvl1pPr>
            <a:lvl2pPr>
              <a:buClr>
                <a:schemeClr val="accent1">
                  <a:lumMod val="75000"/>
                </a:schemeClr>
              </a:buClr>
              <a:defRPr sz="1600"/>
            </a:lvl2pPr>
            <a:lvl3pPr>
              <a:buClr>
                <a:schemeClr val="accent1">
                  <a:lumMod val="75000"/>
                </a:schemeClr>
              </a:buClr>
              <a:defRPr sz="1400"/>
            </a:lvl3pPr>
            <a:lvl4pPr>
              <a:buClr>
                <a:schemeClr val="accent1">
                  <a:lumMod val="75000"/>
                </a:schemeClr>
              </a:buClr>
              <a:defRPr sz="1200"/>
            </a:lvl4pPr>
            <a:lvl5pPr>
              <a:buClr>
                <a:schemeClr val="accent1">
                  <a:lumMod val="75000"/>
                </a:schemeClr>
              </a:buCl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buClr>
                <a:schemeClr val="accent1">
                  <a:lumMod val="75000"/>
                </a:schemeClr>
              </a:buClr>
              <a:defRPr sz="1800"/>
            </a:lvl1pPr>
            <a:lvl2pPr>
              <a:buClr>
                <a:schemeClr val="accent1">
                  <a:lumMod val="75000"/>
                </a:schemeClr>
              </a:buClr>
              <a:defRPr sz="1600"/>
            </a:lvl2pPr>
            <a:lvl3pPr>
              <a:buClr>
                <a:schemeClr val="accent1">
                  <a:lumMod val="75000"/>
                </a:schemeClr>
              </a:buClr>
              <a:defRPr sz="1400"/>
            </a:lvl3pPr>
            <a:lvl4pPr>
              <a:buClr>
                <a:schemeClr val="accent1">
                  <a:lumMod val="75000"/>
                </a:schemeClr>
              </a:buClr>
              <a:defRPr sz="1200"/>
            </a:lvl4pPr>
            <a:lvl5pPr>
              <a:buClr>
                <a:schemeClr val="accent1">
                  <a:lumMod val="75000"/>
                </a:schemeClr>
              </a:buCl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5CD35-83DC-4944-9941-3C8C40579270}" type="datetimeFigureOut">
              <a:rPr lang="ru-RU" smtClean="0"/>
              <a:pPr/>
              <a:t>21.02.2025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7CA71-434C-4968-A895-D183BEE68A6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331858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buClr>
                <a:schemeClr val="accent1">
                  <a:lumMod val="75000"/>
                </a:schemeClr>
              </a:buClr>
              <a:defRPr sz="1800"/>
            </a:lvl1pPr>
            <a:lvl2pPr>
              <a:buClr>
                <a:schemeClr val="accent1">
                  <a:lumMod val="75000"/>
                </a:schemeClr>
              </a:buClr>
              <a:defRPr sz="1600"/>
            </a:lvl2pPr>
            <a:lvl3pPr>
              <a:buClr>
                <a:schemeClr val="accent1">
                  <a:lumMod val="75000"/>
                </a:schemeClr>
              </a:buClr>
              <a:defRPr sz="1400"/>
            </a:lvl3pPr>
            <a:lvl4pPr>
              <a:buClr>
                <a:schemeClr val="accent1">
                  <a:lumMod val="75000"/>
                </a:schemeClr>
              </a:buClr>
              <a:defRPr sz="1200"/>
            </a:lvl4pPr>
            <a:lvl5pPr>
              <a:buClr>
                <a:schemeClr val="accent1">
                  <a:lumMod val="75000"/>
                </a:schemeClr>
              </a:buCl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buClr>
                <a:schemeClr val="accent1">
                  <a:lumMod val="75000"/>
                </a:schemeClr>
              </a:buClr>
              <a:defRPr sz="1800"/>
            </a:lvl1pPr>
            <a:lvl2pPr>
              <a:buClr>
                <a:schemeClr val="accent1">
                  <a:lumMod val="75000"/>
                </a:schemeClr>
              </a:buClr>
              <a:defRPr sz="1600"/>
            </a:lvl2pPr>
            <a:lvl3pPr>
              <a:buClr>
                <a:schemeClr val="accent1">
                  <a:lumMod val="75000"/>
                </a:schemeClr>
              </a:buClr>
              <a:defRPr sz="1400"/>
            </a:lvl3pPr>
            <a:lvl4pPr>
              <a:buClr>
                <a:schemeClr val="accent1">
                  <a:lumMod val="75000"/>
                </a:schemeClr>
              </a:buClr>
              <a:defRPr sz="1200"/>
            </a:lvl4pPr>
            <a:lvl5pPr>
              <a:buClr>
                <a:schemeClr val="accent1">
                  <a:lumMod val="75000"/>
                </a:schemeClr>
              </a:buCl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5CD35-83DC-4944-9941-3C8C40579270}" type="datetimeFigureOut">
              <a:rPr lang="ru-RU" smtClean="0"/>
              <a:pPr/>
              <a:t>21.02.2025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7CA71-434C-4968-A895-D183BEE68A6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286391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5CD35-83DC-4944-9941-3C8C40579270}" type="datetimeFigureOut">
              <a:rPr lang="ru-RU" smtClean="0"/>
              <a:pPr/>
              <a:t>21.02.2025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7CA71-434C-4968-A895-D183BEE68A6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203452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5CD35-83DC-4944-9941-3C8C40579270}" type="datetimeFigureOut">
              <a:rPr lang="ru-RU" smtClean="0"/>
              <a:pPr/>
              <a:t>21.02.2025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7CA71-434C-4968-A895-D183BEE68A6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806242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5CD35-83DC-4944-9941-3C8C40579270}" type="datetimeFigureOut">
              <a:rPr lang="ru-RU" smtClean="0"/>
              <a:pPr/>
              <a:t>21.02.2025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7CA71-434C-4968-A895-D183BEE68A6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516532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5CD35-83DC-4944-9941-3C8C40579270}" type="datetimeFigureOut">
              <a:rPr lang="ru-RU" smtClean="0"/>
              <a:pPr/>
              <a:t>21.02.2025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7CA71-434C-4968-A895-D183BEE68A6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274588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5CD35-83DC-4944-9941-3C8C40579270}" type="datetimeFigureOut">
              <a:rPr lang="ru-RU" smtClean="0"/>
              <a:pPr/>
              <a:t>21.02.2025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7CA71-434C-4968-A895-D183BEE68A6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993912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5CD35-83DC-4944-9941-3C8C40579270}" type="datetimeFigureOut">
              <a:rPr lang="ru-RU" smtClean="0"/>
              <a:pPr/>
              <a:t>21.02.2025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7CA71-434C-4968-A895-D183BEE68A6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987253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5CD35-83DC-4944-9941-3C8C40579270}" type="datetimeFigureOut">
              <a:rPr lang="ru-RU" smtClean="0"/>
              <a:pPr/>
              <a:t>21.02.2025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7CA71-434C-4968-A895-D183BEE68A6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8341060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5CD35-83DC-4944-9941-3C8C40579270}" type="datetimeFigureOut">
              <a:rPr lang="ru-RU" smtClean="0"/>
              <a:pPr/>
              <a:t>21.02.2025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7CA71-434C-4968-A895-D183BEE68A6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123196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5CD35-83DC-4944-9941-3C8C40579270}" type="datetimeFigureOut">
              <a:rPr lang="ru-RU" smtClean="0"/>
              <a:pPr/>
              <a:t>21.02.2025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7CA71-434C-4968-A895-D183BEE68A6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188311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5CD35-83DC-4944-9941-3C8C40579270}" type="datetimeFigureOut">
              <a:rPr lang="ru-RU" smtClean="0"/>
              <a:pPr/>
              <a:t>21.02.2025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7CA71-434C-4968-A895-D183BEE68A6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553102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5CD35-83DC-4944-9941-3C8C40579270}" type="datetimeFigureOut">
              <a:rPr lang="ru-RU" smtClean="0"/>
              <a:pPr/>
              <a:t>21.02.2025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7CA71-434C-4968-A895-D183BEE68A6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184950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5CD35-83DC-4944-9941-3C8C40579270}" type="datetimeFigureOut">
              <a:rPr lang="ru-RU" smtClean="0"/>
              <a:pPr/>
              <a:t>21.02.2025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37CA71-434C-4968-A895-D183BEE68A6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099803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825CD35-83DC-4944-9941-3C8C40579270}" type="datetimeFigureOut">
              <a:rPr lang="ru-RU" smtClean="0"/>
              <a:pPr/>
              <a:t>21.02.2025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737CA71-434C-4968-A895-D183BEE68A6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06301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  <p:sldLayoutId id="2147483817" r:id="rId13"/>
    <p:sldLayoutId id="2147483818" r:id="rId14"/>
    <p:sldLayoutId id="2147483819" r:id="rId15"/>
    <p:sldLayoutId id="2147483820" r:id="rId16"/>
    <p:sldLayoutId id="2147483821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i="1" dirty="0" smtClean="0">
                <a:solidFill>
                  <a:schemeClr val="accent1">
                    <a:lumMod val="75000"/>
                  </a:schemeClr>
                </a:solidFill>
              </a:rPr>
              <a:t>Путешествие </a:t>
            </a:r>
            <a:br>
              <a:rPr lang="ru-RU" b="1" i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b="1" i="1" dirty="0" smtClean="0">
                <a:solidFill>
                  <a:schemeClr val="accent1">
                    <a:lumMod val="75000"/>
                  </a:schemeClr>
                </a:solidFill>
              </a:rPr>
              <a:t>в</a:t>
            </a:r>
            <a:br>
              <a:rPr lang="ru-RU" b="1" i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b="1" i="1" dirty="0" smtClean="0">
                <a:solidFill>
                  <a:schemeClr val="accent1">
                    <a:lumMod val="75000"/>
                  </a:schemeClr>
                </a:solidFill>
              </a:rPr>
              <a:t>прошлое</a:t>
            </a:r>
            <a:br>
              <a:rPr lang="ru-RU" b="1" i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b="1" i="1" dirty="0" smtClean="0">
                <a:solidFill>
                  <a:schemeClr val="accent1">
                    <a:lumMod val="75000"/>
                  </a:schemeClr>
                </a:solidFill>
              </a:rPr>
              <a:t>телефона</a:t>
            </a:r>
            <a:endParaRPr lang="ru-RU" b="1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849091" y="5098473"/>
            <a:ext cx="6653932" cy="1759527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Подготовила  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воспитатель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: </a:t>
            </a:r>
          </a:p>
          <a:p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МБДОУ 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№27 «Аленький цветочек» г.Симферополя</a:t>
            </a:r>
          </a:p>
          <a:p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</a:rPr>
              <a:t>Аблязизова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 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</a:rPr>
              <a:t>Ление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</a:rPr>
              <a:t>Шевкетовна</a:t>
            </a: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27964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9620" y="360218"/>
            <a:ext cx="10143403" cy="2022763"/>
          </a:xfrm>
        </p:spPr>
        <p:txBody>
          <a:bodyPr>
            <a:normAutofit fontScale="90000"/>
          </a:bodyPr>
          <a:lstStyle/>
          <a:p>
            <a:r>
              <a:rPr lang="ru-RU" sz="3600" dirty="0"/>
              <a:t>- Давным-давно, когда люди жили в пещерах и одевались в шкуры животных, они не умели говорить, но им приходилось общаться друг с другом</a:t>
            </a:r>
            <a:r>
              <a:rPr lang="ru-RU" dirty="0"/>
              <a:t>. 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9620" y="2175163"/>
            <a:ext cx="4364182" cy="429491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419" y="2175163"/>
            <a:ext cx="5774926" cy="429491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="" xmlns:p14="http://schemas.microsoft.com/office/powerpoint/2010/main" val="2277745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4312" y="0"/>
            <a:ext cx="10513724" cy="1579418"/>
          </a:xfrm>
        </p:spPr>
        <p:txBody>
          <a:bodyPr>
            <a:noAutofit/>
          </a:bodyPr>
          <a:lstStyle/>
          <a:p>
            <a:r>
              <a:rPr lang="ru-RU" sz="3200" dirty="0"/>
              <a:t>-Шло время, люди научились говорить, строили себе жилища, разводили хозяйство и продолжали искать новые способы передачи информации. </a:t>
            </a:r>
          </a:p>
        </p:txBody>
      </p:sp>
      <p:pic>
        <p:nvPicPr>
          <p:cNvPr id="10" name="Объект 9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0403" y="3014662"/>
            <a:ext cx="5747633" cy="372446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9" name="Объект 8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3" y="1579418"/>
            <a:ext cx="5872638" cy="393382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="" xmlns:p14="http://schemas.microsoft.com/office/powerpoint/2010/main" val="2091517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/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r>
              <a:rPr lang="ru-RU" sz="3200" dirty="0"/>
              <a:t>Если необходимо было сообщить какую-то новость в другую деревню, люди забирались на высокую гору и разводили костер, позже использовали звуки </a:t>
            </a:r>
            <a:r>
              <a:rPr lang="ru-RU" sz="3200" dirty="0" smtClean="0"/>
              <a:t>барабанов.  </a:t>
            </a:r>
            <a:endParaRPr lang="ru-RU" sz="3200" dirty="0"/>
          </a:p>
        </p:txBody>
      </p:sp>
      <p:pic>
        <p:nvPicPr>
          <p:cNvPr id="5" name="Объект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354" y="279868"/>
            <a:ext cx="5400675" cy="381722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Объект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7698" y="210921"/>
            <a:ext cx="6251816" cy="381722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="" xmlns:p14="http://schemas.microsoft.com/office/powerpoint/2010/main" val="114155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5963" y="4693710"/>
            <a:ext cx="10206037" cy="1792815"/>
          </a:xfrm>
        </p:spPr>
        <p:txBody>
          <a:bodyPr>
            <a:noAutofit/>
          </a:bodyPr>
          <a:lstStyle/>
          <a:p>
            <a:r>
              <a:rPr lang="ru-RU" sz="3200" dirty="0" smtClean="0"/>
              <a:t>Использовали колокола. ( Рында).</a:t>
            </a:r>
            <a:br>
              <a:rPr lang="ru-RU" sz="3200" dirty="0" smtClean="0"/>
            </a:br>
            <a:r>
              <a:rPr lang="ru-RU" sz="3200" dirty="0" smtClean="0"/>
              <a:t> </a:t>
            </a:r>
            <a:r>
              <a:rPr lang="ru-RU" sz="3200" dirty="0"/>
              <a:t>Все узнавали, что произошло какое-то событие, реагировали на это. </a:t>
            </a:r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4347" b="24347"/>
          <a:stretch>
            <a:fillRect/>
          </a:stretch>
        </p:blipFill>
        <p:spPr>
          <a:xfrm>
            <a:off x="96983" y="0"/>
            <a:ext cx="12095018" cy="469371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143490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500" y="183573"/>
            <a:ext cx="7266243" cy="600291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00138" y="1243013"/>
            <a:ext cx="3933295" cy="3557587"/>
          </a:xfrm>
        </p:spPr>
        <p:txBody>
          <a:bodyPr>
            <a:noAutofit/>
          </a:bodyPr>
          <a:lstStyle/>
          <a:p>
            <a:r>
              <a:rPr lang="ru-RU" sz="3200" dirty="0" smtClean="0"/>
              <a:t>Звон колоколов – </a:t>
            </a:r>
          </a:p>
          <a:p>
            <a:r>
              <a:rPr lang="ru-RU" sz="3200" dirty="0" smtClean="0"/>
              <a:t>это сигнал, предупреждение людей , </a:t>
            </a:r>
          </a:p>
          <a:p>
            <a:r>
              <a:rPr lang="ru-RU" sz="3200" dirty="0" smtClean="0"/>
              <a:t>например </a:t>
            </a:r>
          </a:p>
          <a:p>
            <a:r>
              <a:rPr lang="ru-RU" sz="3200" dirty="0" smtClean="0"/>
              <a:t>о пожаре</a:t>
            </a:r>
            <a:endParaRPr lang="ru-RU" sz="3200" dirty="0"/>
          </a:p>
        </p:txBody>
      </p:sp>
    </p:spTree>
    <p:extLst>
      <p:ext uri="{BB962C8B-B14F-4D97-AF65-F5344CB8AC3E}">
        <p14:creationId xmlns="" xmlns:p14="http://schemas.microsoft.com/office/powerpoint/2010/main" val="3765850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15377" y="4614863"/>
            <a:ext cx="6987645" cy="2085974"/>
          </a:xfrm>
        </p:spPr>
        <p:txBody>
          <a:bodyPr>
            <a:noAutofit/>
          </a:bodyPr>
          <a:lstStyle/>
          <a:p>
            <a:pPr algn="ctr"/>
            <a:r>
              <a:rPr lang="ru-RU" sz="3200" dirty="0" smtClean="0"/>
              <a:t>Вскоре люди придумали новый способ передачи информации </a:t>
            </a:r>
          </a:p>
          <a:p>
            <a:pPr algn="ctr"/>
            <a:r>
              <a:rPr lang="ru-RU" sz="3200" dirty="0" smtClean="0"/>
              <a:t>«Голубиная почта»</a:t>
            </a:r>
            <a:endParaRPr lang="ru-RU" sz="32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3138" y="157164"/>
            <a:ext cx="9744074" cy="44577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="" xmlns:p14="http://schemas.microsoft.com/office/powerpoint/2010/main" val="2707249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71675" y="285750"/>
            <a:ext cx="4786314" cy="6329363"/>
          </a:xfrm>
        </p:spPr>
        <p:txBody>
          <a:bodyPr>
            <a:noAutofit/>
          </a:bodyPr>
          <a:lstStyle/>
          <a:p>
            <a:r>
              <a:rPr lang="ru-RU" sz="2800" dirty="0" smtClean="0"/>
              <a:t>Голубя к  </a:t>
            </a:r>
            <a:r>
              <a:rPr lang="ru-RU" sz="2800" dirty="0"/>
              <a:t>любому адресу </a:t>
            </a:r>
            <a:r>
              <a:rPr lang="ru-RU" sz="2800" dirty="0" smtClean="0"/>
              <a:t> </a:t>
            </a:r>
            <a:r>
              <a:rPr lang="ru-RU" sz="2800" dirty="0"/>
              <a:t>не пошлёшь. Зато к своему родному летку, эта птица возвращается с </a:t>
            </a:r>
            <a:r>
              <a:rPr lang="ru-RU" sz="2800" dirty="0" smtClean="0"/>
              <a:t> </a:t>
            </a:r>
            <a:r>
              <a:rPr lang="ru-RU" sz="2800" dirty="0"/>
              <a:t>упорством, преодолевая весьма далёкие расстояния - до 300 км. А отдельные, хорошо обученные, почтовые голуби способны найти свою родину на расстоянии более тысячи километров! </a:t>
            </a:r>
          </a:p>
          <a:p>
            <a:r>
              <a:rPr lang="ru-RU" sz="2000" dirty="0" smtClean="0"/>
              <a:t>.</a:t>
            </a:r>
            <a:endParaRPr lang="ru-RU" sz="20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0875" y="180974"/>
            <a:ext cx="4991978" cy="294322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0875" y="3208192"/>
            <a:ext cx="4991978" cy="354676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="" xmlns:p14="http://schemas.microsoft.com/office/powerpoint/2010/main" val="826783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4310" y="0"/>
            <a:ext cx="10018713" cy="1309254"/>
          </a:xfrm>
        </p:spPr>
        <p:txBody>
          <a:bodyPr>
            <a:normAutofit fontScale="90000"/>
          </a:bodyPr>
          <a:lstStyle/>
          <a:p>
            <a:r>
              <a:rPr lang="ru-RU" dirty="0"/>
              <a:t>Но время шло. И вот был изобретен </a:t>
            </a:r>
            <a:r>
              <a:rPr lang="ru-RU" dirty="0" smtClean="0"/>
              <a:t>первый</a:t>
            </a:r>
            <a:br>
              <a:rPr lang="ru-RU" dirty="0" smtClean="0"/>
            </a:br>
            <a:r>
              <a:rPr lang="ru-RU" dirty="0" smtClean="0"/>
              <a:t>телефонный </a:t>
            </a:r>
            <a:r>
              <a:rPr lang="ru-RU" dirty="0"/>
              <a:t>аппарат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607967" y="1309254"/>
            <a:ext cx="4895056" cy="5451764"/>
          </a:xfrm>
        </p:spPr>
        <p:txBody>
          <a:bodyPr>
            <a:normAutofit/>
          </a:bodyPr>
          <a:lstStyle/>
          <a:p>
            <a:r>
              <a:rPr lang="ru-RU" sz="2400" dirty="0"/>
              <a:t>О</a:t>
            </a:r>
            <a:r>
              <a:rPr lang="ru-RU" sz="2400" dirty="0" smtClean="0"/>
              <a:t>н </a:t>
            </a:r>
            <a:r>
              <a:rPr lang="ru-RU" sz="2400" dirty="0"/>
              <a:t>представлял собой две трубки, похожие на воронки, которые соединялись между собой длинным проводом. В одну трубку говорили, другую прикладывали к уху. Этот аппарат назвали «ТЕЛЕФОН». </a:t>
            </a:r>
            <a:r>
              <a:rPr lang="ru-RU" sz="2400" dirty="0" smtClean="0"/>
              <a:t>Слово </a:t>
            </a:r>
            <a:r>
              <a:rPr lang="ru-RU" sz="2400" dirty="0"/>
              <a:t>«телефон» означает: первая часть «теле» - далеко, вторая часть – «фон» - звук. </a:t>
            </a:r>
            <a:endParaRPr lang="ru-RU" sz="2400" dirty="0" smtClean="0"/>
          </a:p>
          <a:p>
            <a:r>
              <a:rPr lang="ru-RU" sz="2400" dirty="0" smtClean="0"/>
              <a:t>При </a:t>
            </a:r>
            <a:r>
              <a:rPr lang="ru-RU" sz="2400" dirty="0"/>
              <a:t>помощи этого аппарата звук можно было услышать очень далеко.</a:t>
            </a:r>
          </a:p>
        </p:txBody>
      </p:sp>
      <p:pic>
        <p:nvPicPr>
          <p:cNvPr id="9" name="Объект 8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236" y="1309254"/>
            <a:ext cx="5354131" cy="534661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="" xmlns:p14="http://schemas.microsoft.com/office/powerpoint/2010/main" val="2804465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4400" y="237065"/>
            <a:ext cx="9652000" cy="6451601"/>
          </a:xfrm>
          <a:prstGeom prst="rect">
            <a:avLst/>
          </a:prstGeom>
          <a:ln w="190500" cap="sq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="" xmlns:p14="http://schemas.microsoft.com/office/powerpoint/2010/main" val="2679402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0" y="-96982"/>
            <a:ext cx="4645024" cy="18288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ПЕРВЫЕ ТЕЛЕФОННЫЕ АППАРАТЫ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945" y="271380"/>
            <a:ext cx="5778717" cy="433403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1939636"/>
            <a:ext cx="5500255" cy="485415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="" xmlns:p14="http://schemas.microsoft.com/office/powerpoint/2010/main" val="1788196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4312" y="0"/>
            <a:ext cx="5187952" cy="2658533"/>
          </a:xfrm>
        </p:spPr>
        <p:txBody>
          <a:bodyPr>
            <a:normAutofit/>
          </a:bodyPr>
          <a:lstStyle/>
          <a:p>
            <a:r>
              <a:rPr lang="ru-RU" dirty="0" smtClean="0"/>
              <a:t>Со временем изобретатели, придумывали новые телефонные аппараты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36" y="2815279"/>
            <a:ext cx="6321931" cy="404272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2263" y="0"/>
            <a:ext cx="5519737" cy="436418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="" xmlns:p14="http://schemas.microsoft.com/office/powerpoint/2010/main" val="2710790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20982" y="96982"/>
            <a:ext cx="9882042" cy="2341417"/>
          </a:xfrm>
        </p:spPr>
        <p:txBody>
          <a:bodyPr>
            <a:normAutofit fontScale="90000"/>
          </a:bodyPr>
          <a:lstStyle/>
          <a:p>
            <a:r>
              <a:rPr lang="ru-RU" sz="3600" dirty="0"/>
              <a:t>Позднее виды телефонов менялись и люди изобрели телефоны с диском, для набора номера, палец вставляли в отверстия на диске, помеченные цифрами и крутили диск. Это было не очень удобно: уставал палец, диск вращался медленно</a:t>
            </a:r>
            <a:r>
              <a:rPr lang="ru-RU" dirty="0"/>
              <a:t>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4484" y="2666998"/>
            <a:ext cx="9758363" cy="419100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="" xmlns:p14="http://schemas.microsoft.com/office/powerpoint/2010/main" val="4211493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4311" y="0"/>
            <a:ext cx="10018713" cy="2064327"/>
          </a:xfrm>
        </p:spPr>
        <p:txBody>
          <a:bodyPr>
            <a:normAutofit fontScale="90000"/>
          </a:bodyPr>
          <a:lstStyle/>
          <a:p>
            <a:r>
              <a:rPr lang="ru-RU" sz="3600" dirty="0"/>
              <a:t>Поэтому диск заменяли кнопками. У многих такие телефоны есть и сейчас, но таким аппаратом можно было пользоваться, находясь в помещении, с собой его взять нельзя. </a:t>
            </a: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619" y="2396837"/>
            <a:ext cx="5624944" cy="446116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1782" y="1965726"/>
            <a:ext cx="4031672" cy="489227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="" xmlns:p14="http://schemas.microsoft.com/office/powerpoint/2010/main" val="1489794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8158162" y="1454727"/>
            <a:ext cx="10852438" cy="13716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85837" y="528639"/>
            <a:ext cx="4586287" cy="5614986"/>
          </a:xfrm>
        </p:spPr>
        <p:txBody>
          <a:bodyPr>
            <a:normAutofit/>
          </a:bodyPr>
          <a:lstStyle/>
          <a:p>
            <a:r>
              <a:rPr lang="ru-RU" sz="3200" dirty="0"/>
              <a:t>Ученые снова стали думать, как телефон сделать удобным для общения и передачи информации</a:t>
            </a:r>
            <a:r>
              <a:rPr lang="ru-RU" sz="3200" dirty="0" smtClean="0"/>
              <a:t>.</a:t>
            </a:r>
          </a:p>
          <a:p>
            <a:r>
              <a:rPr lang="ru-RU" sz="3200" dirty="0" smtClean="0"/>
              <a:t> </a:t>
            </a:r>
            <a:r>
              <a:rPr lang="ru-RU" sz="3200" dirty="0"/>
              <a:t>И вот изобрели мобильный </a:t>
            </a:r>
            <a:endParaRPr lang="ru-RU" sz="3200" dirty="0" smtClean="0"/>
          </a:p>
          <a:p>
            <a:r>
              <a:rPr lang="ru-RU" sz="3200" dirty="0" smtClean="0"/>
              <a:t>телефон</a:t>
            </a:r>
            <a:r>
              <a:rPr lang="ru-RU" sz="3200" dirty="0"/>
              <a:t>.</a:t>
            </a:r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1531" y="252412"/>
            <a:ext cx="5793869" cy="626268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="" xmlns:p14="http://schemas.microsoft.com/office/powerpoint/2010/main" val="1422788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08363" y="0"/>
            <a:ext cx="1094509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/>
              <a:t>М</a:t>
            </a:r>
            <a:r>
              <a:rPr lang="ru-RU" sz="3200" dirty="0" smtClean="0"/>
              <a:t>обильный – означает переносной его можно брать с собой и общаться, где бы ты не находился.  Давайте рассмотрим телефонные аппараты…В некоторые современные аппараты встроены автоответчики, если нас нет дома человек, который вам звонил, может оставить сообщение для вас.</a:t>
            </a: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2355" y="3443289"/>
            <a:ext cx="3277105" cy="327503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4891" y="2554544"/>
            <a:ext cx="3738563" cy="311759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95816">
            <a:off x="257710" y="3142815"/>
            <a:ext cx="4517821" cy="265378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="" xmlns:p14="http://schemas.microsoft.com/office/powerpoint/2010/main" val="1522941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28800" y="110836"/>
            <a:ext cx="1011381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У каждого телефона есть свой номер. Это помогает нам позвонить именно тому человеку, которому нужно. А какие номера должен знать каждый человек в нашей стране? </a:t>
            </a:r>
          </a:p>
          <a:p>
            <a:pPr algn="ctr"/>
            <a:r>
              <a:rPr lang="ru-RU" sz="3200" dirty="0" smtClean="0"/>
              <a:t>телефоны служб:</a:t>
            </a:r>
          </a:p>
          <a:p>
            <a:pPr algn="ctr"/>
            <a:r>
              <a:rPr lang="ru-RU" sz="3200" dirty="0" smtClean="0">
                <a:solidFill>
                  <a:srgbClr val="FF0000"/>
                </a:solidFill>
              </a:rPr>
              <a:t> пожарной службы, полиции, скорой  помощи</a:t>
            </a:r>
            <a:r>
              <a:rPr lang="ru-RU" sz="3200" dirty="0" smtClean="0"/>
              <a:t>.</a:t>
            </a:r>
            <a:endParaRPr lang="ru-RU" sz="32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9345" y="3157825"/>
            <a:ext cx="8271164" cy="3700176"/>
          </a:xfrm>
          <a:prstGeom prst="rect">
            <a:avLst/>
          </a:prstGeom>
          <a:ln w="190500" cap="sq">
            <a:solidFill>
              <a:srgbClr val="FF0000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="" xmlns:p14="http://schemas.microsoft.com/office/powerpoint/2010/main" val="1445043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713" y="0"/>
            <a:ext cx="7489029" cy="612933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Прямоугольник 2"/>
          <p:cNvSpPr/>
          <p:nvPr/>
        </p:nvSpPr>
        <p:spPr>
          <a:xfrm>
            <a:off x="8372474" y="2300289"/>
            <a:ext cx="3819525" cy="424731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70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01</a:t>
            </a:r>
            <a:endParaRPr lang="ru-RU" sz="270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96345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138" y="97971"/>
            <a:ext cx="7815261" cy="617424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4" name="Прямоугольник 3"/>
          <p:cNvSpPr/>
          <p:nvPr/>
        </p:nvSpPr>
        <p:spPr>
          <a:xfrm>
            <a:off x="8543925" y="2700338"/>
            <a:ext cx="5214937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7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02</a:t>
            </a:r>
            <a:endParaRPr lang="ru-RU" sz="27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71440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2972" y="0"/>
            <a:ext cx="7719751" cy="551410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Прямоугольник 2"/>
          <p:cNvSpPr/>
          <p:nvPr/>
        </p:nvSpPr>
        <p:spPr>
          <a:xfrm>
            <a:off x="8858250" y="2614614"/>
            <a:ext cx="3686175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7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03</a:t>
            </a:r>
            <a:endParaRPr lang="ru-RU" sz="27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99453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5673" y="138546"/>
            <a:ext cx="10280072" cy="6638928"/>
          </a:xfrm>
          <a:prstGeom prst="rect">
            <a:avLst/>
          </a:prstGeom>
          <a:ln w="190500" cap="sq">
            <a:solidFill>
              <a:srgbClr val="FFC000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="" xmlns:p14="http://schemas.microsoft.com/office/powerpoint/2010/main" val="2245419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4095" y="0"/>
            <a:ext cx="7358989" cy="6717914"/>
          </a:xfrm>
          <a:prstGeom prst="rect">
            <a:avLst/>
          </a:prstGeom>
          <a:ln w="190500" cap="sq">
            <a:solidFill>
              <a:srgbClr val="92D050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Прямоугольник 2"/>
          <p:cNvSpPr/>
          <p:nvPr/>
        </p:nvSpPr>
        <p:spPr>
          <a:xfrm>
            <a:off x="8331200" y="2967335"/>
            <a:ext cx="3722254" cy="424731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7000" b="1" cap="none" spc="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03</a:t>
            </a:r>
            <a:endParaRPr lang="ru-RU" sz="270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5766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9816" y="0"/>
            <a:ext cx="4257675" cy="5600700"/>
          </a:xfrm>
          <a:prstGeom prst="rect">
            <a:avLst/>
          </a:prstGeom>
          <a:ln w="190500" cap="sq">
            <a:solidFill>
              <a:schemeClr val="accent1">
                <a:lumMod val="5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7091" y="2290987"/>
            <a:ext cx="4660217" cy="4567013"/>
          </a:xfrm>
          <a:prstGeom prst="rect">
            <a:avLst/>
          </a:prstGeom>
          <a:ln w="190500" cap="sq">
            <a:solidFill>
              <a:schemeClr val="tx1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="" xmlns:p14="http://schemas.microsoft.com/office/powerpoint/2010/main" val="1328275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4632" y="304800"/>
            <a:ext cx="7688231" cy="6079067"/>
          </a:xfrm>
          <a:prstGeom prst="rect">
            <a:avLst/>
          </a:prstGeom>
          <a:ln w="190500" cap="sq">
            <a:solidFill>
              <a:schemeClr val="accent1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Прямоугольник 2"/>
          <p:cNvSpPr/>
          <p:nvPr/>
        </p:nvSpPr>
        <p:spPr>
          <a:xfrm>
            <a:off x="8652933" y="2590800"/>
            <a:ext cx="4114800" cy="424731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7000" b="1" cap="none" spc="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02</a:t>
            </a:r>
            <a:endParaRPr lang="ru-RU" sz="270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70213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5056" y="124691"/>
            <a:ext cx="8368144" cy="6400799"/>
          </a:xfrm>
          <a:prstGeom prst="rect">
            <a:avLst/>
          </a:prstGeom>
          <a:ln w="190500" cap="sq">
            <a:solidFill>
              <a:srgbClr val="FF0000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="" xmlns:p14="http://schemas.microsoft.com/office/powerpoint/2010/main" val="4084663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9561" y="147653"/>
            <a:ext cx="7576572" cy="6456347"/>
          </a:xfrm>
          <a:prstGeom prst="rect">
            <a:avLst/>
          </a:prstGeom>
          <a:ln w="190500" cap="sq">
            <a:solidFill>
              <a:srgbClr val="FF0000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Прямоугольник 2"/>
          <p:cNvSpPr/>
          <p:nvPr/>
        </p:nvSpPr>
        <p:spPr>
          <a:xfrm>
            <a:off x="8686801" y="2610683"/>
            <a:ext cx="3928533" cy="424731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7000" b="1" cap="none" spc="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01</a:t>
            </a:r>
            <a:endParaRPr lang="ru-RU" sz="270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51187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3891" y="0"/>
            <a:ext cx="10848109" cy="6179127"/>
          </a:xfrm>
          <a:prstGeom prst="rect">
            <a:avLst/>
          </a:prstGeom>
          <a:ln w="190500" cap="sq">
            <a:solidFill>
              <a:srgbClr val="00B050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="" xmlns:p14="http://schemas.microsoft.com/office/powerpoint/2010/main" val="3077304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араллакс">
  <a:themeElements>
    <a:clrScheme name="Параллакс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EB8F22"/>
      </a:accent1>
      <a:accent2>
        <a:srgbClr val="CD4223"/>
      </a:accent2>
      <a:accent3>
        <a:srgbClr val="A89374"/>
      </a:accent3>
      <a:accent4>
        <a:srgbClr val="83AA67"/>
      </a:accent4>
      <a:accent5>
        <a:srgbClr val="4FA9C1"/>
      </a:accent5>
      <a:accent6>
        <a:srgbClr val="9390AF"/>
      </a:accent6>
      <a:hlink>
        <a:srgbClr val="EC7220"/>
      </a:hlink>
      <a:folHlink>
        <a:srgbClr val="F09355"/>
      </a:folHlink>
    </a:clrScheme>
    <a:fontScheme name="Параллакс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Параллакс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Parallax" id="{3388167B-A2EB-4685-9635-1831D9AEF8C4}" vid="{EBEC8F79-A447-43FC-8E81-85E8468AF3F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Параллакс</Template>
  <TotalTime>177</TotalTime>
  <Words>435</Words>
  <Application>Microsoft Office PowerPoint</Application>
  <PresentationFormat>Произвольный</PresentationFormat>
  <Paragraphs>36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Параллакс</vt:lpstr>
      <vt:lpstr>Путешествие  в прошлое телефона</vt:lpstr>
      <vt:lpstr>- Давным-давно, когда люди жили в пещерах и одевались в шкуры животных, они не умели говорить, но им приходилось общаться друг с другом. </vt:lpstr>
      <vt:lpstr>-Шло время, люди научились говорить, строили себе жилища, разводили хозяйство и продолжали искать новые способы передачи информации. </vt:lpstr>
      <vt:lpstr>Слайд 4</vt:lpstr>
      <vt:lpstr>Использовали колокола. ( Рында).  Все узнавали, что произошло какое-то событие, реагировали на это. </vt:lpstr>
      <vt:lpstr>Слайд 6</vt:lpstr>
      <vt:lpstr>Слайд 7</vt:lpstr>
      <vt:lpstr>Слайд 8</vt:lpstr>
      <vt:lpstr>Но время шло. И вот был изобретен первый телефонный аппарат</vt:lpstr>
      <vt:lpstr>Слайд 10</vt:lpstr>
      <vt:lpstr>ПЕРВЫЕ ТЕЛЕФОННЫЕ АППАРАТЫ</vt:lpstr>
      <vt:lpstr>Со временем изобретатели, придумывали новые телефонные аппараты</vt:lpstr>
      <vt:lpstr>Позднее виды телефонов менялись и люди изобрели телефоны с диском, для набора номера, палец вставляли в отверстия на диске, помеченные цифрами и крутили диск. Это было не очень удобно: уставал палец, диск вращался медленно.</vt:lpstr>
      <vt:lpstr>Поэтому диск заменяли кнопками. У многих такие телефоны есть и сейчас, но таким аппаратом можно было пользоваться, находясь в помещении, с собой его взять нельзя. 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Путешествие  в прошлое телефона</dc:title>
  <dc:creator>123</dc:creator>
  <cp:lastModifiedBy>Олеся</cp:lastModifiedBy>
  <cp:revision>17</cp:revision>
  <dcterms:created xsi:type="dcterms:W3CDTF">2017-05-14T09:47:45Z</dcterms:created>
  <dcterms:modified xsi:type="dcterms:W3CDTF">2025-02-21T06:13:43Z</dcterms:modified>
</cp:coreProperties>
</file>