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64" r:id="rId2"/>
    <p:sldId id="276" r:id="rId3"/>
    <p:sldId id="267" r:id="rId4"/>
    <p:sldId id="278" r:id="rId5"/>
    <p:sldId id="277" r:id="rId6"/>
    <p:sldId id="262" r:id="rId7"/>
    <p:sldId id="279" r:id="rId8"/>
    <p:sldId id="256" r:id="rId9"/>
    <p:sldId id="265" r:id="rId10"/>
    <p:sldId id="261" r:id="rId11"/>
    <p:sldId id="280" r:id="rId12"/>
    <p:sldId id="270" r:id="rId13"/>
    <p:sldId id="258" r:id="rId14"/>
    <p:sldId id="271" r:id="rId15"/>
    <p:sldId id="263"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006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6339" autoAdjust="0"/>
  </p:normalViewPr>
  <p:slideViewPr>
    <p:cSldViewPr snapToGrid="0">
      <p:cViewPr varScale="1">
        <p:scale>
          <a:sx n="113" d="100"/>
          <a:sy n="113" d="100"/>
        </p:scale>
        <p:origin x="-39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64B3A-C0F0-4415-A123-7871B4876AFC}" type="datetimeFigureOut">
              <a:rPr lang="ru-RU" smtClean="0"/>
              <a:pPr/>
              <a:t>27.10.2022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80E96-059C-4444-95A2-01A045A0E088}" type="slidenum">
              <a:rPr lang="ru-RU" smtClean="0"/>
              <a:pPr/>
              <a:t>‹#›</a:t>
            </a:fld>
            <a:endParaRPr lang="ru-RU"/>
          </a:p>
        </p:txBody>
      </p:sp>
    </p:spTree>
    <p:extLst>
      <p:ext uri="{BB962C8B-B14F-4D97-AF65-F5344CB8AC3E}">
        <p14:creationId xmlns:p14="http://schemas.microsoft.com/office/powerpoint/2010/main" xmlns="" val="15910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E80E96-059C-4444-95A2-01A045A0E088}" type="slidenum">
              <a:rPr lang="ru-RU" smtClean="0"/>
              <a:pPr/>
              <a:t>8</a:t>
            </a:fld>
            <a:endParaRPr lang="ru-RU"/>
          </a:p>
        </p:txBody>
      </p:sp>
    </p:spTree>
    <p:extLst>
      <p:ext uri="{BB962C8B-B14F-4D97-AF65-F5344CB8AC3E}">
        <p14:creationId xmlns:p14="http://schemas.microsoft.com/office/powerpoint/2010/main" xmlns="" val="208513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E80E96-059C-4444-95A2-01A045A0E088}" type="slidenum">
              <a:rPr lang="ru-RU" smtClean="0"/>
              <a:pPr/>
              <a:t>9</a:t>
            </a:fld>
            <a:endParaRPr lang="ru-RU"/>
          </a:p>
        </p:txBody>
      </p:sp>
    </p:spTree>
    <p:extLst>
      <p:ext uri="{BB962C8B-B14F-4D97-AF65-F5344CB8AC3E}">
        <p14:creationId xmlns:p14="http://schemas.microsoft.com/office/powerpoint/2010/main" xmlns="" val="365646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1583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105778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302020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59800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194946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15785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312491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97890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48645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251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93358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31186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99600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92659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14853489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29226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1198253-58E5-49B2-8961-72398714E123}" type="datetimeFigureOut">
              <a:rPr lang="ru-RU" smtClean="0"/>
              <a:pPr/>
              <a:t>27.10.2022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101371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198253-58E5-49B2-8961-72398714E123}" type="datetimeFigureOut">
              <a:rPr lang="ru-RU" smtClean="0"/>
              <a:pPr/>
              <a:t>27.10.2022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6DA81FC-2A2C-4C14-81A1-5C9BA7860783}" type="slidenum">
              <a:rPr lang="ru-RU" smtClean="0"/>
              <a:pPr/>
              <a:t>‹#›</a:t>
            </a:fld>
            <a:endParaRPr lang="ru-RU"/>
          </a:p>
        </p:txBody>
      </p:sp>
    </p:spTree>
    <p:extLst>
      <p:ext uri="{BB962C8B-B14F-4D97-AF65-F5344CB8AC3E}">
        <p14:creationId xmlns:p14="http://schemas.microsoft.com/office/powerpoint/2010/main" xmlns="" val="27000531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2051223" y="123569"/>
            <a:ext cx="8114270" cy="4324864"/>
          </a:xfrm>
        </p:spPr>
        <p:txBody>
          <a:bodyPr>
            <a:normAutofit fontScale="90000"/>
          </a:bodyPr>
          <a:lstStyle/>
          <a:p>
            <a:pPr algn="ctr"/>
            <a:r>
              <a:rPr lang="ru-RU" sz="1200" b="1" dirty="0" smtClean="0">
                <a:solidFill>
                  <a:srgbClr val="002060"/>
                </a:solidFill>
                <a:latin typeface="Times New Roman" pitchFamily="18" charset="0"/>
                <a:cs typeface="Times New Roman" pitchFamily="18" charset="0"/>
              </a:rPr>
              <a:t>МУНИЦИПАЛЬНОЕ БЮДЖЕТНОЕ ДОШКОЛЬНОЕ ОБРАЗОВАТЕЛЬНОЕ УЧРЕЖДЕНИЕ ''ДЕТСКИЙ САД ОБЩЕРАЗВИВАЮЩЕГО ВИДА №27 ''АЛЕНЬКИЙ ЦВЕТОЧЕК'' МУНИЦИПАЛЬНОГО ОБРАЗОВАНИЯ ГОРОДСКОЙ ОКРУГ СИМФЕРОПОЛЬ РЕСПУБЛИКИ КРЫМ </a:t>
            </a:r>
            <a:r>
              <a:rPr lang="ru-RU" sz="1200" dirty="0" smtClean="0">
                <a:solidFill>
                  <a:srgbClr val="002060"/>
                </a:solidFill>
                <a:latin typeface="Times New Roman" pitchFamily="18" charset="0"/>
                <a:cs typeface="Times New Roman" pitchFamily="18" charset="0"/>
              </a:rPr>
              <a:t/>
            </a:r>
            <a:br>
              <a:rPr lang="ru-RU" sz="1200"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(МБДОУ №27 ''Аленький цветочек'' г. Симферополя)</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r>
            <a:br>
              <a:rPr lang="ru-RU" sz="1200" b="1" dirty="0" smtClean="0">
                <a:solidFill>
                  <a:srgbClr val="002060"/>
                </a:solidFill>
                <a:latin typeface="Times New Roman" pitchFamily="18" charset="0"/>
                <a:cs typeface="Times New Roman" pitchFamily="18" charset="0"/>
              </a:rPr>
            </a:br>
            <a:r>
              <a:rPr lang="ru-RU" sz="1200" dirty="0" smtClean="0">
                <a:solidFill>
                  <a:srgbClr val="002060"/>
                </a:solidFill>
                <a:latin typeface="Times New Roman" pitchFamily="18" charset="0"/>
                <a:cs typeface="Times New Roman" pitchFamily="18" charset="0"/>
              </a:rPr>
              <a:t/>
            </a:r>
            <a:br>
              <a:rPr lang="ru-RU" sz="1200" dirty="0" smtClean="0">
                <a:solidFill>
                  <a:srgbClr val="002060"/>
                </a:solidFill>
                <a:latin typeface="Times New Roman" pitchFamily="18" charset="0"/>
                <a:cs typeface="Times New Roman" pitchFamily="18" charset="0"/>
              </a:rPr>
            </a:br>
            <a:r>
              <a:rPr lang="ru-RU" sz="4000" b="1" dirty="0" smtClean="0">
                <a:solidFill>
                  <a:srgbClr val="C00000"/>
                </a:solidFill>
                <a:latin typeface="Times New Roman" pitchFamily="18" charset="0"/>
                <a:cs typeface="Times New Roman" pitchFamily="18" charset="0"/>
              </a:rPr>
              <a:t>История возникновения олимпийских </a:t>
            </a:r>
            <a:r>
              <a:rPr lang="ru-RU" sz="4000" b="1" dirty="0" smtClean="0">
                <a:solidFill>
                  <a:srgbClr val="C00000"/>
                </a:solidFill>
                <a:latin typeface="Times New Roman" pitchFamily="18" charset="0"/>
                <a:cs typeface="Times New Roman" pitchFamily="18" charset="0"/>
              </a:rPr>
              <a:t>игр</a:t>
            </a:r>
            <a:r>
              <a:rPr lang="ru-RU" sz="13800" b="1" dirty="0" smtClean="0">
                <a:solidFill>
                  <a:srgbClr val="C00000"/>
                </a:solidFill>
              </a:rPr>
              <a:t/>
            </a:r>
            <a:br>
              <a:rPr lang="ru-RU" sz="13800" b="1" dirty="0" smtClean="0">
                <a:solidFill>
                  <a:srgbClr val="C00000"/>
                </a:solidFill>
              </a:rPr>
            </a:br>
            <a:endParaRPr lang="ru-RU" b="1" dirty="0">
              <a:solidFill>
                <a:srgbClr val="C00000"/>
              </a:solidFill>
            </a:endParaRPr>
          </a:p>
        </p:txBody>
      </p:sp>
      <p:sp>
        <p:nvSpPr>
          <p:cNvPr id="8" name="Подзаголовок 7"/>
          <p:cNvSpPr>
            <a:spLocks noGrp="1"/>
          </p:cNvSpPr>
          <p:nvPr>
            <p:ph type="subTitle" idx="1"/>
          </p:nvPr>
        </p:nvSpPr>
        <p:spPr>
          <a:xfrm>
            <a:off x="7644714" y="4563762"/>
            <a:ext cx="3921210" cy="1227438"/>
          </a:xfrm>
        </p:spPr>
        <p:txBody>
          <a:bodyPr>
            <a:normAutofit fontScale="55000" lnSpcReduction="20000"/>
          </a:bodyPr>
          <a:lstStyle/>
          <a:p>
            <a:pPr algn="r">
              <a:lnSpc>
                <a:spcPct val="120000"/>
              </a:lnSpc>
            </a:pPr>
            <a:r>
              <a:rPr lang="ru-RU" b="1" dirty="0" smtClean="0">
                <a:solidFill>
                  <a:srgbClr val="002060"/>
                </a:solidFill>
                <a:latin typeface="Times New Roman" pitchFamily="18" charset="0"/>
                <a:cs typeface="Times New Roman" pitchFamily="18" charset="0"/>
              </a:rPr>
              <a:t>Подготовила:</a:t>
            </a:r>
          </a:p>
          <a:p>
            <a:pPr algn="r">
              <a:lnSpc>
                <a:spcPct val="120000"/>
              </a:lnSpc>
            </a:pPr>
            <a:r>
              <a:rPr lang="ru-RU" b="1" dirty="0" smtClean="0">
                <a:solidFill>
                  <a:srgbClr val="002060"/>
                </a:solidFill>
                <a:latin typeface="Times New Roman" pitchFamily="18" charset="0"/>
                <a:cs typeface="Times New Roman" pitchFamily="18" charset="0"/>
              </a:rPr>
              <a:t>Инструктор по ФК,</a:t>
            </a:r>
          </a:p>
          <a:p>
            <a:pPr algn="r">
              <a:lnSpc>
                <a:spcPct val="120000"/>
              </a:lnSpc>
            </a:pPr>
            <a:r>
              <a:rPr lang="ru-RU" b="1" dirty="0" smtClean="0">
                <a:solidFill>
                  <a:srgbClr val="002060"/>
                </a:solidFill>
                <a:latin typeface="Times New Roman" pitchFamily="18" charset="0"/>
                <a:cs typeface="Times New Roman" pitchFamily="18" charset="0"/>
              </a:rPr>
              <a:t> специалист первой категории</a:t>
            </a:r>
          </a:p>
          <a:p>
            <a:pPr algn="r">
              <a:lnSpc>
                <a:spcPct val="120000"/>
              </a:lnSpc>
            </a:pPr>
            <a:r>
              <a:rPr lang="ru-RU" b="1" dirty="0" smtClean="0">
                <a:solidFill>
                  <a:srgbClr val="002060"/>
                </a:solidFill>
                <a:latin typeface="Times New Roman" pitchFamily="18" charset="0"/>
                <a:cs typeface="Times New Roman" pitchFamily="18" charset="0"/>
              </a:rPr>
              <a:t>Повстянко Л.А.</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38060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8757" y="551936"/>
            <a:ext cx="4736756"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Юношеские олимпийские игры</a:t>
            </a:r>
            <a:endParaRPr lang="ru-RU" dirty="0">
              <a:solidFill>
                <a:srgbClr val="C00000"/>
              </a:solidFill>
            </a:endParaRPr>
          </a:p>
        </p:txBody>
      </p:sp>
      <p:sp>
        <p:nvSpPr>
          <p:cNvPr id="4" name="Овал 3"/>
          <p:cNvSpPr/>
          <p:nvPr/>
        </p:nvSpPr>
        <p:spPr>
          <a:xfrm>
            <a:off x="5133975" y="504825"/>
            <a:ext cx="5753100" cy="15811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p>
        </p:txBody>
      </p:sp>
      <p:sp>
        <p:nvSpPr>
          <p:cNvPr id="9" name="Прямоугольник 8"/>
          <p:cNvSpPr/>
          <p:nvPr/>
        </p:nvSpPr>
        <p:spPr>
          <a:xfrm>
            <a:off x="1919416" y="1079157"/>
            <a:ext cx="4802661" cy="1877437"/>
          </a:xfrm>
          <a:prstGeom prst="rect">
            <a:avLst/>
          </a:prstGeom>
        </p:spPr>
        <p:txBody>
          <a:bodyPr wrap="square">
            <a:spAutoFit/>
          </a:bodyPr>
          <a:lstStyle/>
          <a:p>
            <a:pPr algn="ctr"/>
            <a:endParaRPr lang="ru-RU" sz="1600" b="1" dirty="0" smtClean="0">
              <a:solidFill>
                <a:srgbClr val="002060"/>
              </a:solidFill>
              <a:latin typeface="Times New Roman" pitchFamily="18" charset="0"/>
              <a:cs typeface="Times New Roman" pitchFamily="18" charset="0"/>
            </a:endParaRPr>
          </a:p>
          <a:p>
            <a:pPr algn="ctr"/>
            <a:r>
              <a:rPr lang="ru-RU" sz="1600" b="1" dirty="0" smtClean="0">
                <a:solidFill>
                  <a:srgbClr val="002060"/>
                </a:solidFill>
                <a:latin typeface="Times New Roman" pitchFamily="18" charset="0"/>
                <a:cs typeface="Times New Roman" pitchFamily="18" charset="0"/>
              </a:rPr>
              <a:t>Юношеские состязания также проходят 1 раз в 4 года. К ним допускаются спортсмены в возрасте от 14 </a:t>
            </a:r>
            <a:r>
              <a:rPr lang="ru-RU" b="1" dirty="0" smtClean="0">
                <a:solidFill>
                  <a:srgbClr val="002060"/>
                </a:solidFill>
                <a:latin typeface="Times New Roman" pitchFamily="18" charset="0"/>
                <a:cs typeface="Times New Roman" pitchFamily="18" charset="0"/>
              </a:rPr>
              <a:t>до 18 </a:t>
            </a:r>
            <a:r>
              <a:rPr lang="ru-RU" sz="1600" b="1" dirty="0" smtClean="0">
                <a:solidFill>
                  <a:srgbClr val="002060"/>
                </a:solidFill>
                <a:latin typeface="Times New Roman" pitchFamily="18" charset="0"/>
                <a:cs typeface="Times New Roman" pitchFamily="18" charset="0"/>
              </a:rPr>
              <a:t>лет. Первые юношеские Олимпийские игры прошли с 14 по 26 августа 2010 года в Сингапуре.</a:t>
            </a:r>
            <a:r>
              <a:rPr lang="ru-RU" dirty="0" smtClean="0"/>
              <a:t/>
            </a:r>
            <a:br>
              <a:rPr lang="ru-RU" dirty="0" smtClean="0"/>
            </a:br>
            <a:endParaRPr lang="ru-RU" dirty="0"/>
          </a:p>
        </p:txBody>
      </p:sp>
      <p:pic>
        <p:nvPicPr>
          <p:cNvPr id="9218" name="Picture 2" descr="https://bugaga.ru/uploads/posts/2010-08/1282220141_27.jpg"/>
          <p:cNvPicPr>
            <a:picLocks noChangeAspect="1" noChangeArrowheads="1"/>
          </p:cNvPicPr>
          <p:nvPr/>
        </p:nvPicPr>
        <p:blipFill>
          <a:blip r:embed="rId2"/>
          <a:srcRect/>
          <a:stretch>
            <a:fillRect/>
          </a:stretch>
        </p:blipFill>
        <p:spPr bwMode="auto">
          <a:xfrm>
            <a:off x="7157737" y="506628"/>
            <a:ext cx="4497161" cy="2880000"/>
          </a:xfrm>
          <a:prstGeom prst="rect">
            <a:avLst/>
          </a:prstGeom>
          <a:ln>
            <a:noFill/>
          </a:ln>
          <a:effectLst>
            <a:softEdge rad="112500"/>
          </a:effectLst>
        </p:spPr>
      </p:pic>
      <p:pic>
        <p:nvPicPr>
          <p:cNvPr id="9220" name="Picture 4" descr="http://www.worldtaekwondo.org/wp-content/uploads/2018/10/work-0361.jpg"/>
          <p:cNvPicPr>
            <a:picLocks noChangeAspect="1" noChangeArrowheads="1"/>
          </p:cNvPicPr>
          <p:nvPr/>
        </p:nvPicPr>
        <p:blipFill>
          <a:blip r:embed="rId3" cstate="print"/>
          <a:srcRect/>
          <a:stretch>
            <a:fillRect/>
          </a:stretch>
        </p:blipFill>
        <p:spPr bwMode="auto">
          <a:xfrm>
            <a:off x="2092411" y="3432284"/>
            <a:ext cx="4320000" cy="2880000"/>
          </a:xfrm>
          <a:prstGeom prst="rect">
            <a:avLst/>
          </a:prstGeom>
          <a:ln>
            <a:noFill/>
          </a:ln>
          <a:effectLst>
            <a:softEdge rad="112500"/>
          </a:effectLst>
        </p:spPr>
      </p:pic>
      <p:pic>
        <p:nvPicPr>
          <p:cNvPr id="9222" name="Picture 6" descr="https://gimnastika.pro/upload/iblock/b83/b83b2745b1b4fdb2c555b88d620f2068.jpg"/>
          <p:cNvPicPr>
            <a:picLocks noChangeAspect="1" noChangeArrowheads="1"/>
          </p:cNvPicPr>
          <p:nvPr/>
        </p:nvPicPr>
        <p:blipFill>
          <a:blip r:embed="rId4"/>
          <a:srcRect/>
          <a:stretch>
            <a:fillRect/>
          </a:stretch>
        </p:blipFill>
        <p:spPr bwMode="auto">
          <a:xfrm>
            <a:off x="7261927" y="3534032"/>
            <a:ext cx="4416994" cy="2664000"/>
          </a:xfrm>
          <a:prstGeom prst="rect">
            <a:avLst/>
          </a:prstGeom>
          <a:ln>
            <a:noFill/>
          </a:ln>
          <a:effectLst>
            <a:softEdge rad="112500"/>
          </a:effectLst>
        </p:spPr>
      </p:pic>
    </p:spTree>
    <p:extLst>
      <p:ext uri="{BB962C8B-B14F-4D97-AF65-F5344CB8AC3E}">
        <p14:creationId xmlns:p14="http://schemas.microsoft.com/office/powerpoint/2010/main" xmlns="" val="202673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1957" y="378941"/>
            <a:ext cx="4736756" cy="461665"/>
          </a:xfrm>
          <a:prstGeom prst="rect">
            <a:avLst/>
          </a:prstGeom>
          <a:solidFill>
            <a:srgbClr val="FFFF99"/>
          </a:solidFill>
        </p:spPr>
        <p:txBody>
          <a:bodyPr wrap="square">
            <a:spAutoFit/>
          </a:bodyPr>
          <a:lstStyle/>
          <a:p>
            <a:pPr algn="ctr"/>
            <a:r>
              <a:rPr lang="ru-RU" sz="2400" b="1" dirty="0" err="1" smtClean="0">
                <a:solidFill>
                  <a:srgbClr val="C00000"/>
                </a:solidFill>
                <a:latin typeface="Times New Roman" panose="02020603050405020304" pitchFamily="18" charset="0"/>
                <a:cs typeface="Times New Roman" panose="02020603050405020304" pitchFamily="18" charset="0"/>
              </a:rPr>
              <a:t>Паралимпийские</a:t>
            </a:r>
            <a:r>
              <a:rPr lang="ru-RU" sz="2400" b="1" dirty="0" smtClean="0">
                <a:solidFill>
                  <a:srgbClr val="C00000"/>
                </a:solidFill>
                <a:latin typeface="Times New Roman" panose="02020603050405020304" pitchFamily="18" charset="0"/>
                <a:cs typeface="Times New Roman" panose="02020603050405020304" pitchFamily="18" charset="0"/>
              </a:rPr>
              <a:t> игры</a:t>
            </a:r>
            <a:endParaRPr lang="ru-RU" dirty="0">
              <a:solidFill>
                <a:srgbClr val="C00000"/>
              </a:solidFill>
            </a:endParaRPr>
          </a:p>
        </p:txBody>
      </p:sp>
      <p:sp>
        <p:nvSpPr>
          <p:cNvPr id="3" name="Прямоугольник 2"/>
          <p:cNvSpPr/>
          <p:nvPr/>
        </p:nvSpPr>
        <p:spPr>
          <a:xfrm>
            <a:off x="5354596" y="1614616"/>
            <a:ext cx="2092410" cy="3293209"/>
          </a:xfrm>
          <a:prstGeom prst="rect">
            <a:avLst/>
          </a:prstGeom>
        </p:spPr>
        <p:txBody>
          <a:bodyPr wrap="square">
            <a:spAutoFit/>
          </a:bodyPr>
          <a:lstStyle/>
          <a:p>
            <a:pPr algn="ctr"/>
            <a:r>
              <a:rPr lang="ru-RU" sz="1600" b="1" dirty="0" err="1" smtClean="0">
                <a:solidFill>
                  <a:srgbClr val="002060"/>
                </a:solidFill>
                <a:latin typeface="Times New Roman" pitchFamily="18" charset="0"/>
                <a:cs typeface="Times New Roman" pitchFamily="18" charset="0"/>
              </a:rPr>
              <a:t>Паралимпийские</a:t>
            </a:r>
            <a:r>
              <a:rPr lang="ru-RU" sz="1600" b="1" dirty="0" smtClean="0">
                <a:solidFill>
                  <a:srgbClr val="002060"/>
                </a:solidFill>
                <a:latin typeface="Times New Roman" pitchFamily="18" charset="0"/>
                <a:cs typeface="Times New Roman" pitchFamily="18" charset="0"/>
              </a:rPr>
              <a:t> игры</a:t>
            </a:r>
            <a:r>
              <a:rPr lang="ru-RU" sz="1600" dirty="0" smtClean="0">
                <a:solidFill>
                  <a:srgbClr val="002060"/>
                </a:solidFill>
                <a:latin typeface="Times New Roman" pitchFamily="18" charset="0"/>
                <a:cs typeface="Times New Roman" pitchFamily="18" charset="0"/>
              </a:rPr>
              <a:t> — международные спортивные соревнования для людей с ограниченными возможностями здоровья. Традиционно проводятся после Олимпийских игр. </a:t>
            </a:r>
            <a:endParaRPr lang="ru-RU" sz="1600" dirty="0">
              <a:solidFill>
                <a:srgbClr val="002060"/>
              </a:solidFill>
              <a:latin typeface="Times New Roman" pitchFamily="18" charset="0"/>
              <a:cs typeface="Times New Roman" pitchFamily="18" charset="0"/>
            </a:endParaRPr>
          </a:p>
        </p:txBody>
      </p:sp>
      <p:pic>
        <p:nvPicPr>
          <p:cNvPr id="4" name="Рисунок 3" descr="https://oir.mobi/uploads/posts/2019-12/1575927574_14-17.jpg"/>
          <p:cNvPicPr/>
          <p:nvPr/>
        </p:nvPicPr>
        <p:blipFill>
          <a:blip r:embed="rId2" cstate="print"/>
          <a:srcRect/>
          <a:stretch>
            <a:fillRect/>
          </a:stretch>
        </p:blipFill>
        <p:spPr bwMode="auto">
          <a:xfrm>
            <a:off x="1430220" y="1043285"/>
            <a:ext cx="3960000" cy="2700000"/>
          </a:xfrm>
          <a:prstGeom prst="rect">
            <a:avLst/>
          </a:prstGeom>
          <a:ln>
            <a:noFill/>
          </a:ln>
          <a:effectLst>
            <a:softEdge rad="112500"/>
          </a:effectLst>
        </p:spPr>
      </p:pic>
      <p:pic>
        <p:nvPicPr>
          <p:cNvPr id="5" name="Рисунок 4" descr="https://cdn1.img.rsport.ru/images/108004/42/1080044296.jpg"/>
          <p:cNvPicPr/>
          <p:nvPr/>
        </p:nvPicPr>
        <p:blipFill>
          <a:blip r:embed="rId3"/>
          <a:srcRect/>
          <a:stretch>
            <a:fillRect/>
          </a:stretch>
        </p:blipFill>
        <p:spPr bwMode="auto">
          <a:xfrm>
            <a:off x="1412856" y="3944605"/>
            <a:ext cx="3960000" cy="2700000"/>
          </a:xfrm>
          <a:prstGeom prst="rect">
            <a:avLst/>
          </a:prstGeom>
          <a:ln>
            <a:noFill/>
          </a:ln>
          <a:effectLst>
            <a:softEdge rad="112500"/>
          </a:effectLst>
        </p:spPr>
      </p:pic>
      <p:pic>
        <p:nvPicPr>
          <p:cNvPr id="6" name="Рисунок 5" descr="https://vvesti.com/images/04-14-04-bp2.jpg"/>
          <p:cNvPicPr/>
          <p:nvPr/>
        </p:nvPicPr>
        <p:blipFill>
          <a:blip r:embed="rId4"/>
          <a:srcRect/>
          <a:stretch>
            <a:fillRect/>
          </a:stretch>
        </p:blipFill>
        <p:spPr bwMode="auto">
          <a:xfrm>
            <a:off x="7426732" y="3911872"/>
            <a:ext cx="3960000" cy="2700000"/>
          </a:xfrm>
          <a:prstGeom prst="rect">
            <a:avLst/>
          </a:prstGeom>
          <a:ln>
            <a:noFill/>
          </a:ln>
          <a:effectLst>
            <a:softEdge rad="112500"/>
          </a:effectLst>
        </p:spPr>
      </p:pic>
      <p:pic>
        <p:nvPicPr>
          <p:cNvPr id="7" name="Рисунок 6" descr="https://www.voi.ru/images/content/1209/0109/5432-Pistorius.jpg"/>
          <p:cNvPicPr/>
          <p:nvPr/>
        </p:nvPicPr>
        <p:blipFill>
          <a:blip r:embed="rId5" cstate="print"/>
          <a:srcRect/>
          <a:stretch>
            <a:fillRect/>
          </a:stretch>
        </p:blipFill>
        <p:spPr bwMode="auto">
          <a:xfrm>
            <a:off x="7494764" y="1152348"/>
            <a:ext cx="3960000" cy="27000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11196" y="332773"/>
            <a:ext cx="4714875"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ОЛИМПИЙСКИЙ ТАЛИСМАН</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1837571" y="2215978"/>
            <a:ext cx="1046196" cy="1306469"/>
          </a:xfrm>
          <a:prstGeom prst="rect">
            <a:avLst/>
          </a:prstGeom>
        </p:spPr>
      </p:pic>
      <p:pic>
        <p:nvPicPr>
          <p:cNvPr id="1026" name="Picture 2" descr="талисман о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9330" y="4054096"/>
            <a:ext cx="1294972" cy="123330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p:cNvPicPr>
            <a:picLocks noChangeAspect="1"/>
          </p:cNvPicPr>
          <p:nvPr/>
        </p:nvPicPr>
        <p:blipFill>
          <a:blip r:embed="rId4"/>
          <a:stretch>
            <a:fillRect/>
          </a:stretch>
        </p:blipFill>
        <p:spPr>
          <a:xfrm>
            <a:off x="3575222" y="2779127"/>
            <a:ext cx="1661082" cy="1351119"/>
          </a:xfrm>
          <a:prstGeom prst="rect">
            <a:avLst/>
          </a:prstGeom>
        </p:spPr>
      </p:pic>
      <p:sp>
        <p:nvSpPr>
          <p:cNvPr id="12" name="Прямоугольник 11"/>
          <p:cNvSpPr/>
          <p:nvPr/>
        </p:nvSpPr>
        <p:spPr>
          <a:xfrm>
            <a:off x="3985803" y="4406899"/>
            <a:ext cx="834587" cy="307777"/>
          </a:xfrm>
          <a:prstGeom prst="rect">
            <a:avLst/>
          </a:prstGeom>
        </p:spPr>
        <p:txBody>
          <a:bodyPr wrap="none">
            <a:spAutoFit/>
          </a:bodyPr>
          <a:lstStyle/>
          <a:p>
            <a:r>
              <a:rPr lang="ru-RU" sz="1400" b="1" dirty="0" smtClean="0">
                <a:solidFill>
                  <a:srgbClr val="C00000"/>
                </a:solidFill>
                <a:latin typeface="Times New Roman" panose="02020603050405020304" pitchFamily="18" charset="0"/>
                <a:cs typeface="Times New Roman" panose="02020603050405020304" pitchFamily="18" charset="0"/>
              </a:rPr>
              <a:t>КИТАЙ</a:t>
            </a:r>
            <a:endParaRPr lang="ru-RU" sz="1400" dirty="0"/>
          </a:p>
        </p:txBody>
      </p:sp>
      <p:sp>
        <p:nvSpPr>
          <p:cNvPr id="13" name="Прямоугольник 12"/>
          <p:cNvSpPr/>
          <p:nvPr/>
        </p:nvSpPr>
        <p:spPr>
          <a:xfrm>
            <a:off x="1713471" y="5468551"/>
            <a:ext cx="1285102" cy="307777"/>
          </a:xfrm>
          <a:prstGeom prst="rect">
            <a:avLst/>
          </a:prstGeom>
        </p:spPr>
        <p:txBody>
          <a:bodyPr wrap="square">
            <a:spAutoFit/>
          </a:bodyPr>
          <a:lstStyle/>
          <a:p>
            <a:r>
              <a:rPr lang="ru-RU" sz="1400" b="1" dirty="0" smtClean="0">
                <a:solidFill>
                  <a:srgbClr val="C00000"/>
                </a:solidFill>
                <a:latin typeface="Times New Roman" panose="02020603050405020304" pitchFamily="18" charset="0"/>
                <a:cs typeface="Times New Roman" panose="02020603050405020304" pitchFamily="18" charset="0"/>
              </a:rPr>
              <a:t>БРАЗИЛИЯ</a:t>
            </a:r>
            <a:endParaRPr lang="ru-RU" sz="1400" dirty="0"/>
          </a:p>
        </p:txBody>
      </p:sp>
      <p:pic>
        <p:nvPicPr>
          <p:cNvPr id="15" name="Рисунок 14"/>
          <p:cNvPicPr>
            <a:picLocks noChangeAspect="1"/>
          </p:cNvPicPr>
          <p:nvPr/>
        </p:nvPicPr>
        <p:blipFill>
          <a:blip r:embed="rId5" cstate="print"/>
          <a:stretch>
            <a:fillRect/>
          </a:stretch>
        </p:blipFill>
        <p:spPr>
          <a:xfrm>
            <a:off x="6128410" y="4604951"/>
            <a:ext cx="927556" cy="1467880"/>
          </a:xfrm>
          <a:prstGeom prst="rect">
            <a:avLst/>
          </a:prstGeom>
        </p:spPr>
      </p:pic>
      <p:sp>
        <p:nvSpPr>
          <p:cNvPr id="16" name="Прямоугольник 15"/>
          <p:cNvSpPr/>
          <p:nvPr/>
        </p:nvSpPr>
        <p:spPr>
          <a:xfrm>
            <a:off x="5657007" y="6204549"/>
            <a:ext cx="1977080" cy="307777"/>
          </a:xfrm>
          <a:prstGeom prst="rect">
            <a:avLst/>
          </a:prstGeom>
        </p:spPr>
        <p:txBody>
          <a:bodyPr wrap="none">
            <a:spAutoFit/>
          </a:bodyPr>
          <a:lstStyle/>
          <a:p>
            <a:r>
              <a:rPr lang="ru-RU" sz="1400" b="1" dirty="0" smtClean="0">
                <a:solidFill>
                  <a:srgbClr val="C00000"/>
                </a:solidFill>
                <a:latin typeface="Times New Roman" panose="02020603050405020304" pitchFamily="18" charset="0"/>
                <a:cs typeface="Times New Roman" panose="02020603050405020304" pitchFamily="18" charset="0"/>
              </a:rPr>
              <a:t>ВЕЛИКОБРИТАНИЯ</a:t>
            </a:r>
            <a:endParaRPr lang="ru-RU" sz="1400" dirty="0"/>
          </a:p>
        </p:txBody>
      </p:sp>
      <p:pic>
        <p:nvPicPr>
          <p:cNvPr id="17" name="Рисунок 16"/>
          <p:cNvPicPr>
            <a:picLocks noChangeAspect="1"/>
          </p:cNvPicPr>
          <p:nvPr/>
        </p:nvPicPr>
        <p:blipFill rotWithShape="1">
          <a:blip r:embed="rId6" cstate="print"/>
          <a:srcRect l="8266" t="9177" r="14668" b="16884"/>
          <a:stretch/>
        </p:blipFill>
        <p:spPr>
          <a:xfrm>
            <a:off x="1664042" y="384811"/>
            <a:ext cx="1517307" cy="1333549"/>
          </a:xfrm>
          <a:prstGeom prst="rect">
            <a:avLst/>
          </a:prstGeom>
          <a:ln>
            <a:noFill/>
          </a:ln>
          <a:effectLst>
            <a:softEdge rad="112500"/>
          </a:effectLst>
        </p:spPr>
      </p:pic>
      <p:sp>
        <p:nvSpPr>
          <p:cNvPr id="18" name="Прямоугольник 17"/>
          <p:cNvSpPr/>
          <p:nvPr/>
        </p:nvSpPr>
        <p:spPr>
          <a:xfrm>
            <a:off x="1655804" y="1772078"/>
            <a:ext cx="1491050" cy="307777"/>
          </a:xfrm>
          <a:prstGeom prst="rect">
            <a:avLst/>
          </a:prstGeom>
        </p:spPr>
        <p:txBody>
          <a:bodyPr wrap="squar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ГРЕЦИЯ</a:t>
            </a:r>
            <a:endParaRPr lang="ru-RU" sz="1400" dirty="0"/>
          </a:p>
        </p:txBody>
      </p:sp>
      <p:pic>
        <p:nvPicPr>
          <p:cNvPr id="1038" name="Picture 14" descr="https://pbs.twimg.com/media/E8HbynWVgAAyNtB.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958087" y="3604849"/>
            <a:ext cx="2016125" cy="19041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https://upload.wikimedia.org/wikipedia/ru/thumb/7/7f/Cobi.svg/1200px-Cobi.sv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11978" y="4755896"/>
            <a:ext cx="1554462" cy="134461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Рисунок 18"/>
          <p:cNvPicPr>
            <a:picLocks noChangeAspect="1"/>
          </p:cNvPicPr>
          <p:nvPr/>
        </p:nvPicPr>
        <p:blipFill>
          <a:blip r:embed="rId9" cstate="print"/>
          <a:stretch>
            <a:fillRect/>
          </a:stretch>
        </p:blipFill>
        <p:spPr>
          <a:xfrm>
            <a:off x="3622653" y="4864370"/>
            <a:ext cx="1839035" cy="960866"/>
          </a:xfrm>
          <a:prstGeom prst="rect">
            <a:avLst/>
          </a:prstGeom>
          <a:ln>
            <a:noFill/>
          </a:ln>
          <a:effectLst>
            <a:softEdge rad="112500"/>
          </a:effectLst>
        </p:spPr>
      </p:pic>
      <p:pic>
        <p:nvPicPr>
          <p:cNvPr id="28" name="Picture 2" descr="https://upload.wikimedia.org/wikipedia/ru/thumb/a/ac/Amik.svg/1200px-Amik.sv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0160429" y="518468"/>
            <a:ext cx="1657349" cy="1657349"/>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Рисунок 28"/>
          <p:cNvPicPr>
            <a:picLocks noChangeAspect="1"/>
          </p:cNvPicPr>
          <p:nvPr/>
        </p:nvPicPr>
        <p:blipFill rotWithShape="1">
          <a:blip r:embed="rId11"/>
          <a:srcRect l="4900" r="3693"/>
          <a:stretch/>
        </p:blipFill>
        <p:spPr>
          <a:xfrm>
            <a:off x="8031890" y="2622206"/>
            <a:ext cx="1464112" cy="1318191"/>
          </a:xfrm>
          <a:prstGeom prst="rect">
            <a:avLst/>
          </a:prstGeom>
          <a:ln>
            <a:noFill/>
          </a:ln>
          <a:effectLst>
            <a:softEdge rad="112500"/>
          </a:effectLst>
        </p:spPr>
      </p:pic>
      <p:sp>
        <p:nvSpPr>
          <p:cNvPr id="20" name="Прямоугольник 19"/>
          <p:cNvSpPr/>
          <p:nvPr/>
        </p:nvSpPr>
        <p:spPr>
          <a:xfrm>
            <a:off x="1795848" y="3481687"/>
            <a:ext cx="1145060" cy="307777"/>
          </a:xfrm>
          <a:prstGeom prst="rect">
            <a:avLst/>
          </a:prstGeom>
        </p:spPr>
        <p:txBody>
          <a:bodyPr wrap="square">
            <a:spAutoFit/>
          </a:bodyPr>
          <a:lstStyle/>
          <a:p>
            <a:pPr algn="ctr"/>
            <a:r>
              <a:rPr lang="ru-RU" sz="1400" b="1" dirty="0">
                <a:solidFill>
                  <a:srgbClr val="C00000"/>
                </a:solidFill>
                <a:latin typeface="Times New Roman" panose="02020603050405020304" pitchFamily="18" charset="0"/>
                <a:cs typeface="Times New Roman" panose="02020603050405020304" pitchFamily="18" charset="0"/>
              </a:rPr>
              <a:t>ЯПОНИЯ</a:t>
            </a:r>
          </a:p>
        </p:txBody>
      </p:sp>
      <p:sp>
        <p:nvSpPr>
          <p:cNvPr id="21" name="Прямоугольник 20"/>
          <p:cNvSpPr/>
          <p:nvPr/>
        </p:nvSpPr>
        <p:spPr>
          <a:xfrm>
            <a:off x="8089557" y="4094207"/>
            <a:ext cx="1631091" cy="307777"/>
          </a:xfrm>
          <a:prstGeom prst="rect">
            <a:avLst/>
          </a:prstGeom>
        </p:spPr>
        <p:txBody>
          <a:bodyPr wrap="squar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ЮЖНАЯ КОРЕЯ</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10452008" y="2340231"/>
            <a:ext cx="966931" cy="307777"/>
          </a:xfrm>
          <a:prstGeom prst="rect">
            <a:avLst/>
          </a:prstGeom>
        </p:spPr>
        <p:txBody>
          <a:bodyPr wrap="non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КАНАДА</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0742141" y="5727270"/>
            <a:ext cx="766119" cy="307777"/>
          </a:xfrm>
          <a:prstGeom prst="rect">
            <a:avLst/>
          </a:prstGeom>
        </p:spPr>
        <p:txBody>
          <a:bodyPr wrap="squar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США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8422418" y="6227719"/>
            <a:ext cx="1389642" cy="307777"/>
          </a:xfrm>
          <a:prstGeom prst="rect">
            <a:avLst/>
          </a:prstGeom>
        </p:spPr>
        <p:txBody>
          <a:bodyPr wrap="squar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ИСПАНИЯ</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3890969" y="5922404"/>
            <a:ext cx="1232837" cy="307777"/>
          </a:xfrm>
          <a:prstGeom prst="rect">
            <a:avLst/>
          </a:prstGeom>
        </p:spPr>
        <p:txBody>
          <a:bodyPr wrap="non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ГЕРМАНИЯ</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3896497" y="1021492"/>
            <a:ext cx="5082745" cy="1384995"/>
          </a:xfrm>
          <a:prstGeom prst="rect">
            <a:avLst/>
          </a:prstGeom>
        </p:spPr>
        <p:txBody>
          <a:bodyPr wrap="square">
            <a:spAutoFit/>
          </a:bodyPr>
          <a:lstStyle/>
          <a:p>
            <a:pPr algn="just"/>
            <a:r>
              <a:rPr lang="ru-RU" sz="1400" b="1" dirty="0" smtClean="0">
                <a:solidFill>
                  <a:srgbClr val="002060"/>
                </a:solidFill>
                <a:latin typeface="Times New Roman" panose="02020603050405020304" pitchFamily="18" charset="0"/>
                <a:cs typeface="Times New Roman" panose="02020603050405020304" pitchFamily="18" charset="0"/>
              </a:rPr>
              <a:t>Страна, которая проводит Олимпиаду и встречает спортсменов всего мира представляет талисман Олимпийских игр. </a:t>
            </a:r>
          </a:p>
          <a:p>
            <a:pPr algn="just"/>
            <a:r>
              <a:rPr lang="ru-RU" sz="1400" b="1" dirty="0" smtClean="0">
                <a:solidFill>
                  <a:srgbClr val="002060"/>
                </a:solidFill>
                <a:latin typeface="Times New Roman" panose="02020603050405020304" pitchFamily="18" charset="0"/>
                <a:cs typeface="Times New Roman" panose="02020603050405020304" pitchFamily="18" charset="0"/>
              </a:rPr>
              <a:t>	Обычно талисманом становится любимое животное, которое обитает на территории этой страны и имеет все качества настоящего спортсмена или выдуманное существо. </a:t>
            </a:r>
            <a:endParaRPr lang="ru-RU" sz="1400" b="1" dirty="0">
              <a:solidFill>
                <a:srgbClr val="002060"/>
              </a:solidFill>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12" cstate="print"/>
          <a:srcRect/>
          <a:stretch>
            <a:fillRect/>
          </a:stretch>
        </p:blipFill>
        <p:spPr bwMode="auto">
          <a:xfrm>
            <a:off x="5387868" y="2446637"/>
            <a:ext cx="2140486" cy="1540219"/>
          </a:xfrm>
          <a:prstGeom prst="rect">
            <a:avLst/>
          </a:prstGeom>
          <a:ln>
            <a:noFill/>
          </a:ln>
          <a:effectLst>
            <a:softEdge rad="112500"/>
          </a:effectLst>
        </p:spPr>
      </p:pic>
      <p:sp>
        <p:nvSpPr>
          <p:cNvPr id="30" name="Прямоугольник 29"/>
          <p:cNvSpPr/>
          <p:nvPr/>
        </p:nvSpPr>
        <p:spPr>
          <a:xfrm>
            <a:off x="5766485" y="4090090"/>
            <a:ext cx="1598141" cy="307777"/>
          </a:xfrm>
          <a:prstGeom prst="rect">
            <a:avLst/>
          </a:prstGeom>
        </p:spPr>
        <p:txBody>
          <a:bodyPr wrap="square">
            <a:spAutoFit/>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РОССИЯ</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453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3646" y="2416927"/>
            <a:ext cx="2427820" cy="3881161"/>
          </a:xfrm>
          <a:prstGeom prst="rect">
            <a:avLst/>
          </a:prstGeom>
          <a:ln>
            <a:noFill/>
          </a:ln>
          <a:effectLst>
            <a:softEdge rad="112500"/>
          </a:effectLst>
        </p:spPr>
      </p:pic>
      <p:sp>
        <p:nvSpPr>
          <p:cNvPr id="5" name="Прямоугольник 4"/>
          <p:cNvSpPr/>
          <p:nvPr/>
        </p:nvSpPr>
        <p:spPr>
          <a:xfrm>
            <a:off x="3641840" y="391406"/>
            <a:ext cx="4841262" cy="461665"/>
          </a:xfrm>
          <a:prstGeom prst="rect">
            <a:avLst/>
          </a:prstGeom>
          <a:solidFill>
            <a:srgbClr val="FFFF99"/>
          </a:solidFill>
        </p:spPr>
        <p:txBody>
          <a:bodyPr wrap="none">
            <a:spAutoFit/>
          </a:bodyPr>
          <a:lstStyle/>
          <a:p>
            <a:r>
              <a:rPr lang="ru-RU" sz="2400" b="1" dirty="0">
                <a:solidFill>
                  <a:srgbClr val="C00000"/>
                </a:solidFill>
                <a:latin typeface="Times New Roman" panose="02020603050405020304" pitchFamily="18" charset="0"/>
                <a:cs typeface="Times New Roman" panose="02020603050405020304" pitchFamily="18" charset="0"/>
              </a:rPr>
              <a:t>Олимпийские талисманы России</a:t>
            </a:r>
          </a:p>
        </p:txBody>
      </p:sp>
      <p:sp>
        <p:nvSpPr>
          <p:cNvPr id="7" name="Прямоугольник 6"/>
          <p:cNvSpPr/>
          <p:nvPr/>
        </p:nvSpPr>
        <p:spPr>
          <a:xfrm>
            <a:off x="1383957" y="955589"/>
            <a:ext cx="3682313" cy="1200329"/>
          </a:xfrm>
          <a:prstGeom prst="rect">
            <a:avLst/>
          </a:prstGeom>
        </p:spPr>
        <p:txBody>
          <a:bodyPr wrap="square">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Олимпийский Мишка - бурый медведь, который является символом Летних Олимпийских игр в Москве.</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63481" y="4350108"/>
            <a:ext cx="3962400" cy="1477328"/>
          </a:xfrm>
          <a:prstGeom prst="rect">
            <a:avLst/>
          </a:prstGeom>
        </p:spPr>
        <p:txBody>
          <a:bodyPr wrap="square">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У Зимней Олимпиады в Сочи было три талисмана:</a:t>
            </a:r>
          </a:p>
          <a:p>
            <a:pPr algn="ctr"/>
            <a:r>
              <a:rPr lang="ru-RU" b="1" dirty="0" smtClean="0">
                <a:solidFill>
                  <a:srgbClr val="002060"/>
                </a:solidFill>
                <a:latin typeface="Times New Roman" panose="02020603050405020304" pitchFamily="18" charset="0"/>
                <a:cs typeface="Times New Roman" panose="02020603050405020304" pitchFamily="18" charset="0"/>
              </a:rPr>
              <a:t>заяц, белый медведь и леопард. </a:t>
            </a:r>
          </a:p>
          <a:p>
            <a:pPr algn="ctr"/>
            <a:r>
              <a:rPr lang="ru-RU" b="1" dirty="0" smtClean="0">
                <a:solidFill>
                  <a:srgbClr val="002060"/>
                </a:solidFill>
                <a:latin typeface="Times New Roman" panose="02020603050405020304" pitchFamily="18" charset="0"/>
                <a:cs typeface="Times New Roman" panose="02020603050405020304" pitchFamily="18" charset="0"/>
              </a:rPr>
              <a:t>Они представляли три места на олимпийском пьедестале.</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170" name="Picture 2" descr="https://upload.wikimedia.org/wikipedia/en/thumb/e/e1/2014_Winter_Olympic_mascots.svg/400px-2014_Winter_Olympic_mascots.svg.png"/>
          <p:cNvPicPr>
            <a:picLocks noChangeAspect="1" noChangeArrowheads="1"/>
          </p:cNvPicPr>
          <p:nvPr/>
        </p:nvPicPr>
        <p:blipFill>
          <a:blip r:embed="rId3"/>
          <a:srcRect/>
          <a:stretch>
            <a:fillRect/>
          </a:stretch>
        </p:blipFill>
        <p:spPr bwMode="auto">
          <a:xfrm>
            <a:off x="5760404" y="1515838"/>
            <a:ext cx="5659558" cy="2518505"/>
          </a:xfrm>
          <a:prstGeom prst="rect">
            <a:avLst/>
          </a:prstGeom>
          <a:noFill/>
        </p:spPr>
      </p:pic>
    </p:spTree>
    <p:extLst>
      <p:ext uri="{BB962C8B-B14F-4D97-AF65-F5344CB8AC3E}">
        <p14:creationId xmlns:p14="http://schemas.microsoft.com/office/powerpoint/2010/main" xmlns="" val="3673694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3471" y="1037968"/>
            <a:ext cx="4242486"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ОЛИМПИЙСКИЕ МЕДАЛИ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174788" y="1713469"/>
            <a:ext cx="3591697" cy="2862322"/>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На самых первых состязаниях победители в качестве награды получали лавровый венок. Однако современные чемпионы награждаются уже не лавровыми венками, а медалями: первое место — золотая медаль, второе место — серебряная, и третье — бронзовая.</a:t>
            </a:r>
            <a:endParaRPr lang="ru-RU" b="1" dirty="0">
              <a:solidFill>
                <a:srgbClr val="002060"/>
              </a:solidFill>
              <a:latin typeface="Times New Roman" pitchFamily="18" charset="0"/>
              <a:cs typeface="Times New Roman" pitchFamily="18" charset="0"/>
            </a:endParaRPr>
          </a:p>
        </p:txBody>
      </p:sp>
      <p:pic>
        <p:nvPicPr>
          <p:cNvPr id="3074" name="Picture 2" descr="https://time.kz/files/000/004/GMhpoZU143.jpg"/>
          <p:cNvPicPr>
            <a:picLocks noChangeAspect="1" noChangeArrowheads="1"/>
          </p:cNvPicPr>
          <p:nvPr/>
        </p:nvPicPr>
        <p:blipFill>
          <a:blip r:embed="rId2"/>
          <a:srcRect/>
          <a:stretch>
            <a:fillRect/>
          </a:stretch>
        </p:blipFill>
        <p:spPr bwMode="auto">
          <a:xfrm>
            <a:off x="5874484" y="988692"/>
            <a:ext cx="6047255" cy="4036542"/>
          </a:xfrm>
          <a:prstGeom prst="rect">
            <a:avLst/>
          </a:prstGeom>
          <a:ln>
            <a:noFill/>
          </a:ln>
          <a:effectLst>
            <a:softEdge rad="112500"/>
          </a:effectLst>
        </p:spPr>
      </p:pic>
    </p:spTree>
    <p:extLst>
      <p:ext uri="{BB962C8B-B14F-4D97-AF65-F5344CB8AC3E}">
        <p14:creationId xmlns:p14="http://schemas.microsoft.com/office/powerpoint/2010/main" xmlns="" val="2239078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23304" y="4219092"/>
            <a:ext cx="3481875" cy="2109288"/>
          </a:xfrm>
          <a:prstGeom prst="rect">
            <a:avLst/>
          </a:prstGeom>
        </p:spPr>
      </p:pic>
      <p:sp>
        <p:nvSpPr>
          <p:cNvPr id="5" name="Прямоугольник 4"/>
          <p:cNvSpPr/>
          <p:nvPr/>
        </p:nvSpPr>
        <p:spPr>
          <a:xfrm>
            <a:off x="1664043" y="551936"/>
            <a:ext cx="3369276" cy="3416320"/>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Наблюдать за соревнованиями очень интересно, но еще интереснее увидеть, как награждают чемпионов. Победители выходят на специальный пьедестал с тремя ступеньками, согласно занятым местам, им вручают медали и поднимают флаги тех стран, откуда приехали эти спортсмены.</a:t>
            </a:r>
            <a:endParaRPr lang="ru-RU" b="1" dirty="0">
              <a:solidFill>
                <a:srgbClr val="002060"/>
              </a:solidFill>
              <a:latin typeface="Times New Roman" pitchFamily="18" charset="0"/>
              <a:cs typeface="Times New Roman" pitchFamily="18" charset="0"/>
            </a:endParaRPr>
          </a:p>
        </p:txBody>
      </p:sp>
      <p:pic>
        <p:nvPicPr>
          <p:cNvPr id="2050" name="Picture 2" descr="https://cdn.iz.ru/sites/default/files/styles/900x600/public/photo_list-2017-05/22c92a1fa5e57289a0a105e9c1f29948.jpg?itok=PzsVdbtX"/>
          <p:cNvPicPr>
            <a:picLocks noChangeAspect="1" noChangeArrowheads="1"/>
          </p:cNvPicPr>
          <p:nvPr/>
        </p:nvPicPr>
        <p:blipFill>
          <a:blip r:embed="rId3"/>
          <a:srcRect/>
          <a:stretch>
            <a:fillRect/>
          </a:stretch>
        </p:blipFill>
        <p:spPr bwMode="auto">
          <a:xfrm>
            <a:off x="5033406" y="963826"/>
            <a:ext cx="6808571" cy="4539047"/>
          </a:xfrm>
          <a:prstGeom prst="rect">
            <a:avLst/>
          </a:prstGeom>
          <a:ln>
            <a:noFill/>
          </a:ln>
          <a:effectLst>
            <a:softEdge rad="112500"/>
          </a:effectLst>
        </p:spPr>
      </p:pic>
    </p:spTree>
    <p:extLst>
      <p:ext uri="{BB962C8B-B14F-4D97-AF65-F5344CB8AC3E}">
        <p14:creationId xmlns:p14="http://schemas.microsoft.com/office/powerpoint/2010/main" xmlns="" val="327021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81524" y="2140464"/>
            <a:ext cx="6323654" cy="646331"/>
          </a:xfrm>
          <a:prstGeom prst="rect">
            <a:avLst/>
          </a:prstGeom>
        </p:spPr>
        <p:txBody>
          <a:bodyPr wrap="none">
            <a:sp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СПАСИБО ЗА ВНИМАНИЕ!</a:t>
            </a:r>
            <a:endParaRPr lang="ru-RU"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295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30595" y="700216"/>
            <a:ext cx="3336324" cy="2158314"/>
          </a:xfrm>
        </p:spPr>
        <p:txBody>
          <a:bodyPr>
            <a:noAutofit/>
          </a:bodyPr>
          <a:lstStyle/>
          <a:p>
            <a:pPr algn="ctr"/>
            <a:r>
              <a:rPr lang="ru-RU" sz="1200" b="1" dirty="0" smtClean="0">
                <a:solidFill>
                  <a:srgbClr val="002060"/>
                </a:solidFill>
                <a:latin typeface="Times New Roman" pitchFamily="18" charset="0"/>
                <a:cs typeface="Times New Roman" pitchFamily="18" charset="0"/>
              </a:rPr>
              <a:t>Один раз в четыре года проходят</a:t>
            </a:r>
            <a:br>
              <a:rPr lang="ru-RU" sz="1200" b="1" dirty="0" smtClean="0">
                <a:solidFill>
                  <a:srgbClr val="002060"/>
                </a:solidFill>
                <a:latin typeface="Times New Roman" pitchFamily="18" charset="0"/>
                <a:cs typeface="Times New Roman" pitchFamily="18" charset="0"/>
              </a:rPr>
            </a:br>
            <a:r>
              <a:rPr lang="ru-RU" sz="1200" b="1" dirty="0" smtClean="0">
                <a:solidFill>
                  <a:srgbClr val="FF0000"/>
                </a:solidFill>
                <a:latin typeface="Times New Roman" pitchFamily="18" charset="0"/>
                <a:cs typeface="Times New Roman" pitchFamily="18" charset="0"/>
              </a:rPr>
              <a:t> </a:t>
            </a:r>
            <a:r>
              <a:rPr lang="ru-RU" sz="1400" b="1" dirty="0" smtClean="0">
                <a:solidFill>
                  <a:srgbClr val="FF0000"/>
                </a:solidFill>
                <a:latin typeface="Times New Roman" pitchFamily="18" charset="0"/>
                <a:cs typeface="Times New Roman" pitchFamily="18" charset="0"/>
              </a:rPr>
              <a:t>Олимпийские игры </a:t>
            </a:r>
            <a:r>
              <a:rPr lang="ru-RU" sz="1200" b="1" dirty="0" smtClean="0">
                <a:solidFill>
                  <a:srgbClr val="002060"/>
                </a:solidFill>
                <a:latin typeface="Times New Roman" pitchFamily="18" charset="0"/>
                <a:cs typeface="Times New Roman" pitchFamily="18" charset="0"/>
              </a:rPr>
              <a:t>— так называются спортивные соревнования, в которых участвуют самые лучшие спортсмены из разных стран мира.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Каждый из них мечтает стать олимпийским чемпионом и получить в награду медаль — золотую, серебряную или бронзовую.</a:t>
            </a:r>
            <a:endParaRPr lang="ru-RU" sz="1200" b="1" dirty="0">
              <a:solidFill>
                <a:srgbClr val="002060"/>
              </a:solidFill>
              <a:latin typeface="Times New Roman" pitchFamily="18" charset="0"/>
              <a:cs typeface="Times New Roman" pitchFamily="18" charset="0"/>
            </a:endParaRPr>
          </a:p>
        </p:txBody>
      </p:sp>
      <p:pic>
        <p:nvPicPr>
          <p:cNvPr id="7" name="Содержимое 6" descr="1643908568.jpg"/>
          <p:cNvPicPr>
            <a:picLocks noGrp="1" noChangeAspect="1"/>
          </p:cNvPicPr>
          <p:nvPr>
            <p:ph idx="1"/>
          </p:nvPr>
        </p:nvPicPr>
        <p:blipFill>
          <a:blip r:embed="rId2" cstate="print"/>
          <a:stretch>
            <a:fillRect/>
          </a:stretch>
        </p:blipFill>
        <p:spPr>
          <a:xfrm>
            <a:off x="2038935" y="553653"/>
            <a:ext cx="1775185" cy="2593201"/>
          </a:xfrm>
          <a:prstGeom prst="rect">
            <a:avLst/>
          </a:prstGeom>
          <a:ln>
            <a:noFill/>
          </a:ln>
          <a:effectLst>
            <a:softEdge rad="112500"/>
          </a:effectLst>
        </p:spPr>
      </p:pic>
      <p:pic>
        <p:nvPicPr>
          <p:cNvPr id="4" name="Рисунок 3" descr="https://www.zastavki.com/pictures/2560x1600/2012/Sport_London_2012_Olympic_Games_Olympic_Games_Closing_Ceremony_034632_.jpg"/>
          <p:cNvPicPr/>
          <p:nvPr/>
        </p:nvPicPr>
        <p:blipFill>
          <a:blip r:embed="rId3" cstate="print"/>
          <a:srcRect/>
          <a:stretch>
            <a:fillRect/>
          </a:stretch>
        </p:blipFill>
        <p:spPr bwMode="auto">
          <a:xfrm>
            <a:off x="7339546" y="355998"/>
            <a:ext cx="4320000" cy="2952000"/>
          </a:xfrm>
          <a:prstGeom prst="rect">
            <a:avLst/>
          </a:prstGeom>
          <a:ln>
            <a:noFill/>
          </a:ln>
          <a:effectLst>
            <a:softEdge rad="112500"/>
          </a:effectLst>
        </p:spPr>
      </p:pic>
      <p:pic>
        <p:nvPicPr>
          <p:cNvPr id="5" name="Рисунок 4" descr="https://vestikavkaza.ru/kcfinder/upload/files/%D0%BE%D0%B810%281%29.jpg"/>
          <p:cNvPicPr/>
          <p:nvPr/>
        </p:nvPicPr>
        <p:blipFill>
          <a:blip r:embed="rId4" cstate="print"/>
          <a:srcRect/>
          <a:stretch>
            <a:fillRect/>
          </a:stretch>
        </p:blipFill>
        <p:spPr bwMode="auto">
          <a:xfrm>
            <a:off x="7339915" y="3377513"/>
            <a:ext cx="4320000" cy="2952000"/>
          </a:xfrm>
          <a:prstGeom prst="rect">
            <a:avLst/>
          </a:prstGeom>
          <a:ln>
            <a:noFill/>
          </a:ln>
          <a:effectLst>
            <a:softEdge rad="112500"/>
          </a:effectLst>
        </p:spPr>
      </p:pic>
      <p:pic>
        <p:nvPicPr>
          <p:cNvPr id="6" name="Рисунок 5" descr="http://fototelegraf.ru/wp-content/uploads/2014/02/zakrytie-olimpiady-24-4.jpg"/>
          <p:cNvPicPr/>
          <p:nvPr/>
        </p:nvPicPr>
        <p:blipFill>
          <a:blip r:embed="rId5"/>
          <a:srcRect/>
          <a:stretch>
            <a:fillRect/>
          </a:stretch>
        </p:blipFill>
        <p:spPr bwMode="auto">
          <a:xfrm>
            <a:off x="1904869" y="3342824"/>
            <a:ext cx="4411622" cy="29520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33797e4bd0560e065392f2339c3b3e76.jpg"/>
          <p:cNvPicPr>
            <a:picLocks noChangeAspect="1"/>
          </p:cNvPicPr>
          <p:nvPr/>
        </p:nvPicPr>
        <p:blipFill>
          <a:blip r:embed="rId2"/>
          <a:srcRect l="2693" t="4796" r="3683" b="7256"/>
          <a:stretch>
            <a:fillRect/>
          </a:stretch>
        </p:blipFill>
        <p:spPr>
          <a:xfrm>
            <a:off x="7142201" y="568411"/>
            <a:ext cx="4233776" cy="2988000"/>
          </a:xfrm>
          <a:prstGeom prst="rect">
            <a:avLst/>
          </a:prstGeom>
          <a:ln>
            <a:noFill/>
          </a:ln>
          <a:effectLst>
            <a:softEdge rad="112500"/>
          </a:effectLst>
        </p:spPr>
      </p:pic>
      <p:pic>
        <p:nvPicPr>
          <p:cNvPr id="7" name="Рисунок 6" descr="312081c4bb054641d5917335c8469ac3.jpg"/>
          <p:cNvPicPr>
            <a:picLocks noChangeAspect="1"/>
          </p:cNvPicPr>
          <p:nvPr/>
        </p:nvPicPr>
        <p:blipFill>
          <a:blip r:embed="rId3"/>
          <a:stretch>
            <a:fillRect/>
          </a:stretch>
        </p:blipFill>
        <p:spPr>
          <a:xfrm>
            <a:off x="1836528" y="420131"/>
            <a:ext cx="4521039" cy="2988000"/>
          </a:xfrm>
          <a:prstGeom prst="rect">
            <a:avLst/>
          </a:prstGeom>
          <a:ln>
            <a:noFill/>
          </a:ln>
          <a:effectLst>
            <a:softEdge rad="112500"/>
          </a:effectLst>
        </p:spPr>
      </p:pic>
      <p:pic>
        <p:nvPicPr>
          <p:cNvPr id="8" name="Рисунок 7" descr="pic_b978f59d85c8ac6d224d3664f3333e91.jpg"/>
          <p:cNvPicPr>
            <a:picLocks noChangeAspect="1"/>
          </p:cNvPicPr>
          <p:nvPr/>
        </p:nvPicPr>
        <p:blipFill>
          <a:blip r:embed="rId4"/>
          <a:stretch>
            <a:fillRect/>
          </a:stretch>
        </p:blipFill>
        <p:spPr>
          <a:xfrm>
            <a:off x="1738184" y="3632886"/>
            <a:ext cx="4703805" cy="2988000"/>
          </a:xfrm>
          <a:prstGeom prst="rect">
            <a:avLst/>
          </a:prstGeom>
          <a:ln>
            <a:noFill/>
          </a:ln>
          <a:effectLst>
            <a:softEdge rad="112500"/>
          </a:effectLst>
        </p:spPr>
      </p:pic>
      <p:sp>
        <p:nvSpPr>
          <p:cNvPr id="9" name="Прямоугольник 8"/>
          <p:cNvSpPr/>
          <p:nvPr/>
        </p:nvSpPr>
        <p:spPr>
          <a:xfrm>
            <a:off x="7479957" y="3674076"/>
            <a:ext cx="4053015" cy="2585323"/>
          </a:xfrm>
          <a:prstGeom prst="rect">
            <a:avLst/>
          </a:prstGeom>
        </p:spPr>
        <p:txBody>
          <a:bodyPr wrap="square">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Родина Олимпийских игр — это Древняя Греция. Первая Олимпиада в мире прошла в древнем городе Олимпия, откуда и произошло название этого спортивного праздника. С тех пор она проводится каждые 4 года, правда теперь состязание проходят не только в Греции, а в  разных странах.</a:t>
            </a:r>
            <a:endParaRPr lang="ru-RU" dirty="0"/>
          </a:p>
        </p:txBody>
      </p:sp>
    </p:spTree>
    <p:extLst>
      <p:ext uri="{BB962C8B-B14F-4D97-AF65-F5344CB8AC3E}">
        <p14:creationId xmlns:p14="http://schemas.microsoft.com/office/powerpoint/2010/main" xmlns="" val="139809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9146" y="291876"/>
            <a:ext cx="7570572"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ЗИМНИЕ ОЛИМПИЙСКИЕ ВИДЫ СПОРТА</a:t>
            </a:r>
            <a:endParaRPr lang="ru-RU" sz="2400" dirty="0">
              <a:solidFill>
                <a:srgbClr val="C00000"/>
              </a:solidFill>
            </a:endParaRPr>
          </a:p>
        </p:txBody>
      </p:sp>
      <p:pic>
        <p:nvPicPr>
          <p:cNvPr id="7" name="Рисунок 6" descr="C:\Users\user\Desktop\СКАНЕР\ЛЮБОВЬ АЛЕКСАНДРОВНА\Изображения\slide_21.jpg"/>
          <p:cNvPicPr/>
          <p:nvPr/>
        </p:nvPicPr>
        <p:blipFill>
          <a:blip r:embed="rId2"/>
          <a:srcRect/>
          <a:stretch>
            <a:fillRect/>
          </a:stretch>
        </p:blipFill>
        <p:spPr bwMode="auto">
          <a:xfrm>
            <a:off x="1914826" y="928254"/>
            <a:ext cx="4065845" cy="2880000"/>
          </a:xfrm>
          <a:prstGeom prst="rect">
            <a:avLst/>
          </a:prstGeom>
          <a:ln>
            <a:noFill/>
          </a:ln>
          <a:effectLst>
            <a:softEdge rad="112500"/>
          </a:effectLst>
        </p:spPr>
      </p:pic>
      <p:pic>
        <p:nvPicPr>
          <p:cNvPr id="1026" name="Picture 2"/>
          <p:cNvPicPr>
            <a:picLocks noChangeAspect="1" noChangeArrowheads="1"/>
          </p:cNvPicPr>
          <p:nvPr/>
        </p:nvPicPr>
        <p:blipFill>
          <a:blip r:embed="rId3"/>
          <a:srcRect/>
          <a:stretch>
            <a:fillRect/>
          </a:stretch>
        </p:blipFill>
        <p:spPr bwMode="auto">
          <a:xfrm>
            <a:off x="7142206" y="949409"/>
            <a:ext cx="3839999" cy="2880000"/>
          </a:xfrm>
          <a:prstGeom prst="rect">
            <a:avLst/>
          </a:prstGeom>
          <a:ln>
            <a:noFill/>
          </a:ln>
          <a:effectLst>
            <a:softEdge rad="112500"/>
          </a:effectLst>
        </p:spPr>
      </p:pic>
      <p:pic>
        <p:nvPicPr>
          <p:cNvPr id="1028" name="Picture 4" descr="http://images.myshared.ru/9/541562/slide_22.jpg"/>
          <p:cNvPicPr>
            <a:picLocks noChangeAspect="1" noChangeArrowheads="1"/>
          </p:cNvPicPr>
          <p:nvPr/>
        </p:nvPicPr>
        <p:blipFill>
          <a:blip r:embed="rId4"/>
          <a:srcRect/>
          <a:stretch>
            <a:fillRect/>
          </a:stretch>
        </p:blipFill>
        <p:spPr bwMode="auto">
          <a:xfrm>
            <a:off x="4670854" y="3726270"/>
            <a:ext cx="3839999" cy="2880000"/>
          </a:xfrm>
          <a:prstGeom prst="rect">
            <a:avLst/>
          </a:prstGeom>
          <a:ln>
            <a:noFill/>
          </a:ln>
          <a:effectLst>
            <a:softEdge rad="112500"/>
          </a:effectLst>
        </p:spPr>
      </p:pic>
    </p:spTree>
    <p:extLst>
      <p:ext uri="{BB962C8B-B14F-4D97-AF65-F5344CB8AC3E}">
        <p14:creationId xmlns:p14="http://schemas.microsoft.com/office/powerpoint/2010/main" xmlns="" val="2704192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9632" y="291876"/>
            <a:ext cx="7965990" cy="461665"/>
          </a:xfrm>
          <a:prstGeom prst="rect">
            <a:avLst/>
          </a:prstGeom>
          <a:solidFill>
            <a:srgbClr val="FFFF99"/>
          </a:solidFill>
        </p:spPr>
        <p:txBody>
          <a:bodyPr wrap="square">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ЛЕТНИЕ ОЛИМПИЙСКИЕ ВИДЫ СПОРТА</a:t>
            </a:r>
            <a:endParaRPr lang="ru-RU" sz="2400" dirty="0">
              <a:solidFill>
                <a:srgbClr val="C00000"/>
              </a:solidFill>
            </a:endParaRPr>
          </a:p>
        </p:txBody>
      </p:sp>
      <p:pic>
        <p:nvPicPr>
          <p:cNvPr id="4" name="Рисунок 3" descr="fb18af9a398d94e123118cee423a9ae1.jpeg"/>
          <p:cNvPicPr>
            <a:picLocks noChangeAspect="1"/>
          </p:cNvPicPr>
          <p:nvPr/>
        </p:nvPicPr>
        <p:blipFill>
          <a:blip r:embed="rId2"/>
          <a:stretch>
            <a:fillRect/>
          </a:stretch>
        </p:blipFill>
        <p:spPr>
          <a:xfrm>
            <a:off x="1705232" y="1079156"/>
            <a:ext cx="4488947" cy="5159295"/>
          </a:xfrm>
          <a:prstGeom prst="rect">
            <a:avLst/>
          </a:prstGeom>
          <a:ln>
            <a:noFill/>
          </a:ln>
          <a:effectLst>
            <a:softEdge rad="112500"/>
          </a:effectLst>
        </p:spPr>
      </p:pic>
      <p:pic>
        <p:nvPicPr>
          <p:cNvPr id="5" name="Рисунок 4" descr="uk801417.jpg"/>
          <p:cNvPicPr>
            <a:picLocks noChangeAspect="1"/>
          </p:cNvPicPr>
          <p:nvPr/>
        </p:nvPicPr>
        <p:blipFill>
          <a:blip r:embed="rId3"/>
          <a:srcRect b="2621"/>
          <a:stretch>
            <a:fillRect/>
          </a:stretch>
        </p:blipFill>
        <p:spPr>
          <a:xfrm>
            <a:off x="7250800" y="1046660"/>
            <a:ext cx="4265238" cy="5098767"/>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58682" y="547483"/>
            <a:ext cx="4423718"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    ОЛИМПИЙСКИЙ ФЛАГ</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9" name="Picture 4" descr="https://hub.ldpr.ru/media/images/leningrad/c8700f7afd8c089e174795bbbc05b99e9b1f015c84ad16ebf055cef2b7dcfab5.jpg"/>
          <p:cNvPicPr>
            <a:picLocks noChangeAspect="1" noChangeArrowheads="1"/>
          </p:cNvPicPr>
          <p:nvPr/>
        </p:nvPicPr>
        <p:blipFill>
          <a:blip r:embed="rId2" cstate="print"/>
          <a:srcRect/>
          <a:stretch>
            <a:fillRect/>
          </a:stretch>
        </p:blipFill>
        <p:spPr bwMode="auto">
          <a:xfrm>
            <a:off x="1688758" y="916556"/>
            <a:ext cx="5008605" cy="5195775"/>
          </a:xfrm>
          <a:prstGeom prst="rect">
            <a:avLst/>
          </a:prstGeom>
          <a:ln>
            <a:noFill/>
          </a:ln>
          <a:effectLst>
            <a:softEdge rad="112500"/>
          </a:effectLst>
        </p:spPr>
      </p:pic>
      <p:sp>
        <p:nvSpPr>
          <p:cNvPr id="5" name="Прямоугольник 4"/>
          <p:cNvSpPr/>
          <p:nvPr/>
        </p:nvSpPr>
        <p:spPr>
          <a:xfrm>
            <a:off x="7496432" y="1523999"/>
            <a:ext cx="3962400" cy="5027979"/>
          </a:xfrm>
          <a:prstGeom prst="rect">
            <a:avLst/>
          </a:prstGeom>
        </p:spPr>
        <p:txBody>
          <a:bodyPr wrap="square">
            <a:spAutoFit/>
          </a:bodyPr>
          <a:lstStyle/>
          <a:p>
            <a:pPr algn="ctr">
              <a:lnSpc>
                <a:spcPct val="150000"/>
              </a:lnSpc>
            </a:pPr>
            <a:r>
              <a:rPr lang="ru-RU" b="1" dirty="0" smtClean="0">
                <a:solidFill>
                  <a:srgbClr val="002060"/>
                </a:solidFill>
                <a:latin typeface="Times New Roman" pitchFamily="18" charset="0"/>
                <a:cs typeface="Times New Roman" pitchFamily="18" charset="0"/>
              </a:rPr>
              <a:t>Официальным флагом состязаний был выбран белый флаг с олимпийской эмблемой. Белый цвет – это символ мира во время олимпийских соревнований, так же, как и во времена Древней Греции. На каждой Олимпиаде флаг используют при открытии и закрытии спортивных игр, а затем передают тому городу, в котором через четыре года состоится следующая Олимпиада.</a:t>
            </a:r>
            <a:endParaRPr lang="ru-RU" dirty="0"/>
          </a:p>
        </p:txBody>
      </p:sp>
    </p:spTree>
    <p:extLst>
      <p:ext uri="{BB962C8B-B14F-4D97-AF65-F5344CB8AC3E}">
        <p14:creationId xmlns:p14="http://schemas.microsoft.com/office/powerpoint/2010/main" xmlns="" val="3596281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88476" y="434459"/>
            <a:ext cx="4629665"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  ОЛИМПИЙСКИЕ КОЛЬЦА</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15339" y="1264582"/>
            <a:ext cx="4828312" cy="2284215"/>
          </a:xfrm>
          <a:prstGeom prst="rect">
            <a:avLst/>
          </a:prstGeom>
        </p:spPr>
      </p:pic>
      <p:sp>
        <p:nvSpPr>
          <p:cNvPr id="8" name="Заголовок 7"/>
          <p:cNvSpPr>
            <a:spLocks noGrp="1"/>
          </p:cNvSpPr>
          <p:nvPr>
            <p:ph type="title"/>
          </p:nvPr>
        </p:nvSpPr>
        <p:spPr>
          <a:xfrm>
            <a:off x="6540843" y="1161534"/>
            <a:ext cx="4950941" cy="2267465"/>
          </a:xfrm>
        </p:spPr>
        <p:txBody>
          <a:bodyPr>
            <a:noAutofit/>
          </a:bodyPr>
          <a:lstStyle/>
          <a:p>
            <a:r>
              <a:rPr lang="ru-RU" sz="1200" b="1" dirty="0" smtClean="0">
                <a:solidFill>
                  <a:srgbClr val="002060"/>
                </a:solidFill>
                <a:latin typeface="Times New Roman" pitchFamily="18" charset="0"/>
                <a:cs typeface="Times New Roman" pitchFamily="18" charset="0"/>
              </a:rPr>
              <a:t>Наверное, каждый из нас видел эмблему Олимпиады — переплетенные цветные кольца. Их выбрали не просто так — каждое из пяти колец означает один из континентов:</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кольцо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синего цвета — символ Европы,</a:t>
            </a:r>
            <a:br>
              <a:rPr lang="ru-RU" sz="1200" b="1" dirty="0" smtClean="0">
                <a:solidFill>
                  <a:srgbClr val="002060"/>
                </a:solidFill>
                <a:latin typeface="Times New Roman" pitchFamily="18" charset="0"/>
                <a:cs typeface="Times New Roman" pitchFamily="18" charset="0"/>
              </a:rPr>
            </a:br>
            <a:r>
              <a:rPr lang="ru-RU" sz="1200" b="1" dirty="0" smtClean="0">
                <a:solidFill>
                  <a:schemeClr val="bg1"/>
                </a:solidFill>
                <a:latin typeface="Times New Roman" pitchFamily="18" charset="0"/>
                <a:cs typeface="Times New Roman" pitchFamily="18" charset="0"/>
              </a:rPr>
              <a:t>черный </a:t>
            </a:r>
            <a:r>
              <a:rPr lang="ru-RU" sz="1200" b="1" dirty="0" smtClean="0">
                <a:solidFill>
                  <a:srgbClr val="002060"/>
                </a:solidFill>
                <a:latin typeface="Times New Roman" pitchFamily="18" charset="0"/>
                <a:cs typeface="Times New Roman" pitchFamily="18" charset="0"/>
              </a:rPr>
              <a:t>— Африки,</a:t>
            </a:r>
            <a:br>
              <a:rPr lang="ru-RU" sz="1200" b="1" dirty="0" smtClean="0">
                <a:solidFill>
                  <a:srgbClr val="002060"/>
                </a:solidFill>
                <a:latin typeface="Times New Roman" pitchFamily="18" charset="0"/>
                <a:cs typeface="Times New Roman" pitchFamily="18" charset="0"/>
              </a:rPr>
            </a:br>
            <a:r>
              <a:rPr lang="ru-RU" sz="1200" b="1" dirty="0" smtClean="0">
                <a:solidFill>
                  <a:srgbClr val="C00000"/>
                </a:solidFill>
                <a:latin typeface="Times New Roman" pitchFamily="18" charset="0"/>
                <a:cs typeface="Times New Roman" pitchFamily="18" charset="0"/>
              </a:rPr>
              <a:t>красный</a:t>
            </a:r>
            <a:r>
              <a:rPr lang="ru-RU" sz="1200" b="1" dirty="0" smtClean="0">
                <a:solidFill>
                  <a:srgbClr val="002060"/>
                </a:solidFill>
                <a:latin typeface="Times New Roman" pitchFamily="18" charset="0"/>
                <a:cs typeface="Times New Roman" pitchFamily="18" charset="0"/>
              </a:rPr>
              <a:t> — Америки,</a:t>
            </a:r>
            <a:br>
              <a:rPr lang="ru-RU" sz="1200" b="1" dirty="0" smtClean="0">
                <a:solidFill>
                  <a:srgbClr val="002060"/>
                </a:solidFill>
                <a:latin typeface="Times New Roman" pitchFamily="18" charset="0"/>
                <a:cs typeface="Times New Roman" pitchFamily="18" charset="0"/>
              </a:rPr>
            </a:br>
            <a:r>
              <a:rPr lang="ru-RU" sz="1200" b="1" dirty="0" smtClean="0">
                <a:solidFill>
                  <a:srgbClr val="FFFF00"/>
                </a:solidFill>
                <a:latin typeface="Times New Roman" pitchFamily="18" charset="0"/>
                <a:cs typeface="Times New Roman" pitchFamily="18" charset="0"/>
              </a:rPr>
              <a:t>желтый </a:t>
            </a:r>
            <a:r>
              <a:rPr lang="ru-RU" sz="1200" b="1" dirty="0" smtClean="0">
                <a:solidFill>
                  <a:srgbClr val="002060"/>
                </a:solidFill>
                <a:latin typeface="Times New Roman" pitchFamily="18" charset="0"/>
                <a:cs typeface="Times New Roman" pitchFamily="18" charset="0"/>
              </a:rPr>
              <a:t>— Азии,</a:t>
            </a:r>
            <a:br>
              <a:rPr lang="ru-RU" sz="1200" b="1" dirty="0" smtClean="0">
                <a:solidFill>
                  <a:srgbClr val="002060"/>
                </a:solidFill>
                <a:latin typeface="Times New Roman" pitchFamily="18" charset="0"/>
                <a:cs typeface="Times New Roman" pitchFamily="18" charset="0"/>
              </a:rPr>
            </a:br>
            <a:r>
              <a:rPr lang="ru-RU" sz="1200" b="1" dirty="0" smtClean="0">
                <a:solidFill>
                  <a:srgbClr val="006600"/>
                </a:solidFill>
                <a:latin typeface="Times New Roman" pitchFamily="18" charset="0"/>
                <a:cs typeface="Times New Roman" pitchFamily="18" charset="0"/>
              </a:rPr>
              <a:t>зеленое  </a:t>
            </a:r>
            <a:r>
              <a:rPr lang="ru-RU" sz="1200" b="1" dirty="0" smtClean="0">
                <a:solidFill>
                  <a:srgbClr val="002060"/>
                </a:solidFill>
                <a:latin typeface="Times New Roman" pitchFamily="18" charset="0"/>
                <a:cs typeface="Times New Roman" pitchFamily="18" charset="0"/>
              </a:rPr>
              <a:t>кольцо — это символ Австралии.</a:t>
            </a:r>
            <a:br>
              <a:rPr lang="ru-RU" sz="1200" b="1" dirty="0" smtClean="0">
                <a:solidFill>
                  <a:srgbClr val="002060"/>
                </a:solidFill>
                <a:latin typeface="Times New Roman" pitchFamily="18" charset="0"/>
                <a:cs typeface="Times New Roman" pitchFamily="18" charset="0"/>
              </a:rPr>
            </a:br>
            <a:endParaRPr lang="ru-RU" sz="1200" b="1" dirty="0">
              <a:solidFill>
                <a:srgbClr val="002060"/>
              </a:solidFill>
              <a:latin typeface="Times New Roman" pitchFamily="18" charset="0"/>
              <a:cs typeface="Times New Roman" pitchFamily="18" charset="0"/>
            </a:endParaRPr>
          </a:p>
        </p:txBody>
      </p:sp>
      <p:sp>
        <p:nvSpPr>
          <p:cNvPr id="9" name="Текст 8"/>
          <p:cNvSpPr>
            <a:spLocks noGrp="1"/>
          </p:cNvSpPr>
          <p:nvPr>
            <p:ph type="body" idx="1"/>
          </p:nvPr>
        </p:nvSpPr>
        <p:spPr>
          <a:xfrm>
            <a:off x="1664043" y="4114800"/>
            <a:ext cx="4209535" cy="1879600"/>
          </a:xfrm>
        </p:spPr>
        <p:txBody>
          <a:bodyPr>
            <a:normAutofit/>
          </a:bodyPr>
          <a:lstStyle/>
          <a:p>
            <a:r>
              <a:rPr lang="ru-RU" sz="1800" b="1" dirty="0" smtClean="0">
                <a:solidFill>
                  <a:srgbClr val="002060"/>
                </a:solidFill>
                <a:latin typeface="Times New Roman" pitchFamily="18" charset="0"/>
                <a:cs typeface="Times New Roman" pitchFamily="18" charset="0"/>
              </a:rPr>
              <a:t>А то, что кольца переплетаются между собой, означает единство и дружбу людей на всех этих континентах, несмотря на разный цвет кожи.</a:t>
            </a:r>
            <a:endParaRPr lang="ru-RU" sz="1800" b="1" dirty="0">
              <a:solidFill>
                <a:srgbClr val="002060"/>
              </a:solidFill>
              <a:latin typeface="Times New Roman" pitchFamily="18" charset="0"/>
              <a:cs typeface="Times New Roman" pitchFamily="18" charset="0"/>
            </a:endParaRPr>
          </a:p>
        </p:txBody>
      </p:sp>
      <p:pic>
        <p:nvPicPr>
          <p:cNvPr id="15364" name="Picture 4" descr="https://i1.wp.com/c1.staticflickr.com/9/8042/8035638341_28e6c9563e_b.jpg"/>
          <p:cNvPicPr>
            <a:picLocks noChangeAspect="1" noChangeArrowheads="1"/>
          </p:cNvPicPr>
          <p:nvPr/>
        </p:nvPicPr>
        <p:blipFill>
          <a:blip r:embed="rId3"/>
          <a:srcRect/>
          <a:stretch>
            <a:fillRect/>
          </a:stretch>
        </p:blipFill>
        <p:spPr bwMode="auto">
          <a:xfrm>
            <a:off x="6075782" y="3580809"/>
            <a:ext cx="5300672" cy="2795277"/>
          </a:xfrm>
          <a:prstGeom prst="rect">
            <a:avLst/>
          </a:prstGeom>
          <a:ln>
            <a:noFill/>
          </a:ln>
          <a:effectLst>
            <a:softEdge rad="112500"/>
          </a:effectLst>
        </p:spPr>
      </p:pic>
    </p:spTree>
    <p:extLst>
      <p:ext uri="{BB962C8B-B14F-4D97-AF65-F5344CB8AC3E}">
        <p14:creationId xmlns:p14="http://schemas.microsoft.com/office/powerpoint/2010/main" xmlns="" val="18711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52736" y="320159"/>
            <a:ext cx="4209534" cy="461665"/>
          </a:xfrm>
          <a:prstGeom prst="rect">
            <a:avLst/>
          </a:prstGeom>
          <a:solidFill>
            <a:srgbClr val="FFFF99"/>
          </a:solidFill>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ОЛИМПИЙСКИЙ ОГОНЬ</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13314" name="Picture 2" descr="олимпийские игры это"/>
          <p:cNvPicPr>
            <a:picLocks noChangeAspect="1" noChangeArrowheads="1"/>
          </p:cNvPicPr>
          <p:nvPr/>
        </p:nvPicPr>
        <p:blipFill>
          <a:blip r:embed="rId3"/>
          <a:srcRect/>
          <a:stretch>
            <a:fillRect/>
          </a:stretch>
        </p:blipFill>
        <p:spPr bwMode="auto">
          <a:xfrm>
            <a:off x="1295910" y="333332"/>
            <a:ext cx="3695661" cy="2459295"/>
          </a:xfrm>
          <a:prstGeom prst="rect">
            <a:avLst/>
          </a:prstGeom>
          <a:ln>
            <a:noFill/>
          </a:ln>
          <a:effectLst>
            <a:softEdge rad="112500"/>
          </a:effectLst>
        </p:spPr>
      </p:pic>
      <p:sp>
        <p:nvSpPr>
          <p:cNvPr id="8" name="Заголовок 7"/>
          <p:cNvSpPr>
            <a:spLocks noGrp="1"/>
          </p:cNvSpPr>
          <p:nvPr>
            <p:ph type="title"/>
          </p:nvPr>
        </p:nvSpPr>
        <p:spPr>
          <a:xfrm>
            <a:off x="6870356" y="2290119"/>
            <a:ext cx="4530811" cy="4061254"/>
          </a:xfrm>
        </p:spPr>
        <p:txBody>
          <a:bodyPr>
            <a:normAutofit fontScale="90000"/>
          </a:bodyPr>
          <a:lstStyle/>
          <a:p>
            <a:pPr>
              <a:lnSpc>
                <a:spcPct val="150000"/>
              </a:lnSpc>
            </a:pPr>
            <a:r>
              <a:rPr lang="ru-RU" sz="1200" b="1" dirty="0" smtClean="0">
                <a:solidFill>
                  <a:srgbClr val="002060"/>
                </a:solidFill>
                <a:latin typeface="Times New Roman" pitchFamily="18" charset="0"/>
                <a:cs typeface="Times New Roman" pitchFamily="18" charset="0"/>
              </a:rPr>
              <a:t> 	Еще в древности возникла традиция зажигать огонь во время проведения Олимпийского турнира, сохранилась она и до наших дней. За церемонией зажигания Олимпийского огня наблюдать очень интересно, это напоминает древнегреческую театральную постановку.</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После того, как факел загорится, его передают одному из лучших спортсменов, который дальше понесет его сначала по городам Греции, а затем доставит в ту страну, в которой будут проходить Олимпийские игры. Дальше эстафета огня проходит по городам страны и, наконец, прибывает на место, где будут проводиться спортивные соревнования.</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	На стадионе устанавливают большую чашу и зажигают в ней огонь тем факелом, который прибыл из далекой Греции. Огонь в чаше будет гореть до тех пор, пока не закончатся все спортивные состязания, затем он гаснет, и это символизирует окончание Олимпийского праздника.</a:t>
            </a:r>
            <a:r>
              <a:rPr lang="ru-RU" sz="4000" dirty="0" smtClean="0"/>
              <a:t/>
            </a:r>
            <a:br>
              <a:rPr lang="ru-RU" sz="4000" dirty="0" smtClean="0"/>
            </a:br>
            <a:r>
              <a:rPr lang="ru-RU" dirty="0" smtClean="0">
                <a:solidFill>
                  <a:srgbClr val="898989"/>
                </a:solidFill>
                <a:latin typeface="Lato"/>
              </a:rPr>
              <a:t/>
            </a:r>
            <a:br>
              <a:rPr lang="ru-RU" dirty="0" smtClean="0">
                <a:solidFill>
                  <a:srgbClr val="898989"/>
                </a:solidFill>
                <a:latin typeface="Lato"/>
              </a:rPr>
            </a:br>
            <a:endParaRPr lang="ru-RU" dirty="0"/>
          </a:p>
        </p:txBody>
      </p:sp>
      <p:pic>
        <p:nvPicPr>
          <p:cNvPr id="13316" name="Picture 4" descr="https://img.sportsdaily.ru/iblock/fc3/fc39928538987b5a8a2085904f9a5909/bdb3b9d9073649f52bacc50907f962f2.jpeg"/>
          <p:cNvPicPr>
            <a:picLocks noChangeAspect="1" noChangeArrowheads="1"/>
          </p:cNvPicPr>
          <p:nvPr/>
        </p:nvPicPr>
        <p:blipFill>
          <a:blip r:embed="rId4" cstate="print"/>
          <a:srcRect/>
          <a:stretch>
            <a:fillRect/>
          </a:stretch>
        </p:blipFill>
        <p:spPr bwMode="auto">
          <a:xfrm>
            <a:off x="3576950" y="2291449"/>
            <a:ext cx="3209055" cy="2140508"/>
          </a:xfrm>
          <a:prstGeom prst="rect">
            <a:avLst/>
          </a:prstGeom>
          <a:ln>
            <a:noFill/>
          </a:ln>
          <a:effectLst>
            <a:softEdge rad="112500"/>
          </a:effectLst>
        </p:spPr>
      </p:pic>
      <p:pic>
        <p:nvPicPr>
          <p:cNvPr id="13318" name="Picture 6" descr="http://s4.fotokto.ru/photo/full/101/1010364.jpg"/>
          <p:cNvPicPr>
            <a:picLocks noChangeAspect="1" noChangeArrowheads="1"/>
          </p:cNvPicPr>
          <p:nvPr/>
        </p:nvPicPr>
        <p:blipFill>
          <a:blip r:embed="rId5" cstate="print"/>
          <a:srcRect/>
          <a:stretch>
            <a:fillRect/>
          </a:stretch>
        </p:blipFill>
        <p:spPr bwMode="auto">
          <a:xfrm>
            <a:off x="1458096" y="3932990"/>
            <a:ext cx="3532057" cy="2649043"/>
          </a:xfrm>
          <a:prstGeom prst="rect">
            <a:avLst/>
          </a:prstGeom>
          <a:ln>
            <a:noFill/>
          </a:ln>
          <a:effectLst>
            <a:softEdge rad="112500"/>
          </a:effectLst>
        </p:spPr>
      </p:pic>
    </p:spTree>
    <p:extLst>
      <p:ext uri="{BB962C8B-B14F-4D97-AF65-F5344CB8AC3E}">
        <p14:creationId xmlns:p14="http://schemas.microsoft.com/office/powerpoint/2010/main" xmlns="" val="2228755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67696" y="527221"/>
            <a:ext cx="5436973" cy="1477328"/>
          </a:xfrm>
          <a:prstGeom prst="rect">
            <a:avLst/>
          </a:prstGeom>
        </p:spPr>
        <p:txBody>
          <a:bodyPr wrap="square">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Право зажечь огонь на олимпийском стадионе предоставляется наиболее известному спортсмену страны, где проводятся Олимпийские игры. Олимпийский огонь не погаснет в течение всех дней и ночей, пока длится Олимпиада.</a:t>
            </a:r>
            <a:endParaRPr lang="ru-RU" dirty="0"/>
          </a:p>
        </p:txBody>
      </p:sp>
      <p:pic>
        <p:nvPicPr>
          <p:cNvPr id="11266" name="Picture 2" descr="https://ic.pics.livejournal.com/ecotherine/43940695/59601/59601_900.jpg"/>
          <p:cNvPicPr>
            <a:picLocks noChangeAspect="1" noChangeArrowheads="1"/>
          </p:cNvPicPr>
          <p:nvPr/>
        </p:nvPicPr>
        <p:blipFill>
          <a:blip r:embed="rId3"/>
          <a:srcRect/>
          <a:stretch>
            <a:fillRect/>
          </a:stretch>
        </p:blipFill>
        <p:spPr bwMode="auto">
          <a:xfrm>
            <a:off x="1869989" y="2610495"/>
            <a:ext cx="5383512" cy="3565082"/>
          </a:xfrm>
          <a:prstGeom prst="rect">
            <a:avLst/>
          </a:prstGeom>
          <a:ln>
            <a:noFill/>
          </a:ln>
          <a:effectLst>
            <a:softEdge rad="112500"/>
          </a:effectLst>
        </p:spPr>
      </p:pic>
      <p:pic>
        <p:nvPicPr>
          <p:cNvPr id="11268" name="Picture 4" descr="https://usopm.org/wp-content/uploads/2019/07/sochi-2014-1024x576.jpg"/>
          <p:cNvPicPr>
            <a:picLocks noChangeAspect="1" noChangeArrowheads="1"/>
          </p:cNvPicPr>
          <p:nvPr/>
        </p:nvPicPr>
        <p:blipFill>
          <a:blip r:embed="rId4"/>
          <a:srcRect l="36074" r="15953"/>
          <a:stretch>
            <a:fillRect/>
          </a:stretch>
        </p:blipFill>
        <p:spPr bwMode="auto">
          <a:xfrm>
            <a:off x="8073081" y="2892916"/>
            <a:ext cx="3089189" cy="3622183"/>
          </a:xfrm>
          <a:prstGeom prst="rect">
            <a:avLst/>
          </a:prstGeom>
          <a:ln>
            <a:noFill/>
          </a:ln>
          <a:effectLst>
            <a:softEdge rad="112500"/>
          </a:effectLst>
        </p:spPr>
      </p:pic>
      <p:pic>
        <p:nvPicPr>
          <p:cNvPr id="11270" name="Picture 6" descr="http://www.forsmi.ru/images/gen/photorep_image/image/111/14/11092_r143.jpg"/>
          <p:cNvPicPr>
            <a:picLocks noChangeAspect="1" noChangeArrowheads="1"/>
          </p:cNvPicPr>
          <p:nvPr/>
        </p:nvPicPr>
        <p:blipFill>
          <a:blip r:embed="rId5"/>
          <a:srcRect b="21324"/>
          <a:stretch>
            <a:fillRect/>
          </a:stretch>
        </p:blipFill>
        <p:spPr bwMode="auto">
          <a:xfrm>
            <a:off x="7949513" y="135078"/>
            <a:ext cx="3385751" cy="2781116"/>
          </a:xfrm>
          <a:prstGeom prst="rect">
            <a:avLst/>
          </a:prstGeom>
          <a:ln>
            <a:noFill/>
          </a:ln>
          <a:effectLst>
            <a:softEdge rad="112500"/>
          </a:effectLst>
        </p:spPr>
      </p:pic>
    </p:spTree>
    <p:extLst>
      <p:ext uri="{BB962C8B-B14F-4D97-AF65-F5344CB8AC3E}">
        <p14:creationId xmlns:p14="http://schemas.microsoft.com/office/powerpoint/2010/main" xmlns="" val="32398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754</TotalTime>
  <Words>421</Words>
  <Application>Microsoft Office PowerPoint</Application>
  <PresentationFormat>Произвольный</PresentationFormat>
  <Paragraphs>47</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Сектор</vt:lpstr>
      <vt:lpstr>МУНИЦИПАЛЬНОЕ БЮДЖЕТНОЕ ДОШКОЛЬНОЕ ОБРАЗОВАТЕЛЬНОЕ УЧРЕЖДЕНИЕ ''ДЕТСКИЙ САД ОБЩЕРАЗВИВАЮЩЕГО ВИДА №27 ''АЛЕНЬКИЙ ЦВЕТОЧЕК'' МУНИЦИПАЛЬНОГО ОБРАЗОВАНИЯ ГОРОДСКОЙ ОКРУГ СИМФЕРОПОЛЬ РЕСПУБЛИКИ КРЫМ  (МБДОУ №27 ''Аленький цветочек'' г. Симферополя)          История возникновения олимпийских игр </vt:lpstr>
      <vt:lpstr>Один раз в четыре года проходят  Олимпийские игры — так называются спортивные соревнования, в которых участвуют самые лучшие спортсмены из разных стран мира.  Каждый из них мечтает стать олимпийским чемпионом и получить в награду медаль — золотую, серебряную или бронзовую.</vt:lpstr>
      <vt:lpstr>Слайд 3</vt:lpstr>
      <vt:lpstr>Слайд 4</vt:lpstr>
      <vt:lpstr>Слайд 5</vt:lpstr>
      <vt:lpstr>Слайд 6</vt:lpstr>
      <vt:lpstr>Наверное, каждый из нас видел эмблему Олимпиады — переплетенные цветные кольца. Их выбрали не просто так — каждое из пяти колец означает один из континентов:   кольцо  синего цвета — символ Европы, черный — Африки, красный — Америки, желтый — Азии, зеленое  кольцо — это символ Австралии. </vt:lpstr>
      <vt:lpstr>  Еще в древности возникла традиция зажигать огонь во время проведения Олимпийского турнира, сохранилась она и до наших дней. За церемонией зажигания Олимпийского огня наблюдать очень интересно, это напоминает древнегреческую театральную постановку. После того, как факел загорится, его передают одному из лучших спортсменов, который дальше понесет его сначала по городам Греции, а затем доставит в ту страну, в которой будут проходить Олимпийские игры. Дальше эстафета огня проходит по городам страны и, наконец, прибывает на место, где будут проводиться спортивные соревнования.  На стадионе устанавливают большую чашу и зажигают в ней огонь тем факелом, который прибыл из далекой Греции. Огонь в чаше будет гореть до тех пор, пока не закончатся все спортивные состязания, затем он гаснет, и это символизирует окончание Олимпийского праздника.  </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stv-80@mail.ru</dc:creator>
  <cp:lastModifiedBy>Натали</cp:lastModifiedBy>
  <cp:revision>75</cp:revision>
  <dcterms:created xsi:type="dcterms:W3CDTF">2022-01-31T16:45:33Z</dcterms:created>
  <dcterms:modified xsi:type="dcterms:W3CDTF">2022-10-27T07:39:35Z</dcterms:modified>
</cp:coreProperties>
</file>