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360" r:id="rId2"/>
    <p:sldId id="261" r:id="rId3"/>
    <p:sldId id="256" r:id="rId4"/>
    <p:sldId id="291" r:id="rId5"/>
    <p:sldId id="311" r:id="rId6"/>
    <p:sldId id="281" r:id="rId7"/>
    <p:sldId id="312" r:id="rId8"/>
    <p:sldId id="257" r:id="rId9"/>
    <p:sldId id="282" r:id="rId10"/>
    <p:sldId id="283" r:id="rId11"/>
    <p:sldId id="285" r:id="rId12"/>
    <p:sldId id="286" r:id="rId13"/>
    <p:sldId id="287" r:id="rId14"/>
    <p:sldId id="288" r:id="rId15"/>
    <p:sldId id="290" r:id="rId16"/>
    <p:sldId id="294" r:id="rId17"/>
    <p:sldId id="295" r:id="rId18"/>
    <p:sldId id="298" r:id="rId19"/>
    <p:sldId id="304" r:id="rId20"/>
    <p:sldId id="305" r:id="rId21"/>
    <p:sldId id="317" r:id="rId22"/>
    <p:sldId id="292" r:id="rId23"/>
    <p:sldId id="299" r:id="rId24"/>
    <p:sldId id="293" r:id="rId25"/>
    <p:sldId id="306" r:id="rId26"/>
    <p:sldId id="307" r:id="rId27"/>
    <p:sldId id="308" r:id="rId28"/>
    <p:sldId id="357" r:id="rId29"/>
    <p:sldId id="301" r:id="rId30"/>
    <p:sldId id="309" r:id="rId31"/>
    <p:sldId id="310" r:id="rId32"/>
    <p:sldId id="313" r:id="rId33"/>
    <p:sldId id="314" r:id="rId34"/>
    <p:sldId id="316" r:id="rId35"/>
    <p:sldId id="315" r:id="rId36"/>
    <p:sldId id="318" r:id="rId37"/>
    <p:sldId id="319" r:id="rId38"/>
    <p:sldId id="320" r:id="rId39"/>
    <p:sldId id="321" r:id="rId40"/>
    <p:sldId id="322" r:id="rId41"/>
    <p:sldId id="323" r:id="rId42"/>
    <p:sldId id="274" r:id="rId43"/>
    <p:sldId id="277" r:id="rId44"/>
    <p:sldId id="324" r:id="rId45"/>
    <p:sldId id="325" r:id="rId46"/>
    <p:sldId id="326" r:id="rId47"/>
    <p:sldId id="327" r:id="rId48"/>
    <p:sldId id="333" r:id="rId49"/>
    <p:sldId id="334" r:id="rId50"/>
    <p:sldId id="329" r:id="rId51"/>
    <p:sldId id="328" r:id="rId52"/>
    <p:sldId id="330" r:id="rId53"/>
    <p:sldId id="331" r:id="rId54"/>
    <p:sldId id="332" r:id="rId55"/>
    <p:sldId id="335" r:id="rId56"/>
    <p:sldId id="336" r:id="rId57"/>
    <p:sldId id="337" r:id="rId58"/>
    <p:sldId id="340" r:id="rId59"/>
    <p:sldId id="338" r:id="rId60"/>
    <p:sldId id="341" r:id="rId61"/>
    <p:sldId id="342" r:id="rId62"/>
    <p:sldId id="339" r:id="rId63"/>
    <p:sldId id="343" r:id="rId64"/>
    <p:sldId id="345" r:id="rId65"/>
    <p:sldId id="344" r:id="rId66"/>
    <p:sldId id="346" r:id="rId67"/>
    <p:sldId id="347" r:id="rId68"/>
    <p:sldId id="348" r:id="rId69"/>
    <p:sldId id="349" r:id="rId70"/>
    <p:sldId id="350" r:id="rId71"/>
    <p:sldId id="351" r:id="rId72"/>
    <p:sldId id="352" r:id="rId73"/>
    <p:sldId id="353" r:id="rId74"/>
    <p:sldId id="354" r:id="rId75"/>
    <p:sldId id="355" r:id="rId76"/>
    <p:sldId id="356" r:id="rId77"/>
    <p:sldId id="358" r:id="rId78"/>
    <p:sldId id="361" r:id="rId7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F18833-D34F-452A-9E2E-55498BB80A07}"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ru-RU"/>
        </a:p>
      </dgm:t>
    </dgm:pt>
    <dgm:pt modelId="{C82F7CCA-D166-46A4-8716-BE88C913721B}">
      <dgm:prSet phldrT="[Текст]" custT="1"/>
      <dgm:spPr/>
      <dgm:t>
        <a:bodyPr/>
        <a:lstStyle/>
        <a:p>
          <a:r>
            <a:rPr lang="ru-RU" sz="2400" b="1" dirty="0" smtClean="0">
              <a:solidFill>
                <a:schemeClr val="tx1"/>
              </a:solidFill>
              <a:latin typeface="Times New Roman" pitchFamily="18" charset="0"/>
              <a:cs typeface="Times New Roman" pitchFamily="18" charset="0"/>
            </a:rPr>
            <a:t>Информационные технологии</a:t>
          </a:r>
          <a:endParaRPr lang="ru-RU" sz="2400" b="1" dirty="0">
            <a:solidFill>
              <a:schemeClr val="tx1"/>
            </a:solidFill>
            <a:latin typeface="Times New Roman" pitchFamily="18" charset="0"/>
            <a:cs typeface="Times New Roman" pitchFamily="18" charset="0"/>
          </a:endParaRPr>
        </a:p>
      </dgm:t>
    </dgm:pt>
    <dgm:pt modelId="{192EB546-80D6-4A01-BBBC-3C8B007A7E3E}" type="sibTrans" cxnId="{56620487-C756-46CA-8DC9-B4D20830571A}">
      <dgm:prSet/>
      <dgm:spPr/>
      <dgm:t>
        <a:bodyPr/>
        <a:lstStyle/>
        <a:p>
          <a:endParaRPr lang="ru-RU"/>
        </a:p>
      </dgm:t>
    </dgm:pt>
    <dgm:pt modelId="{41265AF1-8E5E-42DE-992C-BCD8E460135F}" type="parTrans" cxnId="{56620487-C756-46CA-8DC9-B4D20830571A}">
      <dgm:prSet/>
      <dgm:spPr/>
      <dgm:t>
        <a:bodyPr/>
        <a:lstStyle/>
        <a:p>
          <a:endParaRPr lang="ru-RU"/>
        </a:p>
      </dgm:t>
    </dgm:pt>
    <dgm:pt modelId="{9E90341B-CF07-4495-BF3D-1C58495E2A18}">
      <dgm:prSet phldrT="[Текст]" custT="1"/>
      <dgm:spPr/>
      <dgm:t>
        <a:bodyPr/>
        <a:lstStyle/>
        <a:p>
          <a:r>
            <a:rPr lang="ru-RU" sz="2400" b="1" dirty="0" smtClean="0">
              <a:solidFill>
                <a:schemeClr val="tx1"/>
              </a:solidFill>
              <a:latin typeface="Times New Roman" pitchFamily="18" charset="0"/>
              <a:cs typeface="Times New Roman" pitchFamily="18" charset="0"/>
            </a:rPr>
            <a:t>Коммуникативные, диалоговые </a:t>
          </a:r>
          <a:endParaRPr lang="ru-RU" sz="2400" b="1" dirty="0">
            <a:solidFill>
              <a:schemeClr val="tx1"/>
            </a:solidFill>
            <a:latin typeface="Times New Roman" pitchFamily="18" charset="0"/>
            <a:cs typeface="Times New Roman" pitchFamily="18" charset="0"/>
          </a:endParaRPr>
        </a:p>
      </dgm:t>
    </dgm:pt>
    <dgm:pt modelId="{C412D96D-BD1B-4E5B-BCBC-CE506AED7AA4}" type="sibTrans" cxnId="{85D5324C-7831-4EC8-9587-C58B7AB33718}">
      <dgm:prSet/>
      <dgm:spPr/>
      <dgm:t>
        <a:bodyPr/>
        <a:lstStyle/>
        <a:p>
          <a:endParaRPr lang="ru-RU"/>
        </a:p>
      </dgm:t>
    </dgm:pt>
    <dgm:pt modelId="{3955E756-54FF-415A-BE7F-E52A992DA943}" type="parTrans" cxnId="{85D5324C-7831-4EC8-9587-C58B7AB33718}">
      <dgm:prSet/>
      <dgm:spPr/>
      <dgm:t>
        <a:bodyPr/>
        <a:lstStyle/>
        <a:p>
          <a:endParaRPr lang="ru-RU"/>
        </a:p>
      </dgm:t>
    </dgm:pt>
    <dgm:pt modelId="{496B9893-5E76-4458-9653-939D4F469F78}">
      <dgm:prSet custT="1"/>
      <dgm:spPr/>
      <dgm:t>
        <a:bodyPr/>
        <a:lstStyle/>
        <a:p>
          <a:r>
            <a:rPr lang="ru-RU" sz="2400" b="1" dirty="0" smtClean="0">
              <a:solidFill>
                <a:schemeClr val="tx1"/>
              </a:solidFill>
              <a:latin typeface="Times New Roman" pitchFamily="18" charset="0"/>
              <a:cs typeface="Times New Roman" pitchFamily="18" charset="0"/>
            </a:rPr>
            <a:t>Проблемное обучение </a:t>
          </a:r>
          <a:endParaRPr lang="ru-RU" sz="2400" b="1" dirty="0">
            <a:solidFill>
              <a:schemeClr val="tx1"/>
            </a:solidFill>
            <a:latin typeface="Times New Roman" pitchFamily="18" charset="0"/>
            <a:cs typeface="Times New Roman" pitchFamily="18" charset="0"/>
          </a:endParaRPr>
        </a:p>
      </dgm:t>
    </dgm:pt>
    <dgm:pt modelId="{C19196C2-C3B4-4357-B9A5-806FB6BFB3A9}" type="parTrans" cxnId="{D7250D9C-64EC-4AFE-8D77-6828C3B5FC1A}">
      <dgm:prSet/>
      <dgm:spPr/>
    </dgm:pt>
    <dgm:pt modelId="{4170A001-B230-4FD2-B82D-8976EA3032CF}" type="sibTrans" cxnId="{D7250D9C-64EC-4AFE-8D77-6828C3B5FC1A}">
      <dgm:prSet/>
      <dgm:spPr/>
    </dgm:pt>
    <dgm:pt modelId="{C382785B-0FFB-46CA-B8CD-E8AE3513F1D5}">
      <dgm:prSet custT="1"/>
      <dgm:spPr/>
      <dgm:t>
        <a:bodyPr/>
        <a:lstStyle/>
        <a:p>
          <a:r>
            <a:rPr lang="ru-RU" sz="2400" b="1" dirty="0" smtClean="0">
              <a:solidFill>
                <a:schemeClr val="tx1"/>
              </a:solidFill>
              <a:latin typeface="Times New Roman" pitchFamily="18" charset="0"/>
              <a:cs typeface="Times New Roman" pitchFamily="18" charset="0"/>
            </a:rPr>
            <a:t>Развитие критического мышления через чтение и письмо </a:t>
          </a:r>
          <a:endParaRPr lang="ru-RU" sz="2400" b="1" dirty="0">
            <a:solidFill>
              <a:schemeClr val="tx1"/>
            </a:solidFill>
            <a:latin typeface="Times New Roman" pitchFamily="18" charset="0"/>
            <a:cs typeface="Times New Roman" pitchFamily="18" charset="0"/>
          </a:endParaRPr>
        </a:p>
      </dgm:t>
    </dgm:pt>
    <dgm:pt modelId="{00E674F5-8AEC-4540-B632-CE7FF24244A6}" type="parTrans" cxnId="{7EBF5C60-6B20-4AF9-B6E3-A07884AB0B80}">
      <dgm:prSet/>
      <dgm:spPr/>
      <dgm:t>
        <a:bodyPr/>
        <a:lstStyle/>
        <a:p>
          <a:endParaRPr lang="ru-RU"/>
        </a:p>
      </dgm:t>
    </dgm:pt>
    <dgm:pt modelId="{6B7897F2-B518-49E6-9335-A119B1142240}" type="sibTrans" cxnId="{7EBF5C60-6B20-4AF9-B6E3-A07884AB0B80}">
      <dgm:prSet/>
      <dgm:spPr/>
      <dgm:t>
        <a:bodyPr/>
        <a:lstStyle/>
        <a:p>
          <a:endParaRPr lang="ru-RU"/>
        </a:p>
      </dgm:t>
    </dgm:pt>
    <dgm:pt modelId="{F6C535EA-EC45-491C-B951-835514C783D7}">
      <dgm:prSet custT="1"/>
      <dgm:spPr/>
      <dgm:t>
        <a:bodyPr/>
        <a:lstStyle/>
        <a:p>
          <a:r>
            <a:rPr lang="ru-RU" sz="2400" b="1" dirty="0" smtClean="0">
              <a:solidFill>
                <a:schemeClr val="tx1"/>
              </a:solidFill>
              <a:latin typeface="Times New Roman" pitchFamily="18" charset="0"/>
              <a:cs typeface="Times New Roman" pitchFamily="18" charset="0"/>
            </a:rPr>
            <a:t>Технология продуктивного чтения</a:t>
          </a:r>
          <a:endParaRPr lang="ru-RU" sz="2400" b="1" dirty="0">
            <a:solidFill>
              <a:schemeClr val="tx1"/>
            </a:solidFill>
            <a:latin typeface="Times New Roman" pitchFamily="18" charset="0"/>
            <a:cs typeface="Times New Roman" pitchFamily="18" charset="0"/>
          </a:endParaRPr>
        </a:p>
      </dgm:t>
    </dgm:pt>
    <dgm:pt modelId="{B2BD8D24-64E1-4130-96A2-F298C0DC3648}" type="parTrans" cxnId="{290866A5-B5A8-4500-8B77-1D96743D2D7B}">
      <dgm:prSet/>
      <dgm:spPr/>
      <dgm:t>
        <a:bodyPr/>
        <a:lstStyle/>
        <a:p>
          <a:endParaRPr lang="ru-RU"/>
        </a:p>
      </dgm:t>
    </dgm:pt>
    <dgm:pt modelId="{A5057ACB-B77A-49F6-8255-B179C3B6D482}" type="sibTrans" cxnId="{290866A5-B5A8-4500-8B77-1D96743D2D7B}">
      <dgm:prSet/>
      <dgm:spPr/>
      <dgm:t>
        <a:bodyPr/>
        <a:lstStyle/>
        <a:p>
          <a:endParaRPr lang="ru-RU"/>
        </a:p>
      </dgm:t>
    </dgm:pt>
    <dgm:pt modelId="{4FC7C526-E6B9-48C8-B372-4160DF39B9C5}" type="pres">
      <dgm:prSet presAssocID="{27F18833-D34F-452A-9E2E-55498BB80A07}" presName="linear" presStyleCnt="0">
        <dgm:presLayoutVars>
          <dgm:dir/>
          <dgm:animLvl val="lvl"/>
          <dgm:resizeHandles val="exact"/>
        </dgm:presLayoutVars>
      </dgm:prSet>
      <dgm:spPr/>
      <dgm:t>
        <a:bodyPr/>
        <a:lstStyle/>
        <a:p>
          <a:endParaRPr lang="ru-RU"/>
        </a:p>
      </dgm:t>
    </dgm:pt>
    <dgm:pt modelId="{7CB6E9AF-A293-4615-94C8-506199FFB7D0}" type="pres">
      <dgm:prSet presAssocID="{C382785B-0FFB-46CA-B8CD-E8AE3513F1D5}" presName="parentLin" presStyleCnt="0"/>
      <dgm:spPr/>
      <dgm:t>
        <a:bodyPr/>
        <a:lstStyle/>
        <a:p>
          <a:endParaRPr lang="ru-RU"/>
        </a:p>
      </dgm:t>
    </dgm:pt>
    <dgm:pt modelId="{632C4188-CE02-4836-97AA-D10B4567EEA9}" type="pres">
      <dgm:prSet presAssocID="{C382785B-0FFB-46CA-B8CD-E8AE3513F1D5}" presName="parentLeftMargin" presStyleLbl="node1" presStyleIdx="0" presStyleCnt="5"/>
      <dgm:spPr/>
      <dgm:t>
        <a:bodyPr/>
        <a:lstStyle/>
        <a:p>
          <a:endParaRPr lang="ru-RU"/>
        </a:p>
      </dgm:t>
    </dgm:pt>
    <dgm:pt modelId="{DD47AD64-5E09-40B9-92D8-EDABC977EED7}" type="pres">
      <dgm:prSet presAssocID="{C382785B-0FFB-46CA-B8CD-E8AE3513F1D5}" presName="parentText" presStyleLbl="node1" presStyleIdx="0" presStyleCnt="5" custLinFactY="-80393" custLinFactNeighborX="-29373" custLinFactNeighborY="-100000">
        <dgm:presLayoutVars>
          <dgm:chMax val="0"/>
          <dgm:bulletEnabled val="1"/>
        </dgm:presLayoutVars>
      </dgm:prSet>
      <dgm:spPr/>
      <dgm:t>
        <a:bodyPr/>
        <a:lstStyle/>
        <a:p>
          <a:endParaRPr lang="ru-RU"/>
        </a:p>
      </dgm:t>
    </dgm:pt>
    <dgm:pt modelId="{624B7DB8-F377-4B4B-9008-BDCF97A3283C}" type="pres">
      <dgm:prSet presAssocID="{C382785B-0FFB-46CA-B8CD-E8AE3513F1D5}" presName="negativeSpace" presStyleCnt="0"/>
      <dgm:spPr/>
      <dgm:t>
        <a:bodyPr/>
        <a:lstStyle/>
        <a:p>
          <a:endParaRPr lang="ru-RU"/>
        </a:p>
      </dgm:t>
    </dgm:pt>
    <dgm:pt modelId="{E129EF88-D387-49E2-8576-66B1725509DE}" type="pres">
      <dgm:prSet presAssocID="{C382785B-0FFB-46CA-B8CD-E8AE3513F1D5}" presName="childText" presStyleLbl="conFgAcc1" presStyleIdx="0" presStyleCnt="5">
        <dgm:presLayoutVars>
          <dgm:bulletEnabled val="1"/>
        </dgm:presLayoutVars>
      </dgm:prSet>
      <dgm:spPr/>
      <dgm:t>
        <a:bodyPr/>
        <a:lstStyle/>
        <a:p>
          <a:endParaRPr lang="ru-RU"/>
        </a:p>
      </dgm:t>
    </dgm:pt>
    <dgm:pt modelId="{E4A78F23-70DC-40AA-B294-018B2123E9BD}" type="pres">
      <dgm:prSet presAssocID="{6B7897F2-B518-49E6-9335-A119B1142240}" presName="spaceBetweenRectangles" presStyleCnt="0"/>
      <dgm:spPr/>
      <dgm:t>
        <a:bodyPr/>
        <a:lstStyle/>
        <a:p>
          <a:endParaRPr lang="ru-RU"/>
        </a:p>
      </dgm:t>
    </dgm:pt>
    <dgm:pt modelId="{98175B55-0FCE-4F12-A34D-FADD92EC8734}" type="pres">
      <dgm:prSet presAssocID="{F6C535EA-EC45-491C-B951-835514C783D7}" presName="parentLin" presStyleCnt="0"/>
      <dgm:spPr/>
    </dgm:pt>
    <dgm:pt modelId="{F14EF8A1-D5E1-4C63-BB9E-7649BF92A2E8}" type="pres">
      <dgm:prSet presAssocID="{F6C535EA-EC45-491C-B951-835514C783D7}" presName="parentLeftMargin" presStyleLbl="node1" presStyleIdx="0" presStyleCnt="5"/>
      <dgm:spPr/>
      <dgm:t>
        <a:bodyPr/>
        <a:lstStyle/>
        <a:p>
          <a:endParaRPr lang="ru-RU"/>
        </a:p>
      </dgm:t>
    </dgm:pt>
    <dgm:pt modelId="{64E8AA1A-A962-46A5-8BB6-3DCB64978DE6}" type="pres">
      <dgm:prSet presAssocID="{F6C535EA-EC45-491C-B951-835514C783D7}" presName="parentText" presStyleLbl="node1" presStyleIdx="1" presStyleCnt="5">
        <dgm:presLayoutVars>
          <dgm:chMax val="0"/>
          <dgm:bulletEnabled val="1"/>
        </dgm:presLayoutVars>
      </dgm:prSet>
      <dgm:spPr/>
      <dgm:t>
        <a:bodyPr/>
        <a:lstStyle/>
        <a:p>
          <a:endParaRPr lang="ru-RU"/>
        </a:p>
      </dgm:t>
    </dgm:pt>
    <dgm:pt modelId="{733B3AD1-A46F-46BE-9590-13B0762354D5}" type="pres">
      <dgm:prSet presAssocID="{F6C535EA-EC45-491C-B951-835514C783D7}" presName="negativeSpace" presStyleCnt="0"/>
      <dgm:spPr/>
    </dgm:pt>
    <dgm:pt modelId="{3E8620BE-2EF5-4163-A842-95BC61E31043}" type="pres">
      <dgm:prSet presAssocID="{F6C535EA-EC45-491C-B951-835514C783D7}" presName="childText" presStyleLbl="conFgAcc1" presStyleIdx="1" presStyleCnt="5">
        <dgm:presLayoutVars>
          <dgm:bulletEnabled val="1"/>
        </dgm:presLayoutVars>
      </dgm:prSet>
      <dgm:spPr/>
    </dgm:pt>
    <dgm:pt modelId="{92F50AC6-7EA4-4B0E-AC53-964C02EA554E}" type="pres">
      <dgm:prSet presAssocID="{A5057ACB-B77A-49F6-8255-B179C3B6D482}" presName="spaceBetweenRectangles" presStyleCnt="0"/>
      <dgm:spPr/>
    </dgm:pt>
    <dgm:pt modelId="{95EC4631-176E-4037-8CA3-54208C3C89DB}" type="pres">
      <dgm:prSet presAssocID="{9E90341B-CF07-4495-BF3D-1C58495E2A18}" presName="parentLin" presStyleCnt="0"/>
      <dgm:spPr/>
      <dgm:t>
        <a:bodyPr/>
        <a:lstStyle/>
        <a:p>
          <a:endParaRPr lang="ru-RU"/>
        </a:p>
      </dgm:t>
    </dgm:pt>
    <dgm:pt modelId="{71BA04C8-40FF-4C17-AC68-C723EF59B5A2}" type="pres">
      <dgm:prSet presAssocID="{9E90341B-CF07-4495-BF3D-1C58495E2A18}" presName="parentLeftMargin" presStyleLbl="node1" presStyleIdx="1" presStyleCnt="5"/>
      <dgm:spPr/>
      <dgm:t>
        <a:bodyPr/>
        <a:lstStyle/>
        <a:p>
          <a:endParaRPr lang="ru-RU"/>
        </a:p>
      </dgm:t>
    </dgm:pt>
    <dgm:pt modelId="{92B8A596-7DCA-49A5-B734-2BFEEFCE2E8B}" type="pres">
      <dgm:prSet presAssocID="{9E90341B-CF07-4495-BF3D-1C58495E2A18}" presName="parentText" presStyleLbl="node1" presStyleIdx="2" presStyleCnt="5">
        <dgm:presLayoutVars>
          <dgm:chMax val="0"/>
          <dgm:bulletEnabled val="1"/>
        </dgm:presLayoutVars>
      </dgm:prSet>
      <dgm:spPr/>
      <dgm:t>
        <a:bodyPr/>
        <a:lstStyle/>
        <a:p>
          <a:endParaRPr lang="ru-RU"/>
        </a:p>
      </dgm:t>
    </dgm:pt>
    <dgm:pt modelId="{5F0D9852-730E-4B34-A6BF-65F5D4096792}" type="pres">
      <dgm:prSet presAssocID="{9E90341B-CF07-4495-BF3D-1C58495E2A18}" presName="negativeSpace" presStyleCnt="0"/>
      <dgm:spPr/>
      <dgm:t>
        <a:bodyPr/>
        <a:lstStyle/>
        <a:p>
          <a:endParaRPr lang="ru-RU"/>
        </a:p>
      </dgm:t>
    </dgm:pt>
    <dgm:pt modelId="{E79165A4-11E9-4028-A782-A1B213095F2D}" type="pres">
      <dgm:prSet presAssocID="{9E90341B-CF07-4495-BF3D-1C58495E2A18}" presName="childText" presStyleLbl="conFgAcc1" presStyleIdx="2" presStyleCnt="5">
        <dgm:presLayoutVars>
          <dgm:bulletEnabled val="1"/>
        </dgm:presLayoutVars>
      </dgm:prSet>
      <dgm:spPr/>
      <dgm:t>
        <a:bodyPr/>
        <a:lstStyle/>
        <a:p>
          <a:endParaRPr lang="ru-RU"/>
        </a:p>
      </dgm:t>
    </dgm:pt>
    <dgm:pt modelId="{E5882B3B-DEE1-449A-A5AA-8C5C750B241C}" type="pres">
      <dgm:prSet presAssocID="{C412D96D-BD1B-4E5B-BCBC-CE506AED7AA4}" presName="spaceBetweenRectangles" presStyleCnt="0"/>
      <dgm:spPr/>
      <dgm:t>
        <a:bodyPr/>
        <a:lstStyle/>
        <a:p>
          <a:endParaRPr lang="ru-RU"/>
        </a:p>
      </dgm:t>
    </dgm:pt>
    <dgm:pt modelId="{2EFE4D40-7C3E-4307-A0D1-FCABA56DC5FD}" type="pres">
      <dgm:prSet presAssocID="{496B9893-5E76-4458-9653-939D4F469F78}" presName="parentLin" presStyleCnt="0"/>
      <dgm:spPr/>
      <dgm:t>
        <a:bodyPr/>
        <a:lstStyle/>
        <a:p>
          <a:endParaRPr lang="ru-RU"/>
        </a:p>
      </dgm:t>
    </dgm:pt>
    <dgm:pt modelId="{D5403B0B-FC1C-487E-93E9-4BA5C68E0D4D}" type="pres">
      <dgm:prSet presAssocID="{496B9893-5E76-4458-9653-939D4F469F78}" presName="parentLeftMargin" presStyleLbl="node1" presStyleIdx="2" presStyleCnt="5"/>
      <dgm:spPr/>
      <dgm:t>
        <a:bodyPr/>
        <a:lstStyle/>
        <a:p>
          <a:endParaRPr lang="ru-RU"/>
        </a:p>
      </dgm:t>
    </dgm:pt>
    <dgm:pt modelId="{D6726736-6274-4E53-9D38-32BFAFE6E5BC}" type="pres">
      <dgm:prSet presAssocID="{496B9893-5E76-4458-9653-939D4F469F78}" presName="parentText" presStyleLbl="node1" presStyleIdx="3" presStyleCnt="5">
        <dgm:presLayoutVars>
          <dgm:chMax val="0"/>
          <dgm:bulletEnabled val="1"/>
        </dgm:presLayoutVars>
      </dgm:prSet>
      <dgm:spPr/>
      <dgm:t>
        <a:bodyPr/>
        <a:lstStyle/>
        <a:p>
          <a:endParaRPr lang="ru-RU"/>
        </a:p>
      </dgm:t>
    </dgm:pt>
    <dgm:pt modelId="{64D3793B-55C9-4C63-9E65-565FE13F40A2}" type="pres">
      <dgm:prSet presAssocID="{496B9893-5E76-4458-9653-939D4F469F78}" presName="negativeSpace" presStyleCnt="0"/>
      <dgm:spPr/>
      <dgm:t>
        <a:bodyPr/>
        <a:lstStyle/>
        <a:p>
          <a:endParaRPr lang="ru-RU"/>
        </a:p>
      </dgm:t>
    </dgm:pt>
    <dgm:pt modelId="{7E43622B-27AB-452E-B58E-EE9C9A5749AD}" type="pres">
      <dgm:prSet presAssocID="{496B9893-5E76-4458-9653-939D4F469F78}" presName="childText" presStyleLbl="conFgAcc1" presStyleIdx="3" presStyleCnt="5">
        <dgm:presLayoutVars>
          <dgm:bulletEnabled val="1"/>
        </dgm:presLayoutVars>
      </dgm:prSet>
      <dgm:spPr/>
      <dgm:t>
        <a:bodyPr/>
        <a:lstStyle/>
        <a:p>
          <a:endParaRPr lang="ru-RU"/>
        </a:p>
      </dgm:t>
    </dgm:pt>
    <dgm:pt modelId="{91417190-AC61-41C0-9DBF-ABA965D56DC9}" type="pres">
      <dgm:prSet presAssocID="{4170A001-B230-4FD2-B82D-8976EA3032CF}" presName="spaceBetweenRectangles" presStyleCnt="0"/>
      <dgm:spPr/>
      <dgm:t>
        <a:bodyPr/>
        <a:lstStyle/>
        <a:p>
          <a:endParaRPr lang="ru-RU"/>
        </a:p>
      </dgm:t>
    </dgm:pt>
    <dgm:pt modelId="{A4EE388B-D622-4404-9056-7D8A2BA3A9C0}" type="pres">
      <dgm:prSet presAssocID="{C82F7CCA-D166-46A4-8716-BE88C913721B}" presName="parentLin" presStyleCnt="0"/>
      <dgm:spPr/>
      <dgm:t>
        <a:bodyPr/>
        <a:lstStyle/>
        <a:p>
          <a:endParaRPr lang="ru-RU"/>
        </a:p>
      </dgm:t>
    </dgm:pt>
    <dgm:pt modelId="{19BF28D9-A04B-4D4D-B416-9003A0D4C6A3}" type="pres">
      <dgm:prSet presAssocID="{C82F7CCA-D166-46A4-8716-BE88C913721B}" presName="parentLeftMargin" presStyleLbl="node1" presStyleIdx="3" presStyleCnt="5"/>
      <dgm:spPr/>
      <dgm:t>
        <a:bodyPr/>
        <a:lstStyle/>
        <a:p>
          <a:endParaRPr lang="ru-RU"/>
        </a:p>
      </dgm:t>
    </dgm:pt>
    <dgm:pt modelId="{1F2F24F7-59A6-46FF-BBA5-9B4E305F50E4}" type="pres">
      <dgm:prSet presAssocID="{C82F7CCA-D166-46A4-8716-BE88C913721B}" presName="parentText" presStyleLbl="node1" presStyleIdx="4" presStyleCnt="5">
        <dgm:presLayoutVars>
          <dgm:chMax val="0"/>
          <dgm:bulletEnabled val="1"/>
        </dgm:presLayoutVars>
      </dgm:prSet>
      <dgm:spPr/>
      <dgm:t>
        <a:bodyPr/>
        <a:lstStyle/>
        <a:p>
          <a:endParaRPr lang="ru-RU"/>
        </a:p>
      </dgm:t>
    </dgm:pt>
    <dgm:pt modelId="{3C2B3ECA-2E72-4ACE-B902-524BF30A734C}" type="pres">
      <dgm:prSet presAssocID="{C82F7CCA-D166-46A4-8716-BE88C913721B}" presName="negativeSpace" presStyleCnt="0"/>
      <dgm:spPr/>
      <dgm:t>
        <a:bodyPr/>
        <a:lstStyle/>
        <a:p>
          <a:endParaRPr lang="ru-RU"/>
        </a:p>
      </dgm:t>
    </dgm:pt>
    <dgm:pt modelId="{6752AB09-B92D-404A-AE91-04FB38FADF05}" type="pres">
      <dgm:prSet presAssocID="{C82F7CCA-D166-46A4-8716-BE88C913721B}" presName="childText" presStyleLbl="conFgAcc1" presStyleIdx="4" presStyleCnt="5">
        <dgm:presLayoutVars>
          <dgm:bulletEnabled val="1"/>
        </dgm:presLayoutVars>
      </dgm:prSet>
      <dgm:spPr/>
      <dgm:t>
        <a:bodyPr/>
        <a:lstStyle/>
        <a:p>
          <a:endParaRPr lang="ru-RU"/>
        </a:p>
      </dgm:t>
    </dgm:pt>
  </dgm:ptLst>
  <dgm:cxnLst>
    <dgm:cxn modelId="{21E60483-8CBC-445D-83B7-FDD5910987E7}" type="presOf" srcId="{F6C535EA-EC45-491C-B951-835514C783D7}" destId="{64E8AA1A-A962-46A5-8BB6-3DCB64978DE6}" srcOrd="1" destOrd="0" presId="urn:microsoft.com/office/officeart/2005/8/layout/list1"/>
    <dgm:cxn modelId="{0717716E-9662-47D1-8EDC-0E091316A75F}" type="presOf" srcId="{C82F7CCA-D166-46A4-8716-BE88C913721B}" destId="{19BF28D9-A04B-4D4D-B416-9003A0D4C6A3}" srcOrd="0" destOrd="0" presId="urn:microsoft.com/office/officeart/2005/8/layout/list1"/>
    <dgm:cxn modelId="{D7250D9C-64EC-4AFE-8D77-6828C3B5FC1A}" srcId="{27F18833-D34F-452A-9E2E-55498BB80A07}" destId="{496B9893-5E76-4458-9653-939D4F469F78}" srcOrd="3" destOrd="0" parTransId="{C19196C2-C3B4-4357-B9A5-806FB6BFB3A9}" sibTransId="{4170A001-B230-4FD2-B82D-8976EA3032CF}"/>
    <dgm:cxn modelId="{6A4BD6E7-550F-4A40-B1F2-6AEB4AE400B9}" type="presOf" srcId="{F6C535EA-EC45-491C-B951-835514C783D7}" destId="{F14EF8A1-D5E1-4C63-BB9E-7649BF92A2E8}" srcOrd="0" destOrd="0" presId="urn:microsoft.com/office/officeart/2005/8/layout/list1"/>
    <dgm:cxn modelId="{6AADC70B-AFDD-4F59-A1E4-090BF096D20B}" type="presOf" srcId="{C82F7CCA-D166-46A4-8716-BE88C913721B}" destId="{1F2F24F7-59A6-46FF-BBA5-9B4E305F50E4}" srcOrd="1" destOrd="0" presId="urn:microsoft.com/office/officeart/2005/8/layout/list1"/>
    <dgm:cxn modelId="{B0F4DAB0-2363-4D65-8175-A8B596DE7503}" type="presOf" srcId="{496B9893-5E76-4458-9653-939D4F469F78}" destId="{D6726736-6274-4E53-9D38-32BFAFE6E5BC}" srcOrd="1" destOrd="0" presId="urn:microsoft.com/office/officeart/2005/8/layout/list1"/>
    <dgm:cxn modelId="{70910733-0AD1-4030-BCD3-70829DBD7922}" type="presOf" srcId="{C382785B-0FFB-46CA-B8CD-E8AE3513F1D5}" destId="{DD47AD64-5E09-40B9-92D8-EDABC977EED7}" srcOrd="1" destOrd="0" presId="urn:microsoft.com/office/officeart/2005/8/layout/list1"/>
    <dgm:cxn modelId="{2B8AAB85-A866-4FC4-B1A8-2A83D64E1342}" type="presOf" srcId="{9E90341B-CF07-4495-BF3D-1C58495E2A18}" destId="{92B8A596-7DCA-49A5-B734-2BFEEFCE2E8B}" srcOrd="1" destOrd="0" presId="urn:microsoft.com/office/officeart/2005/8/layout/list1"/>
    <dgm:cxn modelId="{290866A5-B5A8-4500-8B77-1D96743D2D7B}" srcId="{27F18833-D34F-452A-9E2E-55498BB80A07}" destId="{F6C535EA-EC45-491C-B951-835514C783D7}" srcOrd="1" destOrd="0" parTransId="{B2BD8D24-64E1-4130-96A2-F298C0DC3648}" sibTransId="{A5057ACB-B77A-49F6-8255-B179C3B6D482}"/>
    <dgm:cxn modelId="{9A2B1F76-7459-42D7-B8F7-A51ED3F19E88}" type="presOf" srcId="{496B9893-5E76-4458-9653-939D4F469F78}" destId="{D5403B0B-FC1C-487E-93E9-4BA5C68E0D4D}" srcOrd="0" destOrd="0" presId="urn:microsoft.com/office/officeart/2005/8/layout/list1"/>
    <dgm:cxn modelId="{85D5324C-7831-4EC8-9587-C58B7AB33718}" srcId="{27F18833-D34F-452A-9E2E-55498BB80A07}" destId="{9E90341B-CF07-4495-BF3D-1C58495E2A18}" srcOrd="2" destOrd="0" parTransId="{3955E756-54FF-415A-BE7F-E52A992DA943}" sibTransId="{C412D96D-BD1B-4E5B-BCBC-CE506AED7AA4}"/>
    <dgm:cxn modelId="{AAC26ED9-202D-4068-8847-ABAD5D0D3CAD}" type="presOf" srcId="{27F18833-D34F-452A-9E2E-55498BB80A07}" destId="{4FC7C526-E6B9-48C8-B372-4160DF39B9C5}" srcOrd="0" destOrd="0" presId="urn:microsoft.com/office/officeart/2005/8/layout/list1"/>
    <dgm:cxn modelId="{F9265BEB-A6FD-4830-AE5A-4BF5B7CE49AB}" type="presOf" srcId="{9E90341B-CF07-4495-BF3D-1C58495E2A18}" destId="{71BA04C8-40FF-4C17-AC68-C723EF59B5A2}" srcOrd="0" destOrd="0" presId="urn:microsoft.com/office/officeart/2005/8/layout/list1"/>
    <dgm:cxn modelId="{7EBF5C60-6B20-4AF9-B6E3-A07884AB0B80}" srcId="{27F18833-D34F-452A-9E2E-55498BB80A07}" destId="{C382785B-0FFB-46CA-B8CD-E8AE3513F1D5}" srcOrd="0" destOrd="0" parTransId="{00E674F5-8AEC-4540-B632-CE7FF24244A6}" sibTransId="{6B7897F2-B518-49E6-9335-A119B1142240}"/>
    <dgm:cxn modelId="{B942D971-6FD3-462B-9EC7-07EE130C1546}" type="presOf" srcId="{C382785B-0FFB-46CA-B8CD-E8AE3513F1D5}" destId="{632C4188-CE02-4836-97AA-D10B4567EEA9}" srcOrd="0" destOrd="0" presId="urn:microsoft.com/office/officeart/2005/8/layout/list1"/>
    <dgm:cxn modelId="{56620487-C756-46CA-8DC9-B4D20830571A}" srcId="{27F18833-D34F-452A-9E2E-55498BB80A07}" destId="{C82F7CCA-D166-46A4-8716-BE88C913721B}" srcOrd="4" destOrd="0" parTransId="{41265AF1-8E5E-42DE-992C-BCD8E460135F}" sibTransId="{192EB546-80D6-4A01-BBBC-3C8B007A7E3E}"/>
    <dgm:cxn modelId="{2F59CED8-2760-4434-8A03-91649CCFEA72}" type="presParOf" srcId="{4FC7C526-E6B9-48C8-B372-4160DF39B9C5}" destId="{7CB6E9AF-A293-4615-94C8-506199FFB7D0}" srcOrd="0" destOrd="0" presId="urn:microsoft.com/office/officeart/2005/8/layout/list1"/>
    <dgm:cxn modelId="{9E4610A4-0FA2-47A7-9F71-C0D7100EAF78}" type="presParOf" srcId="{7CB6E9AF-A293-4615-94C8-506199FFB7D0}" destId="{632C4188-CE02-4836-97AA-D10B4567EEA9}" srcOrd="0" destOrd="0" presId="urn:microsoft.com/office/officeart/2005/8/layout/list1"/>
    <dgm:cxn modelId="{3FA8FC15-60BE-4169-8766-B25B9B4E0AF0}" type="presParOf" srcId="{7CB6E9AF-A293-4615-94C8-506199FFB7D0}" destId="{DD47AD64-5E09-40B9-92D8-EDABC977EED7}" srcOrd="1" destOrd="0" presId="urn:microsoft.com/office/officeart/2005/8/layout/list1"/>
    <dgm:cxn modelId="{DF807CC1-B2C1-47EA-BFA1-B412A655EB22}" type="presParOf" srcId="{4FC7C526-E6B9-48C8-B372-4160DF39B9C5}" destId="{624B7DB8-F377-4B4B-9008-BDCF97A3283C}" srcOrd="1" destOrd="0" presId="urn:microsoft.com/office/officeart/2005/8/layout/list1"/>
    <dgm:cxn modelId="{44C090EF-C7E5-4EEF-A211-E8726C3443B9}" type="presParOf" srcId="{4FC7C526-E6B9-48C8-B372-4160DF39B9C5}" destId="{E129EF88-D387-49E2-8576-66B1725509DE}" srcOrd="2" destOrd="0" presId="urn:microsoft.com/office/officeart/2005/8/layout/list1"/>
    <dgm:cxn modelId="{90C5890C-4C13-48BD-BC78-3953244A8F92}" type="presParOf" srcId="{4FC7C526-E6B9-48C8-B372-4160DF39B9C5}" destId="{E4A78F23-70DC-40AA-B294-018B2123E9BD}" srcOrd="3" destOrd="0" presId="urn:microsoft.com/office/officeart/2005/8/layout/list1"/>
    <dgm:cxn modelId="{93169A60-152E-42BB-A076-1FA736F5BF5F}" type="presParOf" srcId="{4FC7C526-E6B9-48C8-B372-4160DF39B9C5}" destId="{98175B55-0FCE-4F12-A34D-FADD92EC8734}" srcOrd="4" destOrd="0" presId="urn:microsoft.com/office/officeart/2005/8/layout/list1"/>
    <dgm:cxn modelId="{C8BBD357-8AC9-4B9B-9FA1-B42AD9C545DC}" type="presParOf" srcId="{98175B55-0FCE-4F12-A34D-FADD92EC8734}" destId="{F14EF8A1-D5E1-4C63-BB9E-7649BF92A2E8}" srcOrd="0" destOrd="0" presId="urn:microsoft.com/office/officeart/2005/8/layout/list1"/>
    <dgm:cxn modelId="{A6929758-A298-47DC-928A-0D40B70078F0}" type="presParOf" srcId="{98175B55-0FCE-4F12-A34D-FADD92EC8734}" destId="{64E8AA1A-A962-46A5-8BB6-3DCB64978DE6}" srcOrd="1" destOrd="0" presId="urn:microsoft.com/office/officeart/2005/8/layout/list1"/>
    <dgm:cxn modelId="{253DCF3A-B81E-4F16-8184-1132F305D881}" type="presParOf" srcId="{4FC7C526-E6B9-48C8-B372-4160DF39B9C5}" destId="{733B3AD1-A46F-46BE-9590-13B0762354D5}" srcOrd="5" destOrd="0" presId="urn:microsoft.com/office/officeart/2005/8/layout/list1"/>
    <dgm:cxn modelId="{A9ED5109-E06A-46EE-B384-2C7FA2BFB6BD}" type="presParOf" srcId="{4FC7C526-E6B9-48C8-B372-4160DF39B9C5}" destId="{3E8620BE-2EF5-4163-A842-95BC61E31043}" srcOrd="6" destOrd="0" presId="urn:microsoft.com/office/officeart/2005/8/layout/list1"/>
    <dgm:cxn modelId="{AE7BD032-16F8-449F-9108-6AAC6CC38167}" type="presParOf" srcId="{4FC7C526-E6B9-48C8-B372-4160DF39B9C5}" destId="{92F50AC6-7EA4-4B0E-AC53-964C02EA554E}" srcOrd="7" destOrd="0" presId="urn:microsoft.com/office/officeart/2005/8/layout/list1"/>
    <dgm:cxn modelId="{8E78F729-A8F3-4048-96D0-9CFA321F5189}" type="presParOf" srcId="{4FC7C526-E6B9-48C8-B372-4160DF39B9C5}" destId="{95EC4631-176E-4037-8CA3-54208C3C89DB}" srcOrd="8" destOrd="0" presId="urn:microsoft.com/office/officeart/2005/8/layout/list1"/>
    <dgm:cxn modelId="{29C7AF23-7B78-4B86-9D48-D1CB3F454A47}" type="presParOf" srcId="{95EC4631-176E-4037-8CA3-54208C3C89DB}" destId="{71BA04C8-40FF-4C17-AC68-C723EF59B5A2}" srcOrd="0" destOrd="0" presId="urn:microsoft.com/office/officeart/2005/8/layout/list1"/>
    <dgm:cxn modelId="{F091E2A4-86CB-4973-BFD4-4C4820C76B02}" type="presParOf" srcId="{95EC4631-176E-4037-8CA3-54208C3C89DB}" destId="{92B8A596-7DCA-49A5-B734-2BFEEFCE2E8B}" srcOrd="1" destOrd="0" presId="urn:microsoft.com/office/officeart/2005/8/layout/list1"/>
    <dgm:cxn modelId="{27E2FDF4-66D3-4ED4-85D3-85F144818B98}" type="presParOf" srcId="{4FC7C526-E6B9-48C8-B372-4160DF39B9C5}" destId="{5F0D9852-730E-4B34-A6BF-65F5D4096792}" srcOrd="9" destOrd="0" presId="urn:microsoft.com/office/officeart/2005/8/layout/list1"/>
    <dgm:cxn modelId="{48D523FD-E426-4A20-AE34-FA1928D9EBB8}" type="presParOf" srcId="{4FC7C526-E6B9-48C8-B372-4160DF39B9C5}" destId="{E79165A4-11E9-4028-A782-A1B213095F2D}" srcOrd="10" destOrd="0" presId="urn:microsoft.com/office/officeart/2005/8/layout/list1"/>
    <dgm:cxn modelId="{2D93F99B-F472-4ABB-82FC-36374B59B279}" type="presParOf" srcId="{4FC7C526-E6B9-48C8-B372-4160DF39B9C5}" destId="{E5882B3B-DEE1-449A-A5AA-8C5C750B241C}" srcOrd="11" destOrd="0" presId="urn:microsoft.com/office/officeart/2005/8/layout/list1"/>
    <dgm:cxn modelId="{E531F226-BD35-48E9-86DC-33C8052D8A27}" type="presParOf" srcId="{4FC7C526-E6B9-48C8-B372-4160DF39B9C5}" destId="{2EFE4D40-7C3E-4307-A0D1-FCABA56DC5FD}" srcOrd="12" destOrd="0" presId="urn:microsoft.com/office/officeart/2005/8/layout/list1"/>
    <dgm:cxn modelId="{664E1313-7FFF-446F-81D7-4014E89FA45D}" type="presParOf" srcId="{2EFE4D40-7C3E-4307-A0D1-FCABA56DC5FD}" destId="{D5403B0B-FC1C-487E-93E9-4BA5C68E0D4D}" srcOrd="0" destOrd="0" presId="urn:microsoft.com/office/officeart/2005/8/layout/list1"/>
    <dgm:cxn modelId="{1D860C9C-079F-43B2-8F42-C33A4E78552E}" type="presParOf" srcId="{2EFE4D40-7C3E-4307-A0D1-FCABA56DC5FD}" destId="{D6726736-6274-4E53-9D38-32BFAFE6E5BC}" srcOrd="1" destOrd="0" presId="urn:microsoft.com/office/officeart/2005/8/layout/list1"/>
    <dgm:cxn modelId="{8FD12824-9F4C-4DFA-8436-6C98B2ED93C9}" type="presParOf" srcId="{4FC7C526-E6B9-48C8-B372-4160DF39B9C5}" destId="{64D3793B-55C9-4C63-9E65-565FE13F40A2}" srcOrd="13" destOrd="0" presId="urn:microsoft.com/office/officeart/2005/8/layout/list1"/>
    <dgm:cxn modelId="{762DBFBD-19BD-4BF0-92FA-905800B238A1}" type="presParOf" srcId="{4FC7C526-E6B9-48C8-B372-4160DF39B9C5}" destId="{7E43622B-27AB-452E-B58E-EE9C9A5749AD}" srcOrd="14" destOrd="0" presId="urn:microsoft.com/office/officeart/2005/8/layout/list1"/>
    <dgm:cxn modelId="{FB847C32-55F8-4939-8622-926398DFA02D}" type="presParOf" srcId="{4FC7C526-E6B9-48C8-B372-4160DF39B9C5}" destId="{91417190-AC61-41C0-9DBF-ABA965D56DC9}" srcOrd="15" destOrd="0" presId="urn:microsoft.com/office/officeart/2005/8/layout/list1"/>
    <dgm:cxn modelId="{69518E8B-9038-4294-9F90-C4403B770BD1}" type="presParOf" srcId="{4FC7C526-E6B9-48C8-B372-4160DF39B9C5}" destId="{A4EE388B-D622-4404-9056-7D8A2BA3A9C0}" srcOrd="16" destOrd="0" presId="urn:microsoft.com/office/officeart/2005/8/layout/list1"/>
    <dgm:cxn modelId="{AFCC9529-AC11-49C9-BE43-1015EAB10E2F}" type="presParOf" srcId="{A4EE388B-D622-4404-9056-7D8A2BA3A9C0}" destId="{19BF28D9-A04B-4D4D-B416-9003A0D4C6A3}" srcOrd="0" destOrd="0" presId="urn:microsoft.com/office/officeart/2005/8/layout/list1"/>
    <dgm:cxn modelId="{7AED6ABB-D69D-4764-8ACE-C2F25C164730}" type="presParOf" srcId="{A4EE388B-D622-4404-9056-7D8A2BA3A9C0}" destId="{1F2F24F7-59A6-46FF-BBA5-9B4E305F50E4}" srcOrd="1" destOrd="0" presId="urn:microsoft.com/office/officeart/2005/8/layout/list1"/>
    <dgm:cxn modelId="{1497B8F6-4E4E-45C8-8FDF-4DA80FCDC3FF}" type="presParOf" srcId="{4FC7C526-E6B9-48C8-B372-4160DF39B9C5}" destId="{3C2B3ECA-2E72-4ACE-B902-524BF30A734C}" srcOrd="17" destOrd="0" presId="urn:microsoft.com/office/officeart/2005/8/layout/list1"/>
    <dgm:cxn modelId="{16E7269D-E874-4B92-874A-45B59BA8BA5B}" type="presParOf" srcId="{4FC7C526-E6B9-48C8-B372-4160DF39B9C5}" destId="{6752AB09-B92D-404A-AE91-04FB38FADF05}"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29EF88-D387-49E2-8576-66B1725509DE}">
      <dsp:nvSpPr>
        <dsp:cNvPr id="0" name=""/>
        <dsp:cNvSpPr/>
      </dsp:nvSpPr>
      <dsp:spPr>
        <a:xfrm>
          <a:off x="0" y="344180"/>
          <a:ext cx="8686800" cy="504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D47AD64-5E09-40B9-92D8-EDABC977EED7}">
      <dsp:nvSpPr>
        <dsp:cNvPr id="0" name=""/>
        <dsp:cNvSpPr/>
      </dsp:nvSpPr>
      <dsp:spPr>
        <a:xfrm>
          <a:off x="306761" y="0"/>
          <a:ext cx="6080760" cy="590400"/>
        </a:xfrm>
        <a:prstGeom prst="round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066800">
            <a:lnSpc>
              <a:spcPct val="90000"/>
            </a:lnSpc>
            <a:spcBef>
              <a:spcPct val="0"/>
            </a:spcBef>
            <a:spcAft>
              <a:spcPct val="35000"/>
            </a:spcAft>
          </a:pPr>
          <a:r>
            <a:rPr lang="ru-RU" sz="2400" b="1" kern="1200" dirty="0" smtClean="0">
              <a:solidFill>
                <a:schemeClr val="tx1"/>
              </a:solidFill>
              <a:latin typeface="Times New Roman" pitchFamily="18" charset="0"/>
              <a:cs typeface="Times New Roman" pitchFamily="18" charset="0"/>
            </a:rPr>
            <a:t>Развитие критического мышления через чтение и письмо </a:t>
          </a:r>
          <a:endParaRPr lang="ru-RU" sz="2400" b="1" kern="1200" dirty="0">
            <a:solidFill>
              <a:schemeClr val="tx1"/>
            </a:solidFill>
            <a:latin typeface="Times New Roman" pitchFamily="18" charset="0"/>
            <a:cs typeface="Times New Roman" pitchFamily="18" charset="0"/>
          </a:endParaRPr>
        </a:p>
      </dsp:txBody>
      <dsp:txXfrm>
        <a:off x="306761" y="0"/>
        <a:ext cx="6080760" cy="590400"/>
      </dsp:txXfrm>
    </dsp:sp>
    <dsp:sp modelId="{3E8620BE-2EF5-4163-A842-95BC61E31043}">
      <dsp:nvSpPr>
        <dsp:cNvPr id="0" name=""/>
        <dsp:cNvSpPr/>
      </dsp:nvSpPr>
      <dsp:spPr>
        <a:xfrm>
          <a:off x="0" y="1251380"/>
          <a:ext cx="8686800" cy="504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4E8AA1A-A962-46A5-8BB6-3DCB64978DE6}">
      <dsp:nvSpPr>
        <dsp:cNvPr id="0" name=""/>
        <dsp:cNvSpPr/>
      </dsp:nvSpPr>
      <dsp:spPr>
        <a:xfrm>
          <a:off x="434340" y="956180"/>
          <a:ext cx="6080760" cy="590400"/>
        </a:xfrm>
        <a:prstGeom prst="round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066800">
            <a:lnSpc>
              <a:spcPct val="90000"/>
            </a:lnSpc>
            <a:spcBef>
              <a:spcPct val="0"/>
            </a:spcBef>
            <a:spcAft>
              <a:spcPct val="35000"/>
            </a:spcAft>
          </a:pPr>
          <a:r>
            <a:rPr lang="ru-RU" sz="2400" b="1" kern="1200" dirty="0" smtClean="0">
              <a:solidFill>
                <a:schemeClr val="tx1"/>
              </a:solidFill>
              <a:latin typeface="Times New Roman" pitchFamily="18" charset="0"/>
              <a:cs typeface="Times New Roman" pitchFamily="18" charset="0"/>
            </a:rPr>
            <a:t>Технология продуктивного чтения</a:t>
          </a:r>
          <a:endParaRPr lang="ru-RU" sz="2400" b="1" kern="1200" dirty="0">
            <a:solidFill>
              <a:schemeClr val="tx1"/>
            </a:solidFill>
            <a:latin typeface="Times New Roman" pitchFamily="18" charset="0"/>
            <a:cs typeface="Times New Roman" pitchFamily="18" charset="0"/>
          </a:endParaRPr>
        </a:p>
      </dsp:txBody>
      <dsp:txXfrm>
        <a:off x="434340" y="956180"/>
        <a:ext cx="6080760" cy="590400"/>
      </dsp:txXfrm>
    </dsp:sp>
    <dsp:sp modelId="{E79165A4-11E9-4028-A782-A1B213095F2D}">
      <dsp:nvSpPr>
        <dsp:cNvPr id="0" name=""/>
        <dsp:cNvSpPr/>
      </dsp:nvSpPr>
      <dsp:spPr>
        <a:xfrm>
          <a:off x="0" y="2158581"/>
          <a:ext cx="8686800" cy="504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2B8A596-7DCA-49A5-B734-2BFEEFCE2E8B}">
      <dsp:nvSpPr>
        <dsp:cNvPr id="0" name=""/>
        <dsp:cNvSpPr/>
      </dsp:nvSpPr>
      <dsp:spPr>
        <a:xfrm>
          <a:off x="434340" y="1863381"/>
          <a:ext cx="6080760" cy="590400"/>
        </a:xfrm>
        <a:prstGeom prst="round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066800">
            <a:lnSpc>
              <a:spcPct val="90000"/>
            </a:lnSpc>
            <a:spcBef>
              <a:spcPct val="0"/>
            </a:spcBef>
            <a:spcAft>
              <a:spcPct val="35000"/>
            </a:spcAft>
          </a:pPr>
          <a:r>
            <a:rPr lang="ru-RU" sz="2400" b="1" kern="1200" dirty="0" smtClean="0">
              <a:solidFill>
                <a:schemeClr val="tx1"/>
              </a:solidFill>
              <a:latin typeface="Times New Roman" pitchFamily="18" charset="0"/>
              <a:cs typeface="Times New Roman" pitchFamily="18" charset="0"/>
            </a:rPr>
            <a:t>Коммуникативные, диалоговые </a:t>
          </a:r>
          <a:endParaRPr lang="ru-RU" sz="2400" b="1" kern="1200" dirty="0">
            <a:solidFill>
              <a:schemeClr val="tx1"/>
            </a:solidFill>
            <a:latin typeface="Times New Roman" pitchFamily="18" charset="0"/>
            <a:cs typeface="Times New Roman" pitchFamily="18" charset="0"/>
          </a:endParaRPr>
        </a:p>
      </dsp:txBody>
      <dsp:txXfrm>
        <a:off x="434340" y="1863381"/>
        <a:ext cx="6080760" cy="590400"/>
      </dsp:txXfrm>
    </dsp:sp>
    <dsp:sp modelId="{7E43622B-27AB-452E-B58E-EE9C9A5749AD}">
      <dsp:nvSpPr>
        <dsp:cNvPr id="0" name=""/>
        <dsp:cNvSpPr/>
      </dsp:nvSpPr>
      <dsp:spPr>
        <a:xfrm>
          <a:off x="0" y="3065781"/>
          <a:ext cx="8686800" cy="504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6726736-6274-4E53-9D38-32BFAFE6E5BC}">
      <dsp:nvSpPr>
        <dsp:cNvPr id="0" name=""/>
        <dsp:cNvSpPr/>
      </dsp:nvSpPr>
      <dsp:spPr>
        <a:xfrm>
          <a:off x="434340" y="2770581"/>
          <a:ext cx="6080760" cy="590400"/>
        </a:xfrm>
        <a:prstGeom prst="round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066800">
            <a:lnSpc>
              <a:spcPct val="90000"/>
            </a:lnSpc>
            <a:spcBef>
              <a:spcPct val="0"/>
            </a:spcBef>
            <a:spcAft>
              <a:spcPct val="35000"/>
            </a:spcAft>
          </a:pPr>
          <a:r>
            <a:rPr lang="ru-RU" sz="2400" b="1" kern="1200" dirty="0" smtClean="0">
              <a:solidFill>
                <a:schemeClr val="tx1"/>
              </a:solidFill>
              <a:latin typeface="Times New Roman" pitchFamily="18" charset="0"/>
              <a:cs typeface="Times New Roman" pitchFamily="18" charset="0"/>
            </a:rPr>
            <a:t>Проблемное обучение </a:t>
          </a:r>
          <a:endParaRPr lang="ru-RU" sz="2400" b="1" kern="1200" dirty="0">
            <a:solidFill>
              <a:schemeClr val="tx1"/>
            </a:solidFill>
            <a:latin typeface="Times New Roman" pitchFamily="18" charset="0"/>
            <a:cs typeface="Times New Roman" pitchFamily="18" charset="0"/>
          </a:endParaRPr>
        </a:p>
      </dsp:txBody>
      <dsp:txXfrm>
        <a:off x="434340" y="2770581"/>
        <a:ext cx="6080760" cy="590400"/>
      </dsp:txXfrm>
    </dsp:sp>
    <dsp:sp modelId="{6752AB09-B92D-404A-AE91-04FB38FADF05}">
      <dsp:nvSpPr>
        <dsp:cNvPr id="0" name=""/>
        <dsp:cNvSpPr/>
      </dsp:nvSpPr>
      <dsp:spPr>
        <a:xfrm>
          <a:off x="0" y="3972981"/>
          <a:ext cx="8686800" cy="504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F2F24F7-59A6-46FF-BBA5-9B4E305F50E4}">
      <dsp:nvSpPr>
        <dsp:cNvPr id="0" name=""/>
        <dsp:cNvSpPr/>
      </dsp:nvSpPr>
      <dsp:spPr>
        <a:xfrm>
          <a:off x="434340" y="3677781"/>
          <a:ext cx="6080760" cy="590400"/>
        </a:xfrm>
        <a:prstGeom prst="round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066800">
            <a:lnSpc>
              <a:spcPct val="90000"/>
            </a:lnSpc>
            <a:spcBef>
              <a:spcPct val="0"/>
            </a:spcBef>
            <a:spcAft>
              <a:spcPct val="35000"/>
            </a:spcAft>
          </a:pPr>
          <a:r>
            <a:rPr lang="ru-RU" sz="2400" b="1" kern="1200" dirty="0" smtClean="0">
              <a:solidFill>
                <a:schemeClr val="tx1"/>
              </a:solidFill>
              <a:latin typeface="Times New Roman" pitchFamily="18" charset="0"/>
              <a:cs typeface="Times New Roman" pitchFamily="18" charset="0"/>
            </a:rPr>
            <a:t>Информационные технологии</a:t>
          </a:r>
          <a:endParaRPr lang="ru-RU" sz="2400" b="1" kern="1200" dirty="0">
            <a:solidFill>
              <a:schemeClr val="tx1"/>
            </a:solidFill>
            <a:latin typeface="Times New Roman" pitchFamily="18" charset="0"/>
            <a:cs typeface="Times New Roman" pitchFamily="18" charset="0"/>
          </a:endParaRPr>
        </a:p>
      </dsp:txBody>
      <dsp:txXfrm>
        <a:off x="434340" y="3677781"/>
        <a:ext cx="6080760" cy="5904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16.12.2018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16.12.2018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16.12.2018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16.12.2018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16.12.2018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16.12.2018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16.12.2018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16.12.2018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16.12.2018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16.12.2018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cut/>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festival.1september.ru/articles/64907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festival.1september.ru/articles/64907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moi-universitet.ru/ru/do/directions/attestacia/read/rea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3491880" y="4005065"/>
            <a:ext cx="5347320" cy="2070722"/>
          </a:xfrm>
        </p:spPr>
        <p:txBody>
          <a:bodyPr>
            <a:normAutofit fontScale="90000"/>
          </a:bodyPr>
          <a:lstStyle/>
          <a:p>
            <a:pPr>
              <a:spcBef>
                <a:spcPts val="0"/>
              </a:spcBef>
            </a:pPr>
            <a:r>
              <a:rPr lang="ru-RU" sz="2400" b="1" i="1" dirty="0" smtClean="0">
                <a:solidFill>
                  <a:srgbClr val="002060"/>
                </a:solidFill>
                <a:latin typeface="Times New Roman" pitchFamily="18" charset="0"/>
                <a:cs typeface="Times New Roman" pitchFamily="18" charset="0"/>
              </a:rPr>
              <a:t>Из опыта работы учителя истории и обществознания </a:t>
            </a:r>
            <a:r>
              <a:rPr lang="ru-RU" sz="2400" b="1" i="1" dirty="0" smtClean="0">
                <a:solidFill>
                  <a:srgbClr val="002060"/>
                </a:solidFill>
                <a:latin typeface="Times New Roman" pitchFamily="18" charset="0"/>
                <a:cs typeface="Times New Roman" pitchFamily="18" charset="0"/>
              </a:rPr>
              <a:t>МБОУ </a:t>
            </a:r>
            <a:r>
              <a:rPr lang="ru-RU" sz="2400" b="1" i="1" dirty="0" smtClean="0">
                <a:solidFill>
                  <a:srgbClr val="002060"/>
                </a:solidFill>
                <a:latin typeface="Times New Roman" pitchFamily="18" charset="0"/>
                <a:cs typeface="Times New Roman" pitchFamily="18" charset="0"/>
              </a:rPr>
              <a:t>«</a:t>
            </a:r>
            <a:r>
              <a:rPr lang="ru-RU" sz="2400" b="1" i="1" dirty="0" err="1" smtClean="0">
                <a:solidFill>
                  <a:srgbClr val="002060"/>
                </a:solidFill>
                <a:latin typeface="Times New Roman" pitchFamily="18" charset="0"/>
                <a:cs typeface="Times New Roman" pitchFamily="18" charset="0"/>
              </a:rPr>
              <a:t>Белогорская</a:t>
            </a:r>
            <a:r>
              <a:rPr lang="ru-RU" sz="2400" b="1" i="1" dirty="0" smtClean="0">
                <a:solidFill>
                  <a:srgbClr val="002060"/>
                </a:solidFill>
                <a:latin typeface="Times New Roman" pitchFamily="18" charset="0"/>
                <a:cs typeface="Times New Roman" pitchFamily="18" charset="0"/>
              </a:rPr>
              <a:t> СШ №3</a:t>
            </a:r>
            <a:r>
              <a:rPr lang="ru-RU" sz="2400" b="1" i="1" dirty="0" smtClean="0">
                <a:solidFill>
                  <a:srgbClr val="002060"/>
                </a:solidFill>
                <a:latin typeface="Times New Roman" pitchFamily="18" charset="0"/>
                <a:cs typeface="Times New Roman" pitchFamily="18" charset="0"/>
              </a:rPr>
              <a:t>»</a:t>
            </a:r>
            <a:br>
              <a:rPr lang="ru-RU" sz="2400" b="1" i="1" dirty="0" smtClean="0">
                <a:solidFill>
                  <a:srgbClr val="002060"/>
                </a:solidFill>
                <a:latin typeface="Times New Roman" pitchFamily="18" charset="0"/>
                <a:cs typeface="Times New Roman" pitchFamily="18" charset="0"/>
              </a:rPr>
            </a:br>
            <a:r>
              <a:rPr lang="ru-RU" sz="2400" b="1" i="1" dirty="0" smtClean="0">
                <a:solidFill>
                  <a:srgbClr val="002060"/>
                </a:solidFill>
                <a:latin typeface="Times New Roman" pitchFamily="18" charset="0"/>
                <a:cs typeface="Times New Roman" pitchFamily="18" charset="0"/>
              </a:rPr>
              <a:t>г.Белогорска Республики Крым</a:t>
            </a:r>
            <a:r>
              <a:rPr lang="ru-RU" sz="2400" b="1" i="1" dirty="0" smtClean="0">
                <a:solidFill>
                  <a:srgbClr val="002060"/>
                </a:solidFill>
                <a:latin typeface="Times New Roman" pitchFamily="18" charset="0"/>
                <a:cs typeface="Times New Roman" pitchFamily="18" charset="0"/>
              </a:rPr>
              <a:t/>
            </a:r>
            <a:br>
              <a:rPr lang="ru-RU" sz="2400" b="1" i="1" dirty="0" smtClean="0">
                <a:solidFill>
                  <a:srgbClr val="002060"/>
                </a:solidFill>
                <a:latin typeface="Times New Roman" pitchFamily="18" charset="0"/>
                <a:cs typeface="Times New Roman" pitchFamily="18" charset="0"/>
              </a:rPr>
            </a:br>
            <a:r>
              <a:rPr lang="ru-RU" sz="2400" b="1" i="1" dirty="0" smtClean="0">
                <a:solidFill>
                  <a:srgbClr val="002060"/>
                </a:solidFill>
                <a:latin typeface="Times New Roman" pitchFamily="18" charset="0"/>
                <a:cs typeface="Times New Roman" pitchFamily="18" charset="0"/>
              </a:rPr>
              <a:t>Хомяковой Галины Николаевны</a:t>
            </a:r>
            <a:br>
              <a:rPr lang="ru-RU" sz="2400" b="1" i="1" dirty="0" smtClean="0">
                <a:solidFill>
                  <a:srgbClr val="002060"/>
                </a:solidFill>
                <a:latin typeface="Times New Roman" pitchFamily="18" charset="0"/>
                <a:cs typeface="Times New Roman" pitchFamily="18" charset="0"/>
              </a:rPr>
            </a:br>
            <a:endParaRPr lang="ru-RU" sz="2400" dirty="0"/>
          </a:p>
        </p:txBody>
      </p:sp>
      <p:sp>
        <p:nvSpPr>
          <p:cNvPr id="6" name="Подзаголовок 5"/>
          <p:cNvSpPr>
            <a:spLocks noGrp="1"/>
          </p:cNvSpPr>
          <p:nvPr>
            <p:ph type="subTitle" idx="1"/>
          </p:nvPr>
        </p:nvSpPr>
        <p:spPr>
          <a:xfrm>
            <a:off x="381000" y="836712"/>
            <a:ext cx="8458200" cy="2304256"/>
          </a:xfrm>
        </p:spPr>
        <p:txBody>
          <a:bodyPr>
            <a:normAutofit/>
          </a:bodyPr>
          <a:lstStyle/>
          <a:p>
            <a:pPr algn="ctr"/>
            <a:r>
              <a:rPr lang="ru-RU" sz="2800" b="1" dirty="0" smtClean="0">
                <a:solidFill>
                  <a:srgbClr val="C00000"/>
                </a:solidFill>
                <a:latin typeface="Times New Roman" pitchFamily="18" charset="0"/>
                <a:cs typeface="Times New Roman" pitchFamily="18" charset="0"/>
              </a:rPr>
              <a:t>Использование современных образовательных технологий  на уроках истории и  обществознания как средства реализации стратегии смыслового  чтения  и работы с текстом  в основной школе</a:t>
            </a:r>
            <a:br>
              <a:rPr lang="ru-RU" sz="2800" b="1" dirty="0" smtClean="0">
                <a:solidFill>
                  <a:srgbClr val="C00000"/>
                </a:solidFill>
                <a:latin typeface="Times New Roman" pitchFamily="18" charset="0"/>
                <a:cs typeface="Times New Roman" pitchFamily="18" charset="0"/>
              </a:rPr>
            </a:br>
            <a:endParaRPr lang="ru-RU" sz="2800" dirty="0"/>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95536"/>
          </a:xfrm>
        </p:spPr>
        <p:txBody>
          <a:bodyPr>
            <a:normAutofit fontScale="90000"/>
          </a:bodyPr>
          <a:lstStyle/>
          <a:p>
            <a:r>
              <a:rPr lang="ru-RU" b="1" dirty="0" smtClean="0">
                <a:solidFill>
                  <a:srgbClr val="C00000"/>
                </a:solidFill>
                <a:latin typeface="Times New Roman" pitchFamily="18" charset="0"/>
                <a:cs typeface="Times New Roman" pitchFamily="18" charset="0"/>
              </a:rPr>
              <a:t>Ожидаемые результаты</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268760"/>
            <a:ext cx="8686800" cy="5184576"/>
          </a:xfrm>
        </p:spPr>
        <p:txBody>
          <a:bodyPr>
            <a:normAutofit/>
          </a:bodyPr>
          <a:lstStyle/>
          <a:p>
            <a:pPr lvl="0">
              <a:buFont typeface="Wingdings" pitchFamily="2" charset="2"/>
              <a:buChar char="§"/>
            </a:pPr>
            <a:r>
              <a:rPr lang="ru-RU" sz="2400" dirty="0" smtClean="0">
                <a:solidFill>
                  <a:schemeClr val="tx1"/>
                </a:solidFill>
                <a:latin typeface="Times New Roman" pitchFamily="18" charset="0"/>
                <a:cs typeface="Times New Roman" pitchFamily="18" charset="0"/>
              </a:rPr>
              <a:t>Повышение:</a:t>
            </a:r>
          </a:p>
          <a:p>
            <a:pPr>
              <a:buNone/>
            </a:pPr>
            <a:r>
              <a:rPr lang="ru-RU" sz="2400" dirty="0" smtClean="0">
                <a:solidFill>
                  <a:schemeClr val="tx1"/>
                </a:solidFill>
                <a:latin typeface="Times New Roman" pitchFamily="18" charset="0"/>
                <a:cs typeface="Times New Roman" pitchFamily="18" charset="0"/>
              </a:rPr>
              <a:t>     -профессионального уровня учителя;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 уровня мотивации учащихся к учению;</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 качества образования;</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 уровня </a:t>
            </a:r>
            <a:r>
              <a:rPr lang="ru-RU" sz="2400" dirty="0" err="1" smtClean="0">
                <a:solidFill>
                  <a:schemeClr val="tx1"/>
                </a:solidFill>
                <a:latin typeface="Times New Roman" pitchFamily="18" charset="0"/>
                <a:cs typeface="Times New Roman" pitchFamily="18" charset="0"/>
              </a:rPr>
              <a:t>сформированности</a:t>
            </a:r>
            <a:r>
              <a:rPr lang="ru-RU" sz="2400" dirty="0" smtClean="0">
                <a:solidFill>
                  <a:schemeClr val="tx1"/>
                </a:solidFill>
                <a:latin typeface="Times New Roman" pitchFamily="18" charset="0"/>
                <a:cs typeface="Times New Roman" pitchFamily="18" charset="0"/>
              </a:rPr>
              <a:t> ключевых компетентностей;</a:t>
            </a:r>
          </a:p>
          <a:p>
            <a:pPr>
              <a:buNone/>
            </a:pPr>
            <a:r>
              <a:rPr lang="ru-RU" sz="2400" dirty="0" smtClean="0">
                <a:solidFill>
                  <a:schemeClr val="tx1"/>
                </a:solidFill>
                <a:latin typeface="Times New Roman" pitchFamily="18" charset="0"/>
                <a:cs typeface="Times New Roman" pitchFamily="18" charset="0"/>
              </a:rPr>
              <a:t>     - уровень познавательной активности учащихся на уроках истории и обществознания.</a:t>
            </a:r>
          </a:p>
          <a:p>
            <a:pPr lvl="0">
              <a:buFont typeface="Wingdings" pitchFamily="2" charset="2"/>
              <a:buChar char="§"/>
            </a:pPr>
            <a:r>
              <a:rPr lang="ru-RU" sz="2400" dirty="0" smtClean="0">
                <a:solidFill>
                  <a:schemeClr val="tx1"/>
                </a:solidFill>
                <a:latin typeface="Times New Roman" pitchFamily="18" charset="0"/>
                <a:cs typeface="Times New Roman" pitchFamily="18" charset="0"/>
              </a:rPr>
              <a:t>Увеличение количества  учащихся победителей  и призеров,  предметных олимпиадах, конкурсов.</a:t>
            </a:r>
          </a:p>
          <a:p>
            <a:pPr lvl="0">
              <a:buFont typeface="Wingdings" pitchFamily="2" charset="2"/>
              <a:buChar char="§"/>
            </a:pPr>
            <a:r>
              <a:rPr lang="ru-RU" sz="2400" dirty="0" smtClean="0">
                <a:solidFill>
                  <a:schemeClr val="tx1"/>
                </a:solidFill>
                <a:latin typeface="Times New Roman" pitchFamily="18" charset="0"/>
                <a:cs typeface="Times New Roman" pitchFamily="18" charset="0"/>
              </a:rPr>
              <a:t>Участие  в профессиональных конкурсах;</a:t>
            </a:r>
          </a:p>
          <a:p>
            <a:pPr lvl="0">
              <a:buFont typeface="Wingdings" pitchFamily="2" charset="2"/>
              <a:buChar char="§"/>
            </a:pPr>
            <a:r>
              <a:rPr lang="ru-RU" sz="2400" dirty="0" smtClean="0">
                <a:solidFill>
                  <a:schemeClr val="tx1"/>
                </a:solidFill>
                <a:latin typeface="Times New Roman" pitchFamily="18" charset="0"/>
                <a:cs typeface="Times New Roman" pitchFamily="18" charset="0"/>
              </a:rPr>
              <a:t>Овладение современными образовательными технологиями</a:t>
            </a:r>
          </a:p>
          <a:p>
            <a:pPr>
              <a:buFont typeface="Wingdings" pitchFamily="2" charset="2"/>
              <a:buChar char="§"/>
            </a:pPr>
            <a:r>
              <a:rPr lang="ru-RU" sz="2400" b="1" dirty="0" smtClean="0"/>
              <a:t> </a:t>
            </a:r>
            <a:endParaRPr lang="ru-RU" sz="2400" i="1" dirty="0"/>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32656"/>
            <a:ext cx="8686800" cy="504056"/>
          </a:xfrm>
        </p:spPr>
        <p:txBody>
          <a:bodyPr>
            <a:normAutofit fontScale="90000"/>
          </a:bodyPr>
          <a:lstStyle/>
          <a:p>
            <a:r>
              <a:rPr lang="ru-RU" b="1" dirty="0" smtClean="0">
                <a:solidFill>
                  <a:srgbClr val="C00000"/>
                </a:solidFill>
                <a:latin typeface="Times New Roman" pitchFamily="18" charset="0"/>
                <a:cs typeface="Times New Roman" pitchFamily="18" charset="0"/>
              </a:rPr>
              <a:t> </a:t>
            </a:r>
            <a:r>
              <a:rPr lang="ru-RU" b="1" dirty="0" smtClean="0">
                <a:solidFill>
                  <a:srgbClr val="C00000"/>
                </a:solidFill>
                <a:latin typeface="Times New Roman" pitchFamily="18" charset="0"/>
                <a:cs typeface="Times New Roman" pitchFamily="18" charset="0"/>
              </a:rPr>
              <a:t>литература</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052736"/>
            <a:ext cx="8686800" cy="5027389"/>
          </a:xfrm>
        </p:spPr>
        <p:txBody>
          <a:bodyPr>
            <a:normAutofit fontScale="92500" lnSpcReduction="20000"/>
          </a:bodyPr>
          <a:lstStyle/>
          <a:p>
            <a:r>
              <a:rPr lang="ru-RU" dirty="0" smtClean="0"/>
              <a:t>.</a:t>
            </a:r>
            <a:r>
              <a:rPr lang="ru-RU" dirty="0" err="1" smtClean="0">
                <a:solidFill>
                  <a:schemeClr val="tx1"/>
                </a:solidFill>
                <a:latin typeface="Times New Roman" pitchFamily="18" charset="0"/>
                <a:cs typeface="Times New Roman" pitchFamily="18" charset="0"/>
              </a:rPr>
              <a:t>С</a:t>
            </a:r>
            <a:r>
              <a:rPr lang="ru-RU" b="1" i="1" dirty="0" err="1" smtClean="0">
                <a:solidFill>
                  <a:schemeClr val="tx1"/>
                </a:solidFill>
                <a:latin typeface="Times New Roman" pitchFamily="18" charset="0"/>
                <a:cs typeface="Times New Roman" pitchFamily="18" charset="0"/>
              </a:rPr>
              <a:t>.В.Дормаш</a:t>
            </a:r>
            <a:r>
              <a:rPr lang="ru-RU" b="1" i="1" dirty="0" smtClean="0">
                <a:solidFill>
                  <a:schemeClr val="tx1"/>
                </a:solidFill>
                <a:latin typeface="Times New Roman" pitchFamily="18" charset="0"/>
                <a:cs typeface="Times New Roman" pitchFamily="18" charset="0"/>
              </a:rPr>
              <a:t>, </a:t>
            </a:r>
            <a:r>
              <a:rPr lang="ru-RU" b="1" i="1" dirty="0" err="1" smtClean="0">
                <a:solidFill>
                  <a:schemeClr val="tx1"/>
                </a:solidFill>
                <a:latin typeface="Times New Roman" pitchFamily="18" charset="0"/>
                <a:cs typeface="Times New Roman" pitchFamily="18" charset="0"/>
              </a:rPr>
              <a:t>Т.Е.Заводова</a:t>
            </a:r>
            <a:r>
              <a:rPr lang="ru-RU" b="1" i="1" dirty="0" smtClean="0">
                <a:solidFill>
                  <a:schemeClr val="tx1"/>
                </a:solidFill>
                <a:latin typeface="Times New Roman" pitchFamily="18" charset="0"/>
                <a:cs typeface="Times New Roman" pitchFamily="18" charset="0"/>
              </a:rPr>
              <a:t>  «Технология учебного процесса</a:t>
            </a:r>
            <a:r>
              <a:rPr lang="ru-RU" dirty="0" smtClean="0">
                <a:solidFill>
                  <a:schemeClr val="tx1"/>
                </a:solidFill>
                <a:latin typeface="Times New Roman" pitchFamily="18" charset="0"/>
                <a:cs typeface="Times New Roman" pitchFamily="18" charset="0"/>
              </a:rPr>
              <a:t>». Мн. «</a:t>
            </a:r>
            <a:r>
              <a:rPr lang="ru-RU" dirty="0" err="1" smtClean="0">
                <a:solidFill>
                  <a:schemeClr val="tx1"/>
                </a:solidFill>
                <a:latin typeface="Times New Roman" pitchFamily="18" charset="0"/>
                <a:cs typeface="Times New Roman" pitchFamily="18" charset="0"/>
              </a:rPr>
              <a:t>Красико</a:t>
            </a:r>
            <a:r>
              <a:rPr lang="ru-RU" dirty="0" smtClean="0">
                <a:solidFill>
                  <a:schemeClr val="tx1"/>
                </a:solidFill>
                <a:latin typeface="Times New Roman" pitchFamily="18" charset="0"/>
                <a:cs typeface="Times New Roman" pitchFamily="18" charset="0"/>
              </a:rPr>
              <a:t> – </a:t>
            </a:r>
            <a:r>
              <a:rPr lang="ru-RU" dirty="0" err="1" smtClean="0">
                <a:solidFill>
                  <a:schemeClr val="tx1"/>
                </a:solidFill>
                <a:latin typeface="Times New Roman" pitchFamily="18" charset="0"/>
                <a:cs typeface="Times New Roman" pitchFamily="18" charset="0"/>
              </a:rPr>
              <a:t>Принт</a:t>
            </a:r>
            <a:r>
              <a:rPr lang="ru-RU" dirty="0" smtClean="0">
                <a:solidFill>
                  <a:schemeClr val="tx1"/>
                </a:solidFill>
                <a:latin typeface="Times New Roman" pitchFamily="18" charset="0"/>
                <a:cs typeface="Times New Roman" pitchFamily="18" charset="0"/>
              </a:rPr>
              <a:t>», 2004 г.Представлена методика проектных технологий, используемых на уроках и во внеурочной деятельности.</a:t>
            </a:r>
          </a:p>
          <a:p>
            <a:r>
              <a:rPr lang="ru-RU" b="1" i="1" dirty="0" err="1" smtClean="0">
                <a:solidFill>
                  <a:schemeClr val="tx1"/>
                </a:solidFill>
                <a:latin typeface="Times New Roman" pitchFamily="18" charset="0"/>
                <a:cs typeface="Times New Roman" pitchFamily="18" charset="0"/>
              </a:rPr>
              <a:t>Лизинский</a:t>
            </a:r>
            <a:r>
              <a:rPr lang="ru-RU" b="1" i="1" dirty="0" smtClean="0">
                <a:solidFill>
                  <a:schemeClr val="tx1"/>
                </a:solidFill>
                <a:latin typeface="Times New Roman" pitchFamily="18" charset="0"/>
                <a:cs typeface="Times New Roman" pitchFamily="18" charset="0"/>
              </a:rPr>
              <a:t> В.М. «Приемы и формы в учебной деятельности</a:t>
            </a:r>
            <a:r>
              <a:rPr lang="ru-RU" dirty="0" smtClean="0">
                <a:solidFill>
                  <a:schemeClr val="tx1"/>
                </a:solidFill>
                <a:latin typeface="Times New Roman" pitchFamily="18" charset="0"/>
                <a:cs typeface="Times New Roman" pitchFamily="18" charset="0"/>
              </a:rPr>
              <a:t>». М. Центр «Педагогический поиск», 2004 г.</a:t>
            </a:r>
          </a:p>
          <a:p>
            <a:pPr>
              <a:buNone/>
            </a:pPr>
            <a:r>
              <a:rPr lang="ru-RU" dirty="0" smtClean="0">
                <a:solidFill>
                  <a:schemeClr val="tx1"/>
                </a:solidFill>
                <a:latin typeface="Times New Roman" pitchFamily="18" charset="0"/>
                <a:cs typeface="Times New Roman" pitchFamily="18" charset="0"/>
              </a:rPr>
              <a:t>    Книга посвящена практическим вопросам организации обучения. Собраны разные подходы, формы и приемы с целью активизации познавательной деятельности</a:t>
            </a:r>
          </a:p>
          <a:p>
            <a:endParaRPr lang="ru-RU" dirty="0"/>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07504"/>
          </a:xfrm>
        </p:spPr>
        <p:txBody>
          <a:bodyPr>
            <a:normAutofit fontScale="90000"/>
          </a:bodyPr>
          <a:lstStyle/>
          <a:p>
            <a:endParaRPr lang="ru-RU" dirty="0"/>
          </a:p>
        </p:txBody>
      </p:sp>
      <p:sp>
        <p:nvSpPr>
          <p:cNvPr id="3" name="Содержимое 2"/>
          <p:cNvSpPr>
            <a:spLocks noGrp="1"/>
          </p:cNvSpPr>
          <p:nvPr>
            <p:ph idx="1"/>
          </p:nvPr>
        </p:nvSpPr>
        <p:spPr>
          <a:xfrm>
            <a:off x="304800" y="908720"/>
            <a:ext cx="8686800" cy="5171405"/>
          </a:xfrm>
        </p:spPr>
        <p:txBody>
          <a:bodyPr>
            <a:normAutofit/>
          </a:bodyPr>
          <a:lstStyle/>
          <a:p>
            <a:r>
              <a:rPr lang="ru-RU" sz="2400" b="1" dirty="0" err="1" smtClean="0">
                <a:solidFill>
                  <a:schemeClr val="tx1"/>
                </a:solidFill>
                <a:latin typeface="Times New Roman" pitchFamily="18" charset="0"/>
                <a:cs typeface="Times New Roman" pitchFamily="18" charset="0"/>
              </a:rPr>
              <a:t>Г.К.Селевко</a:t>
            </a:r>
            <a:r>
              <a:rPr lang="ru-RU" sz="2400" b="1" dirty="0" smtClean="0">
                <a:solidFill>
                  <a:schemeClr val="tx1"/>
                </a:solidFill>
                <a:latin typeface="Times New Roman" pitchFamily="18" charset="0"/>
                <a:cs typeface="Times New Roman" pitchFamily="18" charset="0"/>
              </a:rPr>
              <a:t> « Педагогические технологии на основе активизации, интенсификации и </a:t>
            </a:r>
            <a:r>
              <a:rPr lang="ru-RU" sz="2400" b="1" dirty="0" err="1" smtClean="0">
                <a:solidFill>
                  <a:schemeClr val="tx1"/>
                </a:solidFill>
                <a:latin typeface="Times New Roman" pitchFamily="18" charset="0"/>
                <a:cs typeface="Times New Roman" pitchFamily="18" charset="0"/>
              </a:rPr>
              <a:t>эффективнрго</a:t>
            </a:r>
            <a:r>
              <a:rPr lang="ru-RU" sz="2400" b="1" dirty="0" smtClean="0">
                <a:solidFill>
                  <a:schemeClr val="tx1"/>
                </a:solidFill>
                <a:latin typeface="Times New Roman" pitchFamily="18" charset="0"/>
                <a:cs typeface="Times New Roman" pitchFamily="18" charset="0"/>
              </a:rPr>
              <a:t> управления  УВП».</a:t>
            </a:r>
            <a:r>
              <a:rPr lang="ru-RU" sz="2400" dirty="0" smtClean="0">
                <a:solidFill>
                  <a:schemeClr val="tx1"/>
                </a:solidFill>
                <a:latin typeface="Times New Roman" pitchFamily="18" charset="0"/>
                <a:cs typeface="Times New Roman" pitchFamily="18" charset="0"/>
              </a:rPr>
              <a:t> М. НИИ школьных технологий. 2005г.</a:t>
            </a:r>
          </a:p>
          <a:p>
            <a:r>
              <a:rPr lang="ru-RU" sz="2400" dirty="0" smtClean="0">
                <a:solidFill>
                  <a:schemeClr val="tx1"/>
                </a:solidFill>
                <a:latin typeface="Times New Roman" pitchFamily="18" charset="0"/>
                <a:cs typeface="Times New Roman" pitchFamily="18" charset="0"/>
              </a:rPr>
              <a:t>В </a:t>
            </a:r>
            <a:r>
              <a:rPr lang="ru-RU" sz="2800" dirty="0" smtClean="0">
                <a:solidFill>
                  <a:schemeClr val="tx1"/>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книге представлены игровые технологии, технология современного проектного обучения, интерактивные технологии, технология коммуникативного обучения, технология интенсификации обучения на основе схемных и знаковых моделей учебного материала, Технология программированного обучения, технология дифференцированного обучения по интересам детей. коллективный способ обучения, технология групповой деятельности</a:t>
            </a:r>
            <a:endParaRPr lang="ru-RU" sz="2400" dirty="0">
              <a:solidFill>
                <a:schemeClr val="tx1"/>
              </a:solidFill>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07504"/>
          </a:xfrm>
        </p:spPr>
        <p:txBody>
          <a:bodyPr>
            <a:normAutofit fontScale="90000"/>
          </a:bodyPr>
          <a:lstStyle/>
          <a:p>
            <a:endParaRPr lang="ru-RU" dirty="0"/>
          </a:p>
        </p:txBody>
      </p:sp>
      <p:sp>
        <p:nvSpPr>
          <p:cNvPr id="3" name="Содержимое 2"/>
          <p:cNvSpPr>
            <a:spLocks noGrp="1"/>
          </p:cNvSpPr>
          <p:nvPr>
            <p:ph idx="1"/>
          </p:nvPr>
        </p:nvSpPr>
        <p:spPr>
          <a:xfrm>
            <a:off x="304800" y="980728"/>
            <a:ext cx="8686800" cy="5099397"/>
          </a:xfrm>
        </p:spPr>
        <p:txBody>
          <a:bodyPr>
            <a:normAutofit/>
          </a:bodyPr>
          <a:lstStyle/>
          <a:p>
            <a:pPr lvl="0"/>
            <a:r>
              <a:rPr lang="ru-RU" sz="2800" i="1" dirty="0" smtClean="0">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Кузьмин, Е.И. </a:t>
            </a:r>
            <a:r>
              <a:rPr lang="ru-RU" sz="2800" dirty="0" smtClean="0">
                <a:solidFill>
                  <a:schemeClr val="tx1"/>
                </a:solidFill>
                <a:latin typeface="Times New Roman" pitchFamily="18" charset="0"/>
                <a:cs typeface="Times New Roman" pitchFamily="18" charset="0"/>
              </a:rPr>
              <a:t>Национальная программа поддержки и развития чтения и методические рекомендации по её реализации: Сборник материалов / Сост. Е.И. Кузьмин, А.В. </a:t>
            </a:r>
            <a:r>
              <a:rPr lang="ru-RU" sz="2800" dirty="0" err="1" smtClean="0">
                <a:solidFill>
                  <a:schemeClr val="tx1"/>
                </a:solidFill>
                <a:latin typeface="Times New Roman" pitchFamily="18" charset="0"/>
                <a:cs typeface="Times New Roman" pitchFamily="18" charset="0"/>
              </a:rPr>
              <a:t>Паршакова</a:t>
            </a:r>
            <a:r>
              <a:rPr lang="ru-RU" sz="2800" dirty="0" smtClean="0">
                <a:solidFill>
                  <a:schemeClr val="tx1"/>
                </a:solidFill>
                <a:latin typeface="Times New Roman" pitchFamily="18" charset="0"/>
                <a:cs typeface="Times New Roman" pitchFamily="18" charset="0"/>
              </a:rPr>
              <a:t>. – М.: Межрегиональный центр библиотечного сотрудничества, 2009. – 480 с.</a:t>
            </a:r>
          </a:p>
          <a:p>
            <a:pPr lvl="0"/>
            <a:r>
              <a:rPr lang="ru-RU" sz="2800" b="1" dirty="0" err="1" smtClean="0">
                <a:solidFill>
                  <a:schemeClr val="tx1"/>
                </a:solidFill>
                <a:latin typeface="Times New Roman" pitchFamily="18" charset="0"/>
                <a:cs typeface="Times New Roman" pitchFamily="18" charset="0"/>
              </a:rPr>
              <a:t>Сметанникова</a:t>
            </a:r>
            <a:r>
              <a:rPr lang="ru-RU" sz="2800" b="1" dirty="0" smtClean="0">
                <a:solidFill>
                  <a:schemeClr val="tx1"/>
                </a:solidFill>
                <a:latin typeface="Times New Roman" pitchFamily="18" charset="0"/>
                <a:cs typeface="Times New Roman" pitchFamily="18" charset="0"/>
              </a:rPr>
              <a:t>, Н.Н.</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Стратегиальный</a:t>
            </a:r>
            <a:r>
              <a:rPr lang="ru-RU" sz="2800" dirty="0" smtClean="0">
                <a:solidFill>
                  <a:schemeClr val="tx1"/>
                </a:solidFill>
                <a:latin typeface="Times New Roman" pitchFamily="18" charset="0"/>
                <a:cs typeface="Times New Roman" pitchFamily="18" charset="0"/>
              </a:rPr>
              <a:t> подход к обучению чтению: Междисциплинарные проблемы чтения и </a:t>
            </a:r>
            <a:r>
              <a:rPr lang="ru-RU" sz="2800" dirty="0" err="1" smtClean="0">
                <a:solidFill>
                  <a:schemeClr val="tx1"/>
                </a:solidFill>
                <a:latin typeface="Times New Roman" pitchFamily="18" charset="0"/>
                <a:cs typeface="Times New Roman" pitchFamily="18" charset="0"/>
              </a:rPr>
              <a:t>грамотности.-М</a:t>
            </a:r>
            <a:r>
              <a:rPr lang="ru-RU" sz="2800" dirty="0" smtClean="0">
                <a:solidFill>
                  <a:schemeClr val="tx1"/>
                </a:solidFill>
                <a:latin typeface="Times New Roman" pitchFamily="18" charset="0"/>
                <a:cs typeface="Times New Roman" pitchFamily="18" charset="0"/>
              </a:rPr>
              <a:t>.: Школьная библиотека,2005.-512 с </a:t>
            </a:r>
            <a:endParaRPr lang="ru-RU" sz="2800" dirty="0">
              <a:solidFill>
                <a:schemeClr val="tx1"/>
              </a:solidFill>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07504"/>
          </a:xfrm>
        </p:spPr>
        <p:txBody>
          <a:bodyPr>
            <a:normAutofit fontScale="90000"/>
          </a:bodyPr>
          <a:lstStyle/>
          <a:p>
            <a:endParaRPr lang="ru-RU" dirty="0"/>
          </a:p>
        </p:txBody>
      </p:sp>
      <p:sp>
        <p:nvSpPr>
          <p:cNvPr id="3" name="Содержимое 2"/>
          <p:cNvSpPr>
            <a:spLocks noGrp="1"/>
          </p:cNvSpPr>
          <p:nvPr>
            <p:ph idx="1"/>
          </p:nvPr>
        </p:nvSpPr>
        <p:spPr>
          <a:xfrm>
            <a:off x="304800" y="908720"/>
            <a:ext cx="8686800" cy="5171405"/>
          </a:xfrm>
        </p:spPr>
        <p:txBody>
          <a:bodyPr/>
          <a:lstStyle/>
          <a:p>
            <a:r>
              <a:rPr lang="ru-RU" dirty="0" smtClean="0">
                <a:solidFill>
                  <a:schemeClr val="tx1"/>
                </a:solidFill>
                <a:latin typeface="Times New Roman" pitchFamily="18" charset="0"/>
                <a:cs typeface="Times New Roman" pitchFamily="18" charset="0"/>
              </a:rPr>
              <a:t>Соболева О. В. Обучение пониманию текста: учебная книга — учитель — ученик // Психологическая наука и образование. — 2006. — № 1.</a:t>
            </a:r>
          </a:p>
          <a:p>
            <a:r>
              <a:rPr lang="ru-RU" dirty="0" smtClean="0">
                <a:solidFill>
                  <a:schemeClr val="tx1"/>
                </a:solidFill>
                <a:latin typeface="Times New Roman" pitchFamily="18" charset="0"/>
                <a:cs typeface="Times New Roman" pitchFamily="18" charset="0"/>
              </a:rPr>
              <a:t>Тарасова С. А. Роль вопросов в понимании текста младшими школьниками / С. А. Тарасова // Вопросы психологии. — 2004. — № 4.</a:t>
            </a:r>
          </a:p>
          <a:p>
            <a:endParaRPr lang="ru-RU" dirty="0"/>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451520"/>
          </a:xfrm>
        </p:spPr>
        <p:txBody>
          <a:bodyPr>
            <a:noAutofit/>
          </a:bodyPr>
          <a:lstStyle/>
          <a:p>
            <a:r>
              <a:rPr lang="ru-RU" sz="2800" b="1" dirty="0" smtClean="0">
                <a:solidFill>
                  <a:srgbClr val="002060"/>
                </a:solidFill>
                <a:latin typeface="Times New Roman" pitchFamily="18" charset="0"/>
                <a:cs typeface="Times New Roman" pitchFamily="18" charset="0"/>
              </a:rPr>
              <a:t>Что такое смысловое чтение</a:t>
            </a:r>
            <a:endParaRPr lang="ru-RU" sz="2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052736"/>
            <a:ext cx="8155632" cy="5027389"/>
          </a:xfrm>
        </p:spPr>
        <p:txBody>
          <a:bodyPr>
            <a:noAutofit/>
          </a:bodyPr>
          <a:lstStyle/>
          <a:p>
            <a:pPr algn="just">
              <a:buNone/>
            </a:pPr>
            <a:r>
              <a:rPr lang="ru-RU" b="1" dirty="0" smtClean="0">
                <a:latin typeface="Times New Roman" pitchFamily="18" charset="0"/>
                <a:cs typeface="Times New Roman" pitchFamily="18" charset="0"/>
              </a:rPr>
              <a:t>      Смысловое чтение </a:t>
            </a:r>
            <a:r>
              <a:rPr lang="ru-RU" dirty="0" smtClean="0">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вид чтения, которое нацелено на понимание читающим смыслового содержания текста. Для смыслового понимания недостаточно просто прочесть текст, необходимо дать оценку информации, откликнуться на содержание. Смысловое чтение является </a:t>
            </a:r>
            <a:r>
              <a:rPr lang="ru-RU" dirty="0" err="1" smtClean="0">
                <a:solidFill>
                  <a:schemeClr val="tx1"/>
                </a:solidFill>
                <a:latin typeface="Times New Roman" pitchFamily="18" charset="0"/>
                <a:cs typeface="Times New Roman" pitchFamily="18" charset="0"/>
              </a:rPr>
              <a:t>метапредметным</a:t>
            </a:r>
            <a:r>
              <a:rPr lang="ru-RU" dirty="0" smtClean="0">
                <a:solidFill>
                  <a:schemeClr val="tx1"/>
                </a:solidFill>
                <a:latin typeface="Times New Roman" pitchFamily="18" charset="0"/>
                <a:cs typeface="Times New Roman" pitchFamily="18" charset="0"/>
              </a:rPr>
              <a:t> результатом освоения образовательной  программы основного общего образования, а также является универсальным учебным действием </a:t>
            </a:r>
            <a:endParaRPr lang="ru-RU" dirty="0">
              <a:solidFill>
                <a:schemeClr val="tx1"/>
              </a:solidFill>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79512"/>
          </a:xfrm>
        </p:spPr>
        <p:txBody>
          <a:bodyPr>
            <a:normAutofit fontScale="90000"/>
          </a:bodyPr>
          <a:lstStyle/>
          <a:p>
            <a:endParaRPr lang="ru-RU" dirty="0"/>
          </a:p>
        </p:txBody>
      </p:sp>
      <p:sp>
        <p:nvSpPr>
          <p:cNvPr id="3" name="Содержимое 2"/>
          <p:cNvSpPr>
            <a:spLocks noGrp="1"/>
          </p:cNvSpPr>
          <p:nvPr>
            <p:ph idx="1"/>
          </p:nvPr>
        </p:nvSpPr>
        <p:spPr>
          <a:xfrm>
            <a:off x="304800" y="1052736"/>
            <a:ext cx="8155632" cy="5027389"/>
          </a:xfrm>
        </p:spPr>
        <p:txBody>
          <a:bodyPr/>
          <a:lstStyle/>
          <a:p>
            <a:pPr algn="just">
              <a:buNone/>
            </a:pPr>
            <a:r>
              <a:rPr lang="ru-RU" dirty="0" smtClean="0"/>
              <a:t>       </a:t>
            </a:r>
            <a:r>
              <a:rPr lang="ru-RU" dirty="0" smtClean="0">
                <a:solidFill>
                  <a:schemeClr val="tx1"/>
                </a:solidFill>
              </a:rPr>
              <a:t>«</a:t>
            </a:r>
            <a:r>
              <a:rPr lang="ru-RU" dirty="0" smtClean="0">
                <a:solidFill>
                  <a:schemeClr val="tx1"/>
                </a:solidFill>
                <a:latin typeface="Times New Roman" pitchFamily="18" charset="0"/>
                <a:cs typeface="Times New Roman" pitchFamily="18" charset="0"/>
              </a:rPr>
              <a:t>Грамотность чтения» – это способность человека к пониманию текста, рефлексии на него и его использования. Оценка грамотности чтения должна учитывать следующие аспекты: общая ориентация в содержании и понимание целостного смысла; выявление информации; интерпретация текста; рефлексия на содержание; рефлексия на форму текста. </a:t>
            </a:r>
            <a:endParaRPr lang="ru-RU" i="1" dirty="0" smtClean="0">
              <a:solidFill>
                <a:schemeClr val="tx1"/>
              </a:solidFill>
              <a:latin typeface="Times New Roman" pitchFamily="18" charset="0"/>
              <a:cs typeface="Times New Roman" pitchFamily="18" charset="0"/>
            </a:endParaRPr>
          </a:p>
          <a:p>
            <a:pPr algn="just"/>
            <a:endParaRPr lang="ru-RU" dirty="0"/>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63488"/>
          </a:xfrm>
        </p:spPr>
        <p:txBody>
          <a:bodyPr>
            <a:normAutofit fontScale="90000"/>
          </a:bodyPr>
          <a:lstStyle/>
          <a:p>
            <a:endParaRPr lang="ru-RU" dirty="0"/>
          </a:p>
        </p:txBody>
      </p:sp>
      <p:sp>
        <p:nvSpPr>
          <p:cNvPr id="3" name="Содержимое 2"/>
          <p:cNvSpPr>
            <a:spLocks noGrp="1"/>
          </p:cNvSpPr>
          <p:nvPr>
            <p:ph idx="1"/>
          </p:nvPr>
        </p:nvSpPr>
        <p:spPr>
          <a:xfrm>
            <a:off x="304800" y="1052736"/>
            <a:ext cx="8686800" cy="5027389"/>
          </a:xfrm>
        </p:spPr>
        <p:txBody>
          <a:bodyPr>
            <a:normAutofit fontScale="92500" lnSpcReduction="20000"/>
          </a:bodyPr>
          <a:lstStyle/>
          <a:p>
            <a:pPr algn="just">
              <a:buNone/>
            </a:pPr>
            <a:r>
              <a:rPr lang="ru-RU" dirty="0" smtClean="0">
                <a:solidFill>
                  <a:schemeClr val="tx1"/>
                </a:solidFill>
                <a:latin typeface="Times New Roman" pitchFamily="18" charset="0"/>
                <a:cs typeface="Times New Roman" pitchFamily="18" charset="0"/>
              </a:rPr>
              <a:t>     Грамотный чтец, приступая к чтению, выстраивает план, направление своей деятельности, осуществляет ее и отвечает сам себе на 4 необходимых вопроса:</a:t>
            </a:r>
            <a:endParaRPr lang="ru-RU" i="1" dirty="0" smtClean="0">
              <a:solidFill>
                <a:schemeClr val="tx1"/>
              </a:solidFill>
              <a:latin typeface="Times New Roman" pitchFamily="18" charset="0"/>
              <a:cs typeface="Times New Roman" pitchFamily="18" charset="0"/>
            </a:endParaRPr>
          </a:p>
          <a:p>
            <a:pPr algn="just">
              <a:buNone/>
            </a:pPr>
            <a:r>
              <a:rPr lang="ru-RU" dirty="0" smtClean="0">
                <a:solidFill>
                  <a:schemeClr val="tx1"/>
                </a:solidFill>
                <a:latin typeface="Times New Roman" pitchFamily="18" charset="0"/>
                <a:cs typeface="Times New Roman" pitchFamily="18" charset="0"/>
              </a:rPr>
              <a:t>    – Какова цель моего чтения?</a:t>
            </a:r>
            <a:endParaRPr lang="ru-RU" i="1" dirty="0" smtClean="0">
              <a:solidFill>
                <a:schemeClr val="tx1"/>
              </a:solidFill>
              <a:latin typeface="Times New Roman" pitchFamily="18" charset="0"/>
              <a:cs typeface="Times New Roman" pitchFamily="18" charset="0"/>
            </a:endParaRPr>
          </a:p>
          <a:p>
            <a:pPr algn="just">
              <a:buNone/>
            </a:pPr>
            <a:r>
              <a:rPr lang="ru-RU" dirty="0" smtClean="0">
                <a:solidFill>
                  <a:schemeClr val="tx1"/>
                </a:solidFill>
                <a:latin typeface="Times New Roman" pitchFamily="18" charset="0"/>
                <a:cs typeface="Times New Roman" pitchFamily="18" charset="0"/>
              </a:rPr>
              <a:t>    – Какой текст я собираюсь читать?</a:t>
            </a:r>
            <a:endParaRPr lang="ru-RU" i="1" dirty="0" smtClean="0">
              <a:solidFill>
                <a:schemeClr val="tx1"/>
              </a:solidFill>
              <a:latin typeface="Times New Roman" pitchFamily="18" charset="0"/>
              <a:cs typeface="Times New Roman" pitchFamily="18" charset="0"/>
            </a:endParaRPr>
          </a:p>
          <a:p>
            <a:pPr algn="just">
              <a:buNone/>
            </a:pPr>
            <a:r>
              <a:rPr lang="ru-RU" dirty="0" smtClean="0">
                <a:solidFill>
                  <a:schemeClr val="tx1"/>
                </a:solidFill>
                <a:latin typeface="Times New Roman" pitchFamily="18" charset="0"/>
                <a:cs typeface="Times New Roman" pitchFamily="18" charset="0"/>
              </a:rPr>
              <a:t>     – Как я буду его читать?</a:t>
            </a:r>
            <a:endParaRPr lang="ru-RU" i="1" dirty="0" smtClean="0">
              <a:solidFill>
                <a:schemeClr val="tx1"/>
              </a:solidFill>
              <a:latin typeface="Times New Roman" pitchFamily="18" charset="0"/>
              <a:cs typeface="Times New Roman" pitchFamily="18" charset="0"/>
            </a:endParaRPr>
          </a:p>
          <a:p>
            <a:pPr algn="just">
              <a:buNone/>
            </a:pPr>
            <a:r>
              <a:rPr lang="ru-RU" dirty="0" smtClean="0">
                <a:solidFill>
                  <a:schemeClr val="tx1"/>
                </a:solidFill>
                <a:latin typeface="Times New Roman" pitchFamily="18" charset="0"/>
                <a:cs typeface="Times New Roman" pitchFamily="18" charset="0"/>
              </a:rPr>
              <a:t>     –Как я буду проверять, контролировать, оценивать качество своего чтения?</a:t>
            </a:r>
          </a:p>
          <a:p>
            <a:pPr algn="just">
              <a:buNone/>
            </a:pPr>
            <a:r>
              <a:rPr lang="ru-RU" i="1" dirty="0" smtClean="0">
                <a:solidFill>
                  <a:srgbClr val="002060"/>
                </a:solidFill>
                <a:latin typeface="Times New Roman" pitchFamily="18" charset="0"/>
                <a:cs typeface="Times New Roman" pitchFamily="18" charset="0"/>
              </a:rPr>
              <a:t>        Такого чтеца мы называем </a:t>
            </a:r>
            <a:r>
              <a:rPr lang="ru-RU" i="1" dirty="0" err="1" smtClean="0">
                <a:solidFill>
                  <a:srgbClr val="002060"/>
                </a:solidFill>
                <a:latin typeface="Times New Roman" pitchFamily="18" charset="0"/>
                <a:cs typeface="Times New Roman" pitchFamily="18" charset="0"/>
              </a:rPr>
              <a:t>стратегиальным</a:t>
            </a:r>
            <a:r>
              <a:rPr lang="ru-RU" i="1" dirty="0" smtClean="0">
                <a:solidFill>
                  <a:srgbClr val="002060"/>
                </a:solidFill>
                <a:latin typeface="Times New Roman" pitchFamily="18" charset="0"/>
                <a:cs typeface="Times New Roman" pitchFamily="18" charset="0"/>
              </a:rPr>
              <a:t> чтецом</a:t>
            </a:r>
          </a:p>
          <a:p>
            <a:endParaRPr lang="ru-RU" dirty="0"/>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720080"/>
          </a:xfrm>
        </p:spPr>
        <p:txBody>
          <a:bodyPr>
            <a:normAutofit fontScale="90000"/>
          </a:bodyPr>
          <a:lstStyle/>
          <a:p>
            <a:r>
              <a:rPr lang="ru-RU" b="1" dirty="0" smtClean="0">
                <a:solidFill>
                  <a:srgbClr val="002060"/>
                </a:solidFill>
                <a:latin typeface="Times New Roman" pitchFamily="18" charset="0"/>
                <a:cs typeface="Times New Roman" pitchFamily="18" charset="0"/>
              </a:rPr>
              <a:t>Что такое стратегии смыслового чтения</a:t>
            </a:r>
            <a:endParaRPr lang="ru-RU" b="1" dirty="0">
              <a:solidFill>
                <a:srgbClr val="002060"/>
              </a:solidFill>
            </a:endParaRPr>
          </a:p>
        </p:txBody>
      </p:sp>
      <p:sp>
        <p:nvSpPr>
          <p:cNvPr id="3" name="Содержимое 2"/>
          <p:cNvSpPr>
            <a:spLocks noGrp="1"/>
          </p:cNvSpPr>
          <p:nvPr>
            <p:ph idx="1"/>
          </p:nvPr>
        </p:nvSpPr>
        <p:spPr>
          <a:xfrm>
            <a:off x="304800" y="1268760"/>
            <a:ext cx="8299648" cy="4811365"/>
          </a:xfrm>
        </p:spPr>
        <p:txBody>
          <a:bodyPr>
            <a:normAutofit fontScale="77500" lnSpcReduction="20000"/>
          </a:bodyPr>
          <a:lstStyle/>
          <a:p>
            <a:pPr>
              <a:buNone/>
            </a:pPr>
            <a:r>
              <a:rPr lang="ru-RU" dirty="0" smtClean="0">
                <a:latin typeface="Times New Roman" pitchFamily="18" charset="0"/>
                <a:cs typeface="Times New Roman" pitchFamily="18" charset="0"/>
              </a:rPr>
              <a:t>          </a:t>
            </a:r>
            <a:r>
              <a:rPr lang="ru-RU" b="1" i="1" dirty="0" smtClean="0">
                <a:solidFill>
                  <a:srgbClr val="C00000"/>
                </a:solidFill>
                <a:latin typeface="Times New Roman" pitchFamily="18" charset="0"/>
                <a:cs typeface="Times New Roman" pitchFamily="18" charset="0"/>
              </a:rPr>
              <a:t>Программа действий чтеца </a:t>
            </a:r>
            <a:r>
              <a:rPr lang="ru-RU" dirty="0" smtClean="0">
                <a:solidFill>
                  <a:schemeClr val="tx1"/>
                </a:solidFill>
                <a:latin typeface="Times New Roman" pitchFamily="18" charset="0"/>
                <a:cs typeface="Times New Roman" pitchFamily="18" charset="0"/>
              </a:rPr>
              <a:t>называются </a:t>
            </a:r>
            <a:r>
              <a:rPr lang="ru-RU" b="1" i="1" dirty="0" smtClean="0">
                <a:solidFill>
                  <a:srgbClr val="C00000"/>
                </a:solidFill>
                <a:latin typeface="Times New Roman" pitchFamily="18" charset="0"/>
                <a:cs typeface="Times New Roman" pitchFamily="18" charset="0"/>
              </a:rPr>
              <a:t>стратегией чтения</a:t>
            </a:r>
            <a:r>
              <a:rPr lang="ru-RU" b="1" dirty="0" smtClean="0">
                <a:solidFill>
                  <a:srgbClr val="C00000"/>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Обучение стратегиям чтения включает не только умение раскрывать иерархию информационных уровней (факты, мнения, суждения), иерархию смыслов текста (основная мысль, тема, </a:t>
            </a:r>
            <a:r>
              <a:rPr lang="ru-RU" dirty="0" err="1" smtClean="0">
                <a:solidFill>
                  <a:schemeClr val="tx1"/>
                </a:solidFill>
                <a:latin typeface="Times New Roman" pitchFamily="18" charset="0"/>
                <a:cs typeface="Times New Roman" pitchFamily="18" charset="0"/>
              </a:rPr>
              <a:t>подтема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микротема</a:t>
            </a:r>
            <a:r>
              <a:rPr lang="ru-RU" dirty="0" smtClean="0">
                <a:solidFill>
                  <a:schemeClr val="tx1"/>
                </a:solidFill>
                <a:latin typeface="Times New Roman" pitchFamily="18" charset="0"/>
                <a:cs typeface="Times New Roman" pitchFamily="18" charset="0"/>
              </a:rPr>
              <a:t> и т. д.), но и собственно процесс понимания (рефлексивная информация), т. е. процедуру обучения пониманию при чтении. В научной литературе «</a:t>
            </a:r>
            <a:r>
              <a:rPr lang="ru-RU" b="1" u="sng" dirty="0" smtClean="0">
                <a:solidFill>
                  <a:schemeClr val="tx1"/>
                </a:solidFill>
                <a:latin typeface="Times New Roman" pitchFamily="18" charset="0"/>
                <a:cs typeface="Times New Roman" pitchFamily="18" charset="0"/>
                <a:hlinkClick r:id="rId2"/>
              </a:rPr>
              <a:t>стратегии</a:t>
            </a:r>
            <a:r>
              <a:rPr lang="ru-RU" dirty="0" smtClean="0">
                <a:solidFill>
                  <a:schemeClr val="tx1"/>
                </a:solidFill>
                <a:latin typeface="Times New Roman" pitchFamily="18" charset="0"/>
                <a:cs typeface="Times New Roman" pitchFamily="18" charset="0"/>
              </a:rPr>
              <a:t> смыслового чтения» понимаются как </a:t>
            </a:r>
            <a:r>
              <a:rPr lang="ru-RU" b="1" i="1" dirty="0" smtClean="0">
                <a:solidFill>
                  <a:srgbClr val="002060"/>
                </a:solidFill>
                <a:latin typeface="Times New Roman" pitchFamily="18" charset="0"/>
                <a:cs typeface="Times New Roman" pitchFamily="18" charset="0"/>
              </a:rPr>
              <a:t>различные комбинации приемов,</a:t>
            </a:r>
            <a:r>
              <a:rPr lang="ru-RU" b="1" dirty="0" smtClean="0">
                <a:solidFill>
                  <a:srgbClr val="002060"/>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которые используют учащиеся для восприятия графически оформленной текстовой информации и ее переработки в личностно-смысловые установки в соответствии с коммуникативно-познавательной задачей.</a:t>
            </a:r>
          </a:p>
          <a:p>
            <a:pPr>
              <a:buNone/>
            </a:pPr>
            <a:endParaRPr lang="ru-RU" i="1" dirty="0" smtClean="0">
              <a:solidFill>
                <a:schemeClr val="tx1"/>
              </a:solidFill>
              <a:latin typeface="Times New Roman" pitchFamily="18" charset="0"/>
              <a:cs typeface="Times New Roman" pitchFamily="18" charset="0"/>
            </a:endParaRPr>
          </a:p>
          <a:p>
            <a:endParaRPr lang="ru-RU" i="1" dirty="0" smtClean="0"/>
          </a:p>
          <a:p>
            <a:endParaRPr lang="ru-RU" dirty="0"/>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457200"/>
            <a:ext cx="8686800" cy="379512"/>
          </a:xfrm>
        </p:spPr>
        <p:txBody>
          <a:bodyPr>
            <a:normAutofit fontScale="90000"/>
          </a:bodyPr>
          <a:lstStyle/>
          <a:p>
            <a:r>
              <a:rPr lang="ru-RU" b="1" dirty="0" smtClean="0">
                <a:solidFill>
                  <a:srgbClr val="002060"/>
                </a:solidFill>
                <a:latin typeface="Times New Roman" pitchFamily="18" charset="0"/>
                <a:cs typeface="Times New Roman" pitchFamily="18" charset="0"/>
              </a:rPr>
              <a:t>История проблемы</a:t>
            </a:r>
            <a:endParaRPr lang="ru-RU" b="1" dirty="0">
              <a:solidFill>
                <a:srgbClr val="002060"/>
              </a:solidFill>
              <a:latin typeface="Times New Roman" pitchFamily="18" charset="0"/>
              <a:cs typeface="Times New Roman" pitchFamily="18" charset="0"/>
            </a:endParaRPr>
          </a:p>
        </p:txBody>
      </p:sp>
      <p:sp>
        <p:nvSpPr>
          <p:cNvPr id="5" name="Содержимое 4"/>
          <p:cNvSpPr>
            <a:spLocks noGrp="1"/>
          </p:cNvSpPr>
          <p:nvPr>
            <p:ph sz="half" idx="1"/>
          </p:nvPr>
        </p:nvSpPr>
        <p:spPr>
          <a:xfrm>
            <a:off x="304800" y="1124744"/>
            <a:ext cx="4987280" cy="5544616"/>
          </a:xfrm>
        </p:spPr>
        <p:txBody>
          <a:bodyPr>
            <a:normAutofit fontScale="55000" lnSpcReduction="20000"/>
          </a:bodyPr>
          <a:lstStyle/>
          <a:p>
            <a:pPr algn="just">
              <a:buNone/>
            </a:pPr>
            <a:r>
              <a:rPr lang="ru-RU" dirty="0" smtClean="0">
                <a:latin typeface="Times New Roman" pitchFamily="18" charset="0"/>
                <a:cs typeface="Times New Roman" pitchFamily="18" charset="0"/>
              </a:rPr>
              <a:t>           </a:t>
            </a:r>
            <a:r>
              <a:rPr lang="ru-RU" sz="3800" dirty="0" smtClean="0">
                <a:solidFill>
                  <a:schemeClr val="tx1"/>
                </a:solidFill>
                <a:latin typeface="Times New Roman" pitchFamily="18" charset="0"/>
                <a:cs typeface="Times New Roman" pitchFamily="18" charset="0"/>
              </a:rPr>
              <a:t>Первыми, выдвинувшими положение о наличии стратегий, которые управляют, ведут процесс чтения, восприятия и понимания читаемого материала, были </a:t>
            </a:r>
            <a:r>
              <a:rPr lang="ru-RU" sz="3800" dirty="0" err="1" smtClean="0">
                <a:solidFill>
                  <a:schemeClr val="tx1"/>
                </a:solidFill>
                <a:latin typeface="Times New Roman" pitchFamily="18" charset="0"/>
                <a:cs typeface="Times New Roman" pitchFamily="18" charset="0"/>
              </a:rPr>
              <a:t>психолингвисты</a:t>
            </a:r>
            <a:r>
              <a:rPr lang="ru-RU" sz="3800" dirty="0" smtClean="0">
                <a:solidFill>
                  <a:schemeClr val="tx1"/>
                </a:solidFill>
                <a:latin typeface="Times New Roman" pitchFamily="18" charset="0"/>
                <a:cs typeface="Times New Roman" pitchFamily="18" charset="0"/>
              </a:rPr>
              <a:t> К. </a:t>
            </a:r>
            <a:r>
              <a:rPr lang="ru-RU" sz="3800" dirty="0" err="1" smtClean="0">
                <a:solidFill>
                  <a:schemeClr val="tx1"/>
                </a:solidFill>
                <a:latin typeface="Times New Roman" pitchFamily="18" charset="0"/>
                <a:cs typeface="Times New Roman" pitchFamily="18" charset="0"/>
              </a:rPr>
              <a:t>Гудман</a:t>
            </a:r>
            <a:r>
              <a:rPr lang="ru-RU" sz="3800" dirty="0" smtClean="0">
                <a:solidFill>
                  <a:schemeClr val="tx1"/>
                </a:solidFill>
                <a:latin typeface="Times New Roman" pitchFamily="18" charset="0"/>
                <a:cs typeface="Times New Roman" pitchFamily="18" charset="0"/>
              </a:rPr>
              <a:t> и П. </a:t>
            </a:r>
            <a:r>
              <a:rPr lang="ru-RU" sz="3800" dirty="0" err="1" smtClean="0">
                <a:solidFill>
                  <a:schemeClr val="tx1"/>
                </a:solidFill>
                <a:latin typeface="Times New Roman" pitchFamily="18" charset="0"/>
                <a:cs typeface="Times New Roman" pitchFamily="18" charset="0"/>
              </a:rPr>
              <a:t>Колерс</a:t>
            </a:r>
            <a:r>
              <a:rPr lang="ru-RU" sz="3800" dirty="0" smtClean="0">
                <a:solidFill>
                  <a:schemeClr val="tx1"/>
                </a:solidFill>
                <a:latin typeface="Times New Roman" pitchFamily="18" charset="0"/>
                <a:cs typeface="Times New Roman" pitchFamily="18" charset="0"/>
              </a:rPr>
              <a:t>. Читающий человек, по мнению К. </a:t>
            </a:r>
            <a:r>
              <a:rPr lang="ru-RU" sz="3800" dirty="0" err="1" smtClean="0">
                <a:solidFill>
                  <a:schemeClr val="tx1"/>
                </a:solidFill>
                <a:latin typeface="Times New Roman" pitchFamily="18" charset="0"/>
                <a:cs typeface="Times New Roman" pitchFamily="18" charset="0"/>
              </a:rPr>
              <a:t>Гудмана</a:t>
            </a:r>
            <a:r>
              <a:rPr lang="ru-RU" sz="3800" dirty="0" smtClean="0">
                <a:solidFill>
                  <a:schemeClr val="tx1"/>
                </a:solidFill>
                <a:latin typeface="Times New Roman" pitchFamily="18" charset="0"/>
                <a:cs typeface="Times New Roman" pitchFamily="18" charset="0"/>
              </a:rPr>
              <a:t>, использует три типа информации: зрительную, извлекаемую из письменной речи, звуковую, извлекаемую из устной речи, и информацию о </a:t>
            </a:r>
            <a:r>
              <a:rPr lang="ru-RU" sz="3800" dirty="0" err="1" smtClean="0">
                <a:solidFill>
                  <a:schemeClr val="tx1"/>
                </a:solidFill>
                <a:latin typeface="Times New Roman" pitchFamily="18" charset="0"/>
                <a:cs typeface="Times New Roman" pitchFamily="18" charset="0"/>
              </a:rPr>
              <a:t>звуко-буквенных</a:t>
            </a:r>
            <a:r>
              <a:rPr lang="ru-RU" sz="3800" dirty="0" smtClean="0">
                <a:solidFill>
                  <a:schemeClr val="tx1"/>
                </a:solidFill>
                <a:latin typeface="Times New Roman" pitchFamily="18" charset="0"/>
                <a:cs typeface="Times New Roman" pitchFamily="18" charset="0"/>
              </a:rPr>
              <a:t> отношениях, извлекаемую из понимания того, как связаны устная и письменная речь.</a:t>
            </a:r>
            <a:endParaRPr lang="ru-RU" sz="3800" i="1" dirty="0" smtClean="0">
              <a:solidFill>
                <a:schemeClr val="tx1"/>
              </a:solidFill>
              <a:latin typeface="Times New Roman" pitchFamily="18" charset="0"/>
              <a:cs typeface="Times New Roman" pitchFamily="18" charset="0"/>
            </a:endParaRPr>
          </a:p>
          <a:p>
            <a:pPr algn="just">
              <a:buNone/>
            </a:pPr>
            <a:r>
              <a:rPr lang="ru-RU" sz="3800" dirty="0" smtClean="0">
                <a:solidFill>
                  <a:schemeClr val="tx1"/>
                </a:solidFill>
                <a:latin typeface="Times New Roman" pitchFamily="18" charset="0"/>
                <a:cs typeface="Times New Roman" pitchFamily="18" charset="0"/>
              </a:rPr>
              <a:t>           Помимо этого, чтецу необходимы знания о грамматической системе языка и знание того, как можно создать смысл на основе письменного языка</a:t>
            </a:r>
            <a:endParaRPr lang="ru-RU" sz="3800" dirty="0">
              <a:solidFill>
                <a:schemeClr val="tx1"/>
              </a:solidFill>
              <a:latin typeface="Times New Roman" pitchFamily="18" charset="0"/>
              <a:cs typeface="Times New Roman" pitchFamily="18" charset="0"/>
            </a:endParaRPr>
          </a:p>
        </p:txBody>
      </p:sp>
      <p:pic>
        <p:nvPicPr>
          <p:cNvPr id="3074" name="Picture 2" descr="F:\i.jpg"/>
          <p:cNvPicPr>
            <a:picLocks noGrp="1" noChangeAspect="1" noChangeArrowheads="1"/>
          </p:cNvPicPr>
          <p:nvPr>
            <p:ph sz="half" idx="2"/>
          </p:nvPr>
        </p:nvPicPr>
        <p:blipFill>
          <a:blip r:embed="rId2" cstate="print"/>
          <a:srcRect/>
          <a:stretch>
            <a:fillRect/>
          </a:stretch>
        </p:blipFill>
        <p:spPr bwMode="auto">
          <a:xfrm>
            <a:off x="5580112" y="2276872"/>
            <a:ext cx="3149750" cy="2088232"/>
          </a:xfrm>
          <a:prstGeom prst="rect">
            <a:avLst/>
          </a:prstGeom>
          <a:noFill/>
        </p:spPr>
      </p:pic>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67544" y="764704"/>
            <a:ext cx="5112568" cy="2554545"/>
          </a:xfrm>
          <a:prstGeom prst="rect">
            <a:avLst/>
          </a:prstGeom>
        </p:spPr>
        <p:txBody>
          <a:bodyPr wrap="square">
            <a:spAutoFit/>
          </a:bodyPr>
          <a:lstStyle/>
          <a:p>
            <a:pPr algn="just">
              <a:defRPr/>
            </a:pPr>
            <a:r>
              <a:rPr lang="ru-RU" sz="3200" b="1" i="1" dirty="0" smtClean="0">
                <a:solidFill>
                  <a:srgbClr val="002060"/>
                </a:solidFill>
                <a:latin typeface="Times New Roman" pitchFamily="18" charset="0"/>
                <a:cs typeface="Times New Roman" pitchFamily="18" charset="0"/>
              </a:rPr>
              <a:t>«</a:t>
            </a:r>
            <a:r>
              <a:rPr lang="ru-RU" sz="3200" b="1" i="1" dirty="0" smtClean="0">
                <a:solidFill>
                  <a:srgbClr val="002060"/>
                </a:solidFill>
              </a:rPr>
              <a:t>Образование только тогда считается законченным, когда человек становиться способным к дальнейшему саморазвитию </a:t>
            </a:r>
            <a:r>
              <a:rPr lang="ru-RU" sz="3200" b="1" i="1" dirty="0" smtClean="0">
                <a:solidFill>
                  <a:srgbClr val="002060"/>
                </a:solidFill>
                <a:latin typeface="Times New Roman" pitchFamily="18" charset="0"/>
                <a:cs typeface="Times New Roman" pitchFamily="18" charset="0"/>
              </a:rPr>
              <a:t>»</a:t>
            </a:r>
          </a:p>
        </p:txBody>
      </p:sp>
      <p:sp>
        <p:nvSpPr>
          <p:cNvPr id="8" name="Прямоугольник 7"/>
          <p:cNvSpPr/>
          <p:nvPr/>
        </p:nvSpPr>
        <p:spPr>
          <a:xfrm>
            <a:off x="3347864" y="3645024"/>
            <a:ext cx="2113540" cy="523220"/>
          </a:xfrm>
          <a:prstGeom prst="rect">
            <a:avLst/>
          </a:prstGeom>
        </p:spPr>
        <p:txBody>
          <a:bodyPr wrap="square">
            <a:spAutoFit/>
          </a:bodyPr>
          <a:lstStyle/>
          <a:p>
            <a:r>
              <a:rPr lang="ru-RU" sz="2800" dirty="0" err="1" smtClean="0">
                <a:solidFill>
                  <a:srgbClr val="002060"/>
                </a:solidFill>
                <a:latin typeface="Times New Roman" pitchFamily="18" charset="0"/>
                <a:cs typeface="Times New Roman" pitchFamily="18" charset="0"/>
              </a:rPr>
              <a:t>А.Дистервег</a:t>
            </a:r>
            <a:endParaRPr lang="ru-RU" sz="2800" dirty="0">
              <a:solidFill>
                <a:srgbClr val="002060"/>
              </a:solidFill>
            </a:endParaRPr>
          </a:p>
        </p:txBody>
      </p:sp>
      <p:pic>
        <p:nvPicPr>
          <p:cNvPr id="9" name="Picture 3" descr="C:\Documents and Settings\Варанкина\Мои документы\картинки\школьная\02d9e7a4b823.png"/>
          <p:cNvPicPr>
            <a:picLocks noChangeAspect="1" noChangeArrowheads="1"/>
          </p:cNvPicPr>
          <p:nvPr/>
        </p:nvPicPr>
        <p:blipFill>
          <a:blip r:embed="rId2" cstate="print"/>
          <a:srcRect/>
          <a:stretch>
            <a:fillRect/>
          </a:stretch>
        </p:blipFill>
        <p:spPr bwMode="auto">
          <a:xfrm>
            <a:off x="5327576" y="2924944"/>
            <a:ext cx="3816424" cy="337579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01752" y="188640"/>
            <a:ext cx="8686800" cy="360040"/>
          </a:xfrm>
        </p:spPr>
        <p:txBody>
          <a:bodyPr>
            <a:normAutofit fontScale="90000"/>
          </a:bodyPr>
          <a:lstStyle/>
          <a:p>
            <a:endParaRPr lang="ru-RU" dirty="0"/>
          </a:p>
        </p:txBody>
      </p:sp>
      <p:pic>
        <p:nvPicPr>
          <p:cNvPr id="2050" name="Picture 2" descr="F:\Галя\TeunAvanDijk.jpg"/>
          <p:cNvPicPr>
            <a:picLocks noGrp="1" noChangeAspect="1" noChangeArrowheads="1"/>
          </p:cNvPicPr>
          <p:nvPr>
            <p:ph sz="half" idx="1"/>
          </p:nvPr>
        </p:nvPicPr>
        <p:blipFill>
          <a:blip r:embed="rId2" cstate="print"/>
          <a:srcRect/>
          <a:stretch>
            <a:fillRect/>
          </a:stretch>
        </p:blipFill>
        <p:spPr bwMode="auto">
          <a:xfrm>
            <a:off x="323528" y="1772816"/>
            <a:ext cx="2448272" cy="2862743"/>
          </a:xfrm>
          <a:prstGeom prst="rect">
            <a:avLst/>
          </a:prstGeom>
          <a:noFill/>
        </p:spPr>
      </p:pic>
      <p:sp>
        <p:nvSpPr>
          <p:cNvPr id="7" name="Содержимое 6"/>
          <p:cNvSpPr>
            <a:spLocks noGrp="1"/>
          </p:cNvSpPr>
          <p:nvPr>
            <p:ph sz="half" idx="2"/>
          </p:nvPr>
        </p:nvSpPr>
        <p:spPr>
          <a:xfrm>
            <a:off x="2915816" y="620688"/>
            <a:ext cx="5544616" cy="5703912"/>
          </a:xfrm>
        </p:spPr>
        <p:txBody>
          <a:bodyPr>
            <a:normAutofit fontScale="92500" lnSpcReduction="10000"/>
          </a:bodyPr>
          <a:lstStyle/>
          <a:p>
            <a:pPr algn="just">
              <a:buNone/>
            </a:pP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Тён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Адрианус</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ван</a:t>
            </a:r>
            <a:r>
              <a:rPr lang="ru-RU" dirty="0" smtClean="0">
                <a:solidFill>
                  <a:schemeClr val="tx1"/>
                </a:solidFill>
                <a:latin typeface="Times New Roman" pitchFamily="18" charset="0"/>
                <a:cs typeface="Times New Roman" pitchFamily="18" charset="0"/>
              </a:rPr>
              <a:t> Дейк — нидерландский лингвист, один из пионеров теории текста, теории речевых актов и анализа </a:t>
            </a:r>
            <a:r>
              <a:rPr lang="ru-RU" dirty="0" err="1" smtClean="0">
                <a:solidFill>
                  <a:schemeClr val="tx1"/>
                </a:solidFill>
                <a:latin typeface="Times New Roman" pitchFamily="18" charset="0"/>
                <a:cs typeface="Times New Roman" pitchFamily="18" charset="0"/>
              </a:rPr>
              <a:t>дискурса</a:t>
            </a:r>
            <a:endParaRPr lang="ru-RU" dirty="0" smtClean="0">
              <a:solidFill>
                <a:schemeClr val="tx1"/>
              </a:solidFill>
              <a:latin typeface="Times New Roman" pitchFamily="18" charset="0"/>
              <a:cs typeface="Times New Roman" pitchFamily="18" charset="0"/>
            </a:endParaRPr>
          </a:p>
          <a:p>
            <a:pPr algn="just">
              <a:buNone/>
            </a:pPr>
            <a:r>
              <a:rPr lang="ru-RU" dirty="0" smtClean="0">
                <a:solidFill>
                  <a:schemeClr val="tx1"/>
                </a:solidFill>
                <a:latin typeface="Times New Roman" pitchFamily="18" charset="0"/>
                <a:cs typeface="Times New Roman" pitchFamily="18" charset="0"/>
              </a:rPr>
              <a:t>    считает, что </a:t>
            </a:r>
            <a:r>
              <a:rPr lang="ru-RU" dirty="0" err="1" smtClean="0">
                <a:solidFill>
                  <a:schemeClr val="tx1"/>
                </a:solidFill>
                <a:latin typeface="Times New Roman" pitchFamily="18" charset="0"/>
                <a:cs typeface="Times New Roman" pitchFamily="18" charset="0"/>
              </a:rPr>
              <a:t>стратегиальная</a:t>
            </a:r>
            <a:r>
              <a:rPr lang="ru-RU" dirty="0" smtClean="0">
                <a:solidFill>
                  <a:schemeClr val="tx1"/>
                </a:solidFill>
                <a:latin typeface="Times New Roman" pitchFamily="18" charset="0"/>
                <a:cs typeface="Times New Roman" pitchFamily="18" charset="0"/>
              </a:rPr>
              <a:t> модель обработки связного текста  подобна процессу выдвижения рабочих гипотез относительно структуры текста и значений его фрагментов, которые могут подтверждаться или отклоняться. Его деятельность включает 7 шагов, которые объединяются в 3 стадии: </a:t>
            </a:r>
            <a:r>
              <a:rPr lang="ru-RU" dirty="0" err="1" smtClean="0">
                <a:solidFill>
                  <a:schemeClr val="tx1"/>
                </a:solidFill>
                <a:latin typeface="Times New Roman" pitchFamily="18" charset="0"/>
                <a:cs typeface="Times New Roman" pitchFamily="18" charset="0"/>
              </a:rPr>
              <a:t>предтекстовую</a:t>
            </a:r>
            <a:r>
              <a:rPr lang="ru-RU" dirty="0" smtClean="0">
                <a:solidFill>
                  <a:schemeClr val="tx1"/>
                </a:solidFill>
                <a:latin typeface="Times New Roman" pitchFamily="18" charset="0"/>
                <a:cs typeface="Times New Roman" pitchFamily="18" charset="0"/>
              </a:rPr>
              <a:t>, текстовую и </a:t>
            </a:r>
            <a:r>
              <a:rPr lang="ru-RU" dirty="0" err="1" smtClean="0">
                <a:solidFill>
                  <a:schemeClr val="tx1"/>
                </a:solidFill>
                <a:latin typeface="Times New Roman" pitchFamily="18" charset="0"/>
                <a:cs typeface="Times New Roman" pitchFamily="18" charset="0"/>
              </a:rPr>
              <a:t>послетекстовую</a:t>
            </a:r>
            <a:r>
              <a:rPr lang="ru-RU"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301752" y="457200"/>
            <a:ext cx="8686800" cy="307504"/>
          </a:xfrm>
        </p:spPr>
        <p:txBody>
          <a:bodyPr>
            <a:normAutofit fontScale="90000"/>
          </a:bodyPr>
          <a:lstStyle/>
          <a:p>
            <a:endParaRPr lang="ru-RU" dirty="0"/>
          </a:p>
        </p:txBody>
      </p:sp>
      <p:pic>
        <p:nvPicPr>
          <p:cNvPr id="4098" name="Picture 2" descr="F:\i (1).jpg"/>
          <p:cNvPicPr>
            <a:picLocks noGrp="1" noChangeAspect="1" noChangeArrowheads="1"/>
          </p:cNvPicPr>
          <p:nvPr>
            <p:ph sz="half" idx="1"/>
          </p:nvPr>
        </p:nvPicPr>
        <p:blipFill>
          <a:blip r:embed="rId2" cstate="print"/>
          <a:stretch>
            <a:fillRect/>
          </a:stretch>
        </p:blipFill>
        <p:spPr bwMode="auto">
          <a:xfrm>
            <a:off x="179512" y="1916832"/>
            <a:ext cx="3072341" cy="2304256"/>
          </a:xfrm>
          <a:prstGeom prst="rect">
            <a:avLst/>
          </a:prstGeom>
          <a:noFill/>
        </p:spPr>
      </p:pic>
      <p:sp>
        <p:nvSpPr>
          <p:cNvPr id="7" name="Содержимое 6"/>
          <p:cNvSpPr>
            <a:spLocks noGrp="1"/>
          </p:cNvSpPr>
          <p:nvPr>
            <p:ph sz="half" idx="2"/>
          </p:nvPr>
        </p:nvSpPr>
        <p:spPr>
          <a:xfrm>
            <a:off x="2987824" y="980728"/>
            <a:ext cx="6003776" cy="5877272"/>
          </a:xfrm>
        </p:spPr>
        <p:txBody>
          <a:bodyPr>
            <a:normAutofit fontScale="70000" lnSpcReduction="20000"/>
          </a:bodyPr>
          <a:lstStyle/>
          <a:p>
            <a:pPr>
              <a:buNone/>
            </a:pPr>
            <a:r>
              <a:rPr lang="ru-RU" sz="3400" dirty="0" smtClean="0">
                <a:solidFill>
                  <a:schemeClr val="tx1"/>
                </a:solidFill>
                <a:latin typeface="Times New Roman" pitchFamily="18" charset="0"/>
                <a:cs typeface="Times New Roman" pitchFamily="18" charset="0"/>
              </a:rPr>
              <a:t>      Известным российским специалистом  в  рассматриваемом  вопросе является </a:t>
            </a:r>
            <a:r>
              <a:rPr lang="ru-RU" sz="3400" dirty="0" err="1" smtClean="0">
                <a:solidFill>
                  <a:schemeClr val="tx1"/>
                </a:solidFill>
                <a:latin typeface="Times New Roman" pitchFamily="18" charset="0"/>
                <a:cs typeface="Times New Roman" pitchFamily="18" charset="0"/>
              </a:rPr>
              <a:t>Сметанникова</a:t>
            </a:r>
            <a:r>
              <a:rPr lang="ru-RU" sz="3400" dirty="0" smtClean="0">
                <a:solidFill>
                  <a:schemeClr val="tx1"/>
                </a:solidFill>
                <a:latin typeface="Times New Roman" pitchFamily="18" charset="0"/>
                <a:cs typeface="Times New Roman" pitchFamily="18" charset="0"/>
              </a:rPr>
              <a:t> Наталья Николаевна-кандидат психологических наук, профессор, директор учебно-методического центра БЕСТТ. Инициатор создания Русской ассоциации чтения и президент РАЧ. Является автором и разработчиком </a:t>
            </a:r>
            <a:r>
              <a:rPr lang="ru-RU" sz="3400" dirty="0" err="1" smtClean="0">
                <a:solidFill>
                  <a:schemeClr val="tx1"/>
                </a:solidFill>
                <a:latin typeface="Times New Roman" pitchFamily="18" charset="0"/>
                <a:cs typeface="Times New Roman" pitchFamily="18" charset="0"/>
              </a:rPr>
              <a:t>стратегиального</a:t>
            </a:r>
            <a:r>
              <a:rPr lang="ru-RU" sz="3400" dirty="0" smtClean="0">
                <a:solidFill>
                  <a:schemeClr val="tx1"/>
                </a:solidFill>
                <a:latin typeface="Times New Roman" pitchFamily="18" charset="0"/>
                <a:cs typeface="Times New Roman" pitchFamily="18" charset="0"/>
              </a:rPr>
              <a:t> подхода к обучению чтению на родном и иностранном языке, современной концепции обучения иностранным языкам, подтвержденной патентом. Автор более пятидесяти научных и научно-практических работ, среди которых "</a:t>
            </a:r>
            <a:r>
              <a:rPr lang="ru-RU" sz="3400" dirty="0" err="1" smtClean="0">
                <a:solidFill>
                  <a:schemeClr val="tx1"/>
                </a:solidFill>
                <a:latin typeface="Times New Roman" pitchFamily="18" charset="0"/>
                <a:cs typeface="Times New Roman" pitchFamily="18" charset="0"/>
              </a:rPr>
              <a:t>Стратегиальный</a:t>
            </a:r>
            <a:r>
              <a:rPr lang="ru-RU" sz="3400" dirty="0" smtClean="0">
                <a:solidFill>
                  <a:schemeClr val="tx1"/>
                </a:solidFill>
                <a:latin typeface="Times New Roman" pitchFamily="18" charset="0"/>
                <a:cs typeface="Times New Roman" pitchFamily="18" charset="0"/>
              </a:rPr>
              <a:t> подход к обучению чтению", "Стратегия воспитания лидеров чтения" и "Обучение стратегиям чтения" и др. </a:t>
            </a:r>
          </a:p>
          <a:p>
            <a:endParaRPr lang="ru-RU" dirty="0"/>
          </a:p>
        </p:txBody>
      </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60648"/>
            <a:ext cx="8686800" cy="360040"/>
          </a:xfrm>
        </p:spPr>
        <p:txBody>
          <a:bodyPr>
            <a:noAutofit/>
          </a:bodyPr>
          <a:lstStyle/>
          <a:p>
            <a:r>
              <a:rPr lang="ru-RU" sz="2800" b="1" dirty="0" smtClean="0">
                <a:solidFill>
                  <a:srgbClr val="002060"/>
                </a:solidFill>
                <a:latin typeface="Times New Roman" pitchFamily="18" charset="0"/>
                <a:cs typeface="Times New Roman" pitchFamily="18" charset="0"/>
              </a:rPr>
              <a:t>Что такое стратегии смыслового чтения</a:t>
            </a:r>
            <a:endParaRPr lang="ru-RU" sz="2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a:bodyPr>
          <a:lstStyle/>
          <a:p>
            <a:r>
              <a:rPr lang="ru-RU" dirty="0" smtClean="0">
                <a:solidFill>
                  <a:schemeClr val="tx1"/>
                </a:solidFill>
                <a:latin typeface="Times New Roman" pitchFamily="18" charset="0"/>
                <a:cs typeface="Times New Roman" pitchFamily="18" charset="0"/>
              </a:rPr>
              <a:t>По мнению Н.Н. </a:t>
            </a:r>
            <a:r>
              <a:rPr lang="ru-RU" dirty="0" err="1" smtClean="0">
                <a:solidFill>
                  <a:schemeClr val="tx1"/>
                </a:solidFill>
                <a:latin typeface="Times New Roman" pitchFamily="18" charset="0"/>
                <a:cs typeface="Times New Roman" pitchFamily="18" charset="0"/>
              </a:rPr>
              <a:t>Сметанниковой</a:t>
            </a:r>
            <a:r>
              <a:rPr lang="ru-RU" dirty="0" smtClean="0">
                <a:solidFill>
                  <a:schemeClr val="tx1"/>
                </a:solidFill>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стратегия </a:t>
            </a:r>
            <a:r>
              <a:rPr lang="ru-RU" dirty="0" smtClean="0">
                <a:solidFill>
                  <a:schemeClr val="tx1"/>
                </a:solidFill>
                <a:latin typeface="Times New Roman" pitchFamily="18" charset="0"/>
                <a:cs typeface="Times New Roman" pitchFamily="18" charset="0"/>
              </a:rPr>
              <a:t>— это </a:t>
            </a:r>
            <a:r>
              <a:rPr lang="ru-RU" i="1" dirty="0" smtClean="0">
                <a:solidFill>
                  <a:schemeClr val="tx1"/>
                </a:solidFill>
                <a:latin typeface="Times New Roman" pitchFamily="18" charset="0"/>
                <a:cs typeface="Times New Roman" pitchFamily="18" charset="0"/>
              </a:rPr>
              <a:t>план-программа</a:t>
            </a:r>
            <a:r>
              <a:rPr lang="ru-RU" dirty="0" smtClean="0">
                <a:solidFill>
                  <a:schemeClr val="tx1"/>
                </a:solidFill>
                <a:latin typeface="Times New Roman" pitchFamily="18" charset="0"/>
                <a:cs typeface="Times New Roman" pitchFamily="18" charset="0"/>
              </a:rPr>
              <a:t> совместной деятельности, в которой очень много учащийся работает самостоятельно под руководством учителя</a:t>
            </a:r>
            <a:r>
              <a:rPr lang="ru-RU" dirty="0" smtClean="0"/>
              <a:t>.</a:t>
            </a:r>
            <a:endParaRPr lang="ru-RU" dirty="0"/>
          </a:p>
        </p:txBody>
      </p:sp>
      <p:pic>
        <p:nvPicPr>
          <p:cNvPr id="1027" name="Picture 3" descr="F:\i (2).jpg"/>
          <p:cNvPicPr>
            <a:picLocks noGrp="1" noChangeAspect="1" noChangeArrowheads="1"/>
          </p:cNvPicPr>
          <p:nvPr>
            <p:ph sz="half" idx="2"/>
          </p:nvPr>
        </p:nvPicPr>
        <p:blipFill>
          <a:blip r:embed="rId2" cstate="print"/>
          <a:srcRect/>
          <a:stretch>
            <a:fillRect/>
          </a:stretch>
        </p:blipFill>
        <p:spPr bwMode="auto">
          <a:xfrm>
            <a:off x="5076056" y="1916832"/>
            <a:ext cx="3744416" cy="2808312"/>
          </a:xfrm>
          <a:prstGeom prst="rect">
            <a:avLst/>
          </a:prstGeom>
          <a:noFill/>
        </p:spPr>
      </p:pic>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288032"/>
          </a:xfrm>
        </p:spPr>
        <p:txBody>
          <a:bodyPr>
            <a:noAutofit/>
          </a:bodyPr>
          <a:lstStyle/>
          <a:p>
            <a:r>
              <a:rPr lang="ru-RU" sz="2800" b="1" dirty="0" smtClean="0">
                <a:solidFill>
                  <a:srgbClr val="002060"/>
                </a:solidFill>
                <a:latin typeface="Times New Roman" pitchFamily="18" charset="0"/>
                <a:cs typeface="Times New Roman" pitchFamily="18" charset="0"/>
              </a:rPr>
              <a:t>Важно!</a:t>
            </a:r>
            <a:endParaRPr lang="ru-RU" sz="2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548680"/>
            <a:ext cx="7867600" cy="5531445"/>
          </a:xfrm>
        </p:spPr>
        <p:txBody>
          <a:bodyPr>
            <a:normAutofit fontScale="92500" lnSpcReduction="20000"/>
          </a:bodyPr>
          <a:lstStyle/>
          <a:p>
            <a:pPr algn="just">
              <a:buNone/>
            </a:pPr>
            <a:r>
              <a:rPr lang="ru-RU" dirty="0" smtClean="0"/>
              <a:t>   </a:t>
            </a:r>
            <a:r>
              <a:rPr lang="ru-RU" dirty="0" smtClean="0">
                <a:solidFill>
                  <a:schemeClr val="tx1"/>
                </a:solidFill>
                <a:latin typeface="Times New Roman" pitchFamily="18" charset="0"/>
                <a:cs typeface="Times New Roman" pitchFamily="18" charset="0"/>
              </a:rPr>
              <a:t>1.Стратегии не равны алгоритму выполнения деятельности. Как любой план и программа способов и приемов выполнения деятельности, стратегия допускает отклонения, варианты и тактики. Алгоритм является более жестким планом, который нельзя изменить. </a:t>
            </a:r>
            <a:endParaRPr lang="ru-RU" i="1" dirty="0" smtClean="0">
              <a:solidFill>
                <a:schemeClr val="tx1"/>
              </a:solidFill>
              <a:latin typeface="Times New Roman" pitchFamily="18" charset="0"/>
              <a:cs typeface="Times New Roman" pitchFamily="18" charset="0"/>
            </a:endParaRPr>
          </a:p>
          <a:p>
            <a:pPr algn="just">
              <a:buNone/>
            </a:pPr>
            <a:r>
              <a:rPr lang="ru-RU" i="1" dirty="0" smtClean="0">
                <a:solidFill>
                  <a:srgbClr val="C00000"/>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2</a:t>
            </a:r>
            <a:r>
              <a:rPr lang="ru-RU" i="1" dirty="0" smtClean="0">
                <a:solidFill>
                  <a:srgbClr val="C00000"/>
                </a:solidFill>
                <a:latin typeface="Times New Roman" pitchFamily="18" charset="0"/>
                <a:cs typeface="Times New Roman" pitchFamily="18" charset="0"/>
              </a:rPr>
              <a:t>.</a:t>
            </a:r>
            <a:r>
              <a:rPr lang="ru-RU" i="1" dirty="0" smtClean="0">
                <a:solidFill>
                  <a:srgbClr val="002060"/>
                </a:solidFill>
                <a:latin typeface="Times New Roman" pitchFamily="18" charset="0"/>
                <a:cs typeface="Times New Roman" pitchFamily="18" charset="0"/>
              </a:rPr>
              <a:t>Стратегии</a:t>
            </a:r>
            <a:r>
              <a:rPr lang="ru-RU" dirty="0" smtClean="0">
                <a:solidFill>
                  <a:schemeClr val="tx1"/>
                </a:solidFill>
                <a:latin typeface="Times New Roman" pitchFamily="18" charset="0"/>
                <a:cs typeface="Times New Roman" pitchFamily="18" charset="0"/>
              </a:rPr>
              <a:t> и </a:t>
            </a:r>
            <a:r>
              <a:rPr lang="ru-RU" i="1" dirty="0" smtClean="0">
                <a:solidFill>
                  <a:srgbClr val="002060"/>
                </a:solidFill>
                <a:latin typeface="Times New Roman" pitchFamily="18" charset="0"/>
                <a:cs typeface="Times New Roman" pitchFamily="18" charset="0"/>
              </a:rPr>
              <a:t>умения-навыки</a:t>
            </a:r>
            <a:r>
              <a:rPr lang="ru-RU" dirty="0" smtClean="0">
                <a:solidFill>
                  <a:schemeClr val="tx1"/>
                </a:solidFill>
                <a:latin typeface="Times New Roman" pitchFamily="18" charset="0"/>
                <a:cs typeface="Times New Roman" pitchFamily="18" charset="0"/>
              </a:rPr>
              <a:t> находятся в тех же отношениях, что </a:t>
            </a:r>
            <a:r>
              <a:rPr lang="ru-RU" i="1" dirty="0" smtClean="0">
                <a:solidFill>
                  <a:srgbClr val="002060"/>
                </a:solidFill>
                <a:latin typeface="Times New Roman" pitchFamily="18" charset="0"/>
                <a:cs typeface="Times New Roman" pitchFamily="18" charset="0"/>
              </a:rPr>
              <a:t>процесс</a:t>
            </a:r>
            <a:r>
              <a:rPr lang="ru-RU" dirty="0" smtClean="0">
                <a:solidFill>
                  <a:schemeClr val="tx1"/>
                </a:solidFill>
                <a:latin typeface="Times New Roman" pitchFamily="18" charset="0"/>
                <a:cs typeface="Times New Roman" pitchFamily="18" charset="0"/>
              </a:rPr>
              <a:t> и </a:t>
            </a:r>
            <a:r>
              <a:rPr lang="ru-RU" i="1" dirty="0" smtClean="0">
                <a:solidFill>
                  <a:srgbClr val="002060"/>
                </a:solidFill>
                <a:latin typeface="Times New Roman" pitchFamily="18" charset="0"/>
                <a:cs typeface="Times New Roman" pitchFamily="18" charset="0"/>
              </a:rPr>
              <a:t>результат. Умения и навыки </a:t>
            </a:r>
            <a:r>
              <a:rPr lang="ru-RU" dirty="0" smtClean="0">
                <a:solidFill>
                  <a:schemeClr val="tx1"/>
                </a:solidFill>
                <a:latin typeface="Times New Roman" pitchFamily="18" charset="0"/>
                <a:cs typeface="Times New Roman" pitchFamily="18" charset="0"/>
              </a:rPr>
              <a:t>являются </a:t>
            </a:r>
            <a:r>
              <a:rPr lang="ru-RU" i="1" dirty="0" smtClean="0">
                <a:solidFill>
                  <a:srgbClr val="002060"/>
                </a:solidFill>
                <a:latin typeface="Times New Roman" pitchFamily="18" charset="0"/>
                <a:cs typeface="Times New Roman" pitchFamily="18" charset="0"/>
              </a:rPr>
              <a:t>результатом</a:t>
            </a:r>
            <a:r>
              <a:rPr lang="ru-RU" dirty="0" smtClean="0">
                <a:solidFill>
                  <a:schemeClr val="tx1"/>
                </a:solidFill>
                <a:latin typeface="Times New Roman" pitchFamily="18" charset="0"/>
                <a:cs typeface="Times New Roman" pitchFamily="18" charset="0"/>
              </a:rPr>
              <a:t> обучения чтению, а </a:t>
            </a:r>
            <a:r>
              <a:rPr lang="ru-RU" i="1" dirty="0" smtClean="0">
                <a:solidFill>
                  <a:srgbClr val="002060"/>
                </a:solidFill>
                <a:latin typeface="Times New Roman" pitchFamily="18" charset="0"/>
                <a:cs typeface="Times New Roman" pitchFamily="18" charset="0"/>
              </a:rPr>
              <a:t>стратегии</a:t>
            </a:r>
            <a:r>
              <a:rPr lang="ru-RU" dirty="0" smtClean="0">
                <a:solidFill>
                  <a:schemeClr val="tx1"/>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 </a:t>
            </a:r>
            <a:r>
              <a:rPr lang="ru-RU" i="1" dirty="0" smtClean="0">
                <a:solidFill>
                  <a:srgbClr val="002060"/>
                </a:solidFill>
                <a:latin typeface="Times New Roman" pitchFamily="18" charset="0"/>
                <a:cs typeface="Times New Roman" pitchFamily="18" charset="0"/>
              </a:rPr>
              <a:t>единицей</a:t>
            </a:r>
            <a:r>
              <a:rPr lang="ru-RU" dirty="0" smtClean="0">
                <a:solidFill>
                  <a:schemeClr val="tx1"/>
                </a:solidFill>
                <a:latin typeface="Times New Roman" pitchFamily="18" charset="0"/>
                <a:cs typeface="Times New Roman" pitchFamily="18" charset="0"/>
              </a:rPr>
              <a:t>, относящейся к </a:t>
            </a:r>
            <a:r>
              <a:rPr lang="ru-RU" i="1" dirty="0" smtClean="0">
                <a:solidFill>
                  <a:srgbClr val="002060"/>
                </a:solidFill>
                <a:latin typeface="Times New Roman" pitchFamily="18" charset="0"/>
                <a:cs typeface="Times New Roman" pitchFamily="18" charset="0"/>
              </a:rPr>
              <a:t>процессу</a:t>
            </a:r>
            <a:r>
              <a:rPr lang="ru-RU" dirty="0" smtClean="0">
                <a:solidFill>
                  <a:schemeClr val="tx1"/>
                </a:solidFill>
                <a:latin typeface="Times New Roman" pitchFamily="18" charset="0"/>
                <a:cs typeface="Times New Roman" pitchFamily="18" charset="0"/>
              </a:rPr>
              <a:t> обучения.</a:t>
            </a:r>
            <a:endParaRPr lang="ru-RU" dirty="0">
              <a:solidFill>
                <a:schemeClr val="tx1"/>
              </a:solidFill>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63488"/>
          </a:xfrm>
        </p:spPr>
        <p:txBody>
          <a:bodyPr>
            <a:noAutofit/>
          </a:bodyPr>
          <a:lstStyle/>
          <a:p>
            <a:r>
              <a:rPr lang="ru-RU" sz="2800" b="1" dirty="0" smtClean="0">
                <a:solidFill>
                  <a:srgbClr val="002060"/>
                </a:solidFill>
                <a:latin typeface="Times New Roman" pitchFamily="18" charset="0"/>
                <a:cs typeface="Times New Roman" pitchFamily="18" charset="0"/>
              </a:rPr>
              <a:t>Общая характеристика стратегий</a:t>
            </a:r>
            <a:endParaRPr lang="ru-RU" sz="2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836712"/>
            <a:ext cx="8686800" cy="5243413"/>
          </a:xfrm>
        </p:spPr>
        <p:txBody>
          <a:bodyPr>
            <a:normAutofit fontScale="92500"/>
          </a:bodyPr>
          <a:lstStyle/>
          <a:p>
            <a:pPr>
              <a:buNone/>
            </a:pPr>
            <a:r>
              <a:rPr lang="ru-RU" dirty="0" smtClean="0"/>
              <a:t>      </a:t>
            </a:r>
            <a:r>
              <a:rPr lang="ru-RU" dirty="0" smtClean="0">
                <a:solidFill>
                  <a:schemeClr val="tx1"/>
                </a:solidFill>
                <a:latin typeface="Times New Roman" pitchFamily="18" charset="0"/>
                <a:cs typeface="Times New Roman" pitchFamily="18" charset="0"/>
              </a:rPr>
              <a:t>В целом насчитывается около ста </a:t>
            </a:r>
            <a:r>
              <a:rPr lang="ru-RU" b="1" dirty="0" smtClean="0">
                <a:solidFill>
                  <a:schemeClr val="tx1"/>
                </a:solidFill>
                <a:latin typeface="Times New Roman" pitchFamily="18" charset="0"/>
                <a:cs typeface="Times New Roman" pitchFamily="18" charset="0"/>
                <a:hlinkClick r:id="rId2"/>
              </a:rPr>
              <a:t>стратегий</a:t>
            </a:r>
            <a:r>
              <a:rPr lang="ru-RU" dirty="0" smtClean="0">
                <a:solidFill>
                  <a:schemeClr val="tx1"/>
                </a:solidFill>
                <a:latin typeface="Times New Roman" pitchFamily="18" charset="0"/>
                <a:cs typeface="Times New Roman" pitchFamily="18" charset="0"/>
              </a:rPr>
              <a:t> чтения, и согласно статистике, около 30-40 применяется в школе. Обучение стратегии чтения включает в себя приобретение навыков:</a:t>
            </a:r>
            <a:endParaRPr lang="ru-RU" i="1" dirty="0" smtClean="0">
              <a:solidFill>
                <a:schemeClr val="tx1"/>
              </a:solidFill>
              <a:latin typeface="Times New Roman" pitchFamily="18" charset="0"/>
              <a:cs typeface="Times New Roman" pitchFamily="18" charset="0"/>
            </a:endParaRPr>
          </a:p>
          <a:p>
            <a:pPr lvl="0"/>
            <a:r>
              <a:rPr lang="ru-RU" dirty="0" smtClean="0">
                <a:solidFill>
                  <a:schemeClr val="tx1"/>
                </a:solidFill>
                <a:latin typeface="Times New Roman" pitchFamily="18" charset="0"/>
                <a:cs typeface="Times New Roman" pitchFamily="18" charset="0"/>
              </a:rPr>
              <a:t>различения типов содержания сообщений – факты, мнения, суждения, оценки;</a:t>
            </a:r>
            <a:endParaRPr lang="ru-RU" i="1" dirty="0" smtClean="0">
              <a:solidFill>
                <a:schemeClr val="tx1"/>
              </a:solidFill>
              <a:latin typeface="Times New Roman" pitchFamily="18" charset="0"/>
              <a:cs typeface="Times New Roman" pitchFamily="18" charset="0"/>
            </a:endParaRPr>
          </a:p>
          <a:p>
            <a:pPr lvl="0"/>
            <a:r>
              <a:rPr lang="ru-RU" dirty="0" smtClean="0">
                <a:solidFill>
                  <a:schemeClr val="tx1"/>
                </a:solidFill>
                <a:latin typeface="Times New Roman" pitchFamily="18" charset="0"/>
                <a:cs typeface="Times New Roman" pitchFamily="18" charset="0"/>
              </a:rPr>
              <a:t>распознавания иерархии смыслов в рамках текста – основная идея, тема и ее составляющие;</a:t>
            </a:r>
            <a:endParaRPr lang="ru-RU" i="1"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собственное понимание – процесс рефлексивного восприятия культурного смысла информации.</a:t>
            </a:r>
            <a:endParaRPr lang="ru-RU" dirty="0">
              <a:solidFill>
                <a:schemeClr val="tx1"/>
              </a:solidFill>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rgbClr val="002060"/>
                </a:solidFill>
                <a:latin typeface="Times New Roman" pitchFamily="18" charset="0"/>
                <a:cs typeface="Times New Roman" pitchFamily="18" charset="0"/>
              </a:rPr>
              <a:t>Стадии </a:t>
            </a:r>
            <a:r>
              <a:rPr lang="ru-RU" sz="2800" b="1" dirty="0" err="1" smtClean="0">
                <a:solidFill>
                  <a:srgbClr val="002060"/>
                </a:solidFill>
                <a:latin typeface="Times New Roman" pitchFamily="18" charset="0"/>
                <a:cs typeface="Times New Roman" pitchFamily="18" charset="0"/>
              </a:rPr>
              <a:t>стратегиальной</a:t>
            </a:r>
            <a:r>
              <a:rPr lang="ru-RU" sz="2800" b="1" dirty="0" smtClean="0">
                <a:solidFill>
                  <a:srgbClr val="002060"/>
                </a:solidFill>
                <a:latin typeface="Times New Roman" pitchFamily="18" charset="0"/>
                <a:cs typeface="Times New Roman" pitchFamily="18" charset="0"/>
              </a:rPr>
              <a:t> модели обработки текста</a:t>
            </a:r>
            <a:endParaRPr lang="ru-RU" sz="2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304800" y="1600200"/>
            <a:ext cx="4483224" cy="4724400"/>
          </a:xfrm>
        </p:spPr>
        <p:txBody>
          <a:bodyPr>
            <a:normAutofit/>
          </a:bodyPr>
          <a:lstStyle/>
          <a:p>
            <a:pPr>
              <a:buNone/>
            </a:pPr>
            <a:r>
              <a:rPr lang="ru-RU" dirty="0" smtClean="0">
                <a:solidFill>
                  <a:schemeClr val="tx1"/>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Стратегиальная</a:t>
            </a:r>
            <a:r>
              <a:rPr lang="ru-RU" dirty="0" smtClean="0">
                <a:solidFill>
                  <a:srgbClr val="002060"/>
                </a:solidFill>
                <a:latin typeface="Times New Roman" pitchFamily="18" charset="0"/>
                <a:cs typeface="Times New Roman" pitchFamily="18" charset="0"/>
              </a:rPr>
              <a:t> модель обработки связного текста включает три фазы</a:t>
            </a:r>
            <a:r>
              <a:rPr lang="ru-RU" dirty="0" smtClean="0">
                <a:solidFill>
                  <a:schemeClr val="tx1"/>
                </a:solidFill>
                <a:latin typeface="Times New Roman" pitchFamily="18" charset="0"/>
                <a:cs typeface="Times New Roman" pitchFamily="18" charset="0"/>
              </a:rPr>
              <a:t>:</a:t>
            </a:r>
          </a:p>
          <a:p>
            <a:pPr marL="514350" indent="-514350" algn="just">
              <a:buNone/>
            </a:pPr>
            <a:r>
              <a:rPr lang="ru-RU" dirty="0" smtClean="0">
                <a:solidFill>
                  <a:schemeClr val="tx1"/>
                </a:solidFill>
                <a:latin typeface="Times New Roman" pitchFamily="18" charset="0"/>
                <a:cs typeface="Times New Roman" pitchFamily="18" charset="0"/>
              </a:rPr>
              <a:t>1.Предтекстовая (ориентировочная) деятельность </a:t>
            </a:r>
          </a:p>
          <a:p>
            <a:pPr marL="514350" indent="-514350" algn="just">
              <a:buNone/>
            </a:pPr>
            <a:r>
              <a:rPr lang="ru-RU" dirty="0" smtClean="0">
                <a:solidFill>
                  <a:schemeClr val="tx1"/>
                </a:solidFill>
                <a:latin typeface="Times New Roman" pitchFamily="18" charset="0"/>
                <a:cs typeface="Times New Roman" pitchFamily="18" charset="0"/>
              </a:rPr>
              <a:t>2. Исполнительная  фаза чтения </a:t>
            </a:r>
          </a:p>
          <a:p>
            <a:pPr marL="514350" indent="-514350" algn="just">
              <a:buNone/>
            </a:pPr>
            <a:r>
              <a:rPr lang="ru-RU" dirty="0" smtClean="0">
                <a:solidFill>
                  <a:schemeClr val="tx1"/>
                </a:solidFill>
                <a:latin typeface="Times New Roman" pitchFamily="18" charset="0"/>
                <a:cs typeface="Times New Roman" pitchFamily="18" charset="0"/>
              </a:rPr>
              <a:t>3. </a:t>
            </a:r>
            <a:r>
              <a:rPr lang="ru-RU" dirty="0" err="1" smtClean="0">
                <a:solidFill>
                  <a:schemeClr val="tx1"/>
                </a:solidFill>
                <a:latin typeface="Times New Roman" pitchFamily="18" charset="0"/>
                <a:cs typeface="Times New Roman" pitchFamily="18" charset="0"/>
              </a:rPr>
              <a:t>Постчтение</a:t>
            </a:r>
            <a:r>
              <a:rPr lang="ru-RU"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p:txBody>
      </p:sp>
      <p:pic>
        <p:nvPicPr>
          <p:cNvPr id="45058" name="Picture 2" descr="d:\Desktop\Все презентации\еще презентации\Для Галины Николаевны\25881.jpg"/>
          <p:cNvPicPr>
            <a:picLocks noGrp="1" noChangeAspect="1" noChangeArrowheads="1"/>
          </p:cNvPicPr>
          <p:nvPr>
            <p:ph sz="half" idx="2"/>
          </p:nvPr>
        </p:nvPicPr>
        <p:blipFill>
          <a:blip r:embed="rId2" cstate="print"/>
          <a:srcRect/>
          <a:stretch>
            <a:fillRect/>
          </a:stretch>
        </p:blipFill>
        <p:spPr bwMode="auto">
          <a:xfrm>
            <a:off x="4800600" y="2276872"/>
            <a:ext cx="4019872" cy="3252468"/>
          </a:xfrm>
          <a:prstGeom prst="rect">
            <a:avLst/>
          </a:prstGeom>
          <a:noFill/>
        </p:spPr>
      </p:pic>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288032"/>
          </a:xfrm>
        </p:spPr>
        <p:txBody>
          <a:bodyPr>
            <a:normAutofit fontScale="90000"/>
          </a:bodyPr>
          <a:lstStyle/>
          <a:p>
            <a:endParaRPr lang="ru-RU" dirty="0"/>
          </a:p>
        </p:txBody>
      </p:sp>
      <p:sp>
        <p:nvSpPr>
          <p:cNvPr id="3" name="Содержимое 2"/>
          <p:cNvSpPr>
            <a:spLocks noGrp="1"/>
          </p:cNvSpPr>
          <p:nvPr>
            <p:ph idx="1"/>
          </p:nvPr>
        </p:nvSpPr>
        <p:spPr>
          <a:xfrm>
            <a:off x="683568" y="836712"/>
            <a:ext cx="7920880" cy="5243413"/>
          </a:xfrm>
        </p:spPr>
        <p:txBody>
          <a:bodyPr>
            <a:normAutofit fontScale="92500" lnSpcReduction="20000"/>
          </a:bodyPr>
          <a:lstStyle/>
          <a:p>
            <a:pPr algn="just">
              <a:buNone/>
            </a:pPr>
            <a:r>
              <a:rPr lang="ru-RU" sz="30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Предтекстовая</a:t>
            </a:r>
            <a:r>
              <a:rPr lang="ru-RU" sz="2800" dirty="0" smtClean="0">
                <a:solidFill>
                  <a:schemeClr val="tx1"/>
                </a:solidFill>
                <a:latin typeface="Times New Roman" pitchFamily="18" charset="0"/>
                <a:cs typeface="Times New Roman" pitchFamily="18" charset="0"/>
              </a:rPr>
              <a:t> (ориентировочная) деятельность – самая разнообразная. Она включает: во-первых, постановку цели чтения, во-вторых, определение характера текста, которое возможно после просмотра его заголовка и подзаголовков и предположение о цели его написания, т. е. замысле автора, ознакомление с наиболее значимыми понятиями, терминами, ключевыми словами, актуализация предшествующих знаний, диагностика текста, формирование установки чтения с помощью вопросов или заданий, определение скорости чтения и количества прочтений, мотивирование читателя. В результате ориентировки в тексте чтец принимает решение о виде чтения и приступает к деятельности, пользуясь стратегиями, относящимися к механизмам чтения.</a:t>
            </a:r>
            <a:endParaRPr lang="ru-RU" sz="2800" i="1" dirty="0" smtClean="0">
              <a:solidFill>
                <a:schemeClr val="tx1"/>
              </a:solidFill>
              <a:latin typeface="Times New Roman" pitchFamily="18" charset="0"/>
              <a:cs typeface="Times New Roman" pitchFamily="18" charset="0"/>
            </a:endParaRPr>
          </a:p>
          <a:p>
            <a:endParaRPr lang="ru-RU" dirty="0"/>
          </a:p>
        </p:txBody>
      </p:sp>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576064"/>
          </a:xfrm>
        </p:spPr>
        <p:txBody>
          <a:bodyPr>
            <a:normAutofit/>
          </a:bodyPr>
          <a:lstStyle/>
          <a:p>
            <a:r>
              <a:rPr lang="ru-RU" sz="2800" b="1" dirty="0" smtClean="0">
                <a:solidFill>
                  <a:srgbClr val="002060"/>
                </a:solidFill>
                <a:latin typeface="Times New Roman" pitchFamily="18" charset="0"/>
                <a:cs typeface="Times New Roman" pitchFamily="18" charset="0"/>
              </a:rPr>
              <a:t>Стратегии  </a:t>
            </a:r>
            <a:r>
              <a:rPr lang="ru-RU" sz="2800" b="1" dirty="0" err="1" smtClean="0">
                <a:solidFill>
                  <a:srgbClr val="002060"/>
                </a:solidFill>
                <a:latin typeface="Times New Roman" pitchFamily="18" charset="0"/>
                <a:cs typeface="Times New Roman" pitchFamily="18" charset="0"/>
              </a:rPr>
              <a:t>предчтения</a:t>
            </a:r>
            <a:endParaRPr lang="ru-RU" sz="2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611560" y="836712"/>
            <a:ext cx="7848872" cy="5760640"/>
          </a:xfrm>
        </p:spPr>
        <p:txBody>
          <a:bodyPr>
            <a:normAutofit fontScale="77500" lnSpcReduction="20000"/>
          </a:bodyPr>
          <a:lstStyle/>
          <a:p>
            <a:pPr>
              <a:buNone/>
            </a:pPr>
            <a:r>
              <a:rPr lang="ru-RU" sz="3600" dirty="0" smtClean="0">
                <a:solidFill>
                  <a:schemeClr val="tx1"/>
                </a:solidFill>
                <a:latin typeface="Times New Roman" pitchFamily="18" charset="0"/>
                <a:cs typeface="Times New Roman" pitchFamily="18" charset="0"/>
              </a:rPr>
              <a:t>            С позиции пробуждения интереса к чтению, исследователи отмечают 7    наиболее продуктивных </a:t>
            </a:r>
            <a:r>
              <a:rPr lang="ru-RU" sz="3600" b="1" dirty="0" err="1" smtClean="0">
                <a:solidFill>
                  <a:schemeClr val="tx1"/>
                </a:solidFill>
                <a:latin typeface="Times New Roman" pitchFamily="18" charset="0"/>
                <a:cs typeface="Times New Roman" pitchFamily="18" charset="0"/>
              </a:rPr>
              <a:t>предтекстовых</a:t>
            </a:r>
            <a:r>
              <a:rPr lang="ru-RU" sz="3600" b="1" dirty="0" smtClean="0">
                <a:solidFill>
                  <a:schemeClr val="tx1"/>
                </a:solidFill>
                <a:latin typeface="Times New Roman" pitchFamily="18" charset="0"/>
                <a:cs typeface="Times New Roman" pitchFamily="18" charset="0"/>
              </a:rPr>
              <a:t> стратегий</a:t>
            </a:r>
            <a:r>
              <a:rPr lang="ru-RU" sz="3600" dirty="0" smtClean="0">
                <a:solidFill>
                  <a:schemeClr val="tx1"/>
                </a:solidFill>
                <a:latin typeface="Times New Roman" pitchFamily="18" charset="0"/>
                <a:cs typeface="Times New Roman" pitchFamily="18" charset="0"/>
              </a:rPr>
              <a:t>:</a:t>
            </a:r>
            <a:endParaRPr lang="ru-RU" sz="3600" i="1" dirty="0" smtClean="0">
              <a:solidFill>
                <a:schemeClr val="tx1"/>
              </a:solidFill>
              <a:latin typeface="Times New Roman" pitchFamily="18" charset="0"/>
              <a:cs typeface="Times New Roman" pitchFamily="18" charset="0"/>
            </a:endParaRPr>
          </a:p>
          <a:p>
            <a:pPr>
              <a:buNone/>
            </a:pPr>
            <a:r>
              <a:rPr lang="ru-RU" sz="3600" dirty="0" smtClean="0">
                <a:solidFill>
                  <a:schemeClr val="tx1"/>
                </a:solidFill>
                <a:latin typeface="Times New Roman" pitchFamily="18" charset="0"/>
                <a:cs typeface="Times New Roman" pitchFamily="18" charset="0"/>
              </a:rPr>
              <a:t>      – создание глоссария необходимых для чтения данного текста слов;</a:t>
            </a:r>
            <a:endParaRPr lang="ru-RU" sz="3600" i="1" dirty="0" smtClean="0">
              <a:solidFill>
                <a:schemeClr val="tx1"/>
              </a:solidFill>
              <a:latin typeface="Times New Roman" pitchFamily="18" charset="0"/>
              <a:cs typeface="Times New Roman" pitchFamily="18" charset="0"/>
            </a:endParaRPr>
          </a:p>
          <a:p>
            <a:pPr>
              <a:buNone/>
            </a:pPr>
            <a:r>
              <a:rPr lang="ru-RU" sz="3600" dirty="0" smtClean="0">
                <a:solidFill>
                  <a:schemeClr val="tx1"/>
                </a:solidFill>
                <a:latin typeface="Times New Roman" pitchFamily="18" charset="0"/>
                <a:cs typeface="Times New Roman" pitchFamily="18" charset="0"/>
              </a:rPr>
              <a:t>      – припоминание важной информации;</a:t>
            </a:r>
            <a:endParaRPr lang="ru-RU" sz="3600" i="1" dirty="0" smtClean="0">
              <a:solidFill>
                <a:schemeClr val="tx1"/>
              </a:solidFill>
              <a:latin typeface="Times New Roman" pitchFamily="18" charset="0"/>
              <a:cs typeface="Times New Roman" pitchFamily="18" charset="0"/>
            </a:endParaRPr>
          </a:p>
          <a:p>
            <a:pPr>
              <a:buNone/>
            </a:pPr>
            <a:r>
              <a:rPr lang="ru-RU" sz="3600" dirty="0" smtClean="0">
                <a:solidFill>
                  <a:schemeClr val="tx1"/>
                </a:solidFill>
                <a:latin typeface="Times New Roman" pitchFamily="18" charset="0"/>
                <a:cs typeface="Times New Roman" pitchFamily="18" charset="0"/>
              </a:rPr>
              <a:t>      – предварительные организаторы чтения;</a:t>
            </a:r>
            <a:endParaRPr lang="ru-RU" sz="3600" i="1" dirty="0" smtClean="0">
              <a:solidFill>
                <a:schemeClr val="tx1"/>
              </a:solidFill>
              <a:latin typeface="Times New Roman" pitchFamily="18" charset="0"/>
              <a:cs typeface="Times New Roman" pitchFamily="18" charset="0"/>
            </a:endParaRPr>
          </a:p>
          <a:p>
            <a:pPr>
              <a:buNone/>
            </a:pPr>
            <a:r>
              <a:rPr lang="ru-RU" sz="3600" dirty="0" smtClean="0">
                <a:solidFill>
                  <a:schemeClr val="tx1"/>
                </a:solidFill>
                <a:latin typeface="Times New Roman" pitchFamily="18" charset="0"/>
                <a:cs typeface="Times New Roman" pitchFamily="18" charset="0"/>
              </a:rPr>
              <a:t>       – беглый обзор материала;</a:t>
            </a:r>
            <a:endParaRPr lang="ru-RU" sz="3600" i="1" dirty="0" smtClean="0">
              <a:solidFill>
                <a:schemeClr val="tx1"/>
              </a:solidFill>
              <a:latin typeface="Times New Roman" pitchFamily="18" charset="0"/>
              <a:cs typeface="Times New Roman" pitchFamily="18" charset="0"/>
            </a:endParaRPr>
          </a:p>
          <a:p>
            <a:pPr>
              <a:buNone/>
            </a:pPr>
            <a:r>
              <a:rPr lang="ru-RU" sz="3600" dirty="0" smtClean="0">
                <a:solidFill>
                  <a:schemeClr val="tx1"/>
                </a:solidFill>
                <a:latin typeface="Times New Roman" pitchFamily="18" charset="0"/>
                <a:cs typeface="Times New Roman" pitchFamily="18" charset="0"/>
              </a:rPr>
              <a:t>       – постановка предваряющих чтение вопросов;</a:t>
            </a:r>
            <a:endParaRPr lang="ru-RU" sz="3600" i="1" dirty="0" smtClean="0">
              <a:solidFill>
                <a:schemeClr val="tx1"/>
              </a:solidFill>
              <a:latin typeface="Times New Roman" pitchFamily="18" charset="0"/>
              <a:cs typeface="Times New Roman" pitchFamily="18" charset="0"/>
            </a:endParaRPr>
          </a:p>
          <a:p>
            <a:pPr>
              <a:buNone/>
            </a:pPr>
            <a:r>
              <a:rPr lang="ru-RU" sz="3600" dirty="0" smtClean="0">
                <a:solidFill>
                  <a:schemeClr val="tx1"/>
                </a:solidFill>
                <a:latin typeface="Times New Roman" pitchFamily="18" charset="0"/>
                <a:cs typeface="Times New Roman" pitchFamily="18" charset="0"/>
              </a:rPr>
              <a:t>       – зрительная </a:t>
            </a:r>
            <a:r>
              <a:rPr lang="ru-RU" sz="3600" dirty="0" err="1" smtClean="0">
                <a:solidFill>
                  <a:schemeClr val="tx1"/>
                </a:solidFill>
                <a:latin typeface="Times New Roman" pitchFamily="18" charset="0"/>
                <a:cs typeface="Times New Roman" pitchFamily="18" charset="0"/>
              </a:rPr>
              <a:t>представленность</a:t>
            </a:r>
            <a:r>
              <a:rPr lang="ru-RU" sz="3600" dirty="0" smtClean="0">
                <a:solidFill>
                  <a:schemeClr val="tx1"/>
                </a:solidFill>
                <a:latin typeface="Times New Roman" pitchFamily="18" charset="0"/>
                <a:cs typeface="Times New Roman" pitchFamily="18" charset="0"/>
              </a:rPr>
              <a:t> прогнозируемого содержания текста;</a:t>
            </a:r>
            <a:endParaRPr lang="ru-RU" sz="3600" i="1" dirty="0" smtClean="0">
              <a:solidFill>
                <a:schemeClr val="tx1"/>
              </a:solidFill>
              <a:latin typeface="Times New Roman" pitchFamily="18" charset="0"/>
              <a:cs typeface="Times New Roman" pitchFamily="18" charset="0"/>
            </a:endParaRPr>
          </a:p>
          <a:p>
            <a:pPr>
              <a:buNone/>
            </a:pPr>
            <a:r>
              <a:rPr lang="ru-RU" sz="3600" dirty="0" smtClean="0">
                <a:solidFill>
                  <a:schemeClr val="tx1"/>
                </a:solidFill>
                <a:latin typeface="Times New Roman" pitchFamily="18" charset="0"/>
                <a:cs typeface="Times New Roman" pitchFamily="18" charset="0"/>
              </a:rPr>
              <a:t>       – мозговой штурм (М. </a:t>
            </a:r>
            <a:r>
              <a:rPr lang="ru-RU" sz="3600" dirty="0" err="1" smtClean="0">
                <a:solidFill>
                  <a:schemeClr val="tx1"/>
                </a:solidFill>
                <a:latin typeface="Times New Roman" pitchFamily="18" charset="0"/>
                <a:cs typeface="Times New Roman" pitchFamily="18" charset="0"/>
              </a:rPr>
              <a:t>Тоньес</a:t>
            </a:r>
            <a:r>
              <a:rPr lang="ru-RU" sz="3600" dirty="0" smtClean="0">
                <a:solidFill>
                  <a:schemeClr val="tx1"/>
                </a:solidFill>
                <a:latin typeface="Times New Roman" pitchFamily="18" charset="0"/>
                <a:cs typeface="Times New Roman" pitchFamily="18" charset="0"/>
              </a:rPr>
              <a:t>).</a:t>
            </a:r>
            <a:endParaRPr lang="ru-RU" sz="3600" i="1" dirty="0" smtClean="0">
              <a:solidFill>
                <a:schemeClr val="tx1"/>
              </a:solidFill>
              <a:latin typeface="Times New Roman" pitchFamily="18" charset="0"/>
              <a:cs typeface="Times New Roman" pitchFamily="18" charset="0"/>
            </a:endParaRPr>
          </a:p>
          <a:p>
            <a:endParaRPr lang="ru-RU" dirty="0"/>
          </a:p>
        </p:txBody>
      </p:sp>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pPr>
              <a:buNone/>
            </a:pPr>
            <a:r>
              <a:rPr lang="ru-RU" i="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Актуальны стратегии:</a:t>
            </a:r>
          </a:p>
          <a:p>
            <a:pPr>
              <a:buNone/>
            </a:pPr>
            <a:r>
              <a:rPr lang="ru-RU" dirty="0" smtClean="0">
                <a:solidFill>
                  <a:schemeClr val="tx1"/>
                </a:solidFill>
                <a:latin typeface="Times New Roman" pitchFamily="18" charset="0"/>
                <a:cs typeface="Times New Roman" pitchFamily="18" charset="0"/>
              </a:rPr>
              <a:t>       - ориентиры предвосхищения содержания;</a:t>
            </a:r>
            <a:endParaRPr lang="ru-RU" i="1" dirty="0" smtClean="0">
              <a:solidFill>
                <a:schemeClr val="tx1"/>
              </a:solidFill>
              <a:latin typeface="Times New Roman" pitchFamily="18" charset="0"/>
              <a:cs typeface="Times New Roman" pitchFamily="18" charset="0"/>
            </a:endParaRPr>
          </a:p>
          <a:p>
            <a:pPr>
              <a:buNone/>
            </a:pPr>
            <a:r>
              <a:rPr lang="ru-RU" dirty="0" smtClean="0">
                <a:solidFill>
                  <a:schemeClr val="tx1"/>
                </a:solidFill>
                <a:latin typeface="Times New Roman" pitchFamily="18" charset="0"/>
                <a:cs typeface="Times New Roman" pitchFamily="18" charset="0"/>
              </a:rPr>
              <a:t>       -поставь проблему. Предложи решение;</a:t>
            </a:r>
            <a:endParaRPr lang="ru-RU" i="1" dirty="0" smtClean="0">
              <a:solidFill>
                <a:schemeClr val="tx1"/>
              </a:solidFill>
              <a:latin typeface="Times New Roman" pitchFamily="18" charset="0"/>
              <a:cs typeface="Times New Roman" pitchFamily="18" charset="0"/>
            </a:endParaRPr>
          </a:p>
          <a:p>
            <a:pPr>
              <a:buNone/>
            </a:pPr>
            <a:r>
              <a:rPr lang="ru-RU" i="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рассечение вопроса;</a:t>
            </a:r>
            <a:endParaRPr lang="ru-RU" i="1" dirty="0" smtClean="0">
              <a:solidFill>
                <a:schemeClr val="tx1"/>
              </a:solidFill>
              <a:latin typeface="Times New Roman" pitchFamily="18" charset="0"/>
              <a:cs typeface="Times New Roman" pitchFamily="18" charset="0"/>
            </a:endParaRPr>
          </a:p>
          <a:p>
            <a:pPr>
              <a:buNone/>
            </a:pPr>
            <a:r>
              <a:rPr lang="ru-RU" i="1" dirty="0" smtClean="0">
                <a:solidFill>
                  <a:schemeClr val="tx1"/>
                </a:solidFill>
                <a:latin typeface="Times New Roman" pitchFamily="18" charset="0"/>
                <a:cs typeface="Times New Roman" pitchFamily="18" charset="0"/>
              </a:rPr>
              <a:t>       -п</a:t>
            </a:r>
            <a:r>
              <a:rPr lang="ru-RU" dirty="0" smtClean="0">
                <a:solidFill>
                  <a:schemeClr val="tx1"/>
                </a:solidFill>
                <a:latin typeface="Times New Roman" pitchFamily="18" charset="0"/>
                <a:cs typeface="Times New Roman" pitchFamily="18" charset="0"/>
              </a:rPr>
              <a:t>рогноз и впечатления;</a:t>
            </a:r>
            <a:endParaRPr lang="ru-RU" i="1" dirty="0" smtClean="0">
              <a:solidFill>
                <a:schemeClr val="tx1"/>
              </a:solidFill>
              <a:latin typeface="Times New Roman" pitchFamily="18" charset="0"/>
              <a:cs typeface="Times New Roman" pitchFamily="18" charset="0"/>
            </a:endParaRPr>
          </a:p>
          <a:p>
            <a:pPr>
              <a:buNone/>
            </a:pPr>
            <a:r>
              <a:rPr lang="ru-RU" dirty="0" smtClean="0">
                <a:solidFill>
                  <a:schemeClr val="tx1"/>
                </a:solidFill>
                <a:latin typeface="Times New Roman" pitchFamily="18" charset="0"/>
                <a:cs typeface="Times New Roman" pitchFamily="18" charset="0"/>
              </a:rPr>
              <a:t>       -алфавит за круглым столом.</a:t>
            </a:r>
            <a:endParaRPr lang="ru-RU" dirty="0"/>
          </a:p>
        </p:txBody>
      </p:sp>
      <p:pic>
        <p:nvPicPr>
          <p:cNvPr id="4" name="Picture 3" descr="C:\Documents and Settings\Варанкина\Мои документы\картинки\школьная\02d9e7a4b823.png"/>
          <p:cNvPicPr>
            <a:picLocks noChangeAspect="1" noChangeArrowheads="1"/>
          </p:cNvPicPr>
          <p:nvPr/>
        </p:nvPicPr>
        <p:blipFill>
          <a:blip r:embed="rId2" cstate="print"/>
          <a:srcRect/>
          <a:stretch>
            <a:fillRect/>
          </a:stretch>
        </p:blipFill>
        <p:spPr bwMode="auto">
          <a:xfrm>
            <a:off x="6300192" y="3645024"/>
            <a:ext cx="2521620" cy="2424351"/>
          </a:xfrm>
          <a:prstGeom prst="rect">
            <a:avLst/>
          </a:prstGeom>
          <a:noFill/>
          <a:ln w="9525">
            <a:noFill/>
            <a:miter lim="800000"/>
            <a:headEnd/>
            <a:tailEnd/>
          </a:ln>
        </p:spPr>
      </p:pic>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648072"/>
          </a:xfrm>
        </p:spPr>
        <p:txBody>
          <a:bodyPr>
            <a:normAutofit/>
          </a:bodyPr>
          <a:lstStyle/>
          <a:p>
            <a:r>
              <a:rPr lang="ru-RU" sz="3200" b="1" dirty="0" smtClean="0">
                <a:solidFill>
                  <a:srgbClr val="002060"/>
                </a:solidFill>
                <a:latin typeface="Times New Roman" pitchFamily="18" charset="0"/>
                <a:cs typeface="Times New Roman" pitchFamily="18" charset="0"/>
              </a:rPr>
              <a:t>исполнительная фаза чтения</a:t>
            </a:r>
            <a:endParaRPr lang="ru-RU" sz="32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052736"/>
            <a:ext cx="8299648" cy="5805264"/>
          </a:xfrm>
        </p:spPr>
        <p:txBody>
          <a:bodyPr>
            <a:normAutofit fontScale="62500" lnSpcReduction="20000"/>
          </a:bodyPr>
          <a:lstStyle/>
          <a:p>
            <a:pPr>
              <a:buNone/>
            </a:pPr>
            <a:r>
              <a:rPr lang="ru-RU" u="sng" dirty="0" smtClean="0"/>
              <a:t>         </a:t>
            </a:r>
            <a:r>
              <a:rPr lang="ru-RU" sz="3400" u="sng" dirty="0" smtClean="0">
                <a:solidFill>
                  <a:schemeClr val="tx1"/>
                </a:solidFill>
                <a:latin typeface="Times New Roman" pitchFamily="18" charset="0"/>
                <a:cs typeface="Times New Roman" pitchFamily="18" charset="0"/>
              </a:rPr>
              <a:t>Целью стратегий </a:t>
            </a:r>
            <a:r>
              <a:rPr lang="ru-RU" sz="3400" dirty="0" smtClean="0">
                <a:solidFill>
                  <a:schemeClr val="tx1"/>
                </a:solidFill>
                <a:latin typeface="Times New Roman" pitchFamily="18" charset="0"/>
                <a:cs typeface="Times New Roman" pitchFamily="18" charset="0"/>
              </a:rPr>
              <a:t>исполнительной фазы чтения является развитие механизмов чтения, т. е. выдвижение гипотезы, ее подтверждение/отклонение, контекстуальная и смысловая догадка, размышление во время чтения о том, что и как «я читаю», насколько хорошо «понимаю прочитанное». </a:t>
            </a:r>
            <a:r>
              <a:rPr lang="ru-RU" sz="3400" u="sng" dirty="0" smtClean="0">
                <a:solidFill>
                  <a:schemeClr val="tx1"/>
                </a:solidFill>
                <a:latin typeface="Times New Roman" pitchFamily="18" charset="0"/>
                <a:cs typeface="Times New Roman" pitchFamily="18" charset="0"/>
              </a:rPr>
              <a:t>Основным принципом </a:t>
            </a:r>
            <a:r>
              <a:rPr lang="ru-RU" sz="3400" dirty="0" smtClean="0">
                <a:solidFill>
                  <a:schemeClr val="tx1"/>
                </a:solidFill>
                <a:latin typeface="Times New Roman" pitchFamily="18" charset="0"/>
                <a:cs typeface="Times New Roman" pitchFamily="18" charset="0"/>
              </a:rPr>
              <a:t>стратегий этого этапа – текстовой деятельности (</a:t>
            </a:r>
            <a:r>
              <a:rPr lang="ru-RU" sz="3400" dirty="0" err="1" smtClean="0">
                <a:solidFill>
                  <a:schemeClr val="tx1"/>
                </a:solidFill>
                <a:latin typeface="Times New Roman" pitchFamily="18" charset="0"/>
                <a:cs typeface="Times New Roman" pitchFamily="18" charset="0"/>
              </a:rPr>
              <a:t>while</a:t>
            </a:r>
            <a:r>
              <a:rPr lang="ru-RU" sz="3400" dirty="0" smtClean="0">
                <a:solidFill>
                  <a:schemeClr val="tx1"/>
                </a:solidFill>
                <a:latin typeface="Times New Roman" pitchFamily="18" charset="0"/>
                <a:cs typeface="Times New Roman" pitchFamily="18" charset="0"/>
              </a:rPr>
              <a:t> </a:t>
            </a:r>
            <a:r>
              <a:rPr lang="ru-RU" sz="3400" dirty="0" err="1" smtClean="0">
                <a:solidFill>
                  <a:schemeClr val="tx1"/>
                </a:solidFill>
                <a:latin typeface="Times New Roman" pitchFamily="18" charset="0"/>
                <a:cs typeface="Times New Roman" pitchFamily="18" charset="0"/>
              </a:rPr>
              <a:t>reading</a:t>
            </a:r>
            <a:r>
              <a:rPr lang="ru-RU" sz="3400" dirty="0" smtClean="0">
                <a:solidFill>
                  <a:schemeClr val="tx1"/>
                </a:solidFill>
                <a:latin typeface="Times New Roman" pitchFamily="18" charset="0"/>
                <a:cs typeface="Times New Roman" pitchFamily="18" charset="0"/>
              </a:rPr>
              <a:t>) – будет остановка деятельности, размышление вслух, прогноз, установление разнообразных и разнонаправленных связей и отношений внутри развития сюжета. Педагог вмешивается  процесс чтения обучающегося с целью оказания помощи, дополнительного информирования и обучения. Чем труднее материал, с которым работает читатель, тем большая помощь педагога ему необходима. Поэтому </a:t>
            </a:r>
            <a:r>
              <a:rPr lang="ru-RU" sz="3400" u="sng" dirty="0" smtClean="0">
                <a:solidFill>
                  <a:schemeClr val="tx1"/>
                </a:solidFill>
                <a:latin typeface="Times New Roman" pitchFamily="18" charset="0"/>
                <a:cs typeface="Times New Roman" pitchFamily="18" charset="0"/>
              </a:rPr>
              <a:t>наиболее эффективными </a:t>
            </a:r>
            <a:r>
              <a:rPr lang="ru-RU" sz="3400" dirty="0" smtClean="0">
                <a:solidFill>
                  <a:schemeClr val="tx1"/>
                </a:solidFill>
                <a:latin typeface="Times New Roman" pitchFamily="18" charset="0"/>
                <a:cs typeface="Times New Roman" pitchFamily="18" charset="0"/>
              </a:rPr>
              <a:t>будут стратегии, связанные с ведением записей в самой различной форме, многочисленными вариантами работы со словом, рубрикацией и системными организаторами или кластерами, а также догадками по контексту и формированием мнения, основанного на тексте.</a:t>
            </a:r>
            <a:endParaRPr lang="ru-RU" sz="3400" i="1" dirty="0" smtClean="0">
              <a:solidFill>
                <a:schemeClr val="tx1"/>
              </a:solidFill>
              <a:latin typeface="Times New Roman" pitchFamily="18" charset="0"/>
              <a:cs typeface="Times New Roman" pitchFamily="18" charset="0"/>
            </a:endParaRPr>
          </a:p>
          <a:p>
            <a:endParaRPr lang="ru-RU" dirty="0">
              <a:solidFill>
                <a:schemeClr val="tx1"/>
              </a:solidFill>
            </a:endParaRPr>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4800" y="457200"/>
            <a:ext cx="8686800" cy="595536"/>
          </a:xfrm>
        </p:spPr>
        <p:txBody>
          <a:bodyPr>
            <a:normAutofit fontScale="90000"/>
          </a:bodyPr>
          <a:lstStyle/>
          <a:p>
            <a:r>
              <a:rPr lang="ru-RU" b="1" dirty="0" smtClean="0">
                <a:solidFill>
                  <a:srgbClr val="C00000"/>
                </a:solidFill>
                <a:latin typeface="Times New Roman" pitchFamily="18" charset="0"/>
                <a:cs typeface="Times New Roman" pitchFamily="18" charset="0"/>
              </a:rPr>
              <a:t>АКТУАЛЬНОСТЬ ПРОБЛЕМЫ</a:t>
            </a:r>
            <a:endParaRPr lang="ru-RU" b="1" dirty="0">
              <a:solidFill>
                <a:srgbClr val="C00000"/>
              </a:solidFill>
              <a:latin typeface="Times New Roman" pitchFamily="18" charset="0"/>
              <a:cs typeface="Times New Roman" pitchFamily="18" charset="0"/>
            </a:endParaRPr>
          </a:p>
        </p:txBody>
      </p:sp>
      <p:sp>
        <p:nvSpPr>
          <p:cNvPr id="6" name="Содержимое 5"/>
          <p:cNvSpPr>
            <a:spLocks noGrp="1"/>
          </p:cNvSpPr>
          <p:nvPr>
            <p:ph idx="1"/>
          </p:nvPr>
        </p:nvSpPr>
        <p:spPr>
          <a:xfrm>
            <a:off x="304800" y="1554162"/>
            <a:ext cx="8299648" cy="4525963"/>
          </a:xfrm>
        </p:spPr>
        <p:txBody>
          <a:bodyPr>
            <a:normAutofit fontScale="40000" lnSpcReduction="20000"/>
          </a:bodyPr>
          <a:lstStyle/>
          <a:p>
            <a:pPr algn="just"/>
            <a:endParaRPr lang="ru-RU" dirty="0" smtClean="0"/>
          </a:p>
          <a:p>
            <a:pPr algn="just">
              <a:spcBef>
                <a:spcPts val="0"/>
              </a:spcBef>
              <a:buFont typeface="Wingdings" pitchFamily="2" charset="2"/>
              <a:buChar char="§"/>
            </a:pPr>
            <a:r>
              <a:rPr lang="ru-RU" sz="6000" dirty="0" smtClean="0">
                <a:solidFill>
                  <a:schemeClr val="tx1"/>
                </a:solidFill>
                <a:latin typeface="Times New Roman" pitchFamily="18" charset="0"/>
                <a:cs typeface="Times New Roman" pitchFamily="18" charset="0"/>
              </a:rPr>
              <a:t>Современное общество является информационным обществом, и очень важно научить школьников критически воспринимать поступающую к ним информацию.</a:t>
            </a:r>
          </a:p>
          <a:p>
            <a:pPr algn="just">
              <a:spcBef>
                <a:spcPts val="0"/>
              </a:spcBef>
              <a:buFont typeface="Wingdings" pitchFamily="2" charset="2"/>
              <a:buChar char="§"/>
            </a:pPr>
            <a:endParaRPr lang="ru-RU" sz="6000" dirty="0" smtClean="0">
              <a:solidFill>
                <a:schemeClr val="tx1"/>
              </a:solidFill>
              <a:latin typeface="Times New Roman" pitchFamily="18" charset="0"/>
              <a:cs typeface="Times New Roman" pitchFamily="18" charset="0"/>
            </a:endParaRPr>
          </a:p>
          <a:p>
            <a:pPr algn="just">
              <a:spcBef>
                <a:spcPts val="0"/>
              </a:spcBef>
              <a:buFont typeface="Wingdings" pitchFamily="2" charset="2"/>
              <a:buChar char="§"/>
            </a:pPr>
            <a:r>
              <a:rPr lang="ru-RU" sz="6000" dirty="0" smtClean="0">
                <a:solidFill>
                  <a:schemeClr val="tx1"/>
                </a:solidFill>
                <a:latin typeface="Times New Roman" pitchFamily="18" charset="0"/>
                <a:cs typeface="Times New Roman" pitchFamily="18" charset="0"/>
              </a:rPr>
              <a:t>Сегодня чтение, наряду с письмом и владением компьютером, относится к базовым умениям.</a:t>
            </a:r>
          </a:p>
          <a:p>
            <a:pPr algn="just">
              <a:spcBef>
                <a:spcPts val="0"/>
              </a:spcBef>
              <a:buFont typeface="Wingdings" pitchFamily="2" charset="2"/>
              <a:buChar char="§"/>
            </a:pPr>
            <a:endParaRPr lang="ru-RU" sz="6000" dirty="0" smtClean="0">
              <a:solidFill>
                <a:schemeClr val="tx1"/>
              </a:solidFill>
              <a:latin typeface="Times New Roman" pitchFamily="18" charset="0"/>
              <a:cs typeface="Times New Roman" pitchFamily="18" charset="0"/>
            </a:endParaRPr>
          </a:p>
          <a:p>
            <a:pPr algn="just">
              <a:spcBef>
                <a:spcPts val="0"/>
              </a:spcBef>
              <a:buFont typeface="Wingdings" pitchFamily="2" charset="2"/>
              <a:buChar char="§"/>
            </a:pPr>
            <a:r>
              <a:rPr lang="ru-RU" sz="6000" dirty="0" smtClean="0">
                <a:solidFill>
                  <a:schemeClr val="tx1"/>
                </a:solidFill>
                <a:latin typeface="Times New Roman" pitchFamily="18" charset="0"/>
                <a:cs typeface="Times New Roman" pitchFamily="18" charset="0"/>
              </a:rPr>
              <a:t> Навык чтения – фундамент   всего последующего  образования. Единицей информации является </a:t>
            </a:r>
            <a:r>
              <a:rPr lang="ru-RU" sz="6000" b="1" dirty="0" smtClean="0">
                <a:solidFill>
                  <a:schemeClr val="tx1"/>
                </a:solidFill>
                <a:latin typeface="Times New Roman" pitchFamily="18" charset="0"/>
                <a:cs typeface="Times New Roman" pitchFamily="18" charset="0"/>
              </a:rPr>
              <a:t>текст </a:t>
            </a:r>
            <a:r>
              <a:rPr lang="ru-RU" sz="6000" dirty="0" smtClean="0">
                <a:solidFill>
                  <a:schemeClr val="tx1"/>
                </a:solidFill>
                <a:latin typeface="Times New Roman" pitchFamily="18" charset="0"/>
                <a:cs typeface="Times New Roman" pitchFamily="18" charset="0"/>
              </a:rPr>
              <a:t>– по сути, законченное, устное, письменное, мысленное высказывание. Умение грамотно работать с текстом является одним из основополагающих умений для человека. </a:t>
            </a:r>
            <a:r>
              <a:rPr lang="ru-RU" sz="5900" dirty="0" smtClean="0">
                <a:solidFill>
                  <a:schemeClr val="tx1"/>
                </a:solidFill>
                <a:latin typeface="Times New Roman" pitchFamily="18" charset="0"/>
                <a:cs typeface="Times New Roman" pitchFamily="18" charset="0"/>
              </a:rPr>
              <a:t/>
            </a:r>
            <a:br>
              <a:rPr lang="ru-RU" sz="5900" dirty="0" smtClean="0">
                <a:solidFill>
                  <a:schemeClr val="tx1"/>
                </a:solidFill>
                <a:latin typeface="Times New Roman" pitchFamily="18" charset="0"/>
                <a:cs typeface="Times New Roman" pitchFamily="18" charset="0"/>
              </a:rPr>
            </a:br>
            <a:endParaRPr lang="ru-RU" sz="5900" dirty="0" smtClean="0">
              <a:solidFill>
                <a:schemeClr val="tx1"/>
              </a:solidFill>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720080"/>
          </a:xfrm>
        </p:spPr>
        <p:txBody>
          <a:bodyPr>
            <a:normAutofit/>
          </a:bodyPr>
          <a:lstStyle/>
          <a:p>
            <a:r>
              <a:rPr lang="ru-RU" sz="2800" b="1" dirty="0" smtClean="0">
                <a:solidFill>
                  <a:srgbClr val="002060"/>
                </a:solidFill>
                <a:latin typeface="Times New Roman" pitchFamily="18" charset="0"/>
                <a:cs typeface="Times New Roman" pitchFamily="18" charset="0"/>
              </a:rPr>
              <a:t>Стратегии исполнительного этапа</a:t>
            </a:r>
            <a:endParaRPr lang="ru-RU" sz="2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124744"/>
            <a:ext cx="8686800" cy="4955381"/>
          </a:xfrm>
        </p:spPr>
        <p:txBody>
          <a:bodyPr>
            <a:normAutofit lnSpcReduction="10000"/>
          </a:bodyPr>
          <a:lstStyle/>
          <a:p>
            <a:r>
              <a:rPr lang="ru-RU" dirty="0" smtClean="0">
                <a:solidFill>
                  <a:schemeClr val="tx1"/>
                </a:solidFill>
                <a:latin typeface="Times New Roman" pitchFamily="18" charset="0"/>
                <a:cs typeface="Times New Roman" pitchFamily="18" charset="0"/>
              </a:rPr>
              <a:t>Следуйте за персонажем книги.</a:t>
            </a:r>
            <a:endParaRPr lang="ru-RU" i="1"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Путешествие по главе книги.</a:t>
            </a:r>
            <a:endParaRPr lang="ru-RU" i="1"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Чтение с пометками (SMART, INSERT).</a:t>
            </a:r>
            <a:endParaRPr lang="ru-RU" i="1"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Чтение с вопросами.</a:t>
            </a:r>
            <a:endParaRPr lang="ru-RU" i="1"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Чтение с обсуждением.</a:t>
            </a:r>
            <a:endParaRPr lang="ru-RU" i="1"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Карта осмысления и запоминания событий.</a:t>
            </a:r>
            <a:endParaRPr lang="ru-RU" i="1"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Тайм-аут! (паузы для сохранения информации).</a:t>
            </a:r>
            <a:endParaRPr lang="ru-RU" i="1"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Мозаика (чтение «вскладчину»).</a:t>
            </a:r>
            <a:endParaRPr lang="ru-RU" i="1" dirty="0" smtClean="0">
              <a:solidFill>
                <a:schemeClr val="tx1"/>
              </a:solidFill>
              <a:latin typeface="Times New Roman" pitchFamily="18" charset="0"/>
              <a:cs typeface="Times New Roman" pitchFamily="18" charset="0"/>
            </a:endParaRPr>
          </a:p>
          <a:p>
            <a:endParaRPr lang="ru-RU" dirty="0"/>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95536"/>
          </a:xfrm>
        </p:spPr>
        <p:txBody>
          <a:bodyPr>
            <a:normAutofit fontScale="90000"/>
          </a:bodyPr>
          <a:lstStyle/>
          <a:p>
            <a:r>
              <a:rPr lang="ru-RU" b="1" dirty="0" err="1" smtClean="0">
                <a:solidFill>
                  <a:srgbClr val="002060"/>
                </a:solidFill>
                <a:latin typeface="Times New Roman" pitchFamily="18" charset="0"/>
                <a:cs typeface="Times New Roman" pitchFamily="18" charset="0"/>
              </a:rPr>
              <a:t>Постчтение</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196752"/>
            <a:ext cx="8686800" cy="4883373"/>
          </a:xfrm>
        </p:spPr>
        <p:txBody>
          <a:bodyPr>
            <a:noAutofit/>
          </a:bodyPr>
          <a:lstStyle/>
          <a:p>
            <a:pPr marL="0" lvl="0">
              <a:spcBef>
                <a:spcPts val="0"/>
              </a:spcBef>
              <a:buNone/>
            </a:pPr>
            <a:r>
              <a:rPr lang="ru-RU" sz="2400" dirty="0" smtClean="0">
                <a:solidFill>
                  <a:schemeClr val="tx1"/>
                </a:solidFill>
                <a:latin typeface="Times New Roman" pitchFamily="18" charset="0"/>
                <a:cs typeface="Times New Roman" pitchFamily="18" charset="0"/>
              </a:rPr>
              <a:t>   </a:t>
            </a:r>
            <a:r>
              <a:rPr lang="ru-RU" sz="2400" u="sng" dirty="0" smtClean="0">
                <a:solidFill>
                  <a:schemeClr val="tx1"/>
                </a:solidFill>
                <a:latin typeface="Times New Roman" pitchFamily="18" charset="0"/>
                <a:cs typeface="Times New Roman" pitchFamily="18" charset="0"/>
              </a:rPr>
              <a:t> Целью </a:t>
            </a:r>
            <a:r>
              <a:rPr lang="ru-RU" sz="2400" dirty="0" smtClean="0">
                <a:solidFill>
                  <a:schemeClr val="tx1"/>
                </a:solidFill>
                <a:latin typeface="Times New Roman" pitchFamily="18" charset="0"/>
                <a:cs typeface="Times New Roman" pitchFamily="18" charset="0"/>
              </a:rPr>
              <a:t>стратегий </a:t>
            </a:r>
            <a:r>
              <a:rPr lang="ru-RU" sz="2400" dirty="0" err="1" smtClean="0">
                <a:solidFill>
                  <a:schemeClr val="tx1"/>
                </a:solidFill>
                <a:latin typeface="Times New Roman" pitchFamily="18" charset="0"/>
                <a:cs typeface="Times New Roman" pitchFamily="18" charset="0"/>
              </a:rPr>
              <a:t>постчтения</a:t>
            </a:r>
            <a:r>
              <a:rPr lang="ru-RU" sz="2400" dirty="0" smtClean="0">
                <a:solidFill>
                  <a:schemeClr val="tx1"/>
                </a:solidFill>
                <a:latin typeface="Times New Roman" pitchFamily="18" charset="0"/>
                <a:cs typeface="Times New Roman" pitchFamily="18" charset="0"/>
              </a:rPr>
              <a:t> является применение, использование материала в самых различных ситуациях, формах, сферах и включение его в другую, более масштабную деятельность. Стратегии связаны с усвоением, расширением, углублением, обсуждением содержания прочитанного. </a:t>
            </a:r>
            <a:r>
              <a:rPr lang="ru-RU" sz="2400" b="1" dirty="0" smtClean="0">
                <a:solidFill>
                  <a:schemeClr val="tx1"/>
                </a:solidFill>
                <a:latin typeface="Times New Roman" pitchFamily="18" charset="0"/>
                <a:cs typeface="Times New Roman" pitchFamily="18" charset="0"/>
              </a:rPr>
              <a:t>Функции </a:t>
            </a:r>
            <a:r>
              <a:rPr lang="ru-RU" sz="2400" b="1" dirty="0" err="1" smtClean="0">
                <a:solidFill>
                  <a:schemeClr val="tx1"/>
                </a:solidFill>
                <a:latin typeface="Times New Roman" pitchFamily="18" charset="0"/>
                <a:cs typeface="Times New Roman" pitchFamily="18" charset="0"/>
              </a:rPr>
              <a:t>постчтения</a:t>
            </a:r>
            <a:r>
              <a:rPr lang="ru-RU" sz="2400" b="1" dirty="0" smtClean="0">
                <a:solidFill>
                  <a:schemeClr val="tx1"/>
                </a:solidFill>
                <a:latin typeface="Times New Roman" pitchFamily="18" charset="0"/>
                <a:cs typeface="Times New Roman" pitchFamily="18" charset="0"/>
              </a:rPr>
              <a:t>:</a:t>
            </a:r>
          </a:p>
          <a:p>
            <a:pPr marL="0" lvl="0">
              <a:spcBef>
                <a:spcPts val="0"/>
              </a:spcBef>
              <a:buNone/>
            </a:pPr>
            <a:r>
              <a:rPr lang="ru-RU" sz="2400" dirty="0" smtClean="0">
                <a:solidFill>
                  <a:schemeClr val="tx1"/>
                </a:solidFill>
                <a:latin typeface="Times New Roman" pitchFamily="18" charset="0"/>
                <a:cs typeface="Times New Roman" pitchFamily="18" charset="0"/>
              </a:rPr>
              <a:t>-коммуникационная (обмен мнениями о новой информации);</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-информационная (приобретение нового знания);</a:t>
            </a:r>
          </a:p>
          <a:p>
            <a:pPr marL="0" lvl="0">
              <a:spcBef>
                <a:spcPts val="0"/>
              </a:spcBef>
              <a:buNone/>
            </a:pPr>
            <a:r>
              <a:rPr lang="ru-RU" sz="2400" dirty="0" smtClean="0">
                <a:solidFill>
                  <a:schemeClr val="tx1"/>
                </a:solidFill>
                <a:latin typeface="Times New Roman" pitchFamily="18" charset="0"/>
                <a:cs typeface="Times New Roman" pitchFamily="18" charset="0"/>
              </a:rPr>
              <a:t>-мотивационная (побуждение к дальнейшему расширению информационного поля);</a:t>
            </a:r>
          </a:p>
          <a:p>
            <a:pPr marL="0">
              <a:spcBef>
                <a:spcPts val="0"/>
              </a:spcBef>
              <a:buNone/>
            </a:pPr>
            <a:r>
              <a:rPr lang="ru-RU" sz="2400" dirty="0" smtClean="0">
                <a:solidFill>
                  <a:schemeClr val="tx1"/>
                </a:solidFill>
                <a:latin typeface="Times New Roman" pitchFamily="18" charset="0"/>
                <a:cs typeface="Times New Roman" pitchFamily="18" charset="0"/>
              </a:rPr>
              <a:t>-оценочная (соотнесение новой информации и имеющихся знаний, выработка собственной позиции, оценка процесса).</a:t>
            </a:r>
            <a:endParaRPr lang="ru-RU" sz="2400" dirty="0">
              <a:solidFill>
                <a:schemeClr val="tx1"/>
              </a:solidFill>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457200"/>
            <a:ext cx="8686800" cy="523528"/>
          </a:xfrm>
        </p:spPr>
        <p:txBody>
          <a:bodyPr>
            <a:normAutofit fontScale="90000"/>
          </a:bodyPr>
          <a:lstStyle/>
          <a:p>
            <a:r>
              <a:rPr lang="ru-RU" b="1" dirty="0" smtClean="0">
                <a:solidFill>
                  <a:srgbClr val="002060"/>
                </a:solidFill>
                <a:latin typeface="Times New Roman" pitchFamily="18" charset="0"/>
                <a:cs typeface="Times New Roman" pitchFamily="18" charset="0"/>
              </a:rPr>
              <a:t> Стратегии </a:t>
            </a:r>
            <a:r>
              <a:rPr lang="ru-RU" b="1" dirty="0" err="1" smtClean="0">
                <a:solidFill>
                  <a:srgbClr val="002060"/>
                </a:solidFill>
                <a:latin typeface="Times New Roman" pitchFamily="18" charset="0"/>
                <a:cs typeface="Times New Roman" pitchFamily="18" charset="0"/>
              </a:rPr>
              <a:t>постчтения</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304800" y="1196752"/>
            <a:ext cx="4191000" cy="5661248"/>
          </a:xfrm>
        </p:spPr>
        <p:txBody>
          <a:bodyPr>
            <a:normAutofit fontScale="62500" lnSpcReduction="20000"/>
          </a:bodyPr>
          <a:lstStyle/>
          <a:p>
            <a:r>
              <a:rPr lang="ru-RU" sz="4400" dirty="0" smtClean="0">
                <a:latin typeface="Times New Roman" pitchFamily="18" charset="0"/>
                <a:cs typeface="Times New Roman" pitchFamily="18" charset="0"/>
              </a:rPr>
              <a:t>Карта фрейма текста.</a:t>
            </a:r>
            <a:endParaRPr lang="ru-RU" sz="4400" i="1" dirty="0" smtClean="0">
              <a:latin typeface="Times New Roman" pitchFamily="18" charset="0"/>
              <a:cs typeface="Times New Roman" pitchFamily="18" charset="0"/>
            </a:endParaRPr>
          </a:p>
          <a:p>
            <a:r>
              <a:rPr lang="ru-RU" sz="4400" dirty="0" smtClean="0">
                <a:latin typeface="Times New Roman" pitchFamily="18" charset="0"/>
                <a:cs typeface="Times New Roman" pitchFamily="18" charset="0"/>
              </a:rPr>
              <a:t>Карта типа текста.</a:t>
            </a:r>
            <a:endParaRPr lang="ru-RU" sz="4400" i="1" dirty="0" smtClean="0">
              <a:latin typeface="Times New Roman" pitchFamily="18" charset="0"/>
              <a:cs typeface="Times New Roman" pitchFamily="18" charset="0"/>
            </a:endParaRPr>
          </a:p>
          <a:p>
            <a:r>
              <a:rPr lang="ru-RU" sz="4400" dirty="0" smtClean="0">
                <a:latin typeface="Times New Roman" pitchFamily="18" charset="0"/>
                <a:cs typeface="Times New Roman" pitchFamily="18" charset="0"/>
              </a:rPr>
              <a:t>Паутина обсуждения.</a:t>
            </a:r>
            <a:endParaRPr lang="ru-RU" sz="4400" i="1" dirty="0" smtClean="0">
              <a:latin typeface="Times New Roman" pitchFamily="18" charset="0"/>
              <a:cs typeface="Times New Roman" pitchFamily="18" charset="0"/>
            </a:endParaRPr>
          </a:p>
          <a:p>
            <a:r>
              <a:rPr lang="ru-RU" sz="4400" dirty="0" smtClean="0">
                <a:latin typeface="Times New Roman" pitchFamily="18" charset="0"/>
                <a:cs typeface="Times New Roman" pitchFamily="18" charset="0"/>
              </a:rPr>
              <a:t>Пирамида фактов.</a:t>
            </a:r>
          </a:p>
          <a:p>
            <a:r>
              <a:rPr lang="ru-RU" sz="4400" dirty="0" smtClean="0">
                <a:latin typeface="Times New Roman" pitchFamily="18" charset="0"/>
                <a:cs typeface="Times New Roman" pitchFamily="18" charset="0"/>
              </a:rPr>
              <a:t>Где ответ?</a:t>
            </a:r>
            <a:endParaRPr lang="ru-RU" sz="4400" i="1" dirty="0" smtClean="0">
              <a:latin typeface="Times New Roman" pitchFamily="18" charset="0"/>
              <a:cs typeface="Times New Roman" pitchFamily="18" charset="0"/>
            </a:endParaRPr>
          </a:p>
          <a:p>
            <a:r>
              <a:rPr lang="ru-RU" sz="4400" dirty="0" smtClean="0">
                <a:latin typeface="Times New Roman" pitchFamily="18" charset="0"/>
                <a:cs typeface="Times New Roman" pitchFamily="18" charset="0"/>
              </a:rPr>
              <a:t>Карта </a:t>
            </a:r>
            <a:r>
              <a:rPr lang="ru-RU" sz="4400" dirty="0" err="1" smtClean="0">
                <a:latin typeface="Times New Roman" pitchFamily="18" charset="0"/>
                <a:cs typeface="Times New Roman" pitchFamily="18" charset="0"/>
              </a:rPr>
              <a:t>межпредметных</a:t>
            </a:r>
            <a:r>
              <a:rPr lang="ru-RU" sz="4400" dirty="0" smtClean="0">
                <a:latin typeface="Times New Roman" pitchFamily="18" charset="0"/>
                <a:cs typeface="Times New Roman" pitchFamily="18" charset="0"/>
              </a:rPr>
              <a:t> связей.</a:t>
            </a:r>
            <a:endParaRPr lang="ru-RU" sz="4400" i="1" dirty="0" smtClean="0">
              <a:latin typeface="Times New Roman" pitchFamily="18" charset="0"/>
              <a:cs typeface="Times New Roman" pitchFamily="18" charset="0"/>
            </a:endParaRPr>
          </a:p>
          <a:p>
            <a:r>
              <a:rPr lang="ru-RU" sz="4400" dirty="0" smtClean="0">
                <a:latin typeface="Times New Roman" pitchFamily="18" charset="0"/>
                <a:cs typeface="Times New Roman" pitchFamily="18" charset="0"/>
              </a:rPr>
              <a:t>Сводные таблицы.</a:t>
            </a:r>
            <a:endParaRPr lang="ru-RU" sz="4400" i="1" dirty="0" smtClean="0">
              <a:latin typeface="Times New Roman" pitchFamily="18" charset="0"/>
              <a:cs typeface="Times New Roman" pitchFamily="18" charset="0"/>
            </a:endParaRPr>
          </a:p>
          <a:p>
            <a:r>
              <a:rPr lang="ru-RU" sz="4400" dirty="0" smtClean="0">
                <a:latin typeface="Times New Roman" pitchFamily="18" charset="0"/>
                <a:cs typeface="Times New Roman" pitchFamily="18" charset="0"/>
              </a:rPr>
              <a:t>Граф-схема текста.</a:t>
            </a:r>
            <a:endParaRPr lang="ru-RU" sz="4400" i="1" dirty="0" smtClean="0">
              <a:latin typeface="Times New Roman" pitchFamily="18" charset="0"/>
              <a:cs typeface="Times New Roman" pitchFamily="18" charset="0"/>
            </a:endParaRPr>
          </a:p>
          <a:p>
            <a:r>
              <a:rPr lang="ru-RU" sz="4400" dirty="0" smtClean="0">
                <a:latin typeface="Times New Roman" pitchFamily="18" charset="0"/>
                <a:cs typeface="Times New Roman" pitchFamily="18" charset="0"/>
              </a:rPr>
              <a:t>Различные вопросы к тексту.</a:t>
            </a:r>
            <a:endParaRPr lang="ru-RU" sz="4400" i="1" dirty="0" smtClean="0">
              <a:latin typeface="Times New Roman" pitchFamily="18" charset="0"/>
              <a:cs typeface="Times New Roman" pitchFamily="18" charset="0"/>
            </a:endParaRPr>
          </a:p>
          <a:p>
            <a:r>
              <a:rPr lang="ru-RU" sz="4400" dirty="0" smtClean="0">
                <a:latin typeface="Times New Roman" pitchFamily="18" charset="0"/>
                <a:cs typeface="Times New Roman" pitchFamily="18" charset="0"/>
              </a:rPr>
              <a:t>Аннотация – реферат – пересказ.</a:t>
            </a:r>
          </a:p>
          <a:p>
            <a:endParaRPr lang="ru-RU" i="1" dirty="0" smtClean="0">
              <a:latin typeface="Times New Roman" pitchFamily="18" charset="0"/>
              <a:cs typeface="Times New Roman" pitchFamily="18" charset="0"/>
            </a:endParaRPr>
          </a:p>
          <a:p>
            <a:endParaRPr lang="ru-RU" dirty="0"/>
          </a:p>
        </p:txBody>
      </p:sp>
      <p:sp>
        <p:nvSpPr>
          <p:cNvPr id="5" name="Содержимое 4"/>
          <p:cNvSpPr>
            <a:spLocks noGrp="1"/>
          </p:cNvSpPr>
          <p:nvPr>
            <p:ph sz="half" idx="2"/>
          </p:nvPr>
        </p:nvSpPr>
        <p:spPr>
          <a:xfrm>
            <a:off x="4648200" y="1052736"/>
            <a:ext cx="4343400" cy="5805264"/>
          </a:xfrm>
        </p:spPr>
        <p:txBody>
          <a:bodyPr>
            <a:noAutofit/>
          </a:bodyPr>
          <a:lstStyle/>
          <a:p>
            <a:r>
              <a:rPr lang="ru-RU" dirty="0" err="1" smtClean="0">
                <a:latin typeface="Times New Roman" pitchFamily="18" charset="0"/>
                <a:cs typeface="Times New Roman" pitchFamily="18" charset="0"/>
              </a:rPr>
              <a:t>Взаимовопросы</a:t>
            </a:r>
            <a:r>
              <a:rPr lang="ru-RU" dirty="0" smtClean="0">
                <a:latin typeface="Times New Roman" pitchFamily="18" charset="0"/>
                <a:cs typeface="Times New Roman" pitchFamily="18" charset="0"/>
              </a:rPr>
              <a:t>.</a:t>
            </a:r>
            <a:endParaRPr lang="ru-RU" i="1"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Синквейн</a:t>
            </a:r>
            <a:r>
              <a:rPr lang="ru-RU" dirty="0" smtClean="0">
                <a:latin typeface="Times New Roman" pitchFamily="18" charset="0"/>
                <a:cs typeface="Times New Roman" pitchFamily="18" charset="0"/>
              </a:rPr>
              <a:t>.</a:t>
            </a:r>
            <a:endParaRPr lang="ru-RU" i="1"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Предчтение</a:t>
            </a:r>
            <a:r>
              <a:rPr lang="ru-RU" dirty="0" smtClean="0">
                <a:latin typeface="Times New Roman" pitchFamily="18" charset="0"/>
                <a:cs typeface="Times New Roman" pitchFamily="18" charset="0"/>
              </a:rPr>
              <a:t> – чтение – </a:t>
            </a:r>
            <a:r>
              <a:rPr lang="ru-RU" dirty="0" err="1" smtClean="0">
                <a:latin typeface="Times New Roman" pitchFamily="18" charset="0"/>
                <a:cs typeface="Times New Roman" pitchFamily="18" charset="0"/>
              </a:rPr>
              <a:t>постчтение</a:t>
            </a:r>
            <a:r>
              <a:rPr lang="ru-RU" dirty="0" smtClean="0">
                <a:latin typeface="Times New Roman" pitchFamily="18" charset="0"/>
                <a:cs typeface="Times New Roman" pitchFamily="18" charset="0"/>
              </a:rPr>
              <a:t>: </a:t>
            </a:r>
            <a:endParaRPr lang="ru-RU" i="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Обзор, вопросы, чтение, изложение, повторение. </a:t>
            </a:r>
            <a:endParaRPr lang="ru-RU" i="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Рефлексивные размышления (SQ4R).</a:t>
            </a:r>
            <a:endParaRPr lang="ru-RU" i="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Знаю, хочу узнать, узнал (и варианты) (KWL).</a:t>
            </a:r>
            <a:endParaRPr lang="ru-RU" i="1" dirty="0" smtClean="0">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235496"/>
          </a:xfrm>
        </p:spPr>
        <p:txBody>
          <a:bodyPr>
            <a:normAutofit fontScale="90000"/>
          </a:bodyPr>
          <a:lstStyle/>
          <a:p>
            <a:endParaRPr lang="ru-RU" dirty="0"/>
          </a:p>
        </p:txBody>
      </p:sp>
      <p:sp>
        <p:nvSpPr>
          <p:cNvPr id="3" name="Содержимое 2"/>
          <p:cNvSpPr>
            <a:spLocks noGrp="1"/>
          </p:cNvSpPr>
          <p:nvPr>
            <p:ph sz="half" idx="1"/>
          </p:nvPr>
        </p:nvSpPr>
        <p:spPr>
          <a:xfrm>
            <a:off x="304800" y="1052736"/>
            <a:ext cx="4191000" cy="5271864"/>
          </a:xfrm>
        </p:spPr>
        <p:txBody>
          <a:bodyPr>
            <a:normAutofit fontScale="92500"/>
          </a:bodyPr>
          <a:lstStyle/>
          <a:p>
            <a:r>
              <a:rPr lang="ru-RU" dirty="0" smtClean="0">
                <a:solidFill>
                  <a:schemeClr val="tx1"/>
                </a:solidFill>
                <a:latin typeface="Times New Roman" pitchFamily="18" charset="0"/>
                <a:cs typeface="Times New Roman" pitchFamily="18" charset="0"/>
              </a:rPr>
              <a:t>Чтение вслух: </a:t>
            </a:r>
            <a:endParaRPr lang="ru-RU" i="1"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Театр у микрофона.</a:t>
            </a:r>
            <a:endParaRPr lang="ru-RU" i="1"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Попеременное чтение (с вопросами).</a:t>
            </a:r>
            <a:endParaRPr lang="ru-RU" i="1"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Чтение и слушание:</a:t>
            </a:r>
            <a:endParaRPr lang="ru-RU" i="1"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Попеременное чтение и слушание.</a:t>
            </a:r>
            <a:endParaRPr lang="ru-RU" i="1"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Чтение и письмо:</a:t>
            </a:r>
            <a:endParaRPr lang="ru-RU" i="1"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РАФТ (роль, аудитория, формат, тема).</a:t>
            </a:r>
            <a:endParaRPr lang="ru-RU" i="1"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Дневник/журнал чтения.</a:t>
            </a:r>
            <a:endParaRPr lang="ru-RU" i="1" dirty="0" smtClean="0">
              <a:solidFill>
                <a:schemeClr val="tx1"/>
              </a:solidFill>
              <a:latin typeface="Times New Roman" pitchFamily="18" charset="0"/>
              <a:cs typeface="Times New Roman" pitchFamily="18" charset="0"/>
            </a:endParaRPr>
          </a:p>
          <a:p>
            <a:endParaRPr lang="ru-RU" dirty="0"/>
          </a:p>
        </p:txBody>
      </p:sp>
      <p:pic>
        <p:nvPicPr>
          <p:cNvPr id="5" name="Picture 2" descr="C:\Users\Галина Николаевна\Desktop\Шаблоны\kniga_s_perom.gif"/>
          <p:cNvPicPr>
            <a:picLocks noGrp="1" noChangeAspect="1" noChangeArrowheads="1"/>
          </p:cNvPicPr>
          <p:nvPr>
            <p:ph sz="half" idx="2"/>
          </p:nvPr>
        </p:nvPicPr>
        <p:blipFill>
          <a:blip r:embed="rId2" cstate="print"/>
          <a:stretch>
            <a:fillRect/>
          </a:stretch>
        </p:blipFill>
        <p:spPr bwMode="auto">
          <a:xfrm>
            <a:off x="4648200" y="1604554"/>
            <a:ext cx="4343400" cy="4715691"/>
          </a:xfrm>
          <a:prstGeom prst="rect">
            <a:avLst/>
          </a:prstGeom>
          <a:noFill/>
        </p:spPr>
      </p:pic>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60648"/>
            <a:ext cx="8686800" cy="720080"/>
          </a:xfrm>
        </p:spPr>
        <p:txBody>
          <a:bodyPr>
            <a:normAutofit/>
          </a:bodyPr>
          <a:lstStyle/>
          <a:p>
            <a:r>
              <a:rPr lang="ru-RU" sz="3200" b="1" dirty="0" smtClean="0">
                <a:solidFill>
                  <a:srgbClr val="002060"/>
                </a:solidFill>
                <a:latin typeface="Times New Roman" pitchFamily="18" charset="0"/>
                <a:cs typeface="Times New Roman" pitchFamily="18" charset="0"/>
              </a:rPr>
              <a:t>Виды смыслового чтения</a:t>
            </a:r>
            <a:endParaRPr lang="ru-RU" sz="3200" b="1" dirty="0">
              <a:solidFill>
                <a:srgbClr val="002060"/>
              </a:solidFill>
              <a:latin typeface="Times New Roman" pitchFamily="18" charset="0"/>
              <a:cs typeface="Times New Roman" pitchFamily="18" charset="0"/>
            </a:endParaRPr>
          </a:p>
        </p:txBody>
      </p:sp>
      <p:pic>
        <p:nvPicPr>
          <p:cNvPr id="1026" name="Picture 2" descr="F:\Асмолов\1453194760_416247_52.png"/>
          <p:cNvPicPr>
            <a:picLocks noGrp="1" noChangeAspect="1" noChangeArrowheads="1"/>
          </p:cNvPicPr>
          <p:nvPr>
            <p:ph sz="half" idx="1"/>
          </p:nvPr>
        </p:nvPicPr>
        <p:blipFill>
          <a:blip r:embed="rId2" cstate="print"/>
          <a:srcRect/>
          <a:stretch>
            <a:fillRect/>
          </a:stretch>
        </p:blipFill>
        <p:spPr bwMode="auto">
          <a:xfrm>
            <a:off x="179512" y="1412776"/>
            <a:ext cx="3528392" cy="2297557"/>
          </a:xfrm>
          <a:prstGeom prst="rect">
            <a:avLst/>
          </a:prstGeom>
          <a:noFill/>
        </p:spPr>
      </p:pic>
      <p:sp>
        <p:nvSpPr>
          <p:cNvPr id="4" name="Содержимое 3"/>
          <p:cNvSpPr>
            <a:spLocks noGrp="1"/>
          </p:cNvSpPr>
          <p:nvPr>
            <p:ph sz="half" idx="2"/>
          </p:nvPr>
        </p:nvSpPr>
        <p:spPr>
          <a:xfrm>
            <a:off x="3419872" y="1268760"/>
            <a:ext cx="5571728" cy="5055840"/>
          </a:xfrm>
        </p:spPr>
        <p:txBody>
          <a:bodyPr>
            <a:normAutofit/>
          </a:bodyPr>
          <a:lstStyle/>
          <a:p>
            <a:r>
              <a:rPr lang="ru-RU" dirty="0" smtClean="0">
                <a:solidFill>
                  <a:schemeClr val="tx1"/>
                </a:solidFill>
                <a:latin typeface="Times New Roman" pitchFamily="18" charset="0"/>
                <a:cs typeface="Times New Roman" pitchFamily="18" charset="0"/>
              </a:rPr>
              <a:t>Александр Григорьевич </a:t>
            </a:r>
            <a:r>
              <a:rPr lang="ru-RU" dirty="0" err="1" smtClean="0">
                <a:solidFill>
                  <a:schemeClr val="tx1"/>
                </a:solidFill>
                <a:latin typeface="Times New Roman" pitchFamily="18" charset="0"/>
                <a:cs typeface="Times New Roman" pitchFamily="18" charset="0"/>
              </a:rPr>
              <a:t>Асмолов</a:t>
            </a:r>
            <a:r>
              <a:rPr lang="ru-RU" dirty="0" smtClean="0">
                <a:solidFill>
                  <a:schemeClr val="tx1"/>
                </a:solidFill>
                <a:latin typeface="Times New Roman" pitchFamily="18" charset="0"/>
                <a:cs typeface="Times New Roman" pitchFamily="18" charset="0"/>
              </a:rPr>
              <a:t> — доктор психологических наук, профессор, академик Российской Академии Образования (РАО), зав. кафедрой психологии личности факультета психологии МГУ им. М.В. Ломоносова, директор Федерального Института Развития Образования  выделяет такие виды смыслового чтения:</a:t>
            </a:r>
            <a:endParaRPr lang="ru-RU" dirty="0">
              <a:solidFill>
                <a:schemeClr val="tx1"/>
              </a:solidFill>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04800" y="457200"/>
            <a:ext cx="8686800" cy="595536"/>
          </a:xfrm>
        </p:spPr>
        <p:txBody>
          <a:bodyPr>
            <a:normAutofit/>
          </a:bodyPr>
          <a:lstStyle/>
          <a:p>
            <a:r>
              <a:rPr lang="ru-RU" sz="2400" b="1" dirty="0" smtClean="0">
                <a:solidFill>
                  <a:srgbClr val="002060"/>
                </a:solidFill>
                <a:latin typeface="Times New Roman" pitchFamily="18" charset="0"/>
                <a:cs typeface="Times New Roman" pitchFamily="18" charset="0"/>
              </a:rPr>
              <a:t>Ознакомительное чтение</a:t>
            </a:r>
            <a:endParaRPr lang="ru-RU" sz="2400" b="1" dirty="0">
              <a:solidFill>
                <a:srgbClr val="002060"/>
              </a:solidFill>
              <a:latin typeface="Times New Roman" pitchFamily="18" charset="0"/>
              <a:cs typeface="Times New Roman" pitchFamily="18" charset="0"/>
            </a:endParaRPr>
          </a:p>
        </p:txBody>
      </p:sp>
      <p:sp>
        <p:nvSpPr>
          <p:cNvPr id="6" name="Содержимое 5"/>
          <p:cNvSpPr>
            <a:spLocks noGrp="1"/>
          </p:cNvSpPr>
          <p:nvPr>
            <p:ph idx="1"/>
          </p:nvPr>
        </p:nvSpPr>
        <p:spPr>
          <a:xfrm>
            <a:off x="304800" y="1052736"/>
            <a:ext cx="8686800" cy="5027389"/>
          </a:xfrm>
        </p:spPr>
        <p:txBody>
          <a:bodyPr>
            <a:normAutofit fontScale="62500" lnSpcReduction="20000"/>
          </a:bodyPr>
          <a:lstStyle/>
          <a:p>
            <a:pPr lvl="0">
              <a:buNone/>
            </a:pPr>
            <a:r>
              <a:rPr lang="ru-RU" b="1" dirty="0" smtClean="0">
                <a:solidFill>
                  <a:schemeClr val="tx1"/>
                </a:solidFill>
                <a:latin typeface="Times New Roman" pitchFamily="18" charset="0"/>
                <a:cs typeface="Times New Roman" pitchFamily="18" charset="0"/>
              </a:rPr>
              <a:t>ознакомительное</a:t>
            </a:r>
            <a:r>
              <a:rPr lang="ru-RU" dirty="0" smtClean="0">
                <a:solidFill>
                  <a:schemeClr val="tx1"/>
                </a:solidFill>
                <a:latin typeface="Times New Roman" pitchFamily="18" charset="0"/>
                <a:cs typeface="Times New Roman" pitchFamily="18" charset="0"/>
              </a:rPr>
              <a:t> чтение, направленное на извлечение </a:t>
            </a:r>
            <a:r>
              <a:rPr lang="ru-RU" dirty="0" err="1" smtClean="0">
                <a:solidFill>
                  <a:schemeClr val="tx1"/>
                </a:solidFill>
                <a:latin typeface="Times New Roman" pitchFamily="18" charset="0"/>
                <a:cs typeface="Times New Roman" pitchFamily="18" charset="0"/>
              </a:rPr>
              <a:t>фактуальной</a:t>
            </a:r>
            <a:r>
              <a:rPr lang="ru-RU" dirty="0" smtClean="0">
                <a:solidFill>
                  <a:schemeClr val="tx1"/>
                </a:solidFill>
                <a:latin typeface="Times New Roman" pitchFamily="18" charset="0"/>
                <a:cs typeface="Times New Roman" pitchFamily="18" charset="0"/>
              </a:rPr>
              <a:t> информации (определение главной темы и назначения текста, формулирование тезиса, т.д.), </a:t>
            </a:r>
          </a:p>
          <a:p>
            <a:pPr>
              <a:buNone/>
            </a:pPr>
            <a:r>
              <a:rPr lang="ru-RU" u="sng" dirty="0" smtClean="0">
                <a:solidFill>
                  <a:schemeClr val="tx1"/>
                </a:solidFill>
                <a:latin typeface="Times New Roman" pitchFamily="18" charset="0"/>
                <a:cs typeface="Times New Roman" pitchFamily="18" charset="0"/>
              </a:rPr>
              <a:t>обнаруживает умение ориентироваться в содержании текста и понимать его целостный смысл: </a:t>
            </a:r>
            <a:endParaRPr lang="ru-RU" dirty="0" smtClean="0">
              <a:solidFill>
                <a:schemeClr val="tx1"/>
              </a:solidFill>
              <a:latin typeface="Times New Roman" pitchFamily="18" charset="0"/>
              <a:cs typeface="Times New Roman" pitchFamily="18" charset="0"/>
            </a:endParaRPr>
          </a:p>
          <a:p>
            <a:pPr>
              <a:buNone/>
            </a:pPr>
            <a:r>
              <a:rPr lang="ru-RU" dirty="0" smtClean="0">
                <a:solidFill>
                  <a:schemeClr val="tx1"/>
                </a:solidFill>
                <a:latin typeface="Times New Roman" pitchFamily="18" charset="0"/>
                <a:cs typeface="Times New Roman" pitchFamily="18" charset="0"/>
              </a:rPr>
              <a:t>— определять главную тему, общую цель или назначение текста; </a:t>
            </a:r>
          </a:p>
          <a:p>
            <a:pPr>
              <a:buNone/>
            </a:pPr>
            <a:r>
              <a:rPr lang="ru-RU" dirty="0" smtClean="0">
                <a:solidFill>
                  <a:schemeClr val="tx1"/>
                </a:solidFill>
                <a:latin typeface="Times New Roman" pitchFamily="18" charset="0"/>
                <a:cs typeface="Times New Roman" pitchFamily="18" charset="0"/>
              </a:rPr>
              <a:t>— формулировать тезис, выражающий общий смысл текста;</a:t>
            </a:r>
          </a:p>
          <a:p>
            <a:pPr>
              <a:buNone/>
            </a:pPr>
            <a:r>
              <a:rPr lang="ru-RU" dirty="0" smtClean="0">
                <a:solidFill>
                  <a:schemeClr val="tx1"/>
                </a:solidFill>
                <a:latin typeface="Times New Roman" pitchFamily="18" charset="0"/>
                <a:cs typeface="Times New Roman" pitchFamily="18" charset="0"/>
              </a:rPr>
              <a:t>— выбирать из текста или придумать заголовок, соответствующий содержанию и общему смыслу текста;</a:t>
            </a:r>
          </a:p>
          <a:p>
            <a:pPr>
              <a:buNone/>
            </a:pPr>
            <a:r>
              <a:rPr lang="ru-RU" dirty="0" smtClean="0">
                <a:solidFill>
                  <a:schemeClr val="tx1"/>
                </a:solidFill>
                <a:latin typeface="Times New Roman" pitchFamily="18" charset="0"/>
                <a:cs typeface="Times New Roman" pitchFamily="18" charset="0"/>
              </a:rPr>
              <a:t>— предвосхищать содержание предметного плана текста по заголовку и с опорой на предыдущий опыт; </a:t>
            </a:r>
          </a:p>
          <a:p>
            <a:pPr>
              <a:buNone/>
            </a:pPr>
            <a:r>
              <a:rPr lang="ru-RU" dirty="0" smtClean="0">
                <a:solidFill>
                  <a:schemeClr val="tx1"/>
                </a:solidFill>
                <a:latin typeface="Times New Roman" pitchFamily="18" charset="0"/>
                <a:cs typeface="Times New Roman" pitchFamily="18" charset="0"/>
              </a:rPr>
              <a:t>— объяснять порядок частей, содержащихся в тексте; </a:t>
            </a:r>
          </a:p>
          <a:p>
            <a:pPr>
              <a:buNone/>
            </a:pPr>
            <a:r>
              <a:rPr lang="ru-RU" b="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сопоставлять основные текстовые и </a:t>
            </a:r>
            <a:r>
              <a:rPr lang="ru-RU" dirty="0" err="1" smtClean="0">
                <a:solidFill>
                  <a:schemeClr val="tx1"/>
                </a:solidFill>
                <a:latin typeface="Times New Roman" pitchFamily="18" charset="0"/>
                <a:cs typeface="Times New Roman" pitchFamily="18" charset="0"/>
              </a:rPr>
              <a:t>внетекстовые</a:t>
            </a:r>
            <a:r>
              <a:rPr lang="ru-RU" dirty="0" smtClean="0">
                <a:solidFill>
                  <a:schemeClr val="tx1"/>
                </a:solidFill>
                <a:latin typeface="Times New Roman" pitchFamily="18" charset="0"/>
                <a:cs typeface="Times New Roman" pitchFamily="18" charset="0"/>
              </a:rPr>
              <a:t> компоненты: обнаруживать соответствие между частью текста и его общей идеей, сформулированной вопросом, объяснять назначение карты, рисунка, пояснять части графика или таблицы и т. д.; </a:t>
            </a:r>
          </a:p>
          <a:p>
            <a:pPr>
              <a:buNone/>
            </a:pPr>
            <a:r>
              <a:rPr lang="ru-RU" dirty="0" smtClean="0">
                <a:solidFill>
                  <a:schemeClr val="tx1"/>
                </a:solidFill>
                <a:latin typeface="Times New Roman" pitchFamily="18" charset="0"/>
                <a:cs typeface="Times New Roman" pitchFamily="18" charset="0"/>
              </a:rPr>
              <a:t> </a:t>
            </a:r>
          </a:p>
          <a:p>
            <a:endParaRPr lang="ru-RU" dirty="0"/>
          </a:p>
        </p:txBody>
      </p:sp>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147248" cy="379512"/>
          </a:xfrm>
        </p:spPr>
        <p:txBody>
          <a:bodyPr>
            <a:normAutofit fontScale="90000"/>
          </a:bodyPr>
          <a:lstStyle/>
          <a:p>
            <a:r>
              <a:rPr lang="ru-RU" b="1" dirty="0" smtClean="0">
                <a:solidFill>
                  <a:srgbClr val="002060"/>
                </a:solidFill>
                <a:latin typeface="Times New Roman" pitchFamily="18" charset="0"/>
                <a:cs typeface="Times New Roman" pitchFamily="18" charset="0"/>
              </a:rPr>
              <a:t>Поисковое чтение</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124744"/>
            <a:ext cx="8686800" cy="4955381"/>
          </a:xfrm>
        </p:spPr>
        <p:txBody>
          <a:bodyPr>
            <a:normAutofit/>
          </a:bodyPr>
          <a:lstStyle/>
          <a:p>
            <a:pPr lvl="0">
              <a:buNone/>
            </a:pPr>
            <a:r>
              <a:rPr lang="ru-RU" b="1" dirty="0" smtClean="0"/>
              <a:t>      </a:t>
            </a:r>
            <a:r>
              <a:rPr lang="ru-RU" sz="2800" b="1" dirty="0" smtClean="0">
                <a:solidFill>
                  <a:schemeClr val="tx1"/>
                </a:solidFill>
                <a:latin typeface="Times New Roman" pitchFamily="18" charset="0"/>
                <a:cs typeface="Times New Roman" pitchFamily="18" charset="0"/>
              </a:rPr>
              <a:t>поисковое</a:t>
            </a:r>
            <a:r>
              <a:rPr lang="ru-RU" sz="2800" dirty="0" smtClean="0">
                <a:solidFill>
                  <a:schemeClr val="tx1"/>
                </a:solidFill>
                <a:latin typeface="Times New Roman" pitchFamily="18" charset="0"/>
                <a:cs typeface="Times New Roman" pitchFamily="18" charset="0"/>
              </a:rPr>
              <a:t> (просмотровое) чтение, направленное на нахождение конкретной информации; </a:t>
            </a:r>
          </a:p>
          <a:p>
            <a:pPr>
              <a:buNone/>
            </a:pPr>
            <a:r>
              <a:rPr lang="ru-RU" sz="2800" u="sng" dirty="0" smtClean="0">
                <a:solidFill>
                  <a:schemeClr val="tx1"/>
                </a:solidFill>
                <a:latin typeface="Times New Roman" pitchFamily="18" charset="0"/>
                <a:cs typeface="Times New Roman" pitchFamily="18" charset="0"/>
              </a:rPr>
              <a:t>      обнаруживает умение находить в тексте требуемую информацию</a:t>
            </a:r>
            <a:r>
              <a:rPr lang="ru-RU" sz="2800" dirty="0" smtClean="0">
                <a:solidFill>
                  <a:schemeClr val="tx1"/>
                </a:solidFill>
                <a:latin typeface="Times New Roman" pitchFamily="18" charset="0"/>
                <a:cs typeface="Times New Roman" pitchFamily="18" charset="0"/>
              </a:rPr>
              <a:t> (пробегать текст глазами, определять его основные элементы, сопоставлять формы выражения информации в запросе и в самом тексте, находить необходимую единицу информации в тексте</a:t>
            </a:r>
            <a:r>
              <a:rPr lang="ru-RU" dirty="0" smtClean="0"/>
              <a:t>)</a:t>
            </a:r>
          </a:p>
          <a:p>
            <a:endParaRPr lang="ru-RU" dirty="0"/>
          </a:p>
        </p:txBody>
      </p:sp>
    </p:spTree>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23528"/>
          </a:xfrm>
        </p:spPr>
        <p:txBody>
          <a:bodyPr>
            <a:normAutofit/>
          </a:bodyPr>
          <a:lstStyle/>
          <a:p>
            <a:r>
              <a:rPr lang="ru-RU" sz="2800" b="1" dirty="0" smtClean="0">
                <a:solidFill>
                  <a:srgbClr val="002060"/>
                </a:solidFill>
                <a:latin typeface="Times New Roman" pitchFamily="18" charset="0"/>
                <a:cs typeface="Times New Roman" pitchFamily="18" charset="0"/>
              </a:rPr>
              <a:t>Изучающее  чтение</a:t>
            </a:r>
            <a:endParaRPr lang="ru-RU" sz="2800"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124744"/>
            <a:ext cx="8686800" cy="5472608"/>
          </a:xfrm>
        </p:spPr>
        <p:txBody>
          <a:bodyPr>
            <a:normAutofit/>
          </a:bodyPr>
          <a:lstStyle/>
          <a:p>
            <a:pPr lvl="0">
              <a:buNone/>
            </a:pPr>
            <a:r>
              <a:rPr lang="ru-RU" b="1" dirty="0" smtClean="0">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изучающее</a:t>
            </a:r>
            <a:r>
              <a:rPr lang="ru-RU" dirty="0" smtClean="0">
                <a:solidFill>
                  <a:schemeClr val="tx1"/>
                </a:solidFill>
                <a:latin typeface="Times New Roman" pitchFamily="18" charset="0"/>
                <a:cs typeface="Times New Roman" pitchFamily="18" charset="0"/>
              </a:rPr>
              <a:t> чтение обнаруживает умения</a:t>
            </a:r>
          </a:p>
          <a:p>
            <a:pPr>
              <a:buNone/>
            </a:pPr>
            <a:r>
              <a:rPr lang="ru-RU" dirty="0" smtClean="0">
                <a:solidFill>
                  <a:schemeClr val="tx1"/>
                </a:solidFill>
                <a:latin typeface="Times New Roman" pitchFamily="18" charset="0"/>
                <a:cs typeface="Times New Roman" pitchFamily="18" charset="0"/>
              </a:rPr>
              <a:t>— ставить цель чтения;</a:t>
            </a:r>
          </a:p>
          <a:p>
            <a:pPr>
              <a:buNone/>
            </a:pPr>
            <a:r>
              <a:rPr lang="ru-RU" dirty="0" smtClean="0">
                <a:solidFill>
                  <a:schemeClr val="tx1"/>
                </a:solidFill>
                <a:latin typeface="Times New Roman" pitchFamily="18" charset="0"/>
                <a:cs typeface="Times New Roman" pitchFamily="18" charset="0"/>
              </a:rPr>
              <a:t>— преобразовывать текст, используя новые формы представления информации: формулы, таблицы, составление планов, тезисов;</a:t>
            </a:r>
          </a:p>
          <a:p>
            <a:pPr>
              <a:buNone/>
            </a:pPr>
            <a:r>
              <a:rPr lang="ru-RU" dirty="0" smtClean="0">
                <a:solidFill>
                  <a:schemeClr val="tx1"/>
                </a:solidFill>
                <a:latin typeface="Times New Roman" pitchFamily="18" charset="0"/>
                <a:cs typeface="Times New Roman" pitchFamily="18" charset="0"/>
              </a:rPr>
              <a:t>— ставить вопросы к тексту; </a:t>
            </a:r>
          </a:p>
          <a:p>
            <a:pPr>
              <a:buNone/>
            </a:pPr>
            <a:r>
              <a:rPr lang="ru-RU" dirty="0" smtClean="0">
                <a:solidFill>
                  <a:schemeClr val="tx1"/>
                </a:solidFill>
                <a:latin typeface="Times New Roman" pitchFamily="18" charset="0"/>
                <a:cs typeface="Times New Roman" pitchFamily="18" charset="0"/>
              </a:rPr>
              <a:t>— структурировать текст;</a:t>
            </a:r>
          </a:p>
          <a:p>
            <a:pPr>
              <a:buNone/>
            </a:pPr>
            <a:r>
              <a:rPr lang="ru-RU" dirty="0" smtClean="0">
                <a:solidFill>
                  <a:schemeClr val="tx1"/>
                </a:solidFill>
                <a:latin typeface="Times New Roman" pitchFamily="18" charset="0"/>
                <a:cs typeface="Times New Roman" pitchFamily="18" charset="0"/>
              </a:rPr>
              <a:t>— комментировать текст;</a:t>
            </a:r>
          </a:p>
          <a:p>
            <a:pPr>
              <a:buNone/>
            </a:pPr>
            <a:r>
              <a:rPr lang="ru-RU" dirty="0" smtClean="0">
                <a:solidFill>
                  <a:schemeClr val="tx1"/>
                </a:solidFill>
                <a:latin typeface="Times New Roman" pitchFamily="18" charset="0"/>
                <a:cs typeface="Times New Roman" pitchFamily="18" charset="0"/>
              </a:rPr>
              <a:t>— логически запоминать учебную информацию</a:t>
            </a:r>
            <a:endParaRPr lang="ru-RU" dirty="0">
              <a:solidFill>
                <a:schemeClr val="tx1"/>
              </a:solidFill>
              <a:latin typeface="Times New Roman" pitchFamily="18" charset="0"/>
              <a:cs typeface="Times New Roman" pitchFamily="18" charset="0"/>
            </a:endParaRPr>
          </a:p>
        </p:txBody>
      </p:sp>
    </p:spTree>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451520"/>
          </a:xfrm>
        </p:spPr>
        <p:txBody>
          <a:bodyPr>
            <a:noAutofit/>
          </a:bodyPr>
          <a:lstStyle/>
          <a:p>
            <a:r>
              <a:rPr lang="ru-RU" sz="2800" b="1" dirty="0" smtClean="0">
                <a:solidFill>
                  <a:srgbClr val="002060"/>
                </a:solidFill>
                <a:latin typeface="Times New Roman" pitchFamily="18" charset="0"/>
                <a:cs typeface="Times New Roman" pitchFamily="18" charset="0"/>
              </a:rPr>
              <a:t>Рефлексивное чтение</a:t>
            </a:r>
            <a:endParaRPr lang="ru-RU" sz="2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052736"/>
            <a:ext cx="8686800" cy="5027389"/>
          </a:xfrm>
        </p:spPr>
        <p:txBody>
          <a:bodyPr>
            <a:normAutofit fontScale="77500" lnSpcReduction="20000"/>
          </a:bodyPr>
          <a:lstStyle/>
          <a:p>
            <a:pPr lvl="0">
              <a:buNone/>
            </a:pPr>
            <a:r>
              <a:rPr lang="ru-RU" b="1" dirty="0" smtClean="0">
                <a:solidFill>
                  <a:schemeClr val="tx1"/>
                </a:solidFill>
                <a:latin typeface="Times New Roman" pitchFamily="18" charset="0"/>
                <a:cs typeface="Times New Roman" pitchFamily="18" charset="0"/>
              </a:rPr>
              <a:t>       рефлексивное </a:t>
            </a:r>
            <a:r>
              <a:rPr lang="ru-RU" dirty="0" smtClean="0">
                <a:solidFill>
                  <a:schemeClr val="tx1"/>
                </a:solidFill>
                <a:latin typeface="Times New Roman" pitchFamily="18" charset="0"/>
                <a:cs typeface="Times New Roman" pitchFamily="18" charset="0"/>
              </a:rPr>
              <a:t>чтение</a:t>
            </a:r>
          </a:p>
          <a:p>
            <a:pPr>
              <a:buNone/>
            </a:pPr>
            <a:r>
              <a:rPr lang="ru-RU" u="sng" dirty="0" smtClean="0">
                <a:solidFill>
                  <a:srgbClr val="FF0000"/>
                </a:solidFill>
                <a:latin typeface="Times New Roman" pitchFamily="18" charset="0"/>
                <a:cs typeface="Times New Roman" pitchFamily="18" charset="0"/>
              </a:rPr>
              <a:t> а</a:t>
            </a:r>
            <a:r>
              <a:rPr lang="ru-RU" u="sng" dirty="0" smtClean="0">
                <a:solidFill>
                  <a:schemeClr val="tx1"/>
                </a:solidFill>
                <a:latin typeface="Times New Roman" pitchFamily="18" charset="0"/>
                <a:cs typeface="Times New Roman" pitchFamily="18" charset="0"/>
              </a:rPr>
              <a:t>/обнаруживает умение решать задачи, требующие полного и критического понимания текста</a:t>
            </a:r>
            <a:r>
              <a:rPr lang="ru-RU" dirty="0" smtClean="0">
                <a:solidFill>
                  <a:schemeClr val="tx1"/>
                </a:solidFill>
                <a:latin typeface="Times New Roman" pitchFamily="18" charset="0"/>
                <a:cs typeface="Times New Roman" pitchFamily="18" charset="0"/>
              </a:rPr>
              <a:t>: </a:t>
            </a:r>
          </a:p>
          <a:p>
            <a:pPr>
              <a:buNone/>
            </a:pPr>
            <a:r>
              <a:rPr lang="ru-RU" dirty="0" smtClean="0">
                <a:solidFill>
                  <a:schemeClr val="tx1"/>
                </a:solidFill>
                <a:latin typeface="Times New Roman" pitchFamily="18" charset="0"/>
                <a:cs typeface="Times New Roman" pitchFamily="18" charset="0"/>
              </a:rPr>
              <a:t>— различать темы и </a:t>
            </a:r>
            <a:r>
              <a:rPr lang="ru-RU" dirty="0" err="1" smtClean="0">
                <a:solidFill>
                  <a:schemeClr val="tx1"/>
                </a:solidFill>
                <a:latin typeface="Times New Roman" pitchFamily="18" charset="0"/>
                <a:cs typeface="Times New Roman" pitchFamily="18" charset="0"/>
              </a:rPr>
              <a:t>подтемы</a:t>
            </a:r>
            <a:r>
              <a:rPr lang="ru-RU" dirty="0" smtClean="0">
                <a:solidFill>
                  <a:schemeClr val="tx1"/>
                </a:solidFill>
                <a:latin typeface="Times New Roman" pitchFamily="18" charset="0"/>
                <a:cs typeface="Times New Roman" pitchFamily="18" charset="0"/>
              </a:rPr>
              <a:t> специального текста; </a:t>
            </a:r>
          </a:p>
          <a:p>
            <a:pPr>
              <a:buNone/>
            </a:pPr>
            <a:r>
              <a:rPr lang="ru-RU" dirty="0" smtClean="0">
                <a:solidFill>
                  <a:schemeClr val="tx1"/>
                </a:solidFill>
                <a:latin typeface="Times New Roman" pitchFamily="18" charset="0"/>
                <a:cs typeface="Times New Roman" pitchFamily="18" charset="0"/>
              </a:rPr>
              <a:t>— выделять не только главную, но и избыточную информацию; </a:t>
            </a:r>
          </a:p>
          <a:p>
            <a:pPr>
              <a:buNone/>
            </a:pPr>
            <a:r>
              <a:rPr lang="ru-RU" dirty="0" smtClean="0">
                <a:solidFill>
                  <a:schemeClr val="tx1"/>
                </a:solidFill>
                <a:latin typeface="Times New Roman" pitchFamily="18" charset="0"/>
                <a:cs typeface="Times New Roman" pitchFamily="18" charset="0"/>
              </a:rPr>
              <a:t>— прогнозировать последовательность изложения идей текста; </a:t>
            </a:r>
          </a:p>
          <a:p>
            <a:pPr>
              <a:buNone/>
            </a:pPr>
            <a:r>
              <a:rPr lang="ru-RU" dirty="0" smtClean="0">
                <a:solidFill>
                  <a:schemeClr val="tx1"/>
                </a:solidFill>
                <a:latin typeface="Times New Roman" pitchFamily="18" charset="0"/>
                <a:cs typeface="Times New Roman" pitchFamily="18" charset="0"/>
              </a:rPr>
              <a:t>— сопоставлять разные точки зрения и разные источники информации по заданной теме; </a:t>
            </a:r>
          </a:p>
          <a:p>
            <a:pPr>
              <a:buNone/>
            </a:pPr>
            <a:r>
              <a:rPr lang="ru-RU" dirty="0" smtClean="0">
                <a:solidFill>
                  <a:schemeClr val="tx1"/>
                </a:solidFill>
                <a:latin typeface="Times New Roman" pitchFamily="18" charset="0"/>
                <a:cs typeface="Times New Roman" pitchFamily="18" charset="0"/>
              </a:rPr>
              <a:t>— выполнять смысловое свёртывание выделенных фактов и мыслей; </a:t>
            </a:r>
          </a:p>
          <a:p>
            <a:pPr>
              <a:buNone/>
            </a:pPr>
            <a:r>
              <a:rPr lang="ru-RU" dirty="0" smtClean="0">
                <a:solidFill>
                  <a:schemeClr val="tx1"/>
                </a:solidFill>
                <a:latin typeface="Times New Roman" pitchFamily="18" charset="0"/>
                <a:cs typeface="Times New Roman" pitchFamily="18" charset="0"/>
              </a:rPr>
              <a:t>— понимать душевное состояние персонажей текста, сопереживать им</a:t>
            </a:r>
            <a:endParaRPr lang="ru-RU" dirty="0">
              <a:solidFill>
                <a:schemeClr val="tx1"/>
              </a:solidFill>
              <a:latin typeface="Times New Roman" pitchFamily="18" charset="0"/>
              <a:cs typeface="Times New Roman" pitchFamily="18" charset="0"/>
            </a:endParaRPr>
          </a:p>
        </p:txBody>
      </p:sp>
    </p:spTree>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07504"/>
          </a:xfrm>
        </p:spPr>
        <p:txBody>
          <a:bodyPr>
            <a:normAutofit fontScale="90000"/>
          </a:bodyPr>
          <a:lstStyle/>
          <a:p>
            <a:endParaRPr lang="ru-RU" dirty="0"/>
          </a:p>
        </p:txBody>
      </p:sp>
      <p:sp>
        <p:nvSpPr>
          <p:cNvPr id="3" name="Содержимое 2"/>
          <p:cNvSpPr>
            <a:spLocks noGrp="1"/>
          </p:cNvSpPr>
          <p:nvPr>
            <p:ph idx="1"/>
          </p:nvPr>
        </p:nvSpPr>
        <p:spPr>
          <a:xfrm>
            <a:off x="304800" y="1052736"/>
            <a:ext cx="8686800" cy="5027389"/>
          </a:xfrm>
        </p:spPr>
        <p:txBody>
          <a:bodyPr>
            <a:normAutofit/>
          </a:bodyPr>
          <a:lstStyle/>
          <a:p>
            <a:pPr>
              <a:buNone/>
            </a:pPr>
            <a:r>
              <a:rPr lang="ru-RU" b="1" dirty="0" smtClean="0">
                <a:solidFill>
                  <a:srgbClr val="C00000"/>
                </a:solidFill>
              </a:rPr>
              <a:t>б</a:t>
            </a:r>
            <a:r>
              <a:rPr lang="ru-RU" sz="2800" b="1" dirty="0" smtClean="0">
                <a:solidFill>
                  <a:schemeClr val="tx1"/>
                </a:solidFill>
                <a:latin typeface="Times New Roman" pitchFamily="18" charset="0"/>
                <a:cs typeface="Times New Roman" pitchFamily="18" charset="0"/>
              </a:rPr>
              <a:t>/ </a:t>
            </a:r>
            <a:r>
              <a:rPr lang="ru-RU" sz="2800" u="sng" dirty="0" smtClean="0">
                <a:solidFill>
                  <a:schemeClr val="tx1"/>
                </a:solidFill>
                <a:latin typeface="Times New Roman" pitchFamily="18" charset="0"/>
                <a:cs typeface="Times New Roman" pitchFamily="18" charset="0"/>
              </a:rPr>
              <a:t>умение интерпретировать текст:</a:t>
            </a:r>
            <a:r>
              <a:rPr lang="ru-RU" sz="2800" b="1" dirty="0" smtClean="0">
                <a:solidFill>
                  <a:schemeClr val="tx1"/>
                </a:solidFill>
                <a:latin typeface="Times New Roman" pitchFamily="18" charset="0"/>
                <a:cs typeface="Times New Roman" pitchFamily="18" charset="0"/>
              </a:rPr>
              <a:t> </a:t>
            </a:r>
            <a:endParaRPr lang="ru-RU" sz="2800" dirty="0" smtClean="0">
              <a:solidFill>
                <a:schemeClr val="tx1"/>
              </a:solidFill>
              <a:latin typeface="Times New Roman" pitchFamily="18" charset="0"/>
              <a:cs typeface="Times New Roman" pitchFamily="18" charset="0"/>
            </a:endParaRPr>
          </a:p>
          <a:p>
            <a:pPr>
              <a:buNone/>
            </a:pPr>
            <a:r>
              <a:rPr lang="ru-RU" sz="2800" b="1" dirty="0" smtClean="0">
                <a:solidFill>
                  <a:schemeClr val="tx1"/>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сравнивать и противопоставлять заключённую в тексте информацию разного характера; </a:t>
            </a:r>
          </a:p>
          <a:p>
            <a:pPr>
              <a:buNone/>
            </a:pPr>
            <a:r>
              <a:rPr lang="ru-RU" sz="2800" dirty="0" smtClean="0">
                <a:solidFill>
                  <a:schemeClr val="tx1"/>
                </a:solidFill>
                <a:latin typeface="Times New Roman" pitchFamily="18" charset="0"/>
                <a:cs typeface="Times New Roman" pitchFamily="18" charset="0"/>
              </a:rPr>
              <a:t>— обнаруживать в тексте доводы в подтверждение выдвинутых тезисов; </a:t>
            </a:r>
          </a:p>
          <a:p>
            <a:pPr>
              <a:buNone/>
            </a:pPr>
            <a:r>
              <a:rPr lang="ru-RU" sz="2800" dirty="0" smtClean="0">
                <a:solidFill>
                  <a:schemeClr val="tx1"/>
                </a:solidFill>
                <a:latin typeface="Times New Roman" pitchFamily="18" charset="0"/>
                <a:cs typeface="Times New Roman" pitchFamily="18" charset="0"/>
              </a:rPr>
              <a:t>— делать выводы из сформулированных посылок; </a:t>
            </a:r>
          </a:p>
          <a:p>
            <a:pPr>
              <a:buNone/>
            </a:pPr>
            <a:r>
              <a:rPr lang="ru-RU" sz="2800" dirty="0" smtClean="0">
                <a:solidFill>
                  <a:schemeClr val="tx1"/>
                </a:solidFill>
                <a:latin typeface="Times New Roman" pitchFamily="18" charset="0"/>
                <a:cs typeface="Times New Roman" pitchFamily="18" charset="0"/>
              </a:rPr>
              <a:t>— выводить заключение о намерении автора или главной мысли текста</a:t>
            </a:r>
            <a:endParaRPr lang="ru-RU" sz="2800" dirty="0">
              <a:solidFill>
                <a:schemeClr val="tx1"/>
              </a:solidFill>
              <a:latin typeface="Times New Roman" pitchFamily="18" charset="0"/>
              <a:cs typeface="Times New Roman" pitchFamily="18" charset="0"/>
            </a:endParaRPr>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288032"/>
          </a:xfrm>
        </p:spPr>
        <p:txBody>
          <a:bodyPr>
            <a:normAutofit fontScale="90000"/>
          </a:bodyPr>
          <a:lstStyle/>
          <a:p>
            <a:endParaRPr lang="ru-RU" dirty="0"/>
          </a:p>
        </p:txBody>
      </p:sp>
      <p:sp>
        <p:nvSpPr>
          <p:cNvPr id="3" name="Содержимое 2"/>
          <p:cNvSpPr>
            <a:spLocks noGrp="1"/>
          </p:cNvSpPr>
          <p:nvPr>
            <p:ph idx="1"/>
          </p:nvPr>
        </p:nvSpPr>
        <p:spPr>
          <a:xfrm>
            <a:off x="304800" y="692696"/>
            <a:ext cx="7651576" cy="5544615"/>
          </a:xfrm>
        </p:spPr>
        <p:txBody>
          <a:bodyPr>
            <a:noAutofit/>
          </a:bodyPr>
          <a:lstStyle/>
          <a:p>
            <a:pPr algn="just">
              <a:buNone/>
            </a:pPr>
            <a:r>
              <a:rPr lang="ru-RU" sz="2400" dirty="0" smtClean="0"/>
              <a:t>       </a:t>
            </a:r>
            <a:r>
              <a:rPr lang="ru-RU" sz="2400" dirty="0" smtClean="0">
                <a:solidFill>
                  <a:schemeClr val="tx1"/>
                </a:solidFill>
                <a:latin typeface="Times New Roman" pitchFamily="18" charset="0"/>
                <a:cs typeface="Times New Roman" pitchFamily="18" charset="0"/>
              </a:rPr>
              <a:t>Чтение является универсальным навыком: это то, чему учат, и то, посредством чего учатся. Как установили ученые, на успеваемость ученика влияет около 200 факторов. Фактор №1 – это навык чтения, который гораздо сильнее влияет на успеваемость, чем все вместе взятые. Исследования показывают: для того, чтобы быть компетентным по всем предметам и в дальнейшем в жизни, человек должен читать 120-150 слов в минуту. Это становится необходимым условием успешности работы с информацией. </a:t>
            </a:r>
            <a:endParaRPr lang="ru-RU" sz="2400" dirty="0"/>
          </a:p>
        </p:txBody>
      </p:sp>
      <p:pic>
        <p:nvPicPr>
          <p:cNvPr id="4" name="Picture 8" descr="ar8010z10"/>
          <p:cNvPicPr>
            <a:picLocks noChangeAspect="1" noChangeArrowheads="1"/>
          </p:cNvPicPr>
          <p:nvPr/>
        </p:nvPicPr>
        <p:blipFill>
          <a:blip r:embed="rId2" cstate="print"/>
          <a:srcRect/>
          <a:stretch>
            <a:fillRect/>
          </a:stretch>
        </p:blipFill>
        <p:spPr bwMode="auto">
          <a:xfrm>
            <a:off x="6444208" y="4581128"/>
            <a:ext cx="2304256" cy="2001690"/>
          </a:xfrm>
          <a:prstGeom prst="roundRect">
            <a:avLst>
              <a:gd name="adj" fmla="val 8594"/>
            </a:avLst>
          </a:prstGeom>
          <a:solidFill>
            <a:srgbClr val="FFFFFF">
              <a:shade val="85000"/>
            </a:srgbClr>
          </a:solidFill>
          <a:ln>
            <a:noFill/>
          </a:ln>
          <a:effectLst>
            <a:glow rad="228600">
              <a:schemeClr val="accent2">
                <a:satMod val="175000"/>
                <a:alpha val="40000"/>
              </a:schemeClr>
            </a:glow>
            <a:reflection blurRad="12700" stA="38000" endPos="28000" dist="5000" dir="5400000" sy="-100000" algn="bl" rotWithShape="0"/>
          </a:effectLst>
        </p:spPr>
      </p:pic>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79512"/>
          </a:xfrm>
        </p:spPr>
        <p:txBody>
          <a:bodyPr>
            <a:normAutofit fontScale="90000"/>
          </a:bodyPr>
          <a:lstStyle/>
          <a:p>
            <a:endParaRPr lang="ru-RU" dirty="0"/>
          </a:p>
        </p:txBody>
      </p:sp>
      <p:sp>
        <p:nvSpPr>
          <p:cNvPr id="3" name="Содержимое 2"/>
          <p:cNvSpPr>
            <a:spLocks noGrp="1"/>
          </p:cNvSpPr>
          <p:nvPr>
            <p:ph idx="1"/>
          </p:nvPr>
        </p:nvSpPr>
        <p:spPr>
          <a:xfrm>
            <a:off x="304800" y="908720"/>
            <a:ext cx="8686800" cy="5171405"/>
          </a:xfrm>
        </p:spPr>
        <p:txBody>
          <a:bodyPr>
            <a:normAutofit fontScale="85000" lnSpcReduction="20000"/>
          </a:bodyPr>
          <a:lstStyle/>
          <a:p>
            <a:pPr lvl="0">
              <a:buNone/>
            </a:pPr>
            <a:r>
              <a:rPr lang="ru-RU" u="sng" dirty="0" smtClean="0">
                <a:solidFill>
                  <a:srgbClr val="FF0000"/>
                </a:solidFill>
              </a:rPr>
              <a:t>   </a:t>
            </a:r>
            <a:r>
              <a:rPr lang="ru-RU" u="sng" dirty="0" smtClean="0">
                <a:solidFill>
                  <a:srgbClr val="FF0000"/>
                </a:solidFill>
                <a:latin typeface="Times New Roman" pitchFamily="18" charset="0"/>
                <a:cs typeface="Times New Roman" pitchFamily="18" charset="0"/>
              </a:rPr>
              <a:t>в</a:t>
            </a:r>
            <a:r>
              <a:rPr lang="ru-RU" u="sng" dirty="0" smtClean="0">
                <a:solidFill>
                  <a:schemeClr val="tx1"/>
                </a:solidFill>
                <a:latin typeface="Times New Roman" pitchFamily="18" charset="0"/>
                <a:cs typeface="Times New Roman" pitchFamily="18" charset="0"/>
              </a:rPr>
              <a:t>/умение откликаться на содержание текста</a:t>
            </a:r>
            <a:r>
              <a:rPr lang="ru-RU" b="1" dirty="0" smtClean="0">
                <a:solidFill>
                  <a:schemeClr val="tx1"/>
                </a:solidFill>
                <a:latin typeface="Times New Roman" pitchFamily="18" charset="0"/>
                <a:cs typeface="Times New Roman" pitchFamily="18" charset="0"/>
              </a:rPr>
              <a:t>: </a:t>
            </a:r>
            <a:endParaRPr lang="ru-RU" dirty="0" smtClean="0">
              <a:solidFill>
                <a:schemeClr val="tx1"/>
              </a:solidFill>
              <a:latin typeface="Times New Roman" pitchFamily="18" charset="0"/>
              <a:cs typeface="Times New Roman" pitchFamily="18" charset="0"/>
            </a:endParaRPr>
          </a:p>
          <a:p>
            <a:pPr>
              <a:buNone/>
            </a:pPr>
            <a:r>
              <a:rPr lang="ru-RU" dirty="0" smtClean="0">
                <a:solidFill>
                  <a:schemeClr val="tx1"/>
                </a:solidFill>
                <a:latin typeface="Times New Roman" pitchFamily="18" charset="0"/>
                <a:cs typeface="Times New Roman" pitchFamily="18" charset="0"/>
              </a:rPr>
              <a:t>— связывать информацию, обнаруженную в тексте, со знаниями из других источников; </a:t>
            </a:r>
          </a:p>
          <a:p>
            <a:pPr>
              <a:buNone/>
            </a:pPr>
            <a:r>
              <a:rPr lang="ru-RU" dirty="0" smtClean="0">
                <a:solidFill>
                  <a:schemeClr val="tx1"/>
                </a:solidFill>
                <a:latin typeface="Times New Roman" pitchFamily="18" charset="0"/>
                <a:cs typeface="Times New Roman" pitchFamily="18" charset="0"/>
              </a:rPr>
              <a:t>— оценивать утверждения, сделанные в тексте, исходя из своих представлений о мире; </a:t>
            </a:r>
          </a:p>
          <a:p>
            <a:pPr>
              <a:buNone/>
            </a:pPr>
            <a:r>
              <a:rPr lang="ru-RU" dirty="0" smtClean="0">
                <a:solidFill>
                  <a:schemeClr val="tx1"/>
                </a:solidFill>
                <a:latin typeface="Times New Roman" pitchFamily="18" charset="0"/>
                <a:cs typeface="Times New Roman" pitchFamily="18" charset="0"/>
              </a:rPr>
              <a:t>— находить доводы в защиту своей точки зрения; </a:t>
            </a:r>
          </a:p>
          <a:p>
            <a:pPr lvl="0">
              <a:buNone/>
            </a:pPr>
            <a:r>
              <a:rPr lang="ru-RU" dirty="0" err="1" smtClean="0">
                <a:solidFill>
                  <a:schemeClr val="tx1"/>
                </a:solidFill>
                <a:latin typeface="Times New Roman" pitchFamily="18" charset="0"/>
                <a:cs typeface="Times New Roman" pitchFamily="18" charset="0"/>
              </a:rPr>
              <a:t>__на</a:t>
            </a:r>
            <a:r>
              <a:rPr lang="ru-RU" dirty="0" smtClean="0">
                <a:solidFill>
                  <a:schemeClr val="tx1"/>
                </a:solidFill>
                <a:latin typeface="Times New Roman" pitchFamily="18" charset="0"/>
                <a:cs typeface="Times New Roman" pitchFamily="18" charset="0"/>
              </a:rPr>
              <a:t> основе имеющихся знаний, жизненного опыта подвергать сомнению достоверность имеющейся информации, обнаруживать недостоверность получаемой информации, пробелы в информации и находить пути восполнения этих пробелов;</a:t>
            </a:r>
          </a:p>
          <a:p>
            <a:pPr lvl="0">
              <a:buNone/>
            </a:pPr>
            <a:r>
              <a:rPr lang="ru-RU" dirty="0" smtClean="0">
                <a:solidFill>
                  <a:srgbClr val="FF0000"/>
                </a:solidFill>
                <a:latin typeface="Times New Roman" pitchFamily="18" charset="0"/>
                <a:cs typeface="Times New Roman" pitchFamily="18" charset="0"/>
              </a:rPr>
              <a:t>   г/</a:t>
            </a:r>
            <a:r>
              <a:rPr lang="ru-RU" dirty="0" smtClean="0">
                <a:solidFill>
                  <a:schemeClr val="tx1"/>
                </a:solidFill>
                <a:latin typeface="Times New Roman" pitchFamily="18" charset="0"/>
                <a:cs typeface="Times New Roman" pitchFamily="18" charset="0"/>
              </a:rPr>
              <a:t> </a:t>
            </a:r>
            <a:r>
              <a:rPr lang="ru-RU" u="sng" dirty="0" smtClean="0">
                <a:solidFill>
                  <a:schemeClr val="tx1"/>
                </a:solidFill>
                <a:latin typeface="Times New Roman" pitchFamily="18" charset="0"/>
                <a:cs typeface="Times New Roman" pitchFamily="18" charset="0"/>
              </a:rPr>
              <a:t>умение откликаться на форму текста:</a:t>
            </a:r>
            <a:r>
              <a:rPr lang="ru-RU" dirty="0" smtClean="0">
                <a:solidFill>
                  <a:schemeClr val="tx1"/>
                </a:solidFill>
                <a:latin typeface="Times New Roman" pitchFamily="18" charset="0"/>
                <a:cs typeface="Times New Roman" pitchFamily="18" charset="0"/>
              </a:rPr>
              <a:t> оценивать форму текста, мастерство его исполнения;</a:t>
            </a:r>
          </a:p>
          <a:p>
            <a:endParaRPr lang="ru-RU" dirty="0"/>
          </a:p>
        </p:txBody>
      </p:sp>
    </p:spTree>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07504"/>
          </a:xfrm>
        </p:spPr>
        <p:txBody>
          <a:bodyPr>
            <a:normAutofit fontScale="90000"/>
          </a:bodyPr>
          <a:lstStyle/>
          <a:p>
            <a:endParaRPr lang="ru-RU" dirty="0"/>
          </a:p>
        </p:txBody>
      </p:sp>
      <p:sp>
        <p:nvSpPr>
          <p:cNvPr id="3" name="Содержимое 2"/>
          <p:cNvSpPr>
            <a:spLocks noGrp="1"/>
          </p:cNvSpPr>
          <p:nvPr>
            <p:ph idx="1"/>
          </p:nvPr>
        </p:nvSpPr>
        <p:spPr>
          <a:xfrm>
            <a:off x="304800" y="1124744"/>
            <a:ext cx="8011616" cy="4955381"/>
          </a:xfrm>
        </p:spPr>
        <p:txBody>
          <a:bodyPr>
            <a:normAutofit lnSpcReduction="10000"/>
          </a:bodyPr>
          <a:lstStyle/>
          <a:p>
            <a:pPr lvl="1" algn="just">
              <a:buNone/>
            </a:pPr>
            <a:r>
              <a:rPr lang="ru-RU" sz="3600" b="1" dirty="0" smtClean="0">
                <a:solidFill>
                  <a:srgbClr val="002060"/>
                </a:solidFill>
                <a:latin typeface="Times New Roman" pitchFamily="18" charset="0"/>
                <a:cs typeface="Times New Roman" pitchFamily="18" charset="0"/>
              </a:rPr>
              <a:t>усваивающее чтение</a:t>
            </a:r>
            <a:r>
              <a:rPr lang="ru-RU" sz="3600" dirty="0" smtClean="0">
                <a:latin typeface="Times New Roman" pitchFamily="18" charset="0"/>
                <a:cs typeface="Times New Roman" pitchFamily="18" charset="0"/>
              </a:rPr>
              <a:t>: </a:t>
            </a:r>
          </a:p>
          <a:p>
            <a:pPr lvl="1" algn="just">
              <a:buNone/>
            </a:pPr>
            <a:r>
              <a:rPr lang="ru-RU" sz="3600" dirty="0" smtClean="0">
                <a:solidFill>
                  <a:schemeClr val="tx1"/>
                </a:solidFill>
                <a:latin typeface="Times New Roman" pitchFamily="18" charset="0"/>
                <a:cs typeface="Times New Roman" pitchFamily="18" charset="0"/>
              </a:rPr>
              <a:t>умение отвечать на контрольные вопросы; реферативный пересказ, аннотирование, комментирование, составление сводных таблиц, рефератов и докладов по нескольким источникам;</a:t>
            </a:r>
          </a:p>
          <a:p>
            <a:pPr algn="just">
              <a:buNone/>
            </a:pPr>
            <a:r>
              <a:rPr lang="ru-RU" sz="3600" dirty="0" smtClean="0">
                <a:latin typeface="Times New Roman" pitchFamily="18" charset="0"/>
                <a:cs typeface="Times New Roman" pitchFamily="18" charset="0"/>
              </a:rPr>
              <a:t> </a:t>
            </a:r>
            <a:r>
              <a:rPr lang="ru-RU" sz="3600" dirty="0" smtClean="0">
                <a:solidFill>
                  <a:srgbClr val="002060"/>
                </a:solidFill>
                <a:latin typeface="Times New Roman" pitchFamily="18" charset="0"/>
                <a:cs typeface="Times New Roman" pitchFamily="18" charset="0"/>
              </a:rPr>
              <a:t>     </a:t>
            </a:r>
            <a:r>
              <a:rPr lang="ru-RU" sz="3600" b="1" dirty="0" smtClean="0">
                <a:solidFill>
                  <a:srgbClr val="002060"/>
                </a:solidFill>
                <a:latin typeface="Times New Roman" pitchFamily="18" charset="0"/>
                <a:cs typeface="Times New Roman" pitchFamily="18" charset="0"/>
              </a:rPr>
              <a:t>выразительное</a:t>
            </a:r>
            <a:r>
              <a:rPr lang="ru-RU" sz="3600" dirty="0" smtClean="0">
                <a:solidFill>
                  <a:srgbClr val="002060"/>
                </a:solidFill>
                <a:latin typeface="Times New Roman" pitchFamily="18" charset="0"/>
                <a:cs typeface="Times New Roman" pitchFamily="18" charset="0"/>
              </a:rPr>
              <a:t> </a:t>
            </a:r>
            <a:r>
              <a:rPr lang="ru-RU" sz="3600" b="1" dirty="0" smtClean="0">
                <a:solidFill>
                  <a:srgbClr val="002060"/>
                </a:solidFill>
                <a:latin typeface="Times New Roman" pitchFamily="18" charset="0"/>
                <a:cs typeface="Times New Roman" pitchFamily="18" charset="0"/>
              </a:rPr>
              <a:t>чтение</a:t>
            </a:r>
            <a:r>
              <a:rPr lang="ru-RU" sz="3600" dirty="0" smtClean="0">
                <a:solidFill>
                  <a:srgbClr val="002060"/>
                </a:solidFill>
                <a:latin typeface="Times New Roman" pitchFamily="18" charset="0"/>
                <a:cs typeface="Times New Roman" pitchFamily="18" charset="0"/>
              </a:rPr>
              <a:t>. </a:t>
            </a:r>
          </a:p>
          <a:p>
            <a:pPr algn="just"/>
            <a:r>
              <a:rPr lang="ru-RU" sz="3600" dirty="0" smtClean="0">
                <a:solidFill>
                  <a:srgbClr val="002060"/>
                </a:solidFill>
                <a:latin typeface="Times New Roman" pitchFamily="18" charset="0"/>
                <a:cs typeface="Times New Roman" pitchFamily="18" charset="0"/>
              </a:rPr>
              <a:t> </a:t>
            </a:r>
          </a:p>
          <a:p>
            <a:endParaRPr lang="ru-RU" dirty="0"/>
          </a:p>
        </p:txBody>
      </p:sp>
    </p:spTree>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2060"/>
                </a:solidFill>
                <a:latin typeface="Times New Roman" pitchFamily="18" charset="0"/>
                <a:cs typeface="Times New Roman" pitchFamily="18" charset="0"/>
              </a:rPr>
              <a:t>Технологии</a:t>
            </a:r>
            <a:endParaRPr lang="ru-RU" b="1" dirty="0">
              <a:solidFill>
                <a:srgbClr val="002060"/>
              </a:solidFill>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614346"/>
          </a:xfrm>
        </p:spPr>
        <p:txBody>
          <a:bodyPr>
            <a:normAutofit fontScale="90000"/>
          </a:bodyPr>
          <a:lstStyle/>
          <a:p>
            <a:r>
              <a:rPr lang="ru-RU" dirty="0" smtClean="0">
                <a:solidFill>
                  <a:srgbClr val="002060"/>
                </a:solidFill>
                <a:latin typeface="Times New Roman" pitchFamily="18" charset="0"/>
                <a:cs typeface="Times New Roman" pitchFamily="18" charset="0"/>
              </a:rPr>
              <a:t>Игровые технологии</a:t>
            </a:r>
            <a:endParaRPr lang="ru-RU"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dirty="0"/>
          </a:p>
        </p:txBody>
      </p:sp>
      <p:sp>
        <p:nvSpPr>
          <p:cNvPr id="5" name="Выноска со стрелкой вниз 4"/>
          <p:cNvSpPr/>
          <p:nvPr/>
        </p:nvSpPr>
        <p:spPr>
          <a:xfrm>
            <a:off x="285720" y="1071546"/>
            <a:ext cx="2714644" cy="1357322"/>
          </a:xfrm>
          <a:prstGeom prst="downArrowCallout">
            <a:avLst/>
          </a:prstGeom>
          <a:solidFill>
            <a:schemeClr val="accent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Уроки-игры</a:t>
            </a:r>
            <a:endParaRPr lang="ru-RU" sz="2800" dirty="0">
              <a:solidFill>
                <a:schemeClr val="tx1"/>
              </a:solidFill>
              <a:latin typeface="Times New Roman" pitchFamily="18" charset="0"/>
              <a:cs typeface="Times New Roman" pitchFamily="18" charset="0"/>
            </a:endParaRPr>
          </a:p>
        </p:txBody>
      </p:sp>
      <p:sp>
        <p:nvSpPr>
          <p:cNvPr id="6" name="Выноска со стрелкой вниз 5"/>
          <p:cNvSpPr/>
          <p:nvPr/>
        </p:nvSpPr>
        <p:spPr>
          <a:xfrm>
            <a:off x="3214678" y="1071546"/>
            <a:ext cx="2714644" cy="1357322"/>
          </a:xfrm>
          <a:prstGeom prst="downArrowCallout">
            <a:avLst/>
          </a:prstGeom>
          <a:solidFill>
            <a:schemeClr val="accent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Ролевые игры</a:t>
            </a:r>
            <a:endParaRPr lang="ru-RU" sz="2800" dirty="0">
              <a:solidFill>
                <a:schemeClr val="tx1"/>
              </a:solidFill>
              <a:latin typeface="Times New Roman" pitchFamily="18" charset="0"/>
              <a:cs typeface="Times New Roman" pitchFamily="18" charset="0"/>
            </a:endParaRPr>
          </a:p>
        </p:txBody>
      </p:sp>
      <p:sp>
        <p:nvSpPr>
          <p:cNvPr id="7" name="Выноска со стрелкой вниз 6"/>
          <p:cNvSpPr/>
          <p:nvPr/>
        </p:nvSpPr>
        <p:spPr>
          <a:xfrm>
            <a:off x="6215074" y="1071546"/>
            <a:ext cx="2714644" cy="1357322"/>
          </a:xfrm>
          <a:prstGeom prst="downArrowCallout">
            <a:avLst/>
          </a:prstGeom>
          <a:solidFill>
            <a:schemeClr val="accent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Дидактические игры</a:t>
            </a:r>
            <a:endParaRPr lang="ru-RU" sz="2800" dirty="0">
              <a:solidFill>
                <a:schemeClr val="tx1"/>
              </a:solidFill>
              <a:latin typeface="Times New Roman" pitchFamily="18" charset="0"/>
              <a:cs typeface="Times New Roman" pitchFamily="18" charset="0"/>
            </a:endParaRPr>
          </a:p>
        </p:txBody>
      </p:sp>
      <p:sp>
        <p:nvSpPr>
          <p:cNvPr id="8" name="Прямоугольник 7"/>
          <p:cNvSpPr/>
          <p:nvPr/>
        </p:nvSpPr>
        <p:spPr>
          <a:xfrm>
            <a:off x="357158" y="2500306"/>
            <a:ext cx="2500330" cy="1285884"/>
          </a:xfrm>
          <a:prstGeom prst="rect">
            <a:avLst/>
          </a:prstGeom>
          <a:solidFill>
            <a:schemeClr val="accent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Урок-экскурсия</a:t>
            </a:r>
            <a:endParaRPr lang="ru-RU" sz="2400" dirty="0">
              <a:solidFill>
                <a:schemeClr val="tx1"/>
              </a:solidFill>
              <a:latin typeface="Times New Roman" pitchFamily="18" charset="0"/>
              <a:cs typeface="Times New Roman" pitchFamily="18" charset="0"/>
            </a:endParaRPr>
          </a:p>
        </p:txBody>
      </p:sp>
      <p:sp>
        <p:nvSpPr>
          <p:cNvPr id="9" name="Прямоугольник 8"/>
          <p:cNvSpPr/>
          <p:nvPr/>
        </p:nvSpPr>
        <p:spPr>
          <a:xfrm>
            <a:off x="6429388" y="3929066"/>
            <a:ext cx="2500330" cy="1285884"/>
          </a:xfrm>
          <a:prstGeom prst="rect">
            <a:avLst/>
          </a:prstGeom>
          <a:solidFill>
            <a:schemeClr val="accent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Удивляю всех</a:t>
            </a:r>
            <a:endParaRPr lang="ru-RU" sz="2400" dirty="0">
              <a:solidFill>
                <a:schemeClr val="tx1"/>
              </a:solidFill>
              <a:latin typeface="Times New Roman" pitchFamily="18" charset="0"/>
              <a:cs typeface="Times New Roman" pitchFamily="18" charset="0"/>
            </a:endParaRPr>
          </a:p>
        </p:txBody>
      </p:sp>
      <p:sp>
        <p:nvSpPr>
          <p:cNvPr id="10" name="Прямоугольник 9"/>
          <p:cNvSpPr/>
          <p:nvPr/>
        </p:nvSpPr>
        <p:spPr>
          <a:xfrm>
            <a:off x="3428992" y="2428868"/>
            <a:ext cx="2500330" cy="1285884"/>
          </a:xfrm>
          <a:prstGeom prst="rect">
            <a:avLst/>
          </a:prstGeom>
          <a:solidFill>
            <a:schemeClr val="accent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Археологи</a:t>
            </a:r>
            <a:endParaRPr lang="ru-RU" sz="2400" dirty="0">
              <a:solidFill>
                <a:schemeClr val="tx1"/>
              </a:solidFill>
              <a:latin typeface="Times New Roman" pitchFamily="18" charset="0"/>
              <a:cs typeface="Times New Roman" pitchFamily="18" charset="0"/>
            </a:endParaRPr>
          </a:p>
        </p:txBody>
      </p:sp>
      <p:sp>
        <p:nvSpPr>
          <p:cNvPr id="11" name="Прямоугольник 10"/>
          <p:cNvSpPr/>
          <p:nvPr/>
        </p:nvSpPr>
        <p:spPr>
          <a:xfrm>
            <a:off x="6429388" y="2500306"/>
            <a:ext cx="2500330" cy="1285884"/>
          </a:xfrm>
          <a:prstGeom prst="rect">
            <a:avLst/>
          </a:prstGeom>
          <a:solidFill>
            <a:schemeClr val="accent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Кроссворды,</a:t>
            </a:r>
          </a:p>
          <a:p>
            <a:pPr algn="ctr"/>
            <a:r>
              <a:rPr lang="ru-RU" sz="2400" dirty="0" smtClean="0">
                <a:solidFill>
                  <a:schemeClr val="tx1"/>
                </a:solidFill>
                <a:latin typeface="Times New Roman" pitchFamily="18" charset="0"/>
                <a:cs typeface="Times New Roman" pitchFamily="18" charset="0"/>
              </a:rPr>
              <a:t>шарады</a:t>
            </a:r>
            <a:endParaRPr lang="ru-RU" sz="2400" dirty="0">
              <a:solidFill>
                <a:schemeClr val="tx1"/>
              </a:solidFill>
              <a:latin typeface="Times New Roman" pitchFamily="18" charset="0"/>
              <a:cs typeface="Times New Roman" pitchFamily="18" charset="0"/>
            </a:endParaRPr>
          </a:p>
        </p:txBody>
      </p:sp>
      <p:sp>
        <p:nvSpPr>
          <p:cNvPr id="12" name="Прямоугольник 11"/>
          <p:cNvSpPr/>
          <p:nvPr/>
        </p:nvSpPr>
        <p:spPr>
          <a:xfrm>
            <a:off x="357158" y="5357826"/>
            <a:ext cx="2500330" cy="1285884"/>
          </a:xfrm>
          <a:prstGeom prst="rect">
            <a:avLst/>
          </a:prstGeom>
          <a:solidFill>
            <a:schemeClr val="accent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Урок-соревнование</a:t>
            </a:r>
            <a:endParaRPr lang="ru-RU" sz="2400" dirty="0">
              <a:solidFill>
                <a:schemeClr val="tx1"/>
              </a:solidFill>
              <a:latin typeface="Times New Roman" pitchFamily="18" charset="0"/>
              <a:cs typeface="Times New Roman" pitchFamily="18" charset="0"/>
            </a:endParaRPr>
          </a:p>
        </p:txBody>
      </p:sp>
      <p:sp>
        <p:nvSpPr>
          <p:cNvPr id="13" name="Прямоугольник 12"/>
          <p:cNvSpPr/>
          <p:nvPr/>
        </p:nvSpPr>
        <p:spPr>
          <a:xfrm>
            <a:off x="3428992" y="5357826"/>
            <a:ext cx="2500330" cy="1285884"/>
          </a:xfrm>
          <a:prstGeom prst="rect">
            <a:avLst/>
          </a:prstGeom>
          <a:solidFill>
            <a:schemeClr val="accent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Встреча с историческими личностями</a:t>
            </a:r>
            <a:endParaRPr lang="ru-RU" sz="2400" dirty="0">
              <a:solidFill>
                <a:schemeClr val="tx1"/>
              </a:solidFill>
              <a:latin typeface="Times New Roman" pitchFamily="18" charset="0"/>
              <a:cs typeface="Times New Roman" pitchFamily="18" charset="0"/>
            </a:endParaRPr>
          </a:p>
        </p:txBody>
      </p:sp>
      <p:sp>
        <p:nvSpPr>
          <p:cNvPr id="14" name="Прямоугольник 13"/>
          <p:cNvSpPr/>
          <p:nvPr/>
        </p:nvSpPr>
        <p:spPr>
          <a:xfrm>
            <a:off x="3428992" y="3857628"/>
            <a:ext cx="2500330" cy="1285884"/>
          </a:xfrm>
          <a:prstGeom prst="rect">
            <a:avLst/>
          </a:prstGeom>
          <a:solidFill>
            <a:schemeClr val="accent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В гостях у госпожи Нумизматики и госпожи Сфрагистики</a:t>
            </a:r>
            <a:endParaRPr lang="ru-RU" sz="2000" dirty="0">
              <a:solidFill>
                <a:schemeClr val="tx1"/>
              </a:solidFill>
              <a:latin typeface="Times New Roman" pitchFamily="18" charset="0"/>
              <a:cs typeface="Times New Roman" pitchFamily="18" charset="0"/>
            </a:endParaRPr>
          </a:p>
        </p:txBody>
      </p:sp>
      <p:sp>
        <p:nvSpPr>
          <p:cNvPr id="15" name="Прямоугольник 14"/>
          <p:cNvSpPr/>
          <p:nvPr/>
        </p:nvSpPr>
        <p:spPr>
          <a:xfrm>
            <a:off x="6429388" y="5357826"/>
            <a:ext cx="2500330" cy="1285884"/>
          </a:xfrm>
          <a:prstGeom prst="rect">
            <a:avLst/>
          </a:prstGeom>
          <a:solidFill>
            <a:schemeClr val="accent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Страничка из дневника</a:t>
            </a:r>
            <a:endParaRPr lang="ru-RU" sz="2400" dirty="0">
              <a:solidFill>
                <a:schemeClr val="tx1"/>
              </a:solidFill>
              <a:latin typeface="Times New Roman" pitchFamily="18" charset="0"/>
              <a:cs typeface="Times New Roman" pitchFamily="18" charset="0"/>
            </a:endParaRPr>
          </a:p>
        </p:txBody>
      </p:sp>
      <p:sp>
        <p:nvSpPr>
          <p:cNvPr id="16" name="Прямоугольник 15"/>
          <p:cNvSpPr/>
          <p:nvPr/>
        </p:nvSpPr>
        <p:spPr>
          <a:xfrm>
            <a:off x="357158" y="3929066"/>
            <a:ext cx="2500330" cy="1285884"/>
          </a:xfrm>
          <a:prstGeom prst="rect">
            <a:avLst/>
          </a:prstGeom>
          <a:solidFill>
            <a:schemeClr val="accent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Урок-путешествие</a:t>
            </a:r>
            <a:endParaRPr lang="ru-RU" sz="2400" dirty="0">
              <a:solidFill>
                <a:schemeClr val="tx1"/>
              </a:solidFill>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95536"/>
          </a:xfrm>
        </p:spPr>
        <p:txBody>
          <a:bodyPr>
            <a:normAutofit/>
          </a:bodyPr>
          <a:lstStyle/>
          <a:p>
            <a:r>
              <a:rPr lang="ru-RU" sz="3200" b="1" dirty="0" smtClean="0">
                <a:solidFill>
                  <a:srgbClr val="C00000"/>
                </a:solidFill>
                <a:latin typeface="Times New Roman" pitchFamily="18" charset="0"/>
                <a:cs typeface="Times New Roman" pitchFamily="18" charset="0"/>
              </a:rPr>
              <a:t>3. Мои разработки</a:t>
            </a:r>
            <a:endParaRPr lang="ru-RU" sz="3200" b="1" dirty="0">
              <a:solidFill>
                <a:srgbClr val="C00000"/>
              </a:solidFill>
              <a:latin typeface="Times New Roman" pitchFamily="18" charset="0"/>
              <a:cs typeface="Times New Roman" pitchFamily="18" charset="0"/>
            </a:endParaRPr>
          </a:p>
        </p:txBody>
      </p:sp>
      <p:sp>
        <p:nvSpPr>
          <p:cNvPr id="4" name="Содержимое 3"/>
          <p:cNvSpPr>
            <a:spLocks noGrp="1"/>
          </p:cNvSpPr>
          <p:nvPr>
            <p:ph idx="1"/>
          </p:nvPr>
        </p:nvSpPr>
        <p:spPr>
          <a:xfrm>
            <a:off x="251520" y="1196752"/>
            <a:ext cx="8686800" cy="4955381"/>
          </a:xfrm>
        </p:spPr>
        <p:txBody>
          <a:bodyPr/>
          <a:lstStyle/>
          <a:p>
            <a:pPr algn="ctr">
              <a:buNone/>
            </a:pPr>
            <a:endParaRPr lang="ru-RU" dirty="0" smtClean="0">
              <a:latin typeface="Times New Roman" pitchFamily="18" charset="0"/>
              <a:cs typeface="Times New Roman" pitchFamily="18" charset="0"/>
            </a:endParaRPr>
          </a:p>
          <a:p>
            <a:pPr algn="ctr">
              <a:buNone/>
            </a:pPr>
            <a:r>
              <a:rPr lang="ru-RU" b="1" dirty="0" smtClean="0">
                <a:solidFill>
                  <a:srgbClr val="002060"/>
                </a:solidFill>
                <a:latin typeface="Times New Roman" pitchFamily="18" charset="0"/>
                <a:cs typeface="Times New Roman" pitchFamily="18" charset="0"/>
              </a:rPr>
              <a:t>Обучение школьников постановке вопросов к тексту и поиску ответов на них ,как основному  приёму   уяснения содержания  учебного текста на уроках истории</a:t>
            </a:r>
          </a:p>
          <a:p>
            <a:pPr algn="ctr">
              <a:buNone/>
            </a:pPr>
            <a:r>
              <a:rPr lang="ru-RU" b="1" dirty="0" smtClean="0">
                <a:solidFill>
                  <a:srgbClr val="002060"/>
                </a:solidFill>
                <a:latin typeface="Times New Roman" pitchFamily="18" charset="0"/>
                <a:cs typeface="Times New Roman" pitchFamily="18" charset="0"/>
              </a:rPr>
              <a:t>(на примере преподавания истории Древнего мира) </a:t>
            </a:r>
          </a:p>
          <a:p>
            <a:endParaRPr lang="ru-RU" dirty="0"/>
          </a:p>
        </p:txBody>
      </p:sp>
    </p:spTree>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23528"/>
          </a:xfrm>
        </p:spPr>
        <p:txBody>
          <a:bodyPr>
            <a:normAutofit/>
          </a:bodyPr>
          <a:lstStyle/>
          <a:p>
            <a:r>
              <a:rPr lang="ru-RU" sz="2800" b="1" dirty="0" smtClean="0">
                <a:solidFill>
                  <a:srgbClr val="002060"/>
                </a:solidFill>
                <a:latin typeface="Times New Roman" pitchFamily="18" charset="0"/>
                <a:cs typeface="Times New Roman" pitchFamily="18" charset="0"/>
              </a:rPr>
              <a:t>Актуальность вопроса</a:t>
            </a:r>
            <a:endParaRPr lang="ru-RU" sz="2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908720"/>
            <a:ext cx="8686800" cy="5171405"/>
          </a:xfrm>
        </p:spPr>
        <p:txBody>
          <a:bodyPr>
            <a:normAutofit fontScale="92500" lnSpcReduction="20000"/>
          </a:bodyPr>
          <a:lstStyle/>
          <a:p>
            <a:endParaRPr lang="ru-RU"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   Понимание содержания  текста   является важнейшим условием  достижения планируемых результатов изучения истории и обществознания (как и любого другого  учебного предмета)</a:t>
            </a:r>
          </a:p>
          <a:p>
            <a:r>
              <a:rPr lang="ru-RU" dirty="0" smtClean="0">
                <a:solidFill>
                  <a:schemeClr val="tx1"/>
                </a:solidFill>
                <a:latin typeface="Times New Roman" pitchFamily="18" charset="0"/>
                <a:cs typeface="Times New Roman" pitchFamily="18" charset="0"/>
              </a:rPr>
              <a:t>    Обучающиеся в своем большинстве не  владеют  навыками и приёмами понимания содержания информации, содержащейся в тексте</a:t>
            </a:r>
          </a:p>
          <a:p>
            <a:r>
              <a:rPr lang="ru-RU" dirty="0" smtClean="0">
                <a:solidFill>
                  <a:schemeClr val="tx1"/>
                </a:solidFill>
                <a:latin typeface="Times New Roman" pitchFamily="18" charset="0"/>
                <a:cs typeface="Times New Roman" pitchFamily="18" charset="0"/>
              </a:rPr>
              <a:t>    Непонимание содержания текста  не позволяет школьникам  правильно усвоить учебный материал и выполнить  все те задания, которые ставятся перед ними. Это одна из причин низкого уровня учебной подготовки школьников.</a:t>
            </a:r>
            <a:endParaRPr lang="ru-RU" dirty="0">
              <a:solidFill>
                <a:schemeClr val="tx1"/>
              </a:solidFill>
              <a:latin typeface="Times New Roman" pitchFamily="18" charset="0"/>
              <a:cs typeface="Times New Roman" pitchFamily="18" charset="0"/>
            </a:endParaRPr>
          </a:p>
        </p:txBody>
      </p:sp>
    </p:spTree>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451520"/>
          </a:xfrm>
        </p:spPr>
        <p:txBody>
          <a:bodyPr>
            <a:normAutofit fontScale="90000"/>
          </a:bodyPr>
          <a:lstStyle/>
          <a:p>
            <a:r>
              <a:rPr lang="ru-RU" b="1" dirty="0" smtClean="0">
                <a:solidFill>
                  <a:srgbClr val="002060"/>
                </a:solidFill>
                <a:latin typeface="Times New Roman" pitchFamily="18" charset="0"/>
                <a:cs typeface="Times New Roman" pitchFamily="18" charset="0"/>
              </a:rPr>
              <a:t>Теория вопроса</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052736"/>
            <a:ext cx="8443664" cy="5027389"/>
          </a:xfrm>
        </p:spPr>
        <p:txBody>
          <a:bodyPr>
            <a:normAutofit fontScale="92500" lnSpcReduction="20000"/>
          </a:bodyPr>
          <a:lstStyle/>
          <a:p>
            <a:pPr algn="just"/>
            <a:r>
              <a:rPr lang="ru-RU" dirty="0" smtClean="0">
                <a:solidFill>
                  <a:schemeClr val="tx1"/>
                </a:solidFill>
                <a:latin typeface="Times New Roman" pitchFamily="18" charset="0"/>
                <a:cs typeface="Times New Roman" pitchFamily="18" charset="0"/>
              </a:rPr>
              <a:t>    Научить пониманию очень сложно, тем не менее можно и нужно создать благоприятные условия для овладения школьниками приёмами понимания и совершенствования чтения в целом.</a:t>
            </a:r>
          </a:p>
          <a:p>
            <a:pPr algn="just"/>
            <a:r>
              <a:rPr lang="ru-RU" dirty="0" smtClean="0">
                <a:solidFill>
                  <a:schemeClr val="tx1"/>
                </a:solidFill>
                <a:latin typeface="Times New Roman" pitchFamily="18" charset="0"/>
                <a:cs typeface="Times New Roman" pitchFamily="18" charset="0"/>
              </a:rPr>
              <a:t>     Понимание и интерпретация информации основаны на её анализе учеником.</a:t>
            </a:r>
          </a:p>
          <a:p>
            <a:pPr algn="just"/>
            <a:r>
              <a:rPr lang="ru-RU" dirty="0" smtClean="0">
                <a:solidFill>
                  <a:schemeClr val="tx1"/>
                </a:solidFill>
                <a:latin typeface="Times New Roman" pitchFamily="18" charset="0"/>
                <a:cs typeface="Times New Roman" pitchFamily="18" charset="0"/>
              </a:rPr>
              <a:t>     Читая, ученик  мысленно выделяет структурные и логические единицы текста, выявляет те связи, ко­торые есть между ними, а затем фиксирует это либо в плане, тезисе, пометках, либо в </a:t>
            </a:r>
            <a:r>
              <a:rPr lang="ru-RU" dirty="0" err="1" smtClean="0">
                <a:solidFill>
                  <a:schemeClr val="tx1"/>
                </a:solidFill>
                <a:latin typeface="Times New Roman" pitchFamily="18" charset="0"/>
                <a:cs typeface="Times New Roman" pitchFamily="18" charset="0"/>
              </a:rPr>
              <a:t>граф-схеме</a:t>
            </a:r>
            <a:r>
              <a:rPr lang="ru-RU" dirty="0" smtClean="0">
                <a:solidFill>
                  <a:schemeClr val="tx1"/>
                </a:solidFill>
                <a:latin typeface="Times New Roman" pitchFamily="18" charset="0"/>
                <a:cs typeface="Times New Roman" pitchFamily="18" charset="0"/>
              </a:rPr>
              <a:t>, либо в таблице. </a:t>
            </a:r>
          </a:p>
          <a:p>
            <a:endParaRPr lang="ru-RU" dirty="0"/>
          </a:p>
        </p:txBody>
      </p:sp>
    </p:spTree>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235496"/>
          </a:xfrm>
        </p:spPr>
        <p:txBody>
          <a:bodyPr>
            <a:normAutofit fontScale="90000"/>
          </a:bodyPr>
          <a:lstStyle/>
          <a:p>
            <a:endParaRPr lang="ru-RU" dirty="0"/>
          </a:p>
        </p:txBody>
      </p:sp>
      <p:sp>
        <p:nvSpPr>
          <p:cNvPr id="3" name="Содержимое 2"/>
          <p:cNvSpPr>
            <a:spLocks noGrp="1"/>
          </p:cNvSpPr>
          <p:nvPr>
            <p:ph idx="1"/>
          </p:nvPr>
        </p:nvSpPr>
        <p:spPr>
          <a:xfrm>
            <a:off x="304800" y="980728"/>
            <a:ext cx="8227640" cy="5099397"/>
          </a:xfrm>
        </p:spPr>
        <p:txBody>
          <a:bodyPr/>
          <a:lstStyle/>
          <a:p>
            <a:pPr algn="just"/>
            <a:r>
              <a:rPr lang="ru-RU" dirty="0" smtClean="0">
                <a:solidFill>
                  <a:schemeClr val="tx1"/>
                </a:solidFill>
                <a:latin typeface="Times New Roman" pitchFamily="18" charset="0"/>
                <a:cs typeface="Times New Roman" pitchFamily="18" charset="0"/>
              </a:rPr>
              <a:t>     Такая работа помогает ученику  всю полученную информацию привести в систему, а значит, глубже понять и использовать в дальнейшей работе.</a:t>
            </a:r>
          </a:p>
          <a:p>
            <a:pPr algn="just"/>
            <a:r>
              <a:rPr lang="ru-RU" dirty="0" smtClean="0">
                <a:solidFill>
                  <a:schemeClr val="tx1"/>
                </a:solidFill>
                <a:latin typeface="Times New Roman" pitchFamily="18" charset="0"/>
                <a:cs typeface="Times New Roman" pitchFamily="18" charset="0"/>
              </a:rPr>
              <a:t>      Поэтому нельзя добиться от учащегося глубокого понимания текста без специально целенаправленного обучения приёмам переработки информации: составлению плана, тезисов, кодированию информации в графических схемах и т. д</a:t>
            </a:r>
            <a:r>
              <a:rPr lang="ru-RU" dirty="0" smtClean="0"/>
              <a:t>.</a:t>
            </a:r>
          </a:p>
          <a:p>
            <a:endParaRPr lang="ru-RU" dirty="0"/>
          </a:p>
        </p:txBody>
      </p:sp>
    </p:spTree>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45719"/>
          </a:xfrm>
        </p:spPr>
        <p:txBody>
          <a:bodyPr>
            <a:normAutofit fontScale="90000"/>
          </a:bodyPr>
          <a:lstStyle/>
          <a:p>
            <a:endParaRPr lang="ru-RU" dirty="0"/>
          </a:p>
        </p:txBody>
      </p:sp>
      <p:sp>
        <p:nvSpPr>
          <p:cNvPr id="3" name="Содержимое 2"/>
          <p:cNvSpPr>
            <a:spLocks noGrp="1"/>
          </p:cNvSpPr>
          <p:nvPr>
            <p:ph idx="1"/>
          </p:nvPr>
        </p:nvSpPr>
        <p:spPr>
          <a:xfrm>
            <a:off x="304800" y="620688"/>
            <a:ext cx="8686800" cy="6048672"/>
          </a:xfrm>
        </p:spPr>
        <p:txBody>
          <a:bodyPr>
            <a:normAutofit fontScale="55000" lnSpcReduction="20000"/>
          </a:bodyPr>
          <a:lstStyle/>
          <a:p>
            <a:pPr lvl="0" algn="just">
              <a:buNone/>
            </a:pPr>
            <a:r>
              <a:rPr lang="ru-RU" dirty="0" smtClean="0"/>
              <a:t>         </a:t>
            </a:r>
            <a:r>
              <a:rPr lang="ru-RU" sz="3600" dirty="0" smtClean="0">
                <a:solidFill>
                  <a:schemeClr val="tx1"/>
                </a:solidFill>
                <a:latin typeface="Times New Roman" pitchFamily="18" charset="0"/>
                <a:cs typeface="Times New Roman" pitchFamily="18" charset="0"/>
              </a:rPr>
              <a:t>Обучение пониманию текста должно быть одним из главных направлений для   учителя, который начинает работать с  пятиклассниками.  Будучи заместителем директора по УВР много лет, могу утверждать, что специально работой по обучению учащихся приёмам самостоятельной работы с книгой в школе редко кто занимается. Часть школьников вообще не работают с учебником, часть работают, как умеют, то есть многократно прочитывают текст с установкой на запоминание.   У многих обучающихся к концу начального обучения не сформирована даже  техника чтения(темп ,  способ , правильность, выразительность чтения). Анализ же текста проводится под полным контролем учителя. А чтобы читать учебник с карандашом в руке, вникая в смысл прочитанного, требуется чрезвычайная добросовестность ученика или чрезвычайная заинтересованность. Поэтому учитель истории сталкивается с очень большими трудностями, начиная работать с пятиклассниками.   Научить школьника приёмам работы с текстом, с  учебником, с книгой – это значит научить его учиться. К ключевым направлениям формирования умений работы с текстом относят следующие:</a:t>
            </a:r>
          </a:p>
          <a:p>
            <a:pPr algn="just">
              <a:buNone/>
            </a:pPr>
            <a:r>
              <a:rPr lang="ru-RU" sz="3600" u="sng" dirty="0" smtClean="0">
                <a:solidFill>
                  <a:schemeClr val="tx1"/>
                </a:solidFill>
                <a:latin typeface="Times New Roman" pitchFamily="18" charset="0"/>
                <a:cs typeface="Times New Roman" pitchFamily="18" charset="0"/>
              </a:rPr>
              <a:t>     Y – YI классы</a:t>
            </a:r>
            <a:endParaRPr lang="ru-RU" sz="3600" dirty="0" smtClean="0">
              <a:solidFill>
                <a:schemeClr val="tx1"/>
              </a:solidFill>
              <a:latin typeface="Times New Roman" pitchFamily="18" charset="0"/>
              <a:cs typeface="Times New Roman" pitchFamily="18" charset="0"/>
            </a:endParaRPr>
          </a:p>
          <a:p>
            <a:pPr lvl="0" algn="just"/>
            <a:r>
              <a:rPr lang="ru-RU" sz="3600" dirty="0" smtClean="0">
                <a:solidFill>
                  <a:schemeClr val="tx1"/>
                </a:solidFill>
                <a:latin typeface="Times New Roman" pitchFamily="18" charset="0"/>
                <a:cs typeface="Times New Roman" pitchFamily="18" charset="0"/>
              </a:rPr>
              <a:t>выделение главного в тексте;</a:t>
            </a:r>
          </a:p>
          <a:p>
            <a:pPr lvl="0" algn="just"/>
            <a:r>
              <a:rPr lang="ru-RU" sz="3600" dirty="0" smtClean="0">
                <a:solidFill>
                  <a:schemeClr val="tx1"/>
                </a:solidFill>
                <a:latin typeface="Times New Roman" pitchFamily="18" charset="0"/>
                <a:cs typeface="Times New Roman" pitchFamily="18" charset="0"/>
              </a:rPr>
              <a:t>составление примеров, аналогичных приведенным в тексте;</a:t>
            </a:r>
          </a:p>
          <a:p>
            <a:pPr lvl="0" algn="just"/>
            <a:r>
              <a:rPr lang="ru-RU" sz="3600" dirty="0" smtClean="0">
                <a:solidFill>
                  <a:schemeClr val="tx1"/>
                </a:solidFill>
                <a:latin typeface="Times New Roman" pitchFamily="18" charset="0"/>
                <a:cs typeface="Times New Roman" pitchFamily="18" charset="0"/>
              </a:rPr>
              <a:t>умение найти в тексте ответ на поставленный вопрос;</a:t>
            </a:r>
          </a:p>
          <a:p>
            <a:pPr lvl="0" algn="just"/>
            <a:r>
              <a:rPr lang="ru-RU" sz="3600" dirty="0" smtClean="0">
                <a:solidFill>
                  <a:schemeClr val="tx1"/>
                </a:solidFill>
                <a:latin typeface="Times New Roman" pitchFamily="18" charset="0"/>
                <a:cs typeface="Times New Roman" pitchFamily="18" charset="0"/>
              </a:rPr>
              <a:t>грамотно пересказать прочитанный текст.</a:t>
            </a:r>
          </a:p>
          <a:p>
            <a:endParaRPr lang="ru-RU" dirty="0"/>
          </a:p>
        </p:txBody>
      </p:sp>
      <p:pic>
        <p:nvPicPr>
          <p:cNvPr id="4" name="Picture 2" descr="C:\WINDOWS\Temp\Rar$DI12.696\Рисунок5.png"/>
          <p:cNvPicPr>
            <a:picLocks noChangeAspect="1" noChangeArrowheads="1"/>
          </p:cNvPicPr>
          <p:nvPr/>
        </p:nvPicPr>
        <p:blipFill>
          <a:blip r:embed="rId2" cstate="print"/>
          <a:srcRect/>
          <a:stretch>
            <a:fillRect/>
          </a:stretch>
        </p:blipFill>
        <p:spPr bwMode="auto">
          <a:xfrm>
            <a:off x="7380312" y="4322347"/>
            <a:ext cx="1763688" cy="2626183"/>
          </a:xfrm>
          <a:prstGeom prst="rect">
            <a:avLst/>
          </a:prstGeom>
          <a:noFill/>
        </p:spPr>
      </p:pic>
    </p:spTree>
  </p:cSld>
  <p:clrMapOvr>
    <a:masterClrMapping/>
  </p:clrMapOvr>
  <p:transition>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216024"/>
          </a:xfrm>
        </p:spPr>
        <p:txBody>
          <a:bodyPr>
            <a:normAutofit fontScale="90000"/>
          </a:bodyPr>
          <a:lstStyle/>
          <a:p>
            <a:endParaRPr lang="ru-RU" dirty="0"/>
          </a:p>
        </p:txBody>
      </p:sp>
      <p:sp>
        <p:nvSpPr>
          <p:cNvPr id="3" name="Содержимое 2"/>
          <p:cNvSpPr>
            <a:spLocks noGrp="1"/>
          </p:cNvSpPr>
          <p:nvPr>
            <p:ph idx="1"/>
          </p:nvPr>
        </p:nvSpPr>
        <p:spPr>
          <a:xfrm>
            <a:off x="304800" y="692696"/>
            <a:ext cx="8686800" cy="5832648"/>
          </a:xfrm>
        </p:spPr>
        <p:txBody>
          <a:bodyPr>
            <a:noAutofit/>
          </a:bodyPr>
          <a:lstStyle/>
          <a:p>
            <a:r>
              <a:rPr lang="ru-RU" dirty="0" smtClean="0">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5 класс</a:t>
            </a:r>
            <a:r>
              <a:rPr lang="ru-RU" dirty="0" smtClean="0">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является</a:t>
            </a:r>
            <a:r>
              <a:rPr lang="ru-RU" dirty="0" smtClean="0">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благоприятным</a:t>
            </a:r>
            <a:r>
              <a:rPr lang="ru-RU" dirty="0" smtClean="0">
                <a:latin typeface="Times New Roman" pitchFamily="18" charset="0"/>
                <a:cs typeface="Times New Roman" pitchFamily="18" charset="0"/>
              </a:rPr>
              <a:t> временем для   </a:t>
            </a:r>
            <a:r>
              <a:rPr lang="ru-RU" dirty="0" smtClean="0">
                <a:solidFill>
                  <a:schemeClr val="tx1"/>
                </a:solidFill>
                <a:latin typeface="Times New Roman" pitchFamily="18" charset="0"/>
                <a:cs typeface="Times New Roman" pitchFamily="18" charset="0"/>
              </a:rPr>
              <a:t>организации целенаправленной работы по обучению пониманию текста, обучению стратегиям смыслового чтения. </a:t>
            </a:r>
            <a:r>
              <a:rPr lang="ru-RU" dirty="0" smtClean="0">
                <a:solidFill>
                  <a:srgbClr val="002060"/>
                </a:solidFill>
                <a:latin typeface="Times New Roman" pitchFamily="18" charset="0"/>
                <a:cs typeface="Times New Roman" pitchFamily="18" charset="0"/>
              </a:rPr>
              <a:t>Почему?</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 Потенциал начальной школы</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 Переход на более «взрослую» ступень</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 Новые учителя</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 Еще есть желание учиться</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 Учебный материал – начинается с повторения</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 Новые учебники, в котором много текстов</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23528"/>
          </a:xfrm>
        </p:spPr>
        <p:txBody>
          <a:bodyPr>
            <a:normAutofit fontScale="90000"/>
          </a:bodyPr>
          <a:lstStyle/>
          <a:p>
            <a:endParaRPr lang="ru-RU" dirty="0"/>
          </a:p>
        </p:txBody>
      </p:sp>
      <p:sp>
        <p:nvSpPr>
          <p:cNvPr id="3" name="Содержимое 2"/>
          <p:cNvSpPr>
            <a:spLocks noGrp="1"/>
          </p:cNvSpPr>
          <p:nvPr>
            <p:ph idx="1"/>
          </p:nvPr>
        </p:nvSpPr>
        <p:spPr>
          <a:xfrm>
            <a:off x="611560" y="1340768"/>
            <a:ext cx="7920880" cy="4739357"/>
          </a:xfrm>
        </p:spPr>
        <p:txBody>
          <a:bodyPr>
            <a:normAutofit/>
          </a:bodyPr>
          <a:lstStyle/>
          <a:p>
            <a:pPr algn="just">
              <a:buFont typeface="Wingdings" pitchFamily="2" charset="2"/>
              <a:buChar char="§"/>
            </a:pPr>
            <a:r>
              <a:rPr lang="ru-RU" sz="2600" dirty="0" smtClean="0">
                <a:solidFill>
                  <a:schemeClr val="tx1"/>
                </a:solidFill>
                <a:latin typeface="Times New Roman" pitchFamily="18" charset="0"/>
                <a:cs typeface="Times New Roman" pitchFamily="18" charset="0"/>
              </a:rPr>
              <a:t>Как </a:t>
            </a:r>
            <a:r>
              <a:rPr lang="ru-RU" sz="2600" dirty="0" smtClean="0">
                <a:solidFill>
                  <a:schemeClr val="tx1"/>
                </a:solidFill>
                <a:latin typeface="Times New Roman" pitchFamily="18" charset="0"/>
                <a:cs typeface="Times New Roman" pitchFamily="18" charset="0"/>
              </a:rPr>
              <a:t>правило, выпускники средних общеобразовательных школ плохо подготовлены к решению типичных задач, связанных с оперированием письменной информацией: не владеют навыками поиска нужных текстов, их отбора и организации в соответствии с определенной темой, их адекватного прочтения и интерпретации, устной и письменной репрезентации прочитанного</a:t>
            </a:r>
            <a:endParaRPr lang="ru-RU" sz="2600" dirty="0" smtClean="0">
              <a:solidFill>
                <a:schemeClr val="tx1"/>
              </a:solidFill>
            </a:endParaRPr>
          </a:p>
          <a:p>
            <a:pPr>
              <a:buFont typeface="Wingdings" pitchFamily="2" charset="2"/>
              <a:buChar char="§"/>
            </a:pPr>
            <a:endParaRPr lang="ru-RU" dirty="0"/>
          </a:p>
        </p:txBody>
      </p:sp>
    </p:spTree>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07504"/>
          </a:xfrm>
        </p:spPr>
        <p:txBody>
          <a:bodyPr>
            <a:normAutofit fontScale="90000"/>
          </a:bodyPr>
          <a:lstStyle/>
          <a:p>
            <a:r>
              <a:rPr lang="ru-RU" dirty="0" smtClean="0">
                <a:solidFill>
                  <a:srgbClr val="002060"/>
                </a:solidFill>
              </a:rPr>
              <a:t>«</a:t>
            </a:r>
            <a:r>
              <a:rPr lang="ru-RU" b="1" dirty="0" smtClean="0">
                <a:solidFill>
                  <a:srgbClr val="002060"/>
                </a:solidFill>
                <a:latin typeface="Times New Roman" pitchFamily="18" charset="0"/>
                <a:cs typeface="Times New Roman" pitchFamily="18" charset="0"/>
              </a:rPr>
              <a:t>Ключ   ко  всякой  науке»</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52736"/>
            <a:ext cx="8291264" cy="5027389"/>
          </a:xfrm>
        </p:spPr>
        <p:txBody>
          <a:bodyPr>
            <a:normAutofit lnSpcReduction="10000"/>
          </a:bodyPr>
          <a:lstStyle/>
          <a:p>
            <a:pPr algn="just">
              <a:buNone/>
            </a:pPr>
            <a:r>
              <a:rPr lang="ru-RU" b="1" dirty="0" smtClean="0">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Выделяется пять основных приёмов осмысления текста. </a:t>
            </a:r>
            <a:r>
              <a:rPr lang="ru-RU" sz="2800" i="1" dirty="0" smtClean="0">
                <a:solidFill>
                  <a:srgbClr val="002060"/>
                </a:solidFill>
                <a:latin typeface="Times New Roman" pitchFamily="18" charset="0"/>
                <a:cs typeface="Times New Roman" pitchFamily="18" charset="0"/>
              </a:rPr>
              <a:t>Постановка вопросов к тексту и поиск ответов на них </a:t>
            </a:r>
            <a:r>
              <a:rPr lang="ru-RU" sz="2800" dirty="0" smtClean="0">
                <a:solidFill>
                  <a:schemeClr val="tx1"/>
                </a:solidFill>
                <a:latin typeface="Times New Roman" pitchFamily="18" charset="0"/>
                <a:cs typeface="Times New Roman" pitchFamily="18" charset="0"/>
              </a:rPr>
              <a:t>является основным приёмом в процессе уяснения содержания. Ставя вопросы, ученик анализирует материал, подвергает его умственному досмотру, выделяет главное, нащупывает новые связи, не всегда для него ясные, находит у себя слабые места, тёмные пятна и пробелы, стремясь их заполнить</a:t>
            </a:r>
            <a:r>
              <a:rPr lang="ru-RU" sz="2800" dirty="0" smtClean="0">
                <a:solidFill>
                  <a:srgbClr val="002060"/>
                </a:solidFill>
                <a:latin typeface="Times New Roman" pitchFamily="18" charset="0"/>
                <a:cs typeface="Times New Roman" pitchFamily="18" charset="0"/>
              </a:rPr>
              <a:t>.</a:t>
            </a:r>
            <a:r>
              <a:rPr lang="ru-RU" sz="2800" dirty="0" smtClean="0">
                <a:solidFill>
                  <a:srgbClr val="002060"/>
                </a:solidFill>
              </a:rPr>
              <a:t> </a:t>
            </a:r>
            <a:r>
              <a:rPr lang="ru-RU" sz="2800" dirty="0" smtClean="0">
                <a:solidFill>
                  <a:srgbClr val="002060"/>
                </a:solidFill>
                <a:latin typeface="Times New Roman" pitchFamily="18" charset="0"/>
                <a:cs typeface="Times New Roman" pitchFamily="18" charset="0"/>
              </a:rPr>
              <a:t>«Ключом ко всякой науке является вопросительный знак», </a:t>
            </a:r>
            <a:r>
              <a:rPr lang="ru-RU" sz="2800" dirty="0" smtClean="0">
                <a:solidFill>
                  <a:schemeClr val="tx1"/>
                </a:solidFill>
                <a:latin typeface="Times New Roman" pitchFamily="18" charset="0"/>
                <a:cs typeface="Times New Roman" pitchFamily="18" charset="0"/>
              </a:rPr>
              <a:t>– сказал великий французский писатель Оноре де Бальзак.</a:t>
            </a:r>
          </a:p>
          <a:p>
            <a:pPr>
              <a:buNone/>
            </a:pPr>
            <a:endParaRPr lang="ru-RU" sz="2800" dirty="0" smtClean="0"/>
          </a:p>
          <a:p>
            <a:pPr>
              <a:buNone/>
            </a:pPr>
            <a:endParaRPr lang="ru-RU" sz="2800" dirty="0" smtClean="0"/>
          </a:p>
          <a:p>
            <a:pPr>
              <a:buNone/>
            </a:pPr>
            <a:endParaRPr lang="ru-RU" sz="2800" dirty="0" smtClean="0">
              <a:solidFill>
                <a:schemeClr val="tx1"/>
              </a:solidFill>
              <a:latin typeface="Times New Roman" pitchFamily="18" charset="0"/>
              <a:cs typeface="Times New Roman" pitchFamily="18" charset="0"/>
            </a:endParaRPr>
          </a:p>
          <a:p>
            <a:pPr>
              <a:buNone/>
            </a:pPr>
            <a:endParaRPr lang="ru-RU" dirty="0">
              <a:solidFill>
                <a:schemeClr val="tx1"/>
              </a:solidFill>
              <a:latin typeface="Times New Roman" pitchFamily="18" charset="0"/>
              <a:cs typeface="Times New Roman" pitchFamily="18" charset="0"/>
            </a:endParaRPr>
          </a:p>
        </p:txBody>
      </p:sp>
    </p:spTree>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451520"/>
          </a:xfrm>
        </p:spPr>
        <p:txBody>
          <a:bodyPr>
            <a:normAutofit fontScale="90000"/>
          </a:bodyPr>
          <a:lstStyle/>
          <a:p>
            <a:endParaRPr lang="ru-RU" dirty="0"/>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395536" y="2636912"/>
            <a:ext cx="302433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latin typeface="Times New Roman" pitchFamily="18" charset="0"/>
                <a:cs typeface="Times New Roman" pitchFamily="18" charset="0"/>
              </a:rPr>
              <a:t>Постановка к тексту и поиск в тексте</a:t>
            </a:r>
            <a:endParaRPr lang="ru-RU" sz="2400" b="1" dirty="0">
              <a:solidFill>
                <a:srgbClr val="002060"/>
              </a:solidFill>
              <a:latin typeface="Times New Roman" pitchFamily="18" charset="0"/>
              <a:cs typeface="Times New Roman" pitchFamily="18" charset="0"/>
            </a:endParaRPr>
          </a:p>
        </p:txBody>
      </p:sp>
      <p:sp>
        <p:nvSpPr>
          <p:cNvPr id="5" name="Прямоугольник 4"/>
          <p:cNvSpPr/>
          <p:nvPr/>
        </p:nvSpPr>
        <p:spPr>
          <a:xfrm>
            <a:off x="3131840" y="188640"/>
            <a:ext cx="302433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latin typeface="Times New Roman" pitchFamily="18" charset="0"/>
                <a:cs typeface="Times New Roman" pitchFamily="18" charset="0"/>
              </a:rPr>
              <a:t>Постановка вопросов и поиск ответа на них</a:t>
            </a:r>
          </a:p>
          <a:p>
            <a:pPr algn="ctr"/>
            <a:r>
              <a:rPr lang="ru-RU" sz="2400" b="1" dirty="0" smtClean="0">
                <a:solidFill>
                  <a:srgbClr val="002060"/>
                </a:solidFill>
                <a:latin typeface="Times New Roman" pitchFamily="18" charset="0"/>
                <a:cs typeface="Times New Roman" pitchFamily="18" charset="0"/>
              </a:rPr>
              <a:t>включает</a:t>
            </a:r>
            <a:endParaRPr lang="ru-RU" sz="2400" b="1" dirty="0">
              <a:solidFill>
                <a:srgbClr val="002060"/>
              </a:solidFill>
              <a:latin typeface="Times New Roman" pitchFamily="18" charset="0"/>
              <a:cs typeface="Times New Roman" pitchFamily="18" charset="0"/>
            </a:endParaRPr>
          </a:p>
        </p:txBody>
      </p:sp>
      <p:sp>
        <p:nvSpPr>
          <p:cNvPr id="6" name="Прямоугольник 5"/>
          <p:cNvSpPr/>
          <p:nvPr/>
        </p:nvSpPr>
        <p:spPr>
          <a:xfrm>
            <a:off x="1043608" y="4509120"/>
            <a:ext cx="302433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latin typeface="Times New Roman" pitchFamily="18" charset="0"/>
                <a:cs typeface="Times New Roman" pitchFamily="18" charset="0"/>
              </a:rPr>
              <a:t>Рассуждения и умозаключения</a:t>
            </a:r>
            <a:endParaRPr lang="ru-RU" sz="2400" b="1" dirty="0">
              <a:solidFill>
                <a:srgbClr val="002060"/>
              </a:solidFill>
              <a:latin typeface="Times New Roman" pitchFamily="18" charset="0"/>
              <a:cs typeface="Times New Roman" pitchFamily="18" charset="0"/>
            </a:endParaRPr>
          </a:p>
        </p:txBody>
      </p:sp>
      <p:sp>
        <p:nvSpPr>
          <p:cNvPr id="7" name="Прямоугольник 6"/>
          <p:cNvSpPr/>
          <p:nvPr/>
        </p:nvSpPr>
        <p:spPr>
          <a:xfrm>
            <a:off x="5940152" y="2636912"/>
            <a:ext cx="302433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latin typeface="Times New Roman" pitchFamily="18" charset="0"/>
                <a:cs typeface="Times New Roman" pitchFamily="18" charset="0"/>
              </a:rPr>
              <a:t> Припоминания</a:t>
            </a:r>
            <a:endParaRPr lang="ru-RU" sz="2400" b="1" dirty="0">
              <a:solidFill>
                <a:srgbClr val="002060"/>
              </a:solidFill>
              <a:latin typeface="Times New Roman" pitchFamily="18" charset="0"/>
              <a:cs typeface="Times New Roman" pitchFamily="18" charset="0"/>
            </a:endParaRPr>
          </a:p>
        </p:txBody>
      </p:sp>
      <p:sp>
        <p:nvSpPr>
          <p:cNvPr id="8" name="Прямоугольник 7"/>
          <p:cNvSpPr/>
          <p:nvPr/>
        </p:nvSpPr>
        <p:spPr>
          <a:xfrm>
            <a:off x="5652120" y="4509120"/>
            <a:ext cx="302433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latin typeface="Times New Roman" pitchFamily="18" charset="0"/>
                <a:cs typeface="Times New Roman" pitchFamily="18" charset="0"/>
              </a:rPr>
              <a:t>Обращения к учителю и сверстнику</a:t>
            </a:r>
            <a:endParaRPr lang="ru-RU" sz="2400" b="1" dirty="0">
              <a:solidFill>
                <a:srgbClr val="002060"/>
              </a:solidFill>
              <a:latin typeface="Times New Roman" pitchFamily="18" charset="0"/>
              <a:cs typeface="Times New Roman" pitchFamily="18" charset="0"/>
            </a:endParaRPr>
          </a:p>
        </p:txBody>
      </p:sp>
      <p:cxnSp>
        <p:nvCxnSpPr>
          <p:cNvPr id="10" name="Прямая со стрелкой 9"/>
          <p:cNvCxnSpPr>
            <a:stCxn id="5" idx="2"/>
            <a:endCxn id="4" idx="0"/>
          </p:cNvCxnSpPr>
          <p:nvPr/>
        </p:nvCxnSpPr>
        <p:spPr>
          <a:xfrm flipH="1">
            <a:off x="1907704" y="1628800"/>
            <a:ext cx="2736304"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5" idx="2"/>
          </p:cNvCxnSpPr>
          <p:nvPr/>
        </p:nvCxnSpPr>
        <p:spPr>
          <a:xfrm flipH="1">
            <a:off x="2555776" y="1628800"/>
            <a:ext cx="2088232" cy="2808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5" idx="2"/>
            <a:endCxn id="7" idx="0"/>
          </p:cNvCxnSpPr>
          <p:nvPr/>
        </p:nvCxnSpPr>
        <p:spPr>
          <a:xfrm>
            <a:off x="4644008" y="1628800"/>
            <a:ext cx="280831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5" idx="2"/>
            <a:endCxn id="8" idx="0"/>
          </p:cNvCxnSpPr>
          <p:nvPr/>
        </p:nvCxnSpPr>
        <p:spPr>
          <a:xfrm>
            <a:off x="4644008" y="1628800"/>
            <a:ext cx="2520280" cy="2880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23528"/>
          </a:xfrm>
        </p:spPr>
        <p:txBody>
          <a:bodyPr>
            <a:normAutofit/>
          </a:bodyPr>
          <a:lstStyle/>
          <a:p>
            <a:r>
              <a:rPr lang="ru-RU" sz="2800" b="1" dirty="0" smtClean="0">
                <a:solidFill>
                  <a:srgbClr val="002060"/>
                </a:solidFill>
                <a:latin typeface="Times New Roman" pitchFamily="18" charset="0"/>
                <a:cs typeface="Times New Roman" pitchFamily="18" charset="0"/>
              </a:rPr>
              <a:t>Классификация вопросов по Б. </a:t>
            </a:r>
            <a:r>
              <a:rPr lang="ru-RU" sz="2800" b="1" dirty="0" err="1" smtClean="0">
                <a:solidFill>
                  <a:srgbClr val="002060"/>
                </a:solidFill>
                <a:latin typeface="Times New Roman" pitchFamily="18" charset="0"/>
                <a:cs typeface="Times New Roman" pitchFamily="18" charset="0"/>
              </a:rPr>
              <a:t>Блуму</a:t>
            </a:r>
            <a:endParaRPr lang="ru-RU" sz="2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196752"/>
            <a:ext cx="8686800" cy="4883373"/>
          </a:xfrm>
        </p:spPr>
        <p:txBody>
          <a:bodyPr>
            <a:normAutofit fontScale="92500" lnSpcReduction="20000"/>
          </a:bodyPr>
          <a:lstStyle/>
          <a:p>
            <a:pPr algn="just">
              <a:buNone/>
            </a:pPr>
            <a:r>
              <a:rPr lang="ru-RU" dirty="0" smtClean="0">
                <a:solidFill>
                  <a:schemeClr val="tx1"/>
                </a:solidFill>
                <a:latin typeface="Times New Roman" pitchFamily="18" charset="0"/>
                <a:cs typeface="Times New Roman" pitchFamily="18" charset="0"/>
              </a:rPr>
              <a:t>      1.	</a:t>
            </a:r>
            <a:r>
              <a:rPr lang="ru-RU" i="1" dirty="0" smtClean="0">
                <a:solidFill>
                  <a:srgbClr val="002060"/>
                </a:solidFill>
                <a:latin typeface="Times New Roman" pitchFamily="18" charset="0"/>
                <a:cs typeface="Times New Roman" pitchFamily="18" charset="0"/>
              </a:rPr>
              <a:t>Простые вопросы. </a:t>
            </a:r>
            <a:r>
              <a:rPr lang="ru-RU" dirty="0" smtClean="0">
                <a:solidFill>
                  <a:schemeClr val="tx1"/>
                </a:solidFill>
                <a:latin typeface="Times New Roman" pitchFamily="18" charset="0"/>
                <a:cs typeface="Times New Roman" pitchFamily="18" charset="0"/>
              </a:rPr>
              <a:t>Отвечая на них, нужно назвать какие-то факты, вспомнить,  воспроизвести некую информацию.</a:t>
            </a:r>
          </a:p>
          <a:p>
            <a:pPr algn="just">
              <a:buNone/>
            </a:pPr>
            <a:r>
              <a:rPr lang="ru-RU" dirty="0" smtClean="0">
                <a:solidFill>
                  <a:schemeClr val="tx1"/>
                </a:solidFill>
                <a:latin typeface="Times New Roman" pitchFamily="18" charset="0"/>
                <a:cs typeface="Times New Roman" pitchFamily="18" charset="0"/>
              </a:rPr>
              <a:t>      2.	</a:t>
            </a:r>
            <a:r>
              <a:rPr lang="ru-RU" i="1" dirty="0" smtClean="0">
                <a:solidFill>
                  <a:srgbClr val="002060"/>
                </a:solidFill>
                <a:latin typeface="Times New Roman" pitchFamily="18" charset="0"/>
                <a:cs typeface="Times New Roman" pitchFamily="18" charset="0"/>
              </a:rPr>
              <a:t>Уточняющие вопросы. </a:t>
            </a:r>
            <a:r>
              <a:rPr lang="ru-RU" dirty="0" smtClean="0">
                <a:solidFill>
                  <a:schemeClr val="tx1"/>
                </a:solidFill>
                <a:latin typeface="Times New Roman" pitchFamily="18" charset="0"/>
                <a:cs typeface="Times New Roman" pitchFamily="18" charset="0"/>
              </a:rPr>
              <a:t>Обычно они начинаются со слов: «То есть ты говоришь, что...?», «Если я правильно понял, то...?». Такие вопросы нужны для предоставления собеседнику обратной связи относительно того, что он только что  сказал.</a:t>
            </a:r>
          </a:p>
          <a:p>
            <a:pPr lvl="0" algn="just">
              <a:buNone/>
            </a:pPr>
            <a:r>
              <a:rPr lang="ru-RU" i="1" dirty="0" smtClean="0">
                <a:solidFill>
                  <a:srgbClr val="002060"/>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3.</a:t>
            </a:r>
            <a:r>
              <a:rPr lang="ru-RU" i="1" dirty="0" smtClean="0">
                <a:solidFill>
                  <a:srgbClr val="002060"/>
                </a:solidFill>
                <a:latin typeface="Times New Roman" pitchFamily="18" charset="0"/>
                <a:cs typeface="Times New Roman" pitchFamily="18" charset="0"/>
              </a:rPr>
              <a:t>Объясняющие вопросы. </a:t>
            </a:r>
            <a:r>
              <a:rPr lang="ru-RU" dirty="0" smtClean="0">
                <a:solidFill>
                  <a:schemeClr val="tx1"/>
                </a:solidFill>
                <a:latin typeface="Times New Roman" pitchFamily="18" charset="0"/>
                <a:cs typeface="Times New Roman" pitchFamily="18" charset="0"/>
              </a:rPr>
              <a:t>Обычно начинаются со слова «почему?». Они направлены на установление причинно-следственных связей.</a:t>
            </a:r>
          </a:p>
          <a:p>
            <a:endParaRPr lang="ru-RU" dirty="0"/>
          </a:p>
        </p:txBody>
      </p:sp>
    </p:spTree>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451520"/>
          </a:xfrm>
        </p:spPr>
        <p:txBody>
          <a:bodyPr>
            <a:normAutofit fontScale="90000"/>
          </a:bodyPr>
          <a:lstStyle/>
          <a:p>
            <a:endParaRPr lang="ru-RU" dirty="0"/>
          </a:p>
        </p:txBody>
      </p:sp>
      <p:sp>
        <p:nvSpPr>
          <p:cNvPr id="3" name="Содержимое 2"/>
          <p:cNvSpPr>
            <a:spLocks noGrp="1"/>
          </p:cNvSpPr>
          <p:nvPr>
            <p:ph idx="1"/>
          </p:nvPr>
        </p:nvSpPr>
        <p:spPr>
          <a:xfrm>
            <a:off x="304800" y="1052736"/>
            <a:ext cx="8686800" cy="5027389"/>
          </a:xfrm>
        </p:spPr>
        <p:txBody>
          <a:bodyPr>
            <a:normAutofit fontScale="85000" lnSpcReduction="10000"/>
          </a:bodyPr>
          <a:lstStyle/>
          <a:p>
            <a:pPr lvl="0">
              <a:buNone/>
            </a:pPr>
            <a:r>
              <a:rPr lang="ru-RU" i="1" dirty="0" smtClean="0">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4</a:t>
            </a:r>
            <a:r>
              <a:rPr lang="ru-RU" i="1" dirty="0" smtClean="0">
                <a:solidFill>
                  <a:srgbClr val="002060"/>
                </a:solidFill>
                <a:latin typeface="Times New Roman" pitchFamily="18" charset="0"/>
                <a:cs typeface="Times New Roman" pitchFamily="18" charset="0"/>
              </a:rPr>
              <a:t>.Творческие вопросы. </a:t>
            </a:r>
            <a:r>
              <a:rPr lang="ru-RU" dirty="0" smtClean="0">
                <a:solidFill>
                  <a:schemeClr val="tx1"/>
                </a:solidFill>
                <a:latin typeface="Times New Roman" pitchFamily="18" charset="0"/>
                <a:cs typeface="Times New Roman" pitchFamily="18" charset="0"/>
              </a:rPr>
              <a:t>Когда в вопросе есть частица «бы», а в его формулировке есть элементы условности, предположения, фантазии, прогноза: «Что бы изменилось, если бы...?», «Как вы думаете, как будут развиваться события дальше?».</a:t>
            </a:r>
          </a:p>
          <a:p>
            <a:pPr lvl="0">
              <a:buNone/>
            </a:pPr>
            <a:r>
              <a:rPr lang="ru-RU" i="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 5.</a:t>
            </a:r>
            <a:r>
              <a:rPr lang="ru-RU" dirty="0" smtClean="0">
                <a:solidFill>
                  <a:srgbClr val="002060"/>
                </a:solidFill>
                <a:latin typeface="Times New Roman" pitchFamily="18" charset="0"/>
                <a:cs typeface="Times New Roman" pitchFamily="18" charset="0"/>
              </a:rPr>
              <a:t>Оценочные </a:t>
            </a:r>
            <a:r>
              <a:rPr lang="ru-RU" i="1" dirty="0" smtClean="0">
                <a:solidFill>
                  <a:srgbClr val="002060"/>
                </a:solidFill>
                <a:latin typeface="Times New Roman" pitchFamily="18" charset="0"/>
                <a:cs typeface="Times New Roman" pitchFamily="18" charset="0"/>
              </a:rPr>
              <a:t>вопросы</a:t>
            </a:r>
            <a:r>
              <a:rPr lang="ru-RU" i="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Эти вопросы направлены на выяснение критериев оценки тех или иных событий, явлений, фактов: «Почему что-то хорошо, а что-то плохо?», «Чем один герой отличается от другого?».</a:t>
            </a:r>
          </a:p>
          <a:p>
            <a:pPr lvl="0">
              <a:buNone/>
            </a:pPr>
            <a:r>
              <a:rPr lang="ru-RU" i="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6</a:t>
            </a:r>
            <a:r>
              <a:rPr lang="ru-RU" i="1" dirty="0" smtClean="0">
                <a:solidFill>
                  <a:srgbClr val="002060"/>
                </a:solidFill>
                <a:latin typeface="Times New Roman" pitchFamily="18" charset="0"/>
                <a:cs typeface="Times New Roman" pitchFamily="18" charset="0"/>
              </a:rPr>
              <a:t>.Практические вопросы</a:t>
            </a:r>
            <a:r>
              <a:rPr lang="ru-RU" i="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Они направлены на установление взаимосвязи между теорией и практикой: «Как бы вы поступили на месте героя?»</a:t>
            </a:r>
          </a:p>
          <a:p>
            <a:endParaRPr lang="ru-RU" dirty="0"/>
          </a:p>
        </p:txBody>
      </p:sp>
    </p:spTree>
  </p:cSld>
  <p:clrMapOvr>
    <a:masterClrMapping/>
  </p:clrMapOvr>
  <p:transition>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002060"/>
                </a:solidFill>
                <a:latin typeface="Times New Roman" pitchFamily="18" charset="0"/>
                <a:cs typeface="Times New Roman" pitchFamily="18" charset="0"/>
              </a:rPr>
              <a:t>Рекомендации учителю</a:t>
            </a:r>
            <a:endParaRPr lang="ru-RU" sz="2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554162"/>
            <a:ext cx="8155632" cy="4525963"/>
          </a:xfrm>
        </p:spPr>
        <p:txBody>
          <a:bodyPr>
            <a:normAutofit fontScale="92500" lnSpcReduction="20000"/>
          </a:bodyPr>
          <a:lstStyle/>
          <a:p>
            <a:pPr algn="just">
              <a:buNone/>
            </a:pPr>
            <a:r>
              <a:rPr lang="ru-RU" dirty="0" smtClean="0">
                <a:solidFill>
                  <a:schemeClr val="tx1"/>
                </a:solidFill>
              </a:rPr>
              <a:t>      </a:t>
            </a:r>
            <a:r>
              <a:rPr lang="ru-RU" dirty="0" smtClean="0">
                <a:solidFill>
                  <a:schemeClr val="tx1"/>
                </a:solidFill>
                <a:latin typeface="Times New Roman" pitchFamily="18" charset="0"/>
                <a:cs typeface="Times New Roman" pitchFamily="18" charset="0"/>
              </a:rPr>
              <a:t>Такая классификация помогает научить детей самостоятельно задавать вопросы к тексту.  Содержание курса  истории Древнего мира, учебники(Интересные, доступные, яркие) способствуют этому. Учащимся нравится формулировать и записывать вопросы, находить на них ответы   </a:t>
            </a:r>
            <a:r>
              <a:rPr lang="ru-RU" i="1" dirty="0" smtClean="0">
                <a:solidFill>
                  <a:schemeClr val="tx1"/>
                </a:solidFill>
                <a:latin typeface="Times New Roman" pitchFamily="18" charset="0"/>
                <a:cs typeface="Times New Roman" pitchFamily="18" charset="0"/>
              </a:rPr>
              <a:t>на любом этапе  урока</a:t>
            </a:r>
            <a:r>
              <a:rPr lang="ru-RU" dirty="0" smtClean="0">
                <a:solidFill>
                  <a:schemeClr val="tx1"/>
                </a:solidFill>
                <a:latin typeface="Times New Roman" pitchFamily="18" charset="0"/>
                <a:cs typeface="Times New Roman" pitchFamily="18" charset="0"/>
              </a:rPr>
              <a:t>. Данную работу обычно проводят в парах и группах, но важно приучать школьников работать и самостоятельно.</a:t>
            </a:r>
            <a:endParaRPr lang="ru-RU" dirty="0">
              <a:solidFill>
                <a:schemeClr val="tx1"/>
              </a:solidFill>
              <a:latin typeface="Times New Roman" pitchFamily="18" charset="0"/>
              <a:cs typeface="Times New Roman" pitchFamily="18" charset="0"/>
            </a:endParaRPr>
          </a:p>
        </p:txBody>
      </p:sp>
    </p:spTree>
  </p:cSld>
  <p:clrMapOvr>
    <a:masterClrMapping/>
  </p:clrMapOvr>
  <p:transition>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576064"/>
          </a:xfrm>
        </p:spPr>
        <p:txBody>
          <a:bodyPr>
            <a:noAutofit/>
          </a:bodyPr>
          <a:lstStyle/>
          <a:p>
            <a:r>
              <a:rPr lang="ru-RU" sz="2800" b="1" dirty="0" smtClean="0">
                <a:solidFill>
                  <a:srgbClr val="002060"/>
                </a:solidFill>
                <a:latin typeface="Times New Roman" pitchFamily="18" charset="0"/>
                <a:cs typeface="Times New Roman" pitchFamily="18" charset="0"/>
              </a:rPr>
              <a:t>Первые шаги</a:t>
            </a:r>
            <a:endParaRPr lang="ru-RU" sz="2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908720"/>
            <a:ext cx="8587680" cy="5688632"/>
          </a:xfrm>
        </p:spPr>
        <p:txBody>
          <a:bodyPr>
            <a:normAutofit fontScale="47500" lnSpcReduction="20000"/>
          </a:bodyPr>
          <a:lstStyle/>
          <a:p>
            <a:pPr algn="just">
              <a:buNone/>
            </a:pPr>
            <a:r>
              <a:rPr lang="ru-RU" sz="4200" dirty="0" smtClean="0">
                <a:solidFill>
                  <a:schemeClr val="tx1"/>
                </a:solidFill>
                <a:latin typeface="Times New Roman" pitchFamily="18" charset="0"/>
                <a:cs typeface="Times New Roman" pitchFamily="18" charset="0"/>
              </a:rPr>
              <a:t>         У   обучающихся 5-х классов   часто вызывает затруднение построение вопросительных предложений. Поэтому уместно будет повторить вопросительные слова: что, где, когда, почему и поупражняться в составлении таких предложений на разные темы.</a:t>
            </a:r>
          </a:p>
          <a:p>
            <a:pPr algn="just">
              <a:buNone/>
            </a:pPr>
            <a:r>
              <a:rPr lang="ru-RU" sz="4200" dirty="0" smtClean="0">
                <a:solidFill>
                  <a:schemeClr val="tx1"/>
                </a:solidFill>
                <a:latin typeface="Times New Roman" pitchFamily="18" charset="0"/>
                <a:cs typeface="Times New Roman" pitchFamily="18" charset="0"/>
              </a:rPr>
              <a:t>          Следующим шагом может быть задавание вопросов к предложению. Предложение несет много информации. Задача читающего – эту информацию извлечь. Вместе с учителем  пятиклассник  должен уметь выполнить следующие шаги:</a:t>
            </a:r>
          </a:p>
          <a:p>
            <a:pPr algn="just">
              <a:buNone/>
            </a:pPr>
            <a:r>
              <a:rPr lang="ru-RU" sz="4200" dirty="0" smtClean="0">
                <a:solidFill>
                  <a:schemeClr val="tx1"/>
                </a:solidFill>
                <a:latin typeface="Times New Roman" pitchFamily="18" charset="0"/>
                <a:cs typeface="Times New Roman" pitchFamily="18" charset="0"/>
              </a:rPr>
              <a:t>            1) чтение предложения;</a:t>
            </a:r>
          </a:p>
          <a:p>
            <a:pPr algn="just">
              <a:buNone/>
            </a:pPr>
            <a:r>
              <a:rPr lang="ru-RU" sz="4200" dirty="0" smtClean="0">
                <a:solidFill>
                  <a:schemeClr val="tx1"/>
                </a:solidFill>
                <a:latin typeface="Times New Roman" pitchFamily="18" charset="0"/>
                <a:cs typeface="Times New Roman" pitchFamily="18" charset="0"/>
              </a:rPr>
              <a:t>            2) выделение главной мысли;</a:t>
            </a:r>
          </a:p>
          <a:p>
            <a:pPr algn="just">
              <a:buNone/>
            </a:pPr>
            <a:r>
              <a:rPr lang="ru-RU" sz="4200" dirty="0" smtClean="0">
                <a:solidFill>
                  <a:schemeClr val="tx1"/>
                </a:solidFill>
                <a:latin typeface="Times New Roman" pitchFamily="18" charset="0"/>
                <a:cs typeface="Times New Roman" pitchFamily="18" charset="0"/>
              </a:rPr>
              <a:t>            3) задавание вопроса по поводу основного смысла предложения;</a:t>
            </a:r>
          </a:p>
          <a:p>
            <a:pPr algn="just">
              <a:buNone/>
            </a:pPr>
            <a:r>
              <a:rPr lang="ru-RU" sz="4200" dirty="0" smtClean="0">
                <a:solidFill>
                  <a:schemeClr val="tx1"/>
                </a:solidFill>
                <a:latin typeface="Times New Roman" pitchFamily="18" charset="0"/>
                <a:cs typeface="Times New Roman" pitchFamily="18" charset="0"/>
              </a:rPr>
              <a:t>            4) задавание вопросов по содержанию дополнительной информации.</a:t>
            </a:r>
          </a:p>
          <a:p>
            <a:pPr algn="just">
              <a:buNone/>
            </a:pPr>
            <a:r>
              <a:rPr lang="ru-RU" sz="4200" dirty="0" smtClean="0">
                <a:solidFill>
                  <a:schemeClr val="tx1"/>
                </a:solidFill>
                <a:latin typeface="Times New Roman" pitchFamily="18" charset="0"/>
                <a:cs typeface="Times New Roman" pitchFamily="18" charset="0"/>
              </a:rPr>
              <a:t>            Точно такая же техника применима в работе с текстом. Информационное поле при этом расширяется. Пошаговая деятельность аналогична той, которая проводилась при работе над предложением:</a:t>
            </a:r>
          </a:p>
          <a:p>
            <a:pPr algn="just">
              <a:buNone/>
            </a:pPr>
            <a:r>
              <a:rPr lang="ru-RU" sz="4200" dirty="0" smtClean="0">
                <a:solidFill>
                  <a:schemeClr val="tx1"/>
                </a:solidFill>
                <a:latin typeface="Times New Roman" pitchFamily="18" charset="0"/>
                <a:cs typeface="Times New Roman" pitchFamily="18" charset="0"/>
              </a:rPr>
              <a:t>             1) чтение текста;</a:t>
            </a:r>
          </a:p>
          <a:p>
            <a:pPr algn="just">
              <a:buNone/>
            </a:pPr>
            <a:r>
              <a:rPr lang="ru-RU" sz="4200" dirty="0" smtClean="0">
                <a:solidFill>
                  <a:schemeClr val="tx1"/>
                </a:solidFill>
                <a:latin typeface="Times New Roman" pitchFamily="18" charset="0"/>
                <a:cs typeface="Times New Roman" pitchFamily="18" charset="0"/>
              </a:rPr>
              <a:t>             2) выделение смысловых кусочков текста;</a:t>
            </a:r>
          </a:p>
          <a:p>
            <a:pPr algn="just">
              <a:buNone/>
            </a:pPr>
            <a:r>
              <a:rPr lang="ru-RU" sz="4200" dirty="0" smtClean="0">
                <a:solidFill>
                  <a:schemeClr val="tx1"/>
                </a:solidFill>
                <a:latin typeface="Times New Roman" pitchFamily="18" charset="0"/>
                <a:cs typeface="Times New Roman" pitchFamily="18" charset="0"/>
              </a:rPr>
              <a:t>             3) задавание вопросов к смысловым кусочкам.</a:t>
            </a:r>
          </a:p>
          <a:p>
            <a:pPr algn="just">
              <a:buNone/>
            </a:pPr>
            <a:r>
              <a:rPr lang="ru-RU" sz="4200" dirty="0" smtClean="0">
                <a:solidFill>
                  <a:schemeClr val="tx1"/>
                </a:solidFill>
                <a:latin typeface="Times New Roman" pitchFamily="18" charset="0"/>
                <a:cs typeface="Times New Roman" pitchFamily="18" charset="0"/>
              </a:rPr>
              <a:t> </a:t>
            </a:r>
          </a:p>
          <a:p>
            <a:pPr algn="just">
              <a:buNone/>
            </a:pPr>
            <a:endParaRPr lang="ru-RU" dirty="0"/>
          </a:p>
        </p:txBody>
      </p:sp>
    </p:spTree>
  </p:cSld>
  <p:clrMapOvr>
    <a:masterClrMapping/>
  </p:clrMapOvr>
  <p:transition>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288032"/>
          </a:xfrm>
        </p:spPr>
        <p:txBody>
          <a:bodyPr>
            <a:normAutofit fontScale="90000"/>
          </a:bodyPr>
          <a:lstStyle/>
          <a:p>
            <a:endParaRPr lang="ru-RU" dirty="0"/>
          </a:p>
        </p:txBody>
      </p:sp>
      <p:sp>
        <p:nvSpPr>
          <p:cNvPr id="3" name="Содержимое 2"/>
          <p:cNvSpPr>
            <a:spLocks noGrp="1"/>
          </p:cNvSpPr>
          <p:nvPr>
            <p:ph idx="1"/>
          </p:nvPr>
        </p:nvSpPr>
        <p:spPr>
          <a:xfrm>
            <a:off x="304800" y="620688"/>
            <a:ext cx="8686800" cy="5459437"/>
          </a:xfrm>
        </p:spPr>
        <p:txBody>
          <a:bodyPr/>
          <a:lstStyle/>
          <a:p>
            <a:pPr>
              <a:buNone/>
            </a:pPr>
            <a:r>
              <a:rPr lang="ru-RU" dirty="0" smtClean="0">
                <a:solidFill>
                  <a:schemeClr val="tx1"/>
                </a:solidFill>
                <a:latin typeface="Times New Roman" pitchFamily="18" charset="0"/>
                <a:cs typeface="Times New Roman" pitchFamily="18" charset="0"/>
              </a:rPr>
              <a:t>      Задавать вопросы к тексту помогает памятка «Такие разные вопросы», которую ребята используют на уроке. Пятиклассникам еще  трудно использовать  классификацию </a:t>
            </a:r>
            <a:r>
              <a:rPr lang="ru-RU" dirty="0" err="1" smtClean="0">
                <a:solidFill>
                  <a:schemeClr val="tx1"/>
                </a:solidFill>
                <a:latin typeface="Times New Roman" pitchFamily="18" charset="0"/>
                <a:cs typeface="Times New Roman" pitchFamily="18" charset="0"/>
              </a:rPr>
              <a:t>Блума</a:t>
            </a:r>
            <a:r>
              <a:rPr lang="ru-RU" dirty="0" smtClean="0">
                <a:solidFill>
                  <a:schemeClr val="tx1"/>
                </a:solidFill>
                <a:latin typeface="Times New Roman" pitchFamily="18" charset="0"/>
                <a:cs typeface="Times New Roman" pitchFamily="18" charset="0"/>
              </a:rPr>
              <a:t>, поэтому   использую  классификацию , которую   предлагают использовать  учителя начальных классов. Она содержит элементы занимательности и доступна пятиклассникам.  Поставленные вопросы могут быть нескольких видов:</a:t>
            </a:r>
            <a:endParaRPr lang="ru-RU" dirty="0">
              <a:solidFill>
                <a:schemeClr val="tx1"/>
              </a:solidFill>
            </a:endParaRPr>
          </a:p>
        </p:txBody>
      </p:sp>
      <p:pic>
        <p:nvPicPr>
          <p:cNvPr id="4" name="Picture 2" descr="C:\Users\Галина Николаевна\Desktop\Шаблоны\62354961_11cb2637210e.png"/>
          <p:cNvPicPr>
            <a:picLocks noChangeAspect="1" noChangeArrowheads="1"/>
          </p:cNvPicPr>
          <p:nvPr/>
        </p:nvPicPr>
        <p:blipFill>
          <a:blip r:embed="rId2" cstate="print"/>
          <a:srcRect/>
          <a:stretch>
            <a:fillRect/>
          </a:stretch>
        </p:blipFill>
        <p:spPr bwMode="auto">
          <a:xfrm>
            <a:off x="6516216" y="4697760"/>
            <a:ext cx="2348087" cy="2160240"/>
          </a:xfrm>
          <a:prstGeom prst="rect">
            <a:avLst/>
          </a:prstGeom>
          <a:noFill/>
        </p:spPr>
      </p:pic>
    </p:spTree>
  </p:cSld>
  <p:clrMapOvr>
    <a:masterClrMapping/>
  </p:clrMapOvr>
  <p:transition>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260648"/>
            <a:ext cx="8686800" cy="576064"/>
          </a:xfrm>
        </p:spPr>
        <p:txBody>
          <a:bodyPr>
            <a:normAutofit fontScale="90000"/>
          </a:bodyPr>
          <a:lstStyle/>
          <a:p>
            <a:r>
              <a:rPr lang="ru-RU" dirty="0" smtClean="0">
                <a:solidFill>
                  <a:srgbClr val="002060"/>
                </a:solidFill>
                <a:latin typeface="Times New Roman" pitchFamily="18" charset="0"/>
                <a:cs typeface="Times New Roman" pitchFamily="18" charset="0"/>
              </a:rPr>
              <a:t>«Такие разные вопросы»</a:t>
            </a:r>
            <a:endParaRPr lang="ru-RU" dirty="0">
              <a:solidFill>
                <a:srgbClr val="002060"/>
              </a:solidFill>
            </a:endParaRPr>
          </a:p>
        </p:txBody>
      </p:sp>
      <p:sp>
        <p:nvSpPr>
          <p:cNvPr id="3" name="Содержимое 2"/>
          <p:cNvSpPr>
            <a:spLocks noGrp="1"/>
          </p:cNvSpPr>
          <p:nvPr>
            <p:ph sz="half" idx="1"/>
          </p:nvPr>
        </p:nvSpPr>
        <p:spPr>
          <a:xfrm>
            <a:off x="304800" y="1600200"/>
            <a:ext cx="4411216" cy="4724400"/>
          </a:xfrm>
        </p:spPr>
        <p:txBody>
          <a:bodyPr>
            <a:normAutofit fontScale="92500"/>
          </a:bodyPr>
          <a:lstStyle/>
          <a:p>
            <a:pPr>
              <a:buNone/>
            </a:pPr>
            <a:r>
              <a:rPr lang="ru-RU" dirty="0" smtClean="0">
                <a:solidFill>
                  <a:srgbClr val="002060"/>
                </a:solidFill>
                <a:latin typeface="Times New Roman" pitchFamily="18" charset="0"/>
                <a:cs typeface="Times New Roman" pitchFamily="18" charset="0"/>
              </a:rPr>
              <a:t>1. «Вопросы  с поверхности».</a:t>
            </a:r>
          </a:p>
          <a:p>
            <a:pPr>
              <a:buNone/>
            </a:pPr>
            <a:r>
              <a:rPr lang="ru-RU" dirty="0" smtClean="0">
                <a:solidFill>
                  <a:schemeClr val="tx1"/>
                </a:solidFill>
                <a:latin typeface="Times New Roman" pitchFamily="18" charset="0"/>
                <a:cs typeface="Times New Roman" pitchFamily="18" charset="0"/>
              </a:rPr>
              <a:t>-Кто..?</a:t>
            </a:r>
          </a:p>
          <a:p>
            <a:pPr>
              <a:buNone/>
            </a:pPr>
            <a:r>
              <a:rPr lang="ru-RU" dirty="0" smtClean="0">
                <a:solidFill>
                  <a:schemeClr val="tx1"/>
                </a:solidFill>
              </a:rPr>
              <a:t>-Что сделал..?</a:t>
            </a:r>
          </a:p>
          <a:p>
            <a:pPr>
              <a:buNone/>
            </a:pPr>
            <a:r>
              <a:rPr lang="ru-RU" dirty="0" smtClean="0">
                <a:solidFill>
                  <a:schemeClr val="tx1"/>
                </a:solidFill>
              </a:rPr>
              <a:t>-Где..?</a:t>
            </a:r>
          </a:p>
          <a:p>
            <a:pPr>
              <a:buNone/>
            </a:pPr>
            <a:r>
              <a:rPr lang="ru-RU" dirty="0" smtClean="0">
                <a:solidFill>
                  <a:srgbClr val="002060"/>
                </a:solidFill>
                <a:latin typeface="Times New Roman" pitchFamily="18" charset="0"/>
                <a:cs typeface="Times New Roman" pitchFamily="18" charset="0"/>
              </a:rPr>
              <a:t>2.  «Вопросы – подводники».</a:t>
            </a:r>
          </a:p>
          <a:p>
            <a:pPr>
              <a:buNone/>
            </a:pPr>
            <a:r>
              <a:rPr lang="ru-RU" dirty="0" smtClean="0">
                <a:solidFill>
                  <a:schemeClr val="tx1"/>
                </a:solidFill>
                <a:latin typeface="Times New Roman" pitchFamily="18" charset="0"/>
                <a:cs typeface="Times New Roman" pitchFamily="18" charset="0"/>
              </a:rPr>
              <a:t>-Почему..?</a:t>
            </a:r>
          </a:p>
          <a:p>
            <a:pPr>
              <a:buNone/>
            </a:pPr>
            <a:r>
              <a:rPr lang="ru-RU" dirty="0" smtClean="0">
                <a:solidFill>
                  <a:schemeClr val="tx1"/>
                </a:solidFill>
                <a:latin typeface="Times New Roman" pitchFamily="18" charset="0"/>
                <a:cs typeface="Times New Roman" pitchFamily="18" charset="0"/>
              </a:rPr>
              <a:t>-Как..?</a:t>
            </a:r>
          </a:p>
          <a:p>
            <a:pPr>
              <a:buNone/>
            </a:pPr>
            <a:r>
              <a:rPr lang="ru-RU" dirty="0" smtClean="0">
                <a:solidFill>
                  <a:schemeClr val="tx1"/>
                </a:solidFill>
                <a:latin typeface="Times New Roman" pitchFamily="18" charset="0"/>
                <a:cs typeface="Times New Roman" pitchFamily="18" charset="0"/>
              </a:rPr>
              <a:t>-А что если..?</a:t>
            </a:r>
          </a:p>
          <a:p>
            <a:pPr>
              <a:buNone/>
            </a:pPr>
            <a:r>
              <a:rPr lang="ru-RU" dirty="0" smtClean="0">
                <a:solidFill>
                  <a:schemeClr val="tx1"/>
                </a:solidFill>
                <a:latin typeface="Times New Roman" pitchFamily="18" charset="0"/>
                <a:cs typeface="Times New Roman" pitchFamily="18" charset="0"/>
              </a:rPr>
              <a:t>-Будет ли так..?</a:t>
            </a:r>
          </a:p>
          <a:p>
            <a:pPr>
              <a:buNone/>
            </a:pPr>
            <a:endParaRPr lang="ru-RU" dirty="0"/>
          </a:p>
        </p:txBody>
      </p:sp>
      <p:sp>
        <p:nvSpPr>
          <p:cNvPr id="5" name="Содержимое 4"/>
          <p:cNvSpPr>
            <a:spLocks noGrp="1"/>
          </p:cNvSpPr>
          <p:nvPr>
            <p:ph sz="half" idx="2"/>
          </p:nvPr>
        </p:nvSpPr>
        <p:spPr>
          <a:xfrm>
            <a:off x="5076056" y="908720"/>
            <a:ext cx="3915544" cy="5415880"/>
          </a:xfrm>
        </p:spPr>
        <p:txBody>
          <a:bodyPr>
            <a:normAutofit fontScale="92500"/>
          </a:bodyPr>
          <a:lstStyle/>
          <a:p>
            <a:pPr>
              <a:buNone/>
            </a:pPr>
            <a:r>
              <a:rPr lang="ru-RU" dirty="0" smtClean="0">
                <a:solidFill>
                  <a:srgbClr val="002060"/>
                </a:solidFill>
                <a:latin typeface="Times New Roman" pitchFamily="18" charset="0"/>
                <a:cs typeface="Times New Roman" pitchFamily="18" charset="0"/>
              </a:rPr>
              <a:t>3. «Вопросы из сундука».</a:t>
            </a:r>
          </a:p>
          <a:p>
            <a:pPr algn="just">
              <a:buNone/>
            </a:pPr>
            <a:r>
              <a:rPr lang="ru-RU" dirty="0" smtClean="0">
                <a:solidFill>
                  <a:schemeClr val="tx1"/>
                </a:solidFill>
                <a:latin typeface="Times New Roman" pitchFamily="18" charset="0"/>
                <a:cs typeface="Times New Roman" pitchFamily="18" charset="0"/>
              </a:rPr>
              <a:t>-Как текст связан с событиями из твоей жизни?</a:t>
            </a:r>
          </a:p>
          <a:p>
            <a:pPr algn="just">
              <a:buNone/>
            </a:pPr>
            <a:r>
              <a:rPr lang="ru-RU" dirty="0" smtClean="0">
                <a:solidFill>
                  <a:schemeClr val="tx1"/>
                </a:solidFill>
                <a:latin typeface="Times New Roman" pitchFamily="18" charset="0"/>
                <a:cs typeface="Times New Roman" pitchFamily="18" charset="0"/>
              </a:rPr>
              <a:t>-Если бы ты был на месте..?</a:t>
            </a:r>
          </a:p>
          <a:p>
            <a:pPr algn="just">
              <a:buNone/>
            </a:pPr>
            <a:r>
              <a:rPr lang="ru-RU" dirty="0" smtClean="0">
                <a:solidFill>
                  <a:schemeClr val="tx1"/>
                </a:solidFill>
                <a:latin typeface="Times New Roman" pitchFamily="18" charset="0"/>
                <a:cs typeface="Times New Roman" pitchFamily="18" charset="0"/>
              </a:rPr>
              <a:t>-На что похоже..?</a:t>
            </a:r>
          </a:p>
          <a:p>
            <a:pPr algn="just">
              <a:buNone/>
            </a:pPr>
            <a:r>
              <a:rPr lang="ru-RU" dirty="0" smtClean="0">
                <a:solidFill>
                  <a:schemeClr val="tx1"/>
                </a:solidFill>
                <a:latin typeface="Times New Roman" pitchFamily="18" charset="0"/>
                <a:cs typeface="Times New Roman" pitchFamily="18" charset="0"/>
              </a:rPr>
              <a:t>-Есть ли связь с тем, что происходит сегодня..?</a:t>
            </a:r>
          </a:p>
          <a:p>
            <a:pPr algn="just">
              <a:buNone/>
            </a:pPr>
            <a:r>
              <a:rPr lang="ru-RU" dirty="0" smtClean="0">
                <a:solidFill>
                  <a:schemeClr val="tx1"/>
                </a:solidFill>
                <a:latin typeface="Times New Roman" pitchFamily="18" charset="0"/>
                <a:cs typeface="Times New Roman" pitchFamily="18" charset="0"/>
              </a:rPr>
              <a:t>-Что хотел сказать автор?</a:t>
            </a:r>
            <a:endParaRPr lang="ru-RU" dirty="0">
              <a:solidFill>
                <a:schemeClr val="tx1"/>
              </a:solidFill>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2060"/>
                </a:solidFill>
                <a:latin typeface="Times New Roman" pitchFamily="18" charset="0"/>
                <a:cs typeface="Times New Roman" pitchFamily="18" charset="0"/>
              </a:rPr>
              <a:t>Прием «Задай вопрос</a:t>
            </a:r>
            <a:r>
              <a:rPr lang="ru-RU" b="1" dirty="0" smtClean="0">
                <a:solidFill>
                  <a:srgbClr val="002060"/>
                </a:solidFill>
              </a:rPr>
              <a:t>»</a:t>
            </a:r>
            <a:r>
              <a:rPr lang="ru-RU" i="1" dirty="0" smtClean="0">
                <a:solidFill>
                  <a:srgbClr val="002060"/>
                </a:solidFill>
              </a:rPr>
              <a:t/>
            </a:r>
            <a:br>
              <a:rPr lang="ru-RU" i="1" dirty="0" smtClean="0">
                <a:solidFill>
                  <a:srgbClr val="002060"/>
                </a:solidFill>
              </a:rPr>
            </a:br>
            <a:endParaRPr lang="ru-RU" dirty="0">
              <a:solidFill>
                <a:srgbClr val="002060"/>
              </a:solidFill>
            </a:endParaRPr>
          </a:p>
        </p:txBody>
      </p:sp>
      <p:sp>
        <p:nvSpPr>
          <p:cNvPr id="3" name="Содержимое 2"/>
          <p:cNvSpPr>
            <a:spLocks noGrp="1"/>
          </p:cNvSpPr>
          <p:nvPr>
            <p:ph idx="1"/>
          </p:nvPr>
        </p:nvSpPr>
        <p:spPr>
          <a:xfrm>
            <a:off x="304800" y="980728"/>
            <a:ext cx="8299648" cy="5099397"/>
          </a:xfrm>
        </p:spPr>
        <p:txBody>
          <a:bodyPr>
            <a:normAutofit fontScale="62500" lnSpcReduction="20000"/>
          </a:bodyPr>
          <a:lstStyle/>
          <a:p>
            <a:endParaRPr lang="ru-RU" i="1" dirty="0" smtClean="0"/>
          </a:p>
          <a:p>
            <a:pPr>
              <a:buNone/>
            </a:pPr>
            <a:r>
              <a:rPr lang="ru-RU" dirty="0" smtClean="0">
                <a:solidFill>
                  <a:srgbClr val="002060"/>
                </a:solidFill>
              </a:rPr>
              <a:t>         Цель: </a:t>
            </a:r>
            <a:r>
              <a:rPr lang="ru-RU" dirty="0" smtClean="0">
                <a:solidFill>
                  <a:schemeClr val="tx1"/>
                </a:solidFill>
                <a:latin typeface="Times New Roman" pitchFamily="18" charset="0"/>
                <a:cs typeface="Times New Roman" pitchFamily="18" charset="0"/>
              </a:rPr>
              <a:t>сформировать умение самостоятельно работать с текстом, понимать информацию, содержащуюся в тексте, овладение приёмом постановки вопросов к тексту.</a:t>
            </a:r>
            <a:endParaRPr lang="ru-RU" i="1" dirty="0" smtClean="0">
              <a:solidFill>
                <a:schemeClr val="tx1"/>
              </a:solidFill>
              <a:latin typeface="Times New Roman" pitchFamily="18" charset="0"/>
              <a:cs typeface="Times New Roman" pitchFamily="18" charset="0"/>
            </a:endParaRPr>
          </a:p>
          <a:p>
            <a:pPr>
              <a:buNone/>
            </a:pPr>
            <a:r>
              <a:rPr lang="ru-RU" dirty="0" smtClean="0">
                <a:solidFill>
                  <a:schemeClr val="tx1"/>
                </a:solidFill>
                <a:latin typeface="Times New Roman" pitchFamily="18" charset="0"/>
                <a:cs typeface="Times New Roman" pitchFamily="18" charset="0"/>
              </a:rPr>
              <a:t>           Учитель создаёт ситуацию, когда ученик самостоятельно формулирует вопросы к новому учебному материалу.  А. </a:t>
            </a:r>
            <a:r>
              <a:rPr lang="ru-RU" dirty="0" err="1" smtClean="0">
                <a:solidFill>
                  <a:schemeClr val="tx1"/>
                </a:solidFill>
                <a:latin typeface="Times New Roman" pitchFamily="18" charset="0"/>
                <a:cs typeface="Times New Roman" pitchFamily="18" charset="0"/>
              </a:rPr>
              <a:t>Гин</a:t>
            </a:r>
            <a:r>
              <a:rPr lang="ru-RU" dirty="0" smtClean="0">
                <a:solidFill>
                  <a:schemeClr val="tx1"/>
                </a:solidFill>
                <a:latin typeface="Times New Roman" pitchFamily="18" charset="0"/>
                <a:cs typeface="Times New Roman" pitchFamily="18" charset="0"/>
              </a:rPr>
              <a:t> предлагает  такой алгоритм: перед изучением учебного текста ребятам ставится задача составить к нему список вопросов. Можно дать ученикам  другое  задание. Во время самостоятельной работы над текстом ученики получают задание составить вопросы. К примеру, задать вопросы, которые начинались бы со слов «Кто…?», «Когда…?», «Где…?», «Почему…?» и т.д. Целесообразно ограничить число вопросов и время на их составление. Ребятам не ставится задача прочесть текст, а затем задать вопросы. Это очень важно. Так или иначе, чтобы грамотно и лаконично сформулировать вопрос, ученик должен хотя бы бегло ознакомиться с текстом. Но он делает это гораздо быстрее, чем в режиме «Прочти…». Подводя итоги, отмечаем лучшие вопросы, тут же предлагая ученикам ответить на них. Этим самым мы закрепляем только что изученный материал. </a:t>
            </a:r>
            <a:endParaRPr lang="ru-RU" i="1" dirty="0">
              <a:solidFill>
                <a:schemeClr val="tx1"/>
              </a:solidFill>
              <a:latin typeface="Times New Roman" pitchFamily="18" charset="0"/>
              <a:cs typeface="Times New Roman" pitchFamily="18" charset="0"/>
            </a:endParaRPr>
          </a:p>
        </p:txBody>
      </p:sp>
    </p:spTree>
  </p:cSld>
  <p:clrMapOvr>
    <a:masterClrMapping/>
  </p:clrMapOvr>
  <p:transition>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04800" y="457200"/>
            <a:ext cx="8686800" cy="379512"/>
          </a:xfrm>
        </p:spPr>
        <p:txBody>
          <a:bodyPr>
            <a:normAutofit fontScale="90000"/>
          </a:bodyPr>
          <a:lstStyle/>
          <a:p>
            <a:r>
              <a:rPr lang="ru-RU" b="1" dirty="0" smtClean="0">
                <a:solidFill>
                  <a:srgbClr val="002060"/>
                </a:solidFill>
                <a:latin typeface="Times New Roman" pitchFamily="18" charset="0"/>
                <a:cs typeface="Times New Roman" pitchFamily="18" charset="0"/>
              </a:rPr>
              <a:t>Другие приемы </a:t>
            </a:r>
            <a:endParaRPr lang="ru-RU" b="1" dirty="0">
              <a:solidFill>
                <a:srgbClr val="002060"/>
              </a:solidFill>
              <a:latin typeface="Times New Roman" pitchFamily="18" charset="0"/>
              <a:cs typeface="Times New Roman" pitchFamily="18" charset="0"/>
            </a:endParaRPr>
          </a:p>
        </p:txBody>
      </p:sp>
      <p:sp>
        <p:nvSpPr>
          <p:cNvPr id="6" name="Содержимое 5"/>
          <p:cNvSpPr>
            <a:spLocks noGrp="1"/>
          </p:cNvSpPr>
          <p:nvPr>
            <p:ph idx="1"/>
          </p:nvPr>
        </p:nvSpPr>
        <p:spPr>
          <a:xfrm>
            <a:off x="304800" y="1052736"/>
            <a:ext cx="7507560" cy="5027389"/>
          </a:xfrm>
        </p:spPr>
        <p:txBody>
          <a:bodyPr/>
          <a:lstStyle/>
          <a:p>
            <a:pPr algn="just">
              <a:buNone/>
            </a:pPr>
            <a:r>
              <a:rPr lang="ru-RU" dirty="0" smtClean="0">
                <a:solidFill>
                  <a:schemeClr val="tx1"/>
                </a:solidFill>
                <a:latin typeface="Times New Roman" pitchFamily="18" charset="0"/>
                <a:cs typeface="Times New Roman" pitchFamily="18" charset="0"/>
              </a:rPr>
              <a:t>         Подобную работу   можно провести в форме  игр  «Почемучки», «</a:t>
            </a:r>
            <a:r>
              <a:rPr lang="ru-RU" dirty="0" err="1" smtClean="0">
                <a:solidFill>
                  <a:schemeClr val="tx1"/>
                </a:solidFill>
                <a:latin typeface="Times New Roman" pitchFamily="18" charset="0"/>
                <a:cs typeface="Times New Roman" pitchFamily="18" charset="0"/>
              </a:rPr>
              <a:t>Кто?Что</a:t>
            </a:r>
            <a:r>
              <a:rPr lang="ru-RU" dirty="0" smtClean="0">
                <a:solidFill>
                  <a:schemeClr val="tx1"/>
                </a:solidFill>
                <a:latin typeface="Times New Roman" pitchFamily="18" charset="0"/>
                <a:cs typeface="Times New Roman" pitchFamily="18" charset="0"/>
              </a:rPr>
              <a:t>?», «Где? Когда?».  Учитель   предлагает обучающимся  задать к тексту все возможные вопросы, которые , например, начинаются с вопроса «Кто?», «Что?», «Почему?», «Где?»,  «Для чего?» и т.д.</a:t>
            </a:r>
            <a:endParaRPr lang="ru-RU" dirty="0">
              <a:solidFill>
                <a:schemeClr val="tx1"/>
              </a:solidFill>
              <a:latin typeface="Times New Roman" pitchFamily="18" charset="0"/>
              <a:cs typeface="Times New Roman" pitchFamily="18" charset="0"/>
            </a:endParaRPr>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91480"/>
          </a:xfrm>
        </p:spPr>
        <p:txBody>
          <a:bodyPr>
            <a:normAutofit fontScale="90000"/>
          </a:bodyPr>
          <a:lstStyle/>
          <a:p>
            <a:endParaRPr lang="ru-RU" dirty="0"/>
          </a:p>
        </p:txBody>
      </p:sp>
      <p:sp>
        <p:nvSpPr>
          <p:cNvPr id="3" name="Содержимое 2"/>
          <p:cNvSpPr>
            <a:spLocks noGrp="1"/>
          </p:cNvSpPr>
          <p:nvPr>
            <p:ph sz="half" idx="1"/>
          </p:nvPr>
        </p:nvSpPr>
        <p:spPr>
          <a:xfrm>
            <a:off x="395536" y="692696"/>
            <a:ext cx="7848872" cy="5472608"/>
          </a:xfrm>
        </p:spPr>
        <p:txBody>
          <a:bodyPr>
            <a:normAutofit/>
          </a:bodyPr>
          <a:lstStyle/>
          <a:p>
            <a:pPr algn="just">
              <a:buFont typeface="Wingdings" pitchFamily="2" charset="2"/>
              <a:buChar char="§"/>
            </a:pPr>
            <a:r>
              <a:rPr lang="ru-RU" dirty="0" smtClean="0">
                <a:solidFill>
                  <a:schemeClr val="tx1"/>
                </a:solidFill>
                <a:latin typeface="Times New Roman" pitchFamily="18" charset="0"/>
                <a:cs typeface="Times New Roman" pitchFamily="18" charset="0"/>
              </a:rPr>
              <a:t>Низкий  уровень </a:t>
            </a:r>
            <a:r>
              <a:rPr lang="ru-RU" dirty="0" err="1" smtClean="0">
                <a:solidFill>
                  <a:schemeClr val="tx1"/>
                </a:solidFill>
                <a:latin typeface="Times New Roman" pitchFamily="18" charset="0"/>
                <a:cs typeface="Times New Roman" pitchFamily="18" charset="0"/>
              </a:rPr>
              <a:t>сформированности</a:t>
            </a:r>
            <a:r>
              <a:rPr lang="ru-RU" dirty="0" smtClean="0">
                <a:solidFill>
                  <a:schemeClr val="tx1"/>
                </a:solidFill>
                <a:latin typeface="Times New Roman" pitchFamily="18" charset="0"/>
                <a:cs typeface="Times New Roman" pitchFamily="18" charset="0"/>
              </a:rPr>
              <a:t> навыка смыслового чтения у </a:t>
            </a:r>
            <a:r>
              <a:rPr lang="ru-RU" dirty="0" err="1" smtClean="0">
                <a:solidFill>
                  <a:schemeClr val="tx1"/>
                </a:solidFill>
                <a:latin typeface="Times New Roman" pitchFamily="18" charset="0"/>
                <a:cs typeface="Times New Roman" pitchFamily="18" charset="0"/>
              </a:rPr>
              <a:t>обучающихся-тормоз</a:t>
            </a:r>
            <a:r>
              <a:rPr lang="ru-RU" dirty="0" smtClean="0">
                <a:solidFill>
                  <a:schemeClr val="tx1"/>
                </a:solidFill>
                <a:latin typeface="Times New Roman" pitchFamily="18" charset="0"/>
                <a:cs typeface="Times New Roman" pitchFamily="18" charset="0"/>
              </a:rPr>
              <a:t> повышения    качества образования.</a:t>
            </a:r>
          </a:p>
          <a:p>
            <a:pPr algn="just">
              <a:buFont typeface="Wingdings" pitchFamily="2" charset="2"/>
              <a:buChar char="§"/>
            </a:pPr>
            <a:r>
              <a:rPr lang="ru-RU" dirty="0" smtClean="0">
                <a:solidFill>
                  <a:schemeClr val="tx1"/>
                </a:solidFill>
                <a:latin typeface="Times New Roman" pitchFamily="18" charset="0"/>
                <a:cs typeface="Times New Roman" pitchFamily="18" charset="0"/>
              </a:rPr>
              <a:t>Системный кризис читательской культуры, когда страна подошла к критическому пределу пренебрежения чтением.</a:t>
            </a:r>
          </a:p>
          <a:p>
            <a:pPr algn="just">
              <a:buNone/>
            </a:pPr>
            <a:r>
              <a:rPr lang="ru-RU" dirty="0" smtClean="0">
                <a:solidFill>
                  <a:schemeClr val="tx1"/>
                </a:solidFill>
                <a:latin typeface="Times New Roman" pitchFamily="18" charset="0"/>
                <a:cs typeface="Times New Roman" pitchFamily="18" charset="0"/>
              </a:rPr>
              <a:t>     Установленные новым ФГОС требования к результатам обучения вызывают необходимость в изменении содержания обучения на основе принципа </a:t>
            </a:r>
            <a:r>
              <a:rPr lang="ru-RU" dirty="0" err="1" smtClean="0">
                <a:solidFill>
                  <a:schemeClr val="tx1"/>
                </a:solidFill>
                <a:latin typeface="Times New Roman" pitchFamily="18" charset="0"/>
                <a:cs typeface="Times New Roman" pitchFamily="18" charset="0"/>
              </a:rPr>
              <a:t>метапредметности</a:t>
            </a:r>
            <a:endParaRPr lang="ru-RU" dirty="0" smtClean="0">
              <a:solidFill>
                <a:schemeClr val="tx1"/>
              </a:solidFill>
              <a:latin typeface="Times New Roman" pitchFamily="18" charset="0"/>
              <a:cs typeface="Times New Roman" pitchFamily="18" charset="0"/>
            </a:endParaRPr>
          </a:p>
          <a:p>
            <a:endParaRPr lang="ru-RU" dirty="0"/>
          </a:p>
        </p:txBody>
      </p:sp>
      <p:pic>
        <p:nvPicPr>
          <p:cNvPr id="5" name="il_fi" descr="librus_1"/>
          <p:cNvPicPr>
            <a:picLocks noGrp="1" noChangeAspect="1" noChangeArrowheads="1"/>
          </p:cNvPicPr>
          <p:nvPr>
            <p:ph sz="half" idx="2"/>
          </p:nvPr>
        </p:nvPicPr>
        <p:blipFill>
          <a:blip r:embed="rId2" cstate="print"/>
          <a:stretch>
            <a:fillRect/>
          </a:stretch>
        </p:blipFill>
        <p:spPr bwMode="auto">
          <a:xfrm>
            <a:off x="6248704" y="4725144"/>
            <a:ext cx="2582608" cy="1947044"/>
          </a:xfrm>
          <a:prstGeom prst="roundRect">
            <a:avLst>
              <a:gd name="adj" fmla="val 8594"/>
            </a:avLst>
          </a:prstGeom>
          <a:solidFill>
            <a:srgbClr val="FFFFFF">
              <a:shade val="85000"/>
            </a:srgbClr>
          </a:solidFill>
          <a:ln>
            <a:noFill/>
          </a:ln>
          <a:effectLst>
            <a:glow rad="228600">
              <a:schemeClr val="accent2">
                <a:satMod val="175000"/>
                <a:alpha val="40000"/>
              </a:schemeClr>
            </a:glow>
            <a:reflection blurRad="12700" stA="38000" endPos="28000" dist="5000" dir="5400000" sy="-100000" algn="bl" rotWithShape="0"/>
          </a:effectLst>
        </p:spPr>
      </p:pic>
    </p:spTree>
  </p:cSld>
  <p:clrMapOvr>
    <a:masterClrMapping/>
  </p:clrMapOvr>
  <p:transition>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07504"/>
          </a:xfrm>
        </p:spPr>
        <p:txBody>
          <a:bodyPr>
            <a:normAutofit fontScale="90000"/>
          </a:bodyPr>
          <a:lstStyle/>
          <a:p>
            <a:r>
              <a:rPr lang="ru-RU" dirty="0" smtClean="0">
                <a:solidFill>
                  <a:srgbClr val="002060"/>
                </a:solidFill>
                <a:latin typeface="Times New Roman" pitchFamily="18" charset="0"/>
                <a:cs typeface="Times New Roman" pitchFamily="18" charset="0"/>
              </a:rPr>
              <a:t>Примеры</a:t>
            </a:r>
            <a:endParaRPr lang="ru-RU"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908720"/>
            <a:ext cx="8686800" cy="5171405"/>
          </a:xfrm>
        </p:spPr>
        <p:txBody>
          <a:bodyPr/>
          <a:lstStyle/>
          <a:p>
            <a:pPr marL="514350" indent="-514350" algn="just">
              <a:buNone/>
            </a:pPr>
            <a:r>
              <a:rPr lang="ru-RU" dirty="0" smtClean="0">
                <a:solidFill>
                  <a:schemeClr val="tx1"/>
                </a:solidFill>
              </a:rPr>
              <a:t>1</a:t>
            </a:r>
            <a:r>
              <a:rPr lang="ru-RU" dirty="0" smtClean="0">
                <a:solidFill>
                  <a:schemeClr val="tx1"/>
                </a:solidFill>
                <a:latin typeface="Times New Roman" pitchFamily="18" charset="0"/>
                <a:cs typeface="Times New Roman" pitchFamily="18" charset="0"/>
              </a:rPr>
              <a:t>. Игра «Кто? Что?»-уроки  «Древнейшие люди», «Родовые общины охотников и собирателей»,«Возникновение земледелия и скотоводства», «Библейские сказания»</a:t>
            </a:r>
          </a:p>
          <a:p>
            <a:pPr marL="514350" indent="-514350" algn="just">
              <a:buNone/>
            </a:pPr>
            <a:r>
              <a:rPr lang="ru-RU" dirty="0" smtClean="0">
                <a:solidFill>
                  <a:schemeClr val="tx1"/>
                </a:solidFill>
                <a:latin typeface="Times New Roman" pitchFamily="18" charset="0"/>
                <a:cs typeface="Times New Roman" pitchFamily="18" charset="0"/>
              </a:rPr>
              <a:t>2. Игра «Где? Когда?»-уроки «Финикийские мореплаватели», «Персидская держава «царя царей»», «Греческие колонии на берегах Средиземного и Черного морей ».</a:t>
            </a:r>
          </a:p>
          <a:p>
            <a:pPr marL="514350" indent="-514350" algn="just">
              <a:buNone/>
            </a:pPr>
            <a:r>
              <a:rPr lang="ru-RU" dirty="0" smtClean="0">
                <a:solidFill>
                  <a:schemeClr val="tx1"/>
                </a:solidFill>
                <a:latin typeface="Times New Roman" pitchFamily="18" charset="0"/>
                <a:cs typeface="Times New Roman" pitchFamily="18" charset="0"/>
              </a:rPr>
              <a:t>3.Игра «Почемучки»-уроки «Олимпийские игры в древности», «В городе богини Афины».</a:t>
            </a:r>
            <a:endParaRPr lang="ru-RU" dirty="0">
              <a:solidFill>
                <a:schemeClr val="tx1"/>
              </a:solidFill>
              <a:latin typeface="Times New Roman" pitchFamily="18" charset="0"/>
              <a:cs typeface="Times New Roman" pitchFamily="18" charset="0"/>
            </a:endParaRPr>
          </a:p>
        </p:txBody>
      </p:sp>
    </p:spTree>
  </p:cSld>
  <p:clrMapOvr>
    <a:masterClrMapping/>
  </p:clrMapOvr>
  <p:transition>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23528"/>
          </a:xfrm>
        </p:spPr>
        <p:txBody>
          <a:bodyPr>
            <a:normAutofit fontScale="90000"/>
          </a:bodyPr>
          <a:lstStyle/>
          <a:p>
            <a:r>
              <a:rPr lang="ru-RU" dirty="0" smtClean="0">
                <a:solidFill>
                  <a:srgbClr val="002060"/>
                </a:solidFill>
                <a:latin typeface="Times New Roman" pitchFamily="18" charset="0"/>
                <a:cs typeface="Times New Roman" pitchFamily="18" charset="0"/>
              </a:rPr>
              <a:t>Игра «Следопыт»</a:t>
            </a:r>
            <a:endParaRPr lang="ru-RU"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052736"/>
            <a:ext cx="8686800" cy="5027389"/>
          </a:xfrm>
        </p:spPr>
        <p:txBody>
          <a:bodyPr>
            <a:normAutofit fontScale="92500" lnSpcReduction="20000"/>
          </a:bodyPr>
          <a:lstStyle/>
          <a:p>
            <a:pPr>
              <a:buNone/>
            </a:pPr>
            <a:r>
              <a:rPr lang="ru-RU" dirty="0" smtClean="0"/>
              <a:t>        </a:t>
            </a:r>
            <a:r>
              <a:rPr lang="ru-RU" dirty="0" smtClean="0">
                <a:solidFill>
                  <a:schemeClr val="tx1"/>
                </a:solidFill>
                <a:latin typeface="Times New Roman" pitchFamily="18" charset="0"/>
                <a:cs typeface="Times New Roman" pitchFamily="18" charset="0"/>
              </a:rPr>
              <a:t>Интересным приемом работы по  обучению пятиклассников задавать вопросы по тексту может стать игра «Следопыт(Вслед за героем)». На уроке «Поэма Гомера «Одиссея» мы предлагаем обучающимся  с помощью вопросов проследить путь Одиссея и его товарищей от Трои до Итаки( где он оказался, что с ним </a:t>
            </a:r>
            <a:r>
              <a:rPr lang="ru-RU" dirty="0" err="1" smtClean="0">
                <a:solidFill>
                  <a:schemeClr val="tx1"/>
                </a:solidFill>
                <a:latin typeface="Times New Roman" pitchFamily="18" charset="0"/>
                <a:cs typeface="Times New Roman" pitchFamily="18" charset="0"/>
              </a:rPr>
              <a:t>произошло,кого</a:t>
            </a:r>
            <a:r>
              <a:rPr lang="ru-RU" dirty="0" smtClean="0">
                <a:solidFill>
                  <a:schemeClr val="tx1"/>
                </a:solidFill>
                <a:latin typeface="Times New Roman" pitchFamily="18" charset="0"/>
                <a:cs typeface="Times New Roman" pitchFamily="18" charset="0"/>
              </a:rPr>
              <a:t> встретил, куда он направился дальше и.т.д.). Этот же прием можно использовать на уроках  «Поход Александра Македонского на Восток», «Вторая война Рима с Карфагеном», «Восстание Спартака».        </a:t>
            </a:r>
            <a:endParaRPr lang="ru-RU" dirty="0">
              <a:solidFill>
                <a:schemeClr val="tx1"/>
              </a:solidFill>
              <a:latin typeface="Times New Roman" pitchFamily="18" charset="0"/>
              <a:cs typeface="Times New Roman" pitchFamily="18" charset="0"/>
            </a:endParaRPr>
          </a:p>
        </p:txBody>
      </p:sp>
    </p:spTree>
  </p:cSld>
  <p:clrMapOvr>
    <a:masterClrMapping/>
  </p:clrMapOvr>
  <p:transition>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515672" cy="523528"/>
          </a:xfrm>
        </p:spPr>
        <p:txBody>
          <a:bodyPr>
            <a:normAutofit fontScale="90000"/>
          </a:bodyPr>
          <a:lstStyle/>
          <a:p>
            <a:pPr algn="just"/>
            <a:r>
              <a:rPr lang="ru-RU" b="1" dirty="0" smtClean="0">
                <a:solidFill>
                  <a:srgbClr val="002060"/>
                </a:solidFill>
                <a:latin typeface="Times New Roman" pitchFamily="18" charset="0"/>
                <a:cs typeface="Times New Roman" pitchFamily="18" charset="0"/>
              </a:rPr>
              <a:t>Прием «Тонких» и «толстых »вопросов</a:t>
            </a:r>
            <a:endParaRPr lang="ru-RU" b="1" dirty="0">
              <a:solidFill>
                <a:srgbClr val="002060"/>
              </a:solidFill>
              <a:latin typeface="Times New Roman" pitchFamily="18" charset="0"/>
              <a:cs typeface="Times New Roman" pitchFamily="18" charset="0"/>
            </a:endParaRPr>
          </a:p>
        </p:txBody>
      </p:sp>
      <p:sp>
        <p:nvSpPr>
          <p:cNvPr id="5" name="Содержимое 4"/>
          <p:cNvSpPr>
            <a:spLocks noGrp="1"/>
          </p:cNvSpPr>
          <p:nvPr>
            <p:ph idx="1"/>
          </p:nvPr>
        </p:nvSpPr>
        <p:spPr>
          <a:xfrm>
            <a:off x="304800" y="1268760"/>
            <a:ext cx="8686800" cy="5328592"/>
          </a:xfrm>
        </p:spPr>
        <p:txBody>
          <a:bodyPr>
            <a:normAutofit fontScale="92500" lnSpcReduction="20000"/>
          </a:bodyPr>
          <a:lstStyle/>
          <a:p>
            <a:pPr>
              <a:buNone/>
            </a:pPr>
            <a:r>
              <a:rPr lang="ru-RU" b="1" dirty="0" smtClean="0">
                <a:solidFill>
                  <a:schemeClr val="tx1"/>
                </a:solidFill>
                <a:latin typeface="Times New Roman" pitchFamily="18" charset="0"/>
                <a:cs typeface="Times New Roman" pitchFamily="18" charset="0"/>
              </a:rPr>
              <a:t>        Цель: </a:t>
            </a:r>
            <a:r>
              <a:rPr lang="ru-RU" dirty="0" smtClean="0">
                <a:solidFill>
                  <a:schemeClr val="tx1"/>
                </a:solidFill>
                <a:latin typeface="Times New Roman" pitchFamily="18" charset="0"/>
                <a:cs typeface="Times New Roman" pitchFamily="18" charset="0"/>
              </a:rPr>
              <a:t>сформировать умение самостоятельно работать с текстом, понимать информацию, содержащуюся в тексте, овладение приёмом постановки вопросов к тексту и составления плана.</a:t>
            </a:r>
            <a:endParaRPr lang="ru-RU" i="1" dirty="0" smtClean="0">
              <a:solidFill>
                <a:schemeClr val="tx1"/>
              </a:solidFill>
              <a:latin typeface="Times New Roman" pitchFamily="18" charset="0"/>
              <a:cs typeface="Times New Roman" pitchFamily="18" charset="0"/>
            </a:endParaRPr>
          </a:p>
          <a:p>
            <a:pPr>
              <a:buNone/>
            </a:pPr>
            <a:r>
              <a:rPr lang="ru-RU" dirty="0" smtClean="0">
                <a:solidFill>
                  <a:schemeClr val="tx1"/>
                </a:solidFill>
                <a:latin typeface="Times New Roman" pitchFamily="18" charset="0"/>
                <a:cs typeface="Times New Roman" pitchFamily="18" charset="0"/>
              </a:rPr>
              <a:t>         Этот прием может быть использован на любой из трех стадий урока. Если мы пользуемся этим приемом на стадии вызова, то это будут вопросы, на которые наши учащиеся хотели бы получить ответы при изучении темы. На стадии осмысления содержания прием служит для активной фиксации вопросов по ходу чтения, слушания; при рефлексии – для демонстрации понимания пройденного.</a:t>
            </a:r>
            <a:endParaRPr lang="ru-RU" i="1" dirty="0" smtClean="0">
              <a:solidFill>
                <a:schemeClr val="tx1"/>
              </a:solidFill>
              <a:latin typeface="Times New Roman" pitchFamily="18" charset="0"/>
              <a:cs typeface="Times New Roman" pitchFamily="18" charset="0"/>
            </a:endParaRPr>
          </a:p>
          <a:p>
            <a:endParaRPr lang="ru-RU" dirty="0"/>
          </a:p>
        </p:txBody>
      </p:sp>
    </p:spTree>
  </p:cSld>
  <p:clrMapOvr>
    <a:masterClrMapping/>
  </p:clrMapOvr>
  <p:transition>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79512"/>
          </a:xfrm>
        </p:spPr>
        <p:txBody>
          <a:bodyPr>
            <a:normAutofit fontScale="90000"/>
          </a:bodyPr>
          <a:lstStyle/>
          <a:p>
            <a:r>
              <a:rPr lang="ru-RU" sz="2200" b="1" dirty="0" smtClean="0">
                <a:solidFill>
                  <a:schemeClr val="tx1"/>
                </a:solidFill>
                <a:latin typeface="Times New Roman" pitchFamily="18" charset="0"/>
                <a:cs typeface="Times New Roman" pitchFamily="18" charset="0"/>
              </a:rPr>
              <a:t>Фрагмент  урока  истории  в 5 классе</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Тема урока   </a:t>
            </a:r>
            <a:r>
              <a:rPr lang="ru-RU" sz="2200" b="1" dirty="0" smtClean="0">
                <a:solidFill>
                  <a:srgbClr val="002060"/>
                </a:solidFill>
                <a:latin typeface="Times New Roman" pitchFamily="18" charset="0"/>
                <a:cs typeface="Times New Roman" pitchFamily="18" charset="0"/>
              </a:rPr>
              <a:t>Государство на берегах Нила</a:t>
            </a:r>
            <a:r>
              <a:rPr lang="ru-RU" dirty="0" smtClean="0">
                <a:solidFill>
                  <a:srgbClr val="002060"/>
                </a:solidFill>
              </a:rPr>
              <a:t/>
            </a:r>
            <a:br>
              <a:rPr lang="ru-RU" dirty="0" smtClean="0">
                <a:solidFill>
                  <a:srgbClr val="002060"/>
                </a:solidFill>
              </a:rPr>
            </a:br>
            <a:endParaRPr lang="ru-RU" dirty="0">
              <a:solidFill>
                <a:srgbClr val="002060"/>
              </a:solidFill>
            </a:endParaRPr>
          </a:p>
        </p:txBody>
      </p:sp>
      <p:sp>
        <p:nvSpPr>
          <p:cNvPr id="3" name="Содержимое 2"/>
          <p:cNvSpPr>
            <a:spLocks noGrp="1"/>
          </p:cNvSpPr>
          <p:nvPr>
            <p:ph idx="1"/>
          </p:nvPr>
        </p:nvSpPr>
        <p:spPr>
          <a:xfrm>
            <a:off x="304800" y="764704"/>
            <a:ext cx="7795592" cy="6480720"/>
          </a:xfrm>
        </p:spPr>
        <p:txBody>
          <a:bodyPr>
            <a:normAutofit fontScale="55000" lnSpcReduction="20000"/>
          </a:bodyPr>
          <a:lstStyle/>
          <a:p>
            <a:pPr>
              <a:buNone/>
            </a:pPr>
            <a:endParaRPr lang="ru-RU" i="1" dirty="0" smtClean="0"/>
          </a:p>
          <a:p>
            <a:pPr>
              <a:buNone/>
            </a:pPr>
            <a:r>
              <a:rPr lang="en-US" sz="3600" b="1" dirty="0" smtClean="0">
                <a:solidFill>
                  <a:schemeClr val="tx1"/>
                </a:solidFill>
              </a:rPr>
              <a:t>III</a:t>
            </a:r>
            <a:r>
              <a:rPr lang="ru-RU" sz="3600" b="1" dirty="0" smtClean="0">
                <a:solidFill>
                  <a:schemeClr val="tx1"/>
                </a:solidFill>
              </a:rPr>
              <a:t>. Работа по теме урока</a:t>
            </a:r>
            <a:endParaRPr lang="ru-RU" sz="3600" dirty="0" smtClean="0">
              <a:solidFill>
                <a:schemeClr val="tx1"/>
              </a:solidFill>
            </a:endParaRPr>
          </a:p>
          <a:p>
            <a:pPr>
              <a:buNone/>
            </a:pPr>
            <a:r>
              <a:rPr lang="ru-RU" sz="3600" b="1" dirty="0" smtClean="0">
                <a:solidFill>
                  <a:schemeClr val="tx1"/>
                </a:solidFill>
              </a:rPr>
              <a:t>2.Разливы Нила</a:t>
            </a:r>
            <a:endParaRPr lang="ru-RU" sz="3600" dirty="0" smtClean="0">
              <a:solidFill>
                <a:schemeClr val="tx1"/>
              </a:solidFill>
            </a:endParaRPr>
          </a:p>
          <a:p>
            <a:pPr algn="just">
              <a:buNone/>
            </a:pPr>
            <a:r>
              <a:rPr lang="ru-RU" sz="3600" i="1" dirty="0" smtClean="0">
                <a:solidFill>
                  <a:schemeClr val="tx1"/>
                </a:solidFill>
                <a:latin typeface="Times New Roman" pitchFamily="18" charset="0"/>
                <a:cs typeface="Times New Roman" pitchFamily="18" charset="0"/>
              </a:rPr>
              <a:t>    </a:t>
            </a:r>
            <a:r>
              <a:rPr lang="ru-RU" sz="3600" i="1" u="sng" dirty="0" smtClean="0">
                <a:solidFill>
                  <a:schemeClr val="tx1"/>
                </a:solidFill>
                <a:latin typeface="Times New Roman" pitchFamily="18" charset="0"/>
                <a:cs typeface="Times New Roman" pitchFamily="18" charset="0"/>
              </a:rPr>
              <a:t>Учитель:</a:t>
            </a:r>
            <a:r>
              <a:rPr lang="ru-RU" sz="3600" u="sng" dirty="0" smtClean="0">
                <a:solidFill>
                  <a:schemeClr val="tx1"/>
                </a:solidFill>
                <a:latin typeface="Times New Roman" pitchFamily="18" charset="0"/>
                <a:cs typeface="Times New Roman" pitchFamily="18" charset="0"/>
              </a:rPr>
              <a:t>    </a:t>
            </a:r>
            <a:r>
              <a:rPr lang="ru-RU" sz="3600" dirty="0" smtClean="0">
                <a:solidFill>
                  <a:schemeClr val="tx1"/>
                </a:solidFill>
                <a:latin typeface="Times New Roman" pitchFamily="18" charset="0"/>
                <a:cs typeface="Times New Roman" pitchFamily="18" charset="0"/>
              </a:rPr>
              <a:t>в школе вас учат многому: писать, считать, думать, работать с компьютером. Одним из основополагающих умений, </a:t>
            </a:r>
            <a:r>
              <a:rPr lang="uk-UA" sz="3600" dirty="0" err="1" smtClean="0">
                <a:solidFill>
                  <a:schemeClr val="tx1"/>
                </a:solidFill>
                <a:latin typeface="Times New Roman" pitchFamily="18" charset="0"/>
                <a:cs typeface="Times New Roman" pitchFamily="18" charset="0"/>
              </a:rPr>
              <a:t>которое</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приобретает</a:t>
            </a:r>
            <a:r>
              <a:rPr lang="uk-UA" sz="3600" dirty="0" smtClean="0">
                <a:solidFill>
                  <a:schemeClr val="tx1"/>
                </a:solidFill>
                <a:latin typeface="Times New Roman" pitchFamily="18" charset="0"/>
                <a:cs typeface="Times New Roman" pitchFamily="18" charset="0"/>
              </a:rPr>
              <a:t> ученик в </a:t>
            </a:r>
            <a:r>
              <a:rPr lang="uk-UA" sz="3600" dirty="0" err="1" smtClean="0">
                <a:solidFill>
                  <a:schemeClr val="tx1"/>
                </a:solidFill>
                <a:latin typeface="Times New Roman" pitchFamily="18" charset="0"/>
                <a:cs typeface="Times New Roman" pitchFamily="18" charset="0"/>
              </a:rPr>
              <a:t>школе</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является</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чтение</a:t>
            </a:r>
            <a:r>
              <a:rPr lang="uk-UA" sz="3600" dirty="0" smtClean="0">
                <a:solidFill>
                  <a:schemeClr val="tx1"/>
                </a:solidFill>
                <a:latin typeface="Times New Roman" pitchFamily="18" charset="0"/>
                <a:cs typeface="Times New Roman" pitchFamily="18" charset="0"/>
              </a:rPr>
              <a:t>, и от того, </a:t>
            </a:r>
            <a:r>
              <a:rPr lang="uk-UA" sz="3600" dirty="0" err="1" smtClean="0">
                <a:solidFill>
                  <a:schemeClr val="tx1"/>
                </a:solidFill>
                <a:latin typeface="Times New Roman" pitchFamily="18" charset="0"/>
                <a:cs typeface="Times New Roman" pitchFamily="18" charset="0"/>
              </a:rPr>
              <a:t>как</a:t>
            </a:r>
            <a:r>
              <a:rPr lang="uk-UA" sz="3600" dirty="0" smtClean="0">
                <a:solidFill>
                  <a:schemeClr val="tx1"/>
                </a:solidFill>
                <a:latin typeface="Times New Roman" pitchFamily="18" charset="0"/>
                <a:cs typeface="Times New Roman" pitchFamily="18" charset="0"/>
              </a:rPr>
              <a:t> он </a:t>
            </a:r>
            <a:r>
              <a:rPr lang="uk-UA" sz="3600" dirty="0" err="1" smtClean="0">
                <a:solidFill>
                  <a:schemeClr val="tx1"/>
                </a:solidFill>
                <a:latin typeface="Times New Roman" pitchFamily="18" charset="0"/>
                <a:cs typeface="Times New Roman" pitchFamily="18" charset="0"/>
              </a:rPr>
              <a:t>им</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владеет</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напрямую</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зависят</a:t>
            </a:r>
            <a:r>
              <a:rPr lang="uk-UA" sz="3600" dirty="0" smtClean="0">
                <a:solidFill>
                  <a:schemeClr val="tx1"/>
                </a:solidFill>
                <a:latin typeface="Times New Roman" pitchFamily="18" charset="0"/>
                <a:cs typeface="Times New Roman" pitchFamily="18" charset="0"/>
              </a:rPr>
              <a:t> не </a:t>
            </a:r>
            <a:r>
              <a:rPr lang="uk-UA" sz="3600" dirty="0" err="1" smtClean="0">
                <a:solidFill>
                  <a:schemeClr val="tx1"/>
                </a:solidFill>
                <a:latin typeface="Times New Roman" pitchFamily="18" charset="0"/>
                <a:cs typeface="Times New Roman" pitchFamily="18" charset="0"/>
              </a:rPr>
              <a:t>только</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его</a:t>
            </a:r>
            <a:r>
              <a:rPr lang="uk-UA" sz="3600" dirty="0" smtClean="0">
                <a:solidFill>
                  <a:schemeClr val="tx1"/>
                </a:solidFill>
                <a:latin typeface="Times New Roman" pitchFamily="18" charset="0"/>
                <a:cs typeface="Times New Roman" pitchFamily="18" charset="0"/>
              </a:rPr>
              <a:t> </a:t>
            </a:r>
            <a:r>
              <a:rPr lang="ru-RU" sz="3600" dirty="0" smtClean="0">
                <a:solidFill>
                  <a:schemeClr val="tx1"/>
                </a:solidFill>
                <a:latin typeface="Times New Roman" pitchFamily="18" charset="0"/>
                <a:cs typeface="Times New Roman" pitchFamily="18" charset="0"/>
              </a:rPr>
              <a:t>учебные </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успехи</a:t>
            </a:r>
            <a:r>
              <a:rPr lang="uk-UA" sz="3600" dirty="0" smtClean="0">
                <a:solidFill>
                  <a:schemeClr val="tx1"/>
                </a:solidFill>
                <a:latin typeface="Times New Roman" pitchFamily="18" charset="0"/>
                <a:cs typeface="Times New Roman" pitchFamily="18" charset="0"/>
              </a:rPr>
              <a:t> в </a:t>
            </a:r>
            <a:r>
              <a:rPr lang="uk-UA" sz="3600" dirty="0" err="1" smtClean="0">
                <a:solidFill>
                  <a:schemeClr val="tx1"/>
                </a:solidFill>
                <a:latin typeface="Times New Roman" pitchFamily="18" charset="0"/>
                <a:cs typeface="Times New Roman" pitchFamily="18" charset="0"/>
              </a:rPr>
              <a:t>школе</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но</a:t>
            </a:r>
            <a:r>
              <a:rPr lang="uk-UA" sz="3600" dirty="0" smtClean="0">
                <a:solidFill>
                  <a:schemeClr val="tx1"/>
                </a:solidFill>
                <a:latin typeface="Times New Roman" pitchFamily="18" charset="0"/>
                <a:cs typeface="Times New Roman" pitchFamily="18" charset="0"/>
              </a:rPr>
              <a:t> и </a:t>
            </a:r>
            <a:r>
              <a:rPr lang="uk-UA" sz="3600" dirty="0" err="1" smtClean="0">
                <a:solidFill>
                  <a:schemeClr val="tx1"/>
                </a:solidFill>
                <a:latin typeface="Times New Roman" pitchFamily="18" charset="0"/>
                <a:cs typeface="Times New Roman" pitchFamily="18" charset="0"/>
              </a:rPr>
              <a:t>профессиональные</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достижения</a:t>
            </a:r>
            <a:r>
              <a:rPr lang="uk-UA" sz="3600" dirty="0" smtClean="0">
                <a:solidFill>
                  <a:schemeClr val="tx1"/>
                </a:solidFill>
                <a:latin typeface="Times New Roman" pitchFamily="18" charset="0"/>
                <a:cs typeface="Times New Roman" pitchFamily="18" charset="0"/>
              </a:rPr>
              <a:t> в </a:t>
            </a:r>
            <a:r>
              <a:rPr lang="uk-UA" sz="3600" dirty="0" err="1" smtClean="0">
                <a:solidFill>
                  <a:schemeClr val="tx1"/>
                </a:solidFill>
                <a:latin typeface="Times New Roman" pitchFamily="18" charset="0"/>
                <a:cs typeface="Times New Roman" pitchFamily="18" charset="0"/>
              </a:rPr>
              <a:t>последующей</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жизни</a:t>
            </a:r>
            <a:r>
              <a:rPr lang="ru-RU" sz="3600" dirty="0" smtClean="0">
                <a:solidFill>
                  <a:schemeClr val="tx1"/>
                </a:solidFill>
                <a:latin typeface="Times New Roman" pitchFamily="18" charset="0"/>
                <a:cs typeface="Times New Roman" pitchFamily="18" charset="0"/>
              </a:rPr>
              <a:t>. Очень важно, чтобы каждый из вас стал грамотным читателем: умел  </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понимать</a:t>
            </a:r>
            <a:r>
              <a:rPr lang="uk-UA" sz="3600" dirty="0" smtClean="0">
                <a:solidFill>
                  <a:schemeClr val="tx1"/>
                </a:solidFill>
                <a:latin typeface="Times New Roman" pitchFamily="18" charset="0"/>
                <a:cs typeface="Times New Roman" pitchFamily="18" charset="0"/>
              </a:rPr>
              <a:t> и </a:t>
            </a:r>
            <a:r>
              <a:rPr lang="uk-UA" sz="3600" dirty="0" err="1" smtClean="0">
                <a:solidFill>
                  <a:schemeClr val="tx1"/>
                </a:solidFill>
                <a:latin typeface="Times New Roman" pitchFamily="18" charset="0"/>
                <a:cs typeface="Times New Roman" pitchFamily="18" charset="0"/>
              </a:rPr>
              <a:t>использовать</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письменные</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тексты</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размышлять</a:t>
            </a:r>
            <a:r>
              <a:rPr lang="uk-UA" sz="3600" dirty="0" smtClean="0">
                <a:solidFill>
                  <a:schemeClr val="tx1"/>
                </a:solidFill>
                <a:latin typeface="Times New Roman" pitchFamily="18" charset="0"/>
                <a:cs typeface="Times New Roman" pitchFamily="18" charset="0"/>
              </a:rPr>
              <a:t> о них и </a:t>
            </a:r>
            <a:r>
              <a:rPr lang="uk-UA" sz="3600" dirty="0" err="1" smtClean="0">
                <a:solidFill>
                  <a:schemeClr val="tx1"/>
                </a:solidFill>
                <a:latin typeface="Times New Roman" pitchFamily="18" charset="0"/>
                <a:cs typeface="Times New Roman" pitchFamily="18" charset="0"/>
              </a:rPr>
              <a:t>заниматься</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чтением</a:t>
            </a:r>
            <a:r>
              <a:rPr lang="uk-UA" sz="3600" dirty="0" smtClean="0">
                <a:solidFill>
                  <a:schemeClr val="tx1"/>
                </a:solidFill>
                <a:latin typeface="Times New Roman" pitchFamily="18" charset="0"/>
                <a:cs typeface="Times New Roman" pitchFamily="18" charset="0"/>
              </a:rPr>
              <a:t> для того, </a:t>
            </a:r>
            <a:r>
              <a:rPr lang="uk-UA" sz="3600" dirty="0" err="1" smtClean="0">
                <a:solidFill>
                  <a:schemeClr val="tx1"/>
                </a:solidFill>
                <a:latin typeface="Times New Roman" pitchFamily="18" charset="0"/>
                <a:cs typeface="Times New Roman" pitchFamily="18" charset="0"/>
              </a:rPr>
              <a:t>чтобы</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достигать</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свои</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цели</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расширять</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свои</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знания</a:t>
            </a:r>
            <a:r>
              <a:rPr lang="uk-UA" sz="3600" dirty="0" smtClean="0">
                <a:solidFill>
                  <a:schemeClr val="tx1"/>
                </a:solidFill>
                <a:latin typeface="Times New Roman" pitchFamily="18" charset="0"/>
                <a:cs typeface="Times New Roman" pitchFamily="18" charset="0"/>
              </a:rPr>
              <a:t> и </a:t>
            </a:r>
            <a:r>
              <a:rPr lang="uk-UA" sz="3600" dirty="0" err="1" smtClean="0">
                <a:solidFill>
                  <a:schemeClr val="tx1"/>
                </a:solidFill>
                <a:latin typeface="Times New Roman" pitchFamily="18" charset="0"/>
                <a:cs typeface="Times New Roman" pitchFamily="18" charset="0"/>
              </a:rPr>
              <a:t>возможности</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участвовать</a:t>
            </a:r>
            <a:r>
              <a:rPr lang="uk-UA" sz="3600" dirty="0" smtClean="0">
                <a:solidFill>
                  <a:schemeClr val="tx1"/>
                </a:solidFill>
                <a:latin typeface="Times New Roman" pitchFamily="18" charset="0"/>
                <a:cs typeface="Times New Roman" pitchFamily="18" charset="0"/>
              </a:rPr>
              <a:t> в  </a:t>
            </a:r>
            <a:r>
              <a:rPr lang="uk-UA" sz="3600" dirty="0" err="1" smtClean="0">
                <a:solidFill>
                  <a:schemeClr val="tx1"/>
                </a:solidFill>
                <a:latin typeface="Times New Roman" pitchFamily="18" charset="0"/>
                <a:cs typeface="Times New Roman" pitchFamily="18" charset="0"/>
              </a:rPr>
              <a:t>социальной</a:t>
            </a:r>
            <a:r>
              <a:rPr lang="uk-UA" sz="3600" dirty="0" smtClean="0">
                <a:solidFill>
                  <a:schemeClr val="tx1"/>
                </a:solidFill>
                <a:latin typeface="Times New Roman" pitchFamily="18" charset="0"/>
                <a:cs typeface="Times New Roman" pitchFamily="18" charset="0"/>
              </a:rPr>
              <a:t> </a:t>
            </a:r>
            <a:r>
              <a:rPr lang="uk-UA" sz="3600" dirty="0" err="1" smtClean="0">
                <a:solidFill>
                  <a:schemeClr val="tx1"/>
                </a:solidFill>
                <a:latin typeface="Times New Roman" pitchFamily="18" charset="0"/>
                <a:cs typeface="Times New Roman" pitchFamily="18" charset="0"/>
              </a:rPr>
              <a:t>жизни</a:t>
            </a:r>
            <a:r>
              <a:rPr lang="uk-UA" sz="3600" dirty="0" smtClean="0">
                <a:solidFill>
                  <a:schemeClr val="tx1"/>
                </a:solidFill>
                <a:latin typeface="Times New Roman" pitchFamily="18" charset="0"/>
                <a:cs typeface="Times New Roman" pitchFamily="18" charset="0"/>
              </a:rPr>
              <a:t>.</a:t>
            </a:r>
            <a:r>
              <a:rPr lang="ru-RU" sz="3600" dirty="0" smtClean="0">
                <a:solidFill>
                  <a:schemeClr val="tx1"/>
                </a:solidFill>
                <a:latin typeface="Times New Roman" pitchFamily="18" charset="0"/>
                <a:cs typeface="Times New Roman" pitchFamily="18" charset="0"/>
              </a:rPr>
              <a:t> На уроках истории мы тоже стараемся стать грамотными читателями, учимся работать с текстом.  Для этого есть разные пути. Один из них –умение правильно ставить вопрос</a:t>
            </a:r>
            <a:r>
              <a:rPr lang="ru-RU" sz="3600" b="1" dirty="0" smtClean="0">
                <a:solidFill>
                  <a:schemeClr val="tx1"/>
                </a:solidFill>
                <a:latin typeface="Times New Roman" pitchFamily="18" charset="0"/>
                <a:cs typeface="Times New Roman" pitchFamily="18" charset="0"/>
              </a:rPr>
              <a:t>: </a:t>
            </a:r>
            <a:r>
              <a:rPr lang="ru-RU" sz="3600" dirty="0" smtClean="0">
                <a:solidFill>
                  <a:schemeClr val="tx1"/>
                </a:solidFill>
                <a:latin typeface="Times New Roman" pitchFamily="18" charset="0"/>
                <a:cs typeface="Times New Roman" pitchFamily="18" charset="0"/>
              </a:rPr>
              <a:t>Оно поможет вам  научиться  самостоятельно работать с текстом, понимать информацию, содержащуюся в тексте. Составление вопросов -дело  непростое, и сегодня мы будем  ему  учиться.</a:t>
            </a:r>
          </a:p>
          <a:p>
            <a:pPr algn="just">
              <a:buNone/>
            </a:pPr>
            <a:r>
              <a:rPr lang="ru-RU" sz="3600" dirty="0" smtClean="0">
                <a:solidFill>
                  <a:schemeClr val="tx1"/>
                </a:solidFill>
                <a:latin typeface="Times New Roman" pitchFamily="18" charset="0"/>
                <a:cs typeface="Times New Roman" pitchFamily="18" charset="0"/>
              </a:rPr>
              <a:t> </a:t>
            </a:r>
          </a:p>
          <a:p>
            <a:pPr>
              <a:buNone/>
            </a:pPr>
            <a:endParaRPr lang="ru-RU" dirty="0" smtClean="0"/>
          </a:p>
          <a:p>
            <a:pPr>
              <a:buNone/>
            </a:pPr>
            <a:endParaRPr lang="ru-RU" dirty="0" smtClean="0"/>
          </a:p>
          <a:p>
            <a:pPr>
              <a:buNone/>
            </a:pPr>
            <a:endParaRPr lang="ru-RU" dirty="0" smtClean="0"/>
          </a:p>
          <a:p>
            <a:pPr>
              <a:buNone/>
            </a:pPr>
            <a:r>
              <a:rPr lang="ru-RU" dirty="0" smtClean="0"/>
              <a:t> </a:t>
            </a:r>
          </a:p>
          <a:p>
            <a:endParaRPr lang="ru-RU" dirty="0" smtClean="0"/>
          </a:p>
          <a:p>
            <a:endParaRPr lang="ru-RU" dirty="0"/>
          </a:p>
        </p:txBody>
      </p:sp>
    </p:spTree>
  </p:cSld>
  <p:clrMapOvr>
    <a:masterClrMapping/>
  </p:clrMapOvr>
  <p:transition>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404664"/>
          </a:xfrm>
        </p:spPr>
        <p:txBody>
          <a:bodyPr>
            <a:normAutofit fontScale="90000"/>
          </a:bodyPr>
          <a:lstStyle/>
          <a:p>
            <a:endParaRPr lang="ru-RU" dirty="0"/>
          </a:p>
        </p:txBody>
      </p:sp>
      <p:sp>
        <p:nvSpPr>
          <p:cNvPr id="3" name="Содержимое 2"/>
          <p:cNvSpPr>
            <a:spLocks noGrp="1"/>
          </p:cNvSpPr>
          <p:nvPr>
            <p:ph idx="1"/>
          </p:nvPr>
        </p:nvSpPr>
        <p:spPr>
          <a:xfrm>
            <a:off x="304800" y="548680"/>
            <a:ext cx="8686800" cy="5531445"/>
          </a:xfrm>
        </p:spPr>
        <p:txBody>
          <a:bodyPr>
            <a:normAutofit lnSpcReduction="10000"/>
          </a:bodyPr>
          <a:lstStyle/>
          <a:p>
            <a:pPr>
              <a:buNone/>
            </a:pPr>
            <a:r>
              <a:rPr lang="ru-RU" dirty="0" smtClean="0"/>
              <a:t>  </a:t>
            </a:r>
            <a:r>
              <a:rPr lang="ru-RU" sz="2600" b="1" dirty="0" smtClean="0">
                <a:latin typeface="Times New Roman" pitchFamily="18" charset="0"/>
                <a:cs typeface="Times New Roman" pitchFamily="18" charset="0"/>
              </a:rPr>
              <a:t>2.1. Работа с карточками</a:t>
            </a:r>
          </a:p>
          <a:p>
            <a:pPr>
              <a:buNone/>
            </a:pPr>
            <a:r>
              <a:rPr lang="ru-RU" sz="2600" dirty="0" smtClean="0">
                <a:latin typeface="Times New Roman" pitchFamily="18" charset="0"/>
                <a:cs typeface="Times New Roman" pitchFamily="18" charset="0"/>
              </a:rPr>
              <a:t>  -Распределите  вопросы, которые есть на ваших карточках  на две группы: обозначьте цифрой 1 вопросы, на которые можно ответить одним словом, а цифрой 2 вопросы, на которые одним словом ответить нельзя</a:t>
            </a:r>
            <a:r>
              <a:rPr lang="ru-RU" dirty="0" smtClean="0"/>
              <a:t>.</a:t>
            </a:r>
          </a:p>
          <a:p>
            <a:endParaRPr lang="ru-RU" dirty="0" smtClean="0"/>
          </a:p>
          <a:p>
            <a:endParaRPr lang="ru-RU" dirty="0" smtClean="0"/>
          </a:p>
          <a:p>
            <a:endParaRPr lang="ru-RU" dirty="0" smtClean="0"/>
          </a:p>
          <a:p>
            <a:endParaRPr lang="ru-RU" dirty="0" smtClean="0"/>
          </a:p>
          <a:p>
            <a:endParaRPr lang="ru-RU" dirty="0" smtClean="0"/>
          </a:p>
          <a:p>
            <a:r>
              <a:rPr lang="ru-RU" dirty="0" smtClean="0"/>
              <a:t>-</a:t>
            </a:r>
            <a:endParaRPr lang="ru-RU" dirty="0"/>
          </a:p>
        </p:txBody>
      </p:sp>
      <p:graphicFrame>
        <p:nvGraphicFramePr>
          <p:cNvPr id="4" name="Таблица 3"/>
          <p:cNvGraphicFramePr>
            <a:graphicFrameLocks noGrp="1"/>
          </p:cNvGraphicFramePr>
          <p:nvPr/>
        </p:nvGraphicFramePr>
        <p:xfrm>
          <a:off x="467544" y="2780928"/>
          <a:ext cx="7704856" cy="3957320"/>
        </p:xfrm>
        <a:graphic>
          <a:graphicData uri="http://schemas.openxmlformats.org/drawingml/2006/table">
            <a:tbl>
              <a:tblPr firstRow="1" bandRow="1">
                <a:tableStyleId>{5C22544A-7EE6-4342-B048-85BDC9FD1C3A}</a:tableStyleId>
              </a:tblPr>
              <a:tblGrid>
                <a:gridCol w="6223153"/>
                <a:gridCol w="1481703"/>
              </a:tblGrid>
              <a:tr h="370840">
                <a:tc>
                  <a:txBody>
                    <a:bodyPr/>
                    <a:lstStyle/>
                    <a:p>
                      <a:pPr algn="just">
                        <a:lnSpc>
                          <a:spcPct val="115000"/>
                        </a:lnSpc>
                        <a:spcAft>
                          <a:spcPts val="0"/>
                        </a:spcAft>
                      </a:pPr>
                      <a:r>
                        <a:rPr lang="ru-RU" sz="2000" dirty="0">
                          <a:solidFill>
                            <a:srgbClr val="002060"/>
                          </a:solidFill>
                          <a:latin typeface="Times New Roman"/>
                          <a:ea typeface="Calibri"/>
                          <a:cs typeface="Times New Roman"/>
                        </a:rPr>
                        <a:t>Какой предмет мы сейчас изучаем?</a:t>
                      </a:r>
                      <a:endParaRPr lang="ru-RU" sz="2000" dirty="0">
                        <a:solidFill>
                          <a:srgbClr val="002060"/>
                        </a:solidFill>
                        <a:latin typeface="Calibri"/>
                        <a:ea typeface="Calibri"/>
                        <a:cs typeface="Times New Roman"/>
                      </a:endParaRPr>
                    </a:p>
                  </a:txBody>
                  <a:tcPr marL="68580" marR="68580" marT="0" marB="0"/>
                </a:tc>
                <a:tc>
                  <a:txBody>
                    <a:bodyPr/>
                    <a:lstStyle/>
                    <a:p>
                      <a:endParaRPr lang="ru-RU" dirty="0"/>
                    </a:p>
                  </a:txBody>
                  <a:tcPr/>
                </a:tc>
              </a:tr>
              <a:tr h="370840">
                <a:tc>
                  <a:txBody>
                    <a:bodyPr/>
                    <a:lstStyle/>
                    <a:p>
                      <a:pPr algn="just">
                        <a:lnSpc>
                          <a:spcPct val="115000"/>
                        </a:lnSpc>
                        <a:spcAft>
                          <a:spcPts val="0"/>
                        </a:spcAft>
                      </a:pPr>
                      <a:r>
                        <a:rPr lang="ru-RU" sz="2000">
                          <a:latin typeface="Times New Roman"/>
                          <a:ea typeface="Calibri"/>
                          <a:cs typeface="Times New Roman"/>
                        </a:rPr>
                        <a:t>Нравиться ли тебе этот предмет?</a:t>
                      </a:r>
                      <a:endParaRPr lang="ru-RU" sz="2000">
                        <a:latin typeface="Calibri"/>
                        <a:ea typeface="Calibri"/>
                        <a:cs typeface="Times New Roman"/>
                      </a:endParaRPr>
                    </a:p>
                  </a:txBody>
                  <a:tcPr marL="68580" marR="68580" marT="0" marB="0"/>
                </a:tc>
                <a:tc>
                  <a:txBody>
                    <a:bodyPr/>
                    <a:lstStyle/>
                    <a:p>
                      <a:endParaRPr lang="ru-RU" dirty="0"/>
                    </a:p>
                  </a:txBody>
                  <a:tcPr/>
                </a:tc>
              </a:tr>
              <a:tr h="370840">
                <a:tc>
                  <a:txBody>
                    <a:bodyPr/>
                    <a:lstStyle/>
                    <a:p>
                      <a:pPr algn="just">
                        <a:lnSpc>
                          <a:spcPct val="115000"/>
                        </a:lnSpc>
                        <a:spcAft>
                          <a:spcPts val="0"/>
                        </a:spcAft>
                      </a:pPr>
                      <a:r>
                        <a:rPr lang="ru-RU" sz="2000">
                          <a:latin typeface="Times New Roman"/>
                          <a:ea typeface="Calibri"/>
                          <a:cs typeface="Times New Roman"/>
                        </a:rPr>
                        <a:t>Почему?</a:t>
                      </a:r>
                      <a:endParaRPr lang="ru-RU" sz="2000">
                        <a:latin typeface="Calibri"/>
                        <a:ea typeface="Calibri"/>
                        <a:cs typeface="Times New Roman"/>
                      </a:endParaRPr>
                    </a:p>
                  </a:txBody>
                  <a:tcPr marL="68580" marR="68580" marT="0" marB="0"/>
                </a:tc>
                <a:tc>
                  <a:txBody>
                    <a:bodyPr/>
                    <a:lstStyle/>
                    <a:p>
                      <a:endParaRPr lang="ru-RU" dirty="0"/>
                    </a:p>
                  </a:txBody>
                  <a:tcPr/>
                </a:tc>
              </a:tr>
              <a:tr h="370840">
                <a:tc>
                  <a:txBody>
                    <a:bodyPr/>
                    <a:lstStyle/>
                    <a:p>
                      <a:pPr algn="just">
                        <a:lnSpc>
                          <a:spcPct val="115000"/>
                        </a:lnSpc>
                        <a:spcAft>
                          <a:spcPts val="0"/>
                        </a:spcAft>
                      </a:pPr>
                      <a:r>
                        <a:rPr lang="ru-RU" sz="2000">
                          <a:latin typeface="Times New Roman"/>
                          <a:ea typeface="Calibri"/>
                          <a:cs typeface="Times New Roman"/>
                        </a:rPr>
                        <a:t>Для чего, по вашему мнению, нужно изучать этот предмет?</a:t>
                      </a:r>
                      <a:endParaRPr lang="ru-RU" sz="2000">
                        <a:latin typeface="Calibri"/>
                        <a:ea typeface="Calibri"/>
                        <a:cs typeface="Times New Roman"/>
                      </a:endParaRPr>
                    </a:p>
                  </a:txBody>
                  <a:tcPr marL="68580" marR="68580" marT="0" marB="0"/>
                </a:tc>
                <a:tc>
                  <a:txBody>
                    <a:bodyPr/>
                    <a:lstStyle/>
                    <a:p>
                      <a:endParaRPr lang="ru-RU" dirty="0"/>
                    </a:p>
                  </a:txBody>
                  <a:tcPr/>
                </a:tc>
              </a:tr>
              <a:tr h="370840">
                <a:tc>
                  <a:txBody>
                    <a:bodyPr/>
                    <a:lstStyle/>
                    <a:p>
                      <a:pPr algn="just">
                        <a:lnSpc>
                          <a:spcPct val="115000"/>
                        </a:lnSpc>
                        <a:spcAft>
                          <a:spcPts val="0"/>
                        </a:spcAft>
                      </a:pPr>
                      <a:r>
                        <a:rPr lang="ru-RU" sz="2000" dirty="0">
                          <a:latin typeface="Times New Roman"/>
                          <a:ea typeface="Calibri"/>
                          <a:cs typeface="Times New Roman"/>
                        </a:rPr>
                        <a:t>Какие исторические источники вы знаете?</a:t>
                      </a:r>
                      <a:endParaRPr lang="ru-RU" sz="2000" dirty="0">
                        <a:latin typeface="Calibri"/>
                        <a:ea typeface="Calibri"/>
                        <a:cs typeface="Times New Roman"/>
                      </a:endParaRPr>
                    </a:p>
                  </a:txBody>
                  <a:tcPr marL="68580" marR="68580" marT="0" marB="0"/>
                </a:tc>
                <a:tc>
                  <a:txBody>
                    <a:bodyPr/>
                    <a:lstStyle/>
                    <a:p>
                      <a:endParaRPr lang="ru-RU" dirty="0"/>
                    </a:p>
                  </a:txBody>
                  <a:tcPr/>
                </a:tc>
              </a:tr>
              <a:tr h="370840">
                <a:tc>
                  <a:txBody>
                    <a:bodyPr/>
                    <a:lstStyle/>
                    <a:p>
                      <a:pPr algn="just">
                        <a:lnSpc>
                          <a:spcPct val="115000"/>
                        </a:lnSpc>
                        <a:spcAft>
                          <a:spcPts val="0"/>
                        </a:spcAft>
                      </a:pPr>
                      <a:r>
                        <a:rPr lang="ru-RU" sz="2000">
                          <a:latin typeface="Times New Roman"/>
                          <a:ea typeface="Calibri"/>
                          <a:cs typeface="Times New Roman"/>
                        </a:rPr>
                        <a:t>О чем мы узнаем из письменных исторических источников?</a:t>
                      </a:r>
                      <a:endParaRPr lang="ru-RU" sz="2000">
                        <a:latin typeface="Calibri"/>
                        <a:ea typeface="Calibri"/>
                        <a:cs typeface="Times New Roman"/>
                      </a:endParaRPr>
                    </a:p>
                  </a:txBody>
                  <a:tcPr marL="68580" marR="68580" marT="0" marB="0"/>
                </a:tc>
                <a:tc>
                  <a:txBody>
                    <a:bodyPr/>
                    <a:lstStyle/>
                    <a:p>
                      <a:endParaRPr lang="ru-RU" dirty="0"/>
                    </a:p>
                  </a:txBody>
                  <a:tcPr/>
                </a:tc>
              </a:tr>
              <a:tr h="370840">
                <a:tc>
                  <a:txBody>
                    <a:bodyPr/>
                    <a:lstStyle/>
                    <a:p>
                      <a:pPr algn="just">
                        <a:lnSpc>
                          <a:spcPct val="115000"/>
                        </a:lnSpc>
                        <a:spcAft>
                          <a:spcPts val="0"/>
                        </a:spcAft>
                      </a:pPr>
                      <a:r>
                        <a:rPr lang="ru-RU" sz="2000">
                          <a:latin typeface="Times New Roman"/>
                          <a:ea typeface="Calibri"/>
                          <a:cs typeface="Times New Roman"/>
                        </a:rPr>
                        <a:t>Как помогает изучать историю археология?</a:t>
                      </a:r>
                      <a:endParaRPr lang="ru-RU" sz="2000">
                        <a:latin typeface="Calibri"/>
                        <a:ea typeface="Calibri"/>
                        <a:cs typeface="Times New Roman"/>
                      </a:endParaRPr>
                    </a:p>
                  </a:txBody>
                  <a:tcPr marL="68580" marR="68580" marT="0" marB="0"/>
                </a:tc>
                <a:tc>
                  <a:txBody>
                    <a:bodyPr/>
                    <a:lstStyle/>
                    <a:p>
                      <a:endParaRPr lang="ru-RU" dirty="0"/>
                    </a:p>
                  </a:txBody>
                  <a:tcPr/>
                </a:tc>
              </a:tr>
              <a:tr h="370840">
                <a:tc>
                  <a:txBody>
                    <a:bodyPr/>
                    <a:lstStyle/>
                    <a:p>
                      <a:pPr algn="just">
                        <a:lnSpc>
                          <a:spcPct val="115000"/>
                        </a:lnSpc>
                        <a:spcAft>
                          <a:spcPts val="0"/>
                        </a:spcAft>
                      </a:pPr>
                      <a:r>
                        <a:rPr lang="ru-RU" sz="2000" dirty="0">
                          <a:latin typeface="Times New Roman"/>
                          <a:ea typeface="Calibri"/>
                          <a:cs typeface="Times New Roman"/>
                        </a:rPr>
                        <a:t>В чем различие  межу письменными и вещественными историческими источниками?</a:t>
                      </a:r>
                      <a:endParaRPr lang="ru-RU" sz="2000" dirty="0">
                        <a:latin typeface="Calibri"/>
                        <a:ea typeface="Calibri"/>
                        <a:cs typeface="Times New Roman"/>
                      </a:endParaRPr>
                    </a:p>
                  </a:txBody>
                  <a:tcPr marL="68580" marR="68580" marT="0" marB="0"/>
                </a:tc>
                <a:tc>
                  <a:txBody>
                    <a:bodyPr/>
                    <a:lstStyle/>
                    <a:p>
                      <a:endParaRPr lang="ru-RU" dirty="0"/>
                    </a:p>
                  </a:txBody>
                  <a:tcPr/>
                </a:tc>
              </a:tr>
            </a:tbl>
          </a:graphicData>
        </a:graphic>
      </p:graphicFrame>
    </p:spTree>
  </p:cSld>
  <p:clrMapOvr>
    <a:masterClrMapping/>
  </p:clrMapOvr>
  <p:transition>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144016"/>
          </a:xfrm>
        </p:spPr>
        <p:txBody>
          <a:bodyPr>
            <a:normAutofit fontScale="90000"/>
          </a:bodyPr>
          <a:lstStyle/>
          <a:p>
            <a:endParaRPr lang="ru-RU" dirty="0"/>
          </a:p>
        </p:txBody>
      </p:sp>
      <p:sp>
        <p:nvSpPr>
          <p:cNvPr id="3" name="Содержимое 2"/>
          <p:cNvSpPr>
            <a:spLocks noGrp="1"/>
          </p:cNvSpPr>
          <p:nvPr>
            <p:ph idx="1"/>
          </p:nvPr>
        </p:nvSpPr>
        <p:spPr>
          <a:xfrm>
            <a:off x="304800" y="260648"/>
            <a:ext cx="8686800" cy="7344816"/>
          </a:xfrm>
        </p:spPr>
        <p:txBody>
          <a:bodyPr>
            <a:normAutofit fontScale="47500" lnSpcReduction="20000"/>
          </a:bodyPr>
          <a:lstStyle/>
          <a:p>
            <a:endParaRPr lang="ru-RU" b="1" dirty="0" smtClean="0"/>
          </a:p>
          <a:p>
            <a:pPr algn="just">
              <a:buNone/>
            </a:pPr>
            <a:r>
              <a:rPr lang="ru-RU" sz="5000" dirty="0" smtClean="0">
                <a:latin typeface="Times New Roman" pitchFamily="18" charset="0"/>
                <a:cs typeface="Times New Roman" pitchFamily="18" charset="0"/>
              </a:rPr>
              <a:t>          - Зачитайте вслух вопросы, на которые можно ответить одним словом. Объясните свой выбор(идет обсуждение, исправление допущенных ошибок).</a:t>
            </a:r>
          </a:p>
          <a:p>
            <a:pPr algn="just">
              <a:buNone/>
            </a:pPr>
            <a:r>
              <a:rPr lang="ru-RU" sz="5000" dirty="0" smtClean="0">
                <a:latin typeface="Times New Roman" pitchFamily="18" charset="0"/>
                <a:cs typeface="Times New Roman" pitchFamily="18" charset="0"/>
              </a:rPr>
              <a:t>          -Зачитайте вопросы, на которые нельзя ответить одним словом. Объясните свой выбор(обсуждение, исправление ошибок).</a:t>
            </a:r>
          </a:p>
          <a:p>
            <a:pPr algn="just">
              <a:buNone/>
            </a:pPr>
            <a:r>
              <a:rPr lang="ru-RU" sz="5000" i="1" dirty="0" smtClean="0">
                <a:solidFill>
                  <a:srgbClr val="002060"/>
                </a:solidFill>
                <a:latin typeface="Times New Roman" pitchFamily="18" charset="0"/>
                <a:cs typeface="Times New Roman" pitchFamily="18" charset="0"/>
              </a:rPr>
              <a:t>Учитель:</a:t>
            </a:r>
            <a:r>
              <a:rPr lang="ru-RU" sz="5000" dirty="0" smtClean="0">
                <a:solidFill>
                  <a:srgbClr val="002060"/>
                </a:solidFill>
                <a:latin typeface="Times New Roman" pitchFamily="18" charset="0"/>
                <a:cs typeface="Times New Roman" pitchFamily="18" charset="0"/>
              </a:rPr>
              <a:t> </a:t>
            </a:r>
            <a:r>
              <a:rPr lang="ru-RU" sz="5000" dirty="0" smtClean="0">
                <a:latin typeface="Times New Roman" pitchFamily="18" charset="0"/>
                <a:cs typeface="Times New Roman" pitchFamily="18" charset="0"/>
              </a:rPr>
              <a:t>вопросы, требующие однословного ответа, называют «тонкими» вопросами. Вопросы, требующие размышления, привлечения дополнительных знаний, умения анализировать, называют «толстыми» вопросами.</a:t>
            </a:r>
            <a:endParaRPr lang="ru-RU" sz="5000" b="1" dirty="0" smtClean="0">
              <a:latin typeface="Times New Roman" pitchFamily="18" charset="0"/>
              <a:cs typeface="Times New Roman" pitchFamily="18" charset="0"/>
            </a:endParaRPr>
          </a:p>
          <a:p>
            <a:pPr algn="just">
              <a:buNone/>
            </a:pPr>
            <a:r>
              <a:rPr lang="ru-RU" sz="5000" b="1" dirty="0" smtClean="0">
                <a:latin typeface="Times New Roman" pitchFamily="18" charset="0"/>
                <a:cs typeface="Times New Roman" pitchFamily="18" charset="0"/>
              </a:rPr>
              <a:t>2.2.Работа в парах по вариантам с текстом учебника (п.2 «Разливы Нила»).</a:t>
            </a:r>
            <a:endParaRPr lang="ru-RU" sz="5000" dirty="0" smtClean="0">
              <a:latin typeface="Times New Roman" pitchFamily="18" charset="0"/>
              <a:cs typeface="Times New Roman" pitchFamily="18" charset="0"/>
            </a:endParaRPr>
          </a:p>
          <a:p>
            <a:pPr algn="just">
              <a:buNone/>
            </a:pPr>
            <a:r>
              <a:rPr lang="ru-RU" sz="5000" dirty="0" err="1" smtClean="0">
                <a:latin typeface="Times New Roman" pitchFamily="18" charset="0"/>
                <a:cs typeface="Times New Roman" pitchFamily="18" charset="0"/>
              </a:rPr>
              <a:t>_-Прочитайте</a:t>
            </a:r>
            <a:r>
              <a:rPr lang="ru-RU" sz="5000" dirty="0" smtClean="0">
                <a:latin typeface="Times New Roman" pitchFamily="18" charset="0"/>
                <a:cs typeface="Times New Roman" pitchFamily="18" charset="0"/>
              </a:rPr>
              <a:t> молча в параграфе   пункт 2 «Разливы Нила».</a:t>
            </a:r>
          </a:p>
          <a:p>
            <a:pPr algn="just">
              <a:buNone/>
            </a:pPr>
            <a:r>
              <a:rPr lang="ru-RU" sz="5000" dirty="0" smtClean="0">
                <a:latin typeface="Times New Roman" pitchFamily="18" charset="0"/>
                <a:cs typeface="Times New Roman" pitchFamily="18" charset="0"/>
              </a:rPr>
              <a:t>-Составьте к нему «тонкие»  вопросы(по  два  вопроса)  и ответьте на него:</a:t>
            </a:r>
          </a:p>
          <a:p>
            <a:pPr algn="just">
              <a:buNone/>
            </a:pPr>
            <a:r>
              <a:rPr lang="ru-RU" sz="5000" dirty="0" smtClean="0">
                <a:latin typeface="Times New Roman" pitchFamily="18" charset="0"/>
                <a:cs typeface="Times New Roman" pitchFamily="18" charset="0"/>
              </a:rPr>
              <a:t>1вариант:  вопрос, который начинается со слова «Что?»</a:t>
            </a:r>
          </a:p>
          <a:p>
            <a:pPr algn="just">
              <a:buNone/>
            </a:pPr>
            <a:r>
              <a:rPr lang="ru-RU" sz="5000" dirty="0" smtClean="0">
                <a:latin typeface="Times New Roman" pitchFamily="18" charset="0"/>
                <a:cs typeface="Times New Roman" pitchFamily="18" charset="0"/>
              </a:rPr>
              <a:t>2 вариант: вопрос, который начинается со слова «Когда?»</a:t>
            </a:r>
          </a:p>
          <a:p>
            <a:pPr algn="just">
              <a:buNone/>
            </a:pPr>
            <a:r>
              <a:rPr lang="ru-RU" sz="5000" dirty="0" smtClean="0">
                <a:latin typeface="Times New Roman" pitchFamily="18" charset="0"/>
                <a:cs typeface="Times New Roman" pitchFamily="18" charset="0"/>
              </a:rPr>
              <a:t>3 вариант:   вопрос, который начинается со слова «Где?»</a:t>
            </a:r>
          </a:p>
          <a:p>
            <a:pPr algn="just"/>
            <a:endParaRPr lang="ru-RU" sz="6200" dirty="0"/>
          </a:p>
        </p:txBody>
      </p:sp>
    </p:spTree>
  </p:cSld>
  <p:clrMapOvr>
    <a:masterClrMapping/>
  </p:clrMapOvr>
  <p:transition>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451520"/>
          </a:xfrm>
        </p:spPr>
        <p:txBody>
          <a:bodyPr>
            <a:normAutofit fontScale="90000"/>
          </a:bodyPr>
          <a:lstStyle/>
          <a:p>
            <a:endParaRPr lang="ru-RU" dirty="0"/>
          </a:p>
        </p:txBody>
      </p:sp>
      <p:sp>
        <p:nvSpPr>
          <p:cNvPr id="3" name="Содержимое 2"/>
          <p:cNvSpPr>
            <a:spLocks noGrp="1"/>
          </p:cNvSpPr>
          <p:nvPr>
            <p:ph idx="1"/>
          </p:nvPr>
        </p:nvSpPr>
        <p:spPr>
          <a:xfrm>
            <a:off x="304800" y="1052736"/>
            <a:ext cx="8515672" cy="5027389"/>
          </a:xfrm>
        </p:spPr>
        <p:txBody>
          <a:bodyPr>
            <a:normAutofit fontScale="92500" lnSpcReduction="20000"/>
          </a:bodyPr>
          <a:lstStyle/>
          <a:p>
            <a:pPr algn="just">
              <a:buNone/>
            </a:pPr>
            <a:r>
              <a:rPr lang="ru-RU" b="1" dirty="0" smtClean="0">
                <a:latin typeface="Times New Roman" pitchFamily="18" charset="0"/>
                <a:cs typeface="Times New Roman" pitchFamily="18" charset="0"/>
              </a:rPr>
              <a:t>2.3. Проверка  итогов работы в парах (обучающиеся зачитывают свои вопросы, отвечают на них, класс обсуждает правильность составленных вопросов). Домашнее задание.</a:t>
            </a: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-Можно ли эти вопросы назвать «тонкими»? Почему?</a:t>
            </a:r>
          </a:p>
          <a:p>
            <a:pPr algn="just">
              <a:buNone/>
            </a:pPr>
            <a:r>
              <a:rPr lang="ru-RU" dirty="0" smtClean="0">
                <a:latin typeface="Times New Roman" pitchFamily="18" charset="0"/>
                <a:cs typeface="Times New Roman" pitchFamily="18" charset="0"/>
              </a:rPr>
              <a:t>-При подготовке домашнего задания подготовьте по  тексту параграфа «Государство на берегах Нила» один «тонкий» . На следующем уроке при проверке домашнего задания вы получите возможность задать его одноклассникам.</a:t>
            </a:r>
          </a:p>
        </p:txBody>
      </p:sp>
    </p:spTree>
  </p:cSld>
  <p:clrMapOvr>
    <a:masterClrMapping/>
  </p:clrMapOvr>
  <p:transition>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667544"/>
          </a:xfrm>
        </p:spPr>
        <p:txBody>
          <a:bodyPr>
            <a:noAutofit/>
          </a:bodyPr>
          <a:lstStyle/>
          <a:p>
            <a:r>
              <a:rPr lang="ru-RU" sz="2400" b="1" dirty="0" smtClean="0">
                <a:solidFill>
                  <a:srgbClr val="002060"/>
                </a:solidFill>
                <a:latin typeface="Times New Roman" pitchFamily="18" charset="0"/>
                <a:cs typeface="Times New Roman" pitchFamily="18" charset="0"/>
              </a:rPr>
              <a:t>Фрагмент  урока  истории  в 5 классе</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Тема урока   Как жили земледельцы и ремесленники</a:t>
            </a:r>
            <a:r>
              <a:rPr lang="ru-RU" sz="2400" dirty="0" smtClean="0">
                <a:solidFill>
                  <a:srgbClr val="002060"/>
                </a:solidFill>
              </a:rPr>
              <a:t/>
            </a:r>
            <a:br>
              <a:rPr lang="ru-RU" sz="2400" dirty="0" smtClean="0">
                <a:solidFill>
                  <a:srgbClr val="002060"/>
                </a:solidFill>
              </a:rPr>
            </a:br>
            <a:endParaRPr lang="ru-RU" sz="2400" dirty="0">
              <a:solidFill>
                <a:srgbClr val="002060"/>
              </a:solidFill>
            </a:endParaRPr>
          </a:p>
        </p:txBody>
      </p:sp>
      <p:sp>
        <p:nvSpPr>
          <p:cNvPr id="3" name="Содержимое 2"/>
          <p:cNvSpPr>
            <a:spLocks noGrp="1"/>
          </p:cNvSpPr>
          <p:nvPr>
            <p:ph idx="1"/>
          </p:nvPr>
        </p:nvSpPr>
        <p:spPr>
          <a:xfrm>
            <a:off x="304800" y="1124744"/>
            <a:ext cx="8686800" cy="4955381"/>
          </a:xfrm>
        </p:spPr>
        <p:txBody>
          <a:bodyPr>
            <a:normAutofit/>
          </a:bodyPr>
          <a:lstStyle/>
          <a:p>
            <a:pPr>
              <a:buNone/>
            </a:pPr>
            <a:r>
              <a:rPr lang="en-US" b="1" dirty="0" smtClean="0"/>
              <a:t>I</a:t>
            </a:r>
            <a:r>
              <a:rPr lang="ru-RU" b="1" dirty="0" smtClean="0">
                <a:solidFill>
                  <a:schemeClr val="tx1"/>
                </a:solidFill>
                <a:latin typeface="Times New Roman" pitchFamily="18" charset="0"/>
                <a:cs typeface="Times New Roman" pitchFamily="18" charset="0"/>
              </a:rPr>
              <a:t>. Проверка домашнего задания.</a:t>
            </a:r>
            <a:endParaRPr lang="ru-RU" dirty="0" smtClean="0">
              <a:solidFill>
                <a:schemeClr val="tx1"/>
              </a:solidFill>
              <a:latin typeface="Times New Roman" pitchFamily="18" charset="0"/>
              <a:cs typeface="Times New Roman" pitchFamily="18" charset="0"/>
            </a:endParaRPr>
          </a:p>
          <a:p>
            <a:pPr>
              <a:buNone/>
            </a:pPr>
            <a:r>
              <a:rPr lang="ru-RU" b="1" dirty="0" smtClean="0">
                <a:solidFill>
                  <a:schemeClr val="tx1"/>
                </a:solidFill>
                <a:latin typeface="Times New Roman" pitchFamily="18" charset="0"/>
                <a:cs typeface="Times New Roman" pitchFamily="18" charset="0"/>
              </a:rPr>
              <a:t>1. Игра «Задай вопрос другу</a:t>
            </a:r>
            <a:r>
              <a:rPr lang="ru-RU" dirty="0" smtClean="0">
                <a:solidFill>
                  <a:schemeClr val="tx1"/>
                </a:solidFill>
                <a:latin typeface="Times New Roman" pitchFamily="18" charset="0"/>
                <a:cs typeface="Times New Roman" pitchFamily="18" charset="0"/>
              </a:rPr>
              <a:t>»(закрепление умений  формулировать «тонкие вопросы»)</a:t>
            </a:r>
          </a:p>
          <a:p>
            <a:pPr>
              <a:buNone/>
            </a:pPr>
            <a:r>
              <a:rPr lang="ru-RU" dirty="0" smtClean="0">
                <a:solidFill>
                  <a:schemeClr val="tx1"/>
                </a:solidFill>
                <a:latin typeface="Times New Roman" pitchFamily="18" charset="0"/>
                <a:cs typeface="Times New Roman" pitchFamily="18" charset="0"/>
              </a:rPr>
              <a:t>-Задайте по одному «тонкому » вопросу своему другу по теме «Государство на берегах Нила». Заданные вами вопросы должны  помочь нам вспомнить  местоположение Египта на карте, природу Египта, ее влияние на жизнь древних египтян.</a:t>
            </a:r>
          </a:p>
          <a:p>
            <a:pPr>
              <a:buNone/>
            </a:pPr>
            <a:endParaRPr lang="ru-RU" dirty="0"/>
          </a:p>
        </p:txBody>
      </p:sp>
    </p:spTree>
  </p:cSld>
  <p:clrMapOvr>
    <a:masterClrMapping/>
  </p:clrMapOvr>
  <p:transition>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91480"/>
          </a:xfrm>
        </p:spPr>
        <p:txBody>
          <a:bodyPr>
            <a:normAutofit fontScale="90000"/>
          </a:bodyPr>
          <a:lstStyle/>
          <a:p>
            <a:endParaRPr lang="ru-RU" dirty="0"/>
          </a:p>
        </p:txBody>
      </p:sp>
      <p:sp>
        <p:nvSpPr>
          <p:cNvPr id="3" name="Содержимое 2"/>
          <p:cNvSpPr>
            <a:spLocks noGrp="1"/>
          </p:cNvSpPr>
          <p:nvPr>
            <p:ph idx="1"/>
          </p:nvPr>
        </p:nvSpPr>
        <p:spPr>
          <a:xfrm>
            <a:off x="304800" y="620688"/>
            <a:ext cx="8686800" cy="5459437"/>
          </a:xfrm>
        </p:spPr>
        <p:txBody>
          <a:bodyPr>
            <a:normAutofit fontScale="47500" lnSpcReduction="20000"/>
          </a:bodyPr>
          <a:lstStyle/>
          <a:p>
            <a:pPr>
              <a:buNone/>
            </a:pPr>
            <a:endParaRPr lang="ru-RU" sz="4200" b="1" dirty="0" smtClean="0"/>
          </a:p>
          <a:p>
            <a:pPr>
              <a:buNone/>
            </a:pPr>
            <a:r>
              <a:rPr lang="en-US" sz="4200" b="1" dirty="0" smtClean="0"/>
              <a:t>III</a:t>
            </a:r>
            <a:r>
              <a:rPr lang="ru-RU" sz="4200" b="1" dirty="0" smtClean="0"/>
              <a:t>. Работа по теме урока</a:t>
            </a:r>
            <a:endParaRPr lang="ru-RU" sz="4200" dirty="0" smtClean="0"/>
          </a:p>
          <a:p>
            <a:pPr>
              <a:buNone/>
            </a:pPr>
            <a:r>
              <a:rPr lang="ru-RU" sz="4200" b="1" dirty="0" smtClean="0"/>
              <a:t>3.2.Работа в  группах</a:t>
            </a:r>
            <a:r>
              <a:rPr lang="ru-RU" sz="4200" dirty="0" smtClean="0"/>
              <a:t> </a:t>
            </a:r>
          </a:p>
          <a:p>
            <a:pPr>
              <a:buNone/>
            </a:pPr>
            <a:r>
              <a:rPr lang="ru-RU" sz="4200" i="1" dirty="0" smtClean="0">
                <a:latin typeface="Times New Roman" pitchFamily="18" charset="0"/>
                <a:cs typeface="Times New Roman" pitchFamily="18" charset="0"/>
              </a:rPr>
              <a:t>        </a:t>
            </a:r>
            <a:r>
              <a:rPr lang="ru-RU" sz="4200" i="1" dirty="0" smtClean="0">
                <a:solidFill>
                  <a:schemeClr val="tx1"/>
                </a:solidFill>
                <a:latin typeface="Times New Roman" pitchFamily="18" charset="0"/>
                <a:cs typeface="Times New Roman" pitchFamily="18" charset="0"/>
              </a:rPr>
              <a:t>Цель для обучающихся</a:t>
            </a:r>
            <a:r>
              <a:rPr lang="ru-RU" sz="4200" i="1" u="sng" dirty="0" smtClean="0">
                <a:solidFill>
                  <a:schemeClr val="tx1"/>
                </a:solidFill>
                <a:latin typeface="Times New Roman" pitchFamily="18" charset="0"/>
                <a:cs typeface="Times New Roman" pitchFamily="18" charset="0"/>
              </a:rPr>
              <a:t>:</a:t>
            </a:r>
            <a:endParaRPr lang="ru-RU" sz="4200" i="1" dirty="0" smtClean="0">
              <a:solidFill>
                <a:schemeClr val="tx1"/>
              </a:solidFill>
              <a:latin typeface="Times New Roman" pitchFamily="18" charset="0"/>
              <a:cs typeface="Times New Roman" pitchFamily="18" charset="0"/>
            </a:endParaRPr>
          </a:p>
          <a:p>
            <a:r>
              <a:rPr lang="ru-RU" sz="4200" dirty="0" smtClean="0">
                <a:solidFill>
                  <a:schemeClr val="tx1"/>
                </a:solidFill>
                <a:latin typeface="Times New Roman" pitchFamily="18" charset="0"/>
                <a:cs typeface="Times New Roman" pitchFamily="18" charset="0"/>
              </a:rPr>
              <a:t>-Изучить жизнь и быт  крестьян в Древнем Египте.</a:t>
            </a:r>
          </a:p>
          <a:p>
            <a:r>
              <a:rPr lang="ru-RU" sz="4200" dirty="0" smtClean="0">
                <a:solidFill>
                  <a:schemeClr val="tx1"/>
                </a:solidFill>
                <a:latin typeface="Times New Roman" pitchFamily="18" charset="0"/>
                <a:cs typeface="Times New Roman" pitchFamily="18" charset="0"/>
              </a:rPr>
              <a:t>-Подумать, какое значение для нас имеет опыт жизни и труда  древнеегипетских крестьян.</a:t>
            </a:r>
          </a:p>
          <a:p>
            <a:r>
              <a:rPr lang="ru-RU" sz="4200" dirty="0" smtClean="0">
                <a:solidFill>
                  <a:schemeClr val="tx1"/>
                </a:solidFill>
                <a:latin typeface="Times New Roman" pitchFamily="18" charset="0"/>
                <a:cs typeface="Times New Roman" pitchFamily="18" charset="0"/>
              </a:rPr>
              <a:t>-Учиться составлять к тексту вопросы по заданной теме.</a:t>
            </a:r>
          </a:p>
          <a:p>
            <a:r>
              <a:rPr lang="ru-RU" sz="4200" b="1" i="1" dirty="0" smtClean="0">
                <a:solidFill>
                  <a:schemeClr val="tx1"/>
                </a:solidFill>
                <a:latin typeface="Times New Roman" pitchFamily="18" charset="0"/>
                <a:cs typeface="Times New Roman" pitchFamily="18" charset="0"/>
              </a:rPr>
              <a:t>1 группа</a:t>
            </a:r>
            <a:endParaRPr lang="ru-RU" sz="4200" dirty="0" smtClean="0">
              <a:solidFill>
                <a:schemeClr val="tx1"/>
              </a:solidFill>
              <a:latin typeface="Times New Roman" pitchFamily="18" charset="0"/>
              <a:cs typeface="Times New Roman" pitchFamily="18" charset="0"/>
            </a:endParaRPr>
          </a:p>
          <a:p>
            <a:r>
              <a:rPr lang="ru-RU" sz="4200" u="sng" dirty="0" smtClean="0">
                <a:solidFill>
                  <a:schemeClr val="tx1"/>
                </a:solidFill>
                <a:latin typeface="Times New Roman" pitchFamily="18" charset="0"/>
                <a:cs typeface="Times New Roman" pitchFamily="18" charset="0"/>
              </a:rPr>
              <a:t>Задание:</a:t>
            </a:r>
            <a:endParaRPr lang="ru-RU" sz="4200" dirty="0" smtClean="0">
              <a:solidFill>
                <a:schemeClr val="tx1"/>
              </a:solidFill>
              <a:latin typeface="Times New Roman" pitchFamily="18" charset="0"/>
              <a:cs typeface="Times New Roman" pitchFamily="18" charset="0"/>
            </a:endParaRPr>
          </a:p>
          <a:p>
            <a:r>
              <a:rPr lang="ru-RU" sz="4200" dirty="0" smtClean="0">
                <a:solidFill>
                  <a:schemeClr val="tx1"/>
                </a:solidFill>
                <a:latin typeface="Times New Roman" pitchFamily="18" charset="0"/>
                <a:cs typeface="Times New Roman" pitchFamily="18" charset="0"/>
              </a:rPr>
              <a:t>1.Прочитайте  п. 1 (стр. 38-39) «Труд земледельца».</a:t>
            </a:r>
          </a:p>
          <a:p>
            <a:r>
              <a:rPr lang="ru-RU" sz="4200" dirty="0" smtClean="0">
                <a:solidFill>
                  <a:schemeClr val="tx1"/>
                </a:solidFill>
                <a:latin typeface="Times New Roman" pitchFamily="18" charset="0"/>
                <a:cs typeface="Times New Roman" pitchFamily="18" charset="0"/>
              </a:rPr>
              <a:t>2. Составьте к тексту   вопросы,  по   теме   «Труд земледельца»:</a:t>
            </a:r>
          </a:p>
          <a:p>
            <a:r>
              <a:rPr lang="ru-RU" sz="4200" dirty="0" smtClean="0">
                <a:solidFill>
                  <a:schemeClr val="tx1"/>
                </a:solidFill>
                <a:latin typeface="Times New Roman" pitchFamily="18" charset="0"/>
                <a:cs typeface="Times New Roman" pitchFamily="18" charset="0"/>
              </a:rPr>
              <a:t>-два вопроса , которые начинаются  со слова «Как?»;</a:t>
            </a:r>
          </a:p>
          <a:p>
            <a:r>
              <a:rPr lang="ru-RU" sz="4200" dirty="0" smtClean="0">
                <a:solidFill>
                  <a:schemeClr val="tx1"/>
                </a:solidFill>
                <a:latin typeface="Times New Roman" pitchFamily="18" charset="0"/>
                <a:cs typeface="Times New Roman" pitchFamily="18" charset="0"/>
              </a:rPr>
              <a:t>-один вопрос, который начинается со слова  «Для  чего?».</a:t>
            </a:r>
          </a:p>
          <a:p>
            <a:r>
              <a:rPr lang="ru-RU" sz="4200" dirty="0" smtClean="0">
                <a:solidFill>
                  <a:schemeClr val="tx1"/>
                </a:solidFill>
                <a:latin typeface="Times New Roman" pitchFamily="18" charset="0"/>
                <a:cs typeface="Times New Roman" pitchFamily="18" charset="0"/>
              </a:rPr>
              <a:t>3. Подготовьте ответы на эти вопросы.</a:t>
            </a:r>
          </a:p>
          <a:p>
            <a:r>
              <a:rPr lang="ru-RU" sz="4200" dirty="0" smtClean="0">
                <a:solidFill>
                  <a:schemeClr val="tx1"/>
                </a:solidFill>
                <a:latin typeface="Times New Roman" pitchFamily="18" charset="0"/>
                <a:cs typeface="Times New Roman" pitchFamily="18" charset="0"/>
              </a:rPr>
              <a:t>4. Распределите между собой, кто будет задавать вопросы, а кто будет на них отвечать.</a:t>
            </a:r>
          </a:p>
          <a:p>
            <a:endParaRPr lang="ru-RU" sz="4200" dirty="0" smtClean="0">
              <a:latin typeface="Times New Roman" pitchFamily="18" charset="0"/>
              <a:cs typeface="Times New Roman" pitchFamily="18" charset="0"/>
            </a:endParaRPr>
          </a:p>
          <a:p>
            <a:pPr>
              <a:buNone/>
            </a:pPr>
            <a:endParaRPr lang="ru-RU" dirty="0"/>
          </a:p>
        </p:txBody>
      </p:sp>
    </p:spTree>
  </p:cSld>
  <p:clrMapOvr>
    <a:masterClrMapping/>
  </p:clrMapOvr>
  <p:transition>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63488"/>
          </a:xfrm>
        </p:spPr>
        <p:txBody>
          <a:bodyPr>
            <a:normAutofit fontScale="90000"/>
          </a:bodyPr>
          <a:lstStyle/>
          <a:p>
            <a:endParaRPr lang="ru-RU" dirty="0"/>
          </a:p>
        </p:txBody>
      </p:sp>
      <p:sp>
        <p:nvSpPr>
          <p:cNvPr id="3" name="Содержимое 2"/>
          <p:cNvSpPr>
            <a:spLocks noGrp="1"/>
          </p:cNvSpPr>
          <p:nvPr>
            <p:ph idx="1"/>
          </p:nvPr>
        </p:nvSpPr>
        <p:spPr>
          <a:xfrm>
            <a:off x="304800" y="2636912"/>
            <a:ext cx="8686800" cy="3888431"/>
          </a:xfrm>
        </p:spPr>
        <p:txBody>
          <a:bodyPr>
            <a:normAutofit fontScale="70000" lnSpcReduction="20000"/>
          </a:bodyPr>
          <a:lstStyle/>
          <a:p>
            <a:pPr>
              <a:buNone/>
            </a:pPr>
            <a:r>
              <a:rPr lang="ru-RU" b="1" i="1" dirty="0" smtClean="0">
                <a:solidFill>
                  <a:schemeClr val="tx1"/>
                </a:solidFill>
                <a:latin typeface="Times New Roman" pitchFamily="18" charset="0"/>
                <a:cs typeface="Times New Roman" pitchFamily="18" charset="0"/>
              </a:rPr>
              <a:t>2 группа</a:t>
            </a:r>
            <a:endParaRPr lang="ru-RU" dirty="0" smtClean="0">
              <a:solidFill>
                <a:schemeClr val="tx1"/>
              </a:solidFill>
              <a:latin typeface="Times New Roman" pitchFamily="18" charset="0"/>
              <a:cs typeface="Times New Roman" pitchFamily="18" charset="0"/>
            </a:endParaRPr>
          </a:p>
          <a:p>
            <a:pPr>
              <a:buNone/>
            </a:pPr>
            <a:r>
              <a:rPr lang="ru-RU" u="sng" dirty="0" smtClean="0">
                <a:solidFill>
                  <a:schemeClr val="tx1"/>
                </a:solidFill>
                <a:latin typeface="Times New Roman" pitchFamily="18" charset="0"/>
                <a:cs typeface="Times New Roman" pitchFamily="18" charset="0"/>
              </a:rPr>
              <a:t>Задание:</a:t>
            </a:r>
            <a:endParaRPr lang="ru-RU" dirty="0" smtClean="0">
              <a:solidFill>
                <a:schemeClr val="tx1"/>
              </a:solidFill>
              <a:latin typeface="Times New Roman" pitchFamily="18" charset="0"/>
              <a:cs typeface="Times New Roman" pitchFamily="18" charset="0"/>
            </a:endParaRPr>
          </a:p>
          <a:p>
            <a:pPr>
              <a:buNone/>
            </a:pPr>
            <a:r>
              <a:rPr lang="ru-RU" dirty="0" smtClean="0">
                <a:solidFill>
                  <a:schemeClr val="tx1"/>
                </a:solidFill>
                <a:latin typeface="Times New Roman" pitchFamily="18" charset="0"/>
                <a:cs typeface="Times New Roman" pitchFamily="18" charset="0"/>
              </a:rPr>
              <a:t>1.Прочитайте   фрагмент  «Хвалебные  песни египтян  Нилу и солнцу» (стр. 38).</a:t>
            </a:r>
          </a:p>
          <a:p>
            <a:pPr>
              <a:buNone/>
            </a:pPr>
            <a:r>
              <a:rPr lang="ru-RU" dirty="0" smtClean="0">
                <a:solidFill>
                  <a:schemeClr val="tx1"/>
                </a:solidFill>
                <a:latin typeface="Times New Roman" pitchFamily="18" charset="0"/>
                <a:cs typeface="Times New Roman" pitchFamily="18" charset="0"/>
              </a:rPr>
              <a:t>2. Составьте к тексту   вопросы  по   теме   «Труд земледельца»:</a:t>
            </a:r>
          </a:p>
          <a:p>
            <a:pPr>
              <a:buNone/>
            </a:pPr>
            <a:r>
              <a:rPr lang="ru-RU" dirty="0" smtClean="0">
                <a:solidFill>
                  <a:schemeClr val="tx1"/>
                </a:solidFill>
                <a:latin typeface="Times New Roman" pitchFamily="18" charset="0"/>
                <a:cs typeface="Times New Roman" pitchFamily="18" charset="0"/>
              </a:rPr>
              <a:t>-один вопрос, который начинается со слова  «Как?»</a:t>
            </a:r>
          </a:p>
          <a:p>
            <a:pPr>
              <a:buNone/>
            </a:pPr>
            <a:r>
              <a:rPr lang="ru-RU" dirty="0" smtClean="0">
                <a:solidFill>
                  <a:schemeClr val="tx1"/>
                </a:solidFill>
                <a:latin typeface="Times New Roman" pitchFamily="18" charset="0"/>
                <a:cs typeface="Times New Roman" pitchFamily="18" charset="0"/>
              </a:rPr>
              <a:t>-два вопроса, которые  начинаются  со слова  «Что?»</a:t>
            </a:r>
          </a:p>
          <a:p>
            <a:pPr>
              <a:buNone/>
            </a:pPr>
            <a:r>
              <a:rPr lang="ru-RU" dirty="0" smtClean="0">
                <a:solidFill>
                  <a:schemeClr val="tx1"/>
                </a:solidFill>
                <a:latin typeface="Times New Roman" pitchFamily="18" charset="0"/>
                <a:cs typeface="Times New Roman" pitchFamily="18" charset="0"/>
              </a:rPr>
              <a:t>3. Подготовьте ответы на вопросы  цитатами из текста.</a:t>
            </a:r>
          </a:p>
          <a:p>
            <a:pPr>
              <a:buNone/>
            </a:pPr>
            <a:r>
              <a:rPr lang="ru-RU" dirty="0" smtClean="0">
                <a:solidFill>
                  <a:schemeClr val="tx1"/>
                </a:solidFill>
                <a:latin typeface="Times New Roman" pitchFamily="18" charset="0"/>
                <a:cs typeface="Times New Roman" pitchFamily="18" charset="0"/>
              </a:rPr>
              <a:t>4. Распределите между собой, кто будет задавать вопросы, а кто будет на них отвечать</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026" name="Picture 2" descr="d:\Desktop\Все презентации\еще презентации\Для Галины Николаевны\93146176.jpg"/>
          <p:cNvPicPr>
            <a:picLocks noChangeAspect="1" noChangeArrowheads="1"/>
          </p:cNvPicPr>
          <p:nvPr/>
        </p:nvPicPr>
        <p:blipFill>
          <a:blip r:embed="rId2" cstate="print"/>
          <a:srcRect/>
          <a:stretch>
            <a:fillRect/>
          </a:stretch>
        </p:blipFill>
        <p:spPr bwMode="auto">
          <a:xfrm>
            <a:off x="323528" y="260648"/>
            <a:ext cx="2555776" cy="2295573"/>
          </a:xfrm>
          <a:prstGeom prst="rect">
            <a:avLst/>
          </a:prstGeom>
          <a:noFill/>
        </p:spPr>
      </p:pic>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451520"/>
          </a:xfrm>
        </p:spPr>
        <p:txBody>
          <a:bodyPr>
            <a:noAutofit/>
          </a:bodyPr>
          <a:lstStyle/>
          <a:p>
            <a:r>
              <a:rPr lang="ru-RU" sz="2800" b="1" dirty="0" smtClean="0">
                <a:solidFill>
                  <a:srgbClr val="FF0000"/>
                </a:solidFill>
                <a:latin typeface="Times New Roman" pitchFamily="18" charset="0"/>
                <a:cs typeface="Times New Roman" pitchFamily="18" charset="0"/>
              </a:rPr>
              <a:t>Требования ФГОС  ООО</a:t>
            </a:r>
            <a:endParaRPr lang="ru-RU" sz="2800" b="1" dirty="0">
              <a:solidFill>
                <a:srgbClr val="FF0000"/>
              </a:solidFill>
              <a:latin typeface="Times New Roman" pitchFamily="18" charset="0"/>
              <a:cs typeface="Times New Roman" pitchFamily="18" charset="0"/>
            </a:endParaRPr>
          </a:p>
        </p:txBody>
      </p:sp>
      <p:sp>
        <p:nvSpPr>
          <p:cNvPr id="5" name="Содержимое 4"/>
          <p:cNvSpPr>
            <a:spLocks noGrp="1"/>
          </p:cNvSpPr>
          <p:nvPr>
            <p:ph idx="1"/>
          </p:nvPr>
        </p:nvSpPr>
        <p:spPr>
          <a:xfrm>
            <a:off x="304800" y="980728"/>
            <a:ext cx="8686800" cy="5099397"/>
          </a:xfrm>
        </p:spPr>
        <p:txBody>
          <a:bodyPr>
            <a:noAutofit/>
          </a:bodyPr>
          <a:lstStyle/>
          <a:p>
            <a:pPr>
              <a:buNone/>
            </a:pPr>
            <a:r>
              <a:rPr lang="ru-RU" sz="2000" dirty="0" smtClean="0">
                <a:solidFill>
                  <a:schemeClr val="tx1"/>
                </a:solidFill>
              </a:rPr>
              <a:t>          </a:t>
            </a:r>
            <a:r>
              <a:rPr lang="ru-RU" sz="2000" dirty="0" smtClean="0">
                <a:solidFill>
                  <a:schemeClr val="tx1"/>
                </a:solidFill>
                <a:latin typeface="Times New Roman" pitchFamily="18" charset="0"/>
                <a:cs typeface="Times New Roman" pitchFamily="18" charset="0"/>
              </a:rPr>
              <a:t>На ступени основного общего образования устанавливаются планируемые результаты освоения </a:t>
            </a:r>
            <a:r>
              <a:rPr lang="en-US" sz="2000"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четырёх </a:t>
            </a:r>
            <a:r>
              <a:rPr lang="ru-RU" sz="2000" b="1" i="1" dirty="0" smtClean="0">
                <a:solidFill>
                  <a:schemeClr val="tx1"/>
                </a:solidFill>
                <a:latin typeface="Times New Roman" pitchFamily="18" charset="0"/>
                <a:cs typeface="Times New Roman" pitchFamily="18" charset="0"/>
              </a:rPr>
              <a:t>междисциплинарных учебных программ</a:t>
            </a:r>
            <a:r>
              <a:rPr lang="ru-RU" sz="2000" dirty="0" smtClean="0">
                <a:solidFill>
                  <a:schemeClr val="tx1"/>
                </a:solidFill>
                <a:latin typeface="Times New Roman" pitchFamily="18" charset="0"/>
                <a:cs typeface="Times New Roman" pitchFamily="18" charset="0"/>
              </a:rPr>
              <a:t>, в том числе и программы </a:t>
            </a:r>
            <a:r>
              <a:rPr lang="ru-RU" sz="2000" b="1" dirty="0" smtClean="0">
                <a:solidFill>
                  <a:schemeClr val="tx1"/>
                </a:solidFill>
                <a:latin typeface="Times New Roman" pitchFamily="18" charset="0"/>
                <a:cs typeface="Times New Roman" pitchFamily="18" charset="0"/>
              </a:rPr>
              <a:t>«Основы смыслового чтения и работа с текстом».</a:t>
            </a:r>
            <a:endParaRPr lang="ru-RU" sz="2000" dirty="0" smtClean="0">
              <a:solidFill>
                <a:schemeClr val="tx1"/>
              </a:solidFill>
              <a:latin typeface="Times New Roman" pitchFamily="18" charset="0"/>
              <a:cs typeface="Times New Roman" pitchFamily="18" charset="0"/>
            </a:endParaRPr>
          </a:p>
          <a:p>
            <a:pPr>
              <a:buNone/>
            </a:pPr>
            <a:r>
              <a:rPr lang="ru-RU" sz="2000" dirty="0" smtClean="0">
                <a:solidFill>
                  <a:schemeClr val="tx1"/>
                </a:solidFill>
                <a:latin typeface="Times New Roman" pitchFamily="18" charset="0"/>
                <a:cs typeface="Times New Roman" pitchFamily="18" charset="0"/>
              </a:rPr>
              <a:t>          ФГОС ООО определяет, что при изучении учебных предметов обучающиеся усовершенствуют приобретённые на первой ступени навыки работы с информацией и пополнят их. Они смогут работать с текстами, преобразовывать и интерпретировать содержащуюся в них информацию, в том числе:</a:t>
            </a:r>
          </a:p>
          <a:p>
            <a:pPr>
              <a:buNone/>
            </a:pPr>
            <a:r>
              <a:rPr lang="ru-RU" sz="2000" dirty="0" smtClean="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систематизировать, сопоставлять, анализировать, обобщать и интерпретировать информацию, содержащуюся в готовых информационных объектах;</a:t>
            </a:r>
          </a:p>
          <a:p>
            <a:pPr>
              <a:buNone/>
            </a:pPr>
            <a:r>
              <a:rPr lang="ru-RU" sz="2000" dirty="0" smtClean="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выделять главную и избыточную информацию, выполнять смысловое свёртывание выделенных фактов, мыслей; представлять информацию в сжатой словесной форме (в виде плана или тезисов) и в наглядно-символической форме (в виде таблиц, графических схем и диаграмм, карт понятий — концептуальных диаграмм, опорных конспектов);</a:t>
            </a:r>
          </a:p>
          <a:p>
            <a:pPr>
              <a:buNone/>
            </a:pPr>
            <a:r>
              <a:rPr lang="ru-RU" sz="2000" dirty="0" smtClean="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заполнять и дополнять таблицы, схемы, диаграммы, тексты.</a:t>
            </a:r>
            <a:endParaRPr lang="ru-RU" sz="2000" dirty="0">
              <a:solidFill>
                <a:schemeClr val="tx1"/>
              </a:solidFill>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235496"/>
          </a:xfrm>
        </p:spPr>
        <p:txBody>
          <a:bodyPr>
            <a:normAutofit fontScale="90000"/>
          </a:bodyPr>
          <a:lstStyle/>
          <a:p>
            <a:endParaRPr lang="ru-RU" dirty="0"/>
          </a:p>
        </p:txBody>
      </p:sp>
      <p:sp>
        <p:nvSpPr>
          <p:cNvPr id="3" name="Содержимое 2"/>
          <p:cNvSpPr>
            <a:spLocks noGrp="1"/>
          </p:cNvSpPr>
          <p:nvPr>
            <p:ph idx="1"/>
          </p:nvPr>
        </p:nvSpPr>
        <p:spPr>
          <a:xfrm>
            <a:off x="304800" y="836712"/>
            <a:ext cx="8686800" cy="6021288"/>
          </a:xfrm>
        </p:spPr>
        <p:txBody>
          <a:bodyPr>
            <a:normAutofit fontScale="70000" lnSpcReduction="20000"/>
          </a:bodyPr>
          <a:lstStyle/>
          <a:p>
            <a:pPr>
              <a:buNone/>
            </a:pPr>
            <a:r>
              <a:rPr lang="ru-RU" b="1" i="1" dirty="0" smtClean="0">
                <a:solidFill>
                  <a:schemeClr val="tx1"/>
                </a:solidFill>
                <a:latin typeface="Times New Roman" pitchFamily="18" charset="0"/>
                <a:cs typeface="Times New Roman" pitchFamily="18" charset="0"/>
              </a:rPr>
              <a:t>3 группа</a:t>
            </a:r>
            <a:endParaRPr lang="ru-RU" dirty="0" smtClean="0">
              <a:solidFill>
                <a:schemeClr val="tx1"/>
              </a:solidFill>
              <a:latin typeface="Times New Roman" pitchFamily="18" charset="0"/>
              <a:cs typeface="Times New Roman" pitchFamily="18" charset="0"/>
            </a:endParaRPr>
          </a:p>
          <a:p>
            <a:pPr>
              <a:buNone/>
            </a:pPr>
            <a:r>
              <a:rPr lang="ru-RU" i="1" dirty="0" smtClean="0">
                <a:solidFill>
                  <a:schemeClr val="tx1"/>
                </a:solidFill>
                <a:latin typeface="Times New Roman" pitchFamily="18" charset="0"/>
                <a:cs typeface="Times New Roman" pitchFamily="18" charset="0"/>
              </a:rPr>
              <a:t>Задание:</a:t>
            </a:r>
            <a:endParaRPr lang="ru-RU" dirty="0" smtClean="0">
              <a:solidFill>
                <a:schemeClr val="tx1"/>
              </a:solidFill>
              <a:latin typeface="Times New Roman" pitchFamily="18" charset="0"/>
              <a:cs typeface="Times New Roman" pitchFamily="18" charset="0"/>
            </a:endParaRPr>
          </a:p>
          <a:p>
            <a:pPr>
              <a:buNone/>
            </a:pPr>
            <a:r>
              <a:rPr lang="ru-RU" dirty="0" smtClean="0">
                <a:solidFill>
                  <a:schemeClr val="tx1"/>
                </a:solidFill>
                <a:latin typeface="Times New Roman" pitchFamily="18" charset="0"/>
                <a:cs typeface="Times New Roman" pitchFamily="18" charset="0"/>
              </a:rPr>
              <a:t>1.Прочитайте  п. 3 (стр. 40-41) «В гостях у египтянина».</a:t>
            </a:r>
          </a:p>
          <a:p>
            <a:pPr>
              <a:buNone/>
            </a:pPr>
            <a:r>
              <a:rPr lang="ru-RU" dirty="0" smtClean="0">
                <a:solidFill>
                  <a:schemeClr val="tx1"/>
                </a:solidFill>
                <a:latin typeface="Times New Roman" pitchFamily="18" charset="0"/>
                <a:cs typeface="Times New Roman" pitchFamily="18" charset="0"/>
              </a:rPr>
              <a:t>2. Составьте к тексту   вопросы,  по   теме   «Быт  древнеегипетского  крестьянина»(еда, жилище,  одежда и </a:t>
            </a:r>
            <a:r>
              <a:rPr lang="ru-RU" dirty="0" err="1" smtClean="0">
                <a:solidFill>
                  <a:schemeClr val="tx1"/>
                </a:solidFill>
                <a:latin typeface="Times New Roman" pitchFamily="18" charset="0"/>
                <a:cs typeface="Times New Roman" pitchFamily="18" charset="0"/>
              </a:rPr>
              <a:t>укращения</a:t>
            </a:r>
            <a:r>
              <a:rPr lang="ru-RU" dirty="0" smtClean="0">
                <a:solidFill>
                  <a:schemeClr val="tx1"/>
                </a:solidFill>
                <a:latin typeface="Times New Roman" pitchFamily="18" charset="0"/>
                <a:cs typeface="Times New Roman" pitchFamily="18" charset="0"/>
              </a:rPr>
              <a:t>):</a:t>
            </a:r>
          </a:p>
          <a:p>
            <a:pPr>
              <a:buNone/>
            </a:pPr>
            <a:r>
              <a:rPr lang="ru-RU" dirty="0" smtClean="0">
                <a:solidFill>
                  <a:schemeClr val="tx1"/>
                </a:solidFill>
                <a:latin typeface="Times New Roman" pitchFamily="18" charset="0"/>
                <a:cs typeface="Times New Roman" pitchFamily="18" charset="0"/>
              </a:rPr>
              <a:t>-один вопрос , которые начинаются  со слова «Чем?»;</a:t>
            </a:r>
          </a:p>
          <a:p>
            <a:pPr>
              <a:buNone/>
            </a:pPr>
            <a:r>
              <a:rPr lang="ru-RU" dirty="0" smtClean="0">
                <a:solidFill>
                  <a:schemeClr val="tx1"/>
                </a:solidFill>
                <a:latin typeface="Times New Roman" pitchFamily="18" charset="0"/>
                <a:cs typeface="Times New Roman" pitchFamily="18" charset="0"/>
              </a:rPr>
              <a:t>-один вопрос, который начинается со слова  «Как?»;</a:t>
            </a:r>
          </a:p>
          <a:p>
            <a:pPr>
              <a:buNone/>
            </a:pPr>
            <a:r>
              <a:rPr lang="ru-RU" dirty="0" smtClean="0">
                <a:solidFill>
                  <a:schemeClr val="tx1"/>
                </a:solidFill>
                <a:latin typeface="Times New Roman" pitchFamily="18" charset="0"/>
                <a:cs typeface="Times New Roman" pitchFamily="18" charset="0"/>
              </a:rPr>
              <a:t>-один вопрос, который начинается  со слова «Какие?»</a:t>
            </a:r>
          </a:p>
          <a:p>
            <a:pPr>
              <a:buNone/>
            </a:pPr>
            <a:r>
              <a:rPr lang="ru-RU" dirty="0" smtClean="0">
                <a:solidFill>
                  <a:schemeClr val="tx1"/>
                </a:solidFill>
                <a:latin typeface="Times New Roman" pitchFamily="18" charset="0"/>
                <a:cs typeface="Times New Roman" pitchFamily="18" charset="0"/>
              </a:rPr>
              <a:t>3. Подготовьте ответы на эти вопросы. </a:t>
            </a:r>
          </a:p>
          <a:p>
            <a:pPr>
              <a:buNone/>
            </a:pPr>
            <a:r>
              <a:rPr lang="ru-RU" dirty="0" smtClean="0">
                <a:solidFill>
                  <a:schemeClr val="tx1"/>
                </a:solidFill>
                <a:latin typeface="Times New Roman" pitchFamily="18" charset="0"/>
                <a:cs typeface="Times New Roman" pitchFamily="18" charset="0"/>
              </a:rPr>
              <a:t>4. Распределите между собой, кто будет задавать вопросы, а кто будет на них отвечать.</a:t>
            </a:r>
          </a:p>
          <a:p>
            <a:pPr>
              <a:buNone/>
            </a:pPr>
            <a:r>
              <a:rPr lang="ru-RU" b="1" dirty="0" smtClean="0">
                <a:solidFill>
                  <a:schemeClr val="tx1"/>
                </a:solidFill>
                <a:latin typeface="Times New Roman" pitchFamily="18" charset="0"/>
                <a:cs typeface="Times New Roman" pitchFamily="18" charset="0"/>
              </a:rPr>
              <a:t>3.3.Проверка результатов групповой работы.</a:t>
            </a:r>
            <a:endParaRPr lang="ru-RU" dirty="0" smtClean="0">
              <a:solidFill>
                <a:schemeClr val="tx1"/>
              </a:solidFill>
              <a:latin typeface="Times New Roman" pitchFamily="18" charset="0"/>
              <a:cs typeface="Times New Roman" pitchFamily="18" charset="0"/>
            </a:endParaRPr>
          </a:p>
          <a:p>
            <a:pPr>
              <a:buNone/>
            </a:pPr>
            <a:r>
              <a:rPr lang="ru-RU" dirty="0" smtClean="0">
                <a:solidFill>
                  <a:schemeClr val="tx1"/>
                </a:solidFill>
                <a:latin typeface="Times New Roman" pitchFamily="18" charset="0"/>
                <a:cs typeface="Times New Roman" pitchFamily="18" charset="0"/>
              </a:rPr>
              <a:t>-Как вы думаете, какое значение для нас имеет опыт жизни и труда  древнеегипетских крестьян?</a:t>
            </a:r>
          </a:p>
          <a:p>
            <a:pPr>
              <a:buNone/>
            </a:pPr>
            <a:r>
              <a:rPr lang="ru-RU" dirty="0" smtClean="0">
                <a:solidFill>
                  <a:schemeClr val="tx1"/>
                </a:solidFill>
                <a:latin typeface="Times New Roman" pitchFamily="18" charset="0"/>
                <a:cs typeface="Times New Roman" pitchFamily="18" charset="0"/>
              </a:rPr>
              <a:t>-Поделитесь, какие мысли чувства, возникли у вас в связи с изученной темой. </a:t>
            </a:r>
          </a:p>
          <a:p>
            <a:r>
              <a:rPr lang="ru-RU" dirty="0" smtClean="0"/>
              <a:t> </a:t>
            </a:r>
          </a:p>
          <a:p>
            <a:endParaRPr lang="ru-RU" dirty="0"/>
          </a:p>
        </p:txBody>
      </p:sp>
    </p:spTree>
  </p:cSld>
  <p:clrMapOvr>
    <a:masterClrMapping/>
  </p:clrMapOvr>
  <p:transition>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692696"/>
          </a:xfrm>
        </p:spPr>
        <p:txBody>
          <a:bodyPr>
            <a:normAutofit/>
          </a:bodyPr>
          <a:lstStyle/>
          <a:p>
            <a:r>
              <a:rPr lang="ru-RU" sz="2800" b="1" dirty="0" smtClean="0">
                <a:solidFill>
                  <a:srgbClr val="002060"/>
                </a:solidFill>
                <a:latin typeface="Times New Roman" pitchFamily="18" charset="0"/>
                <a:cs typeface="Times New Roman" pitchFamily="18" charset="0"/>
              </a:rPr>
              <a:t>Прием «Маркировка текста»</a:t>
            </a:r>
            <a:endParaRPr lang="ru-RU" sz="2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548680"/>
            <a:ext cx="8686800" cy="5531445"/>
          </a:xfrm>
        </p:spPr>
        <p:txBody>
          <a:bodyPr>
            <a:normAutofit fontScale="85000" lnSpcReduction="20000"/>
          </a:bodyPr>
          <a:lstStyle/>
          <a:p>
            <a:pPr>
              <a:buNone/>
            </a:pPr>
            <a:r>
              <a:rPr lang="ru-RU" sz="2400" b="1" dirty="0" smtClean="0">
                <a:solidFill>
                  <a:schemeClr val="tx1"/>
                </a:solidFill>
                <a:latin typeface="Times New Roman" pitchFamily="18" charset="0"/>
                <a:cs typeface="Times New Roman" pitchFamily="18" charset="0"/>
              </a:rPr>
              <a:t>Фрагмент  урока  истории  в 5 классе</a:t>
            </a:r>
            <a:endParaRPr lang="ru-RU" sz="2400" dirty="0" smtClean="0">
              <a:solidFill>
                <a:schemeClr val="tx1"/>
              </a:solidFill>
              <a:latin typeface="Times New Roman" pitchFamily="18" charset="0"/>
              <a:cs typeface="Times New Roman" pitchFamily="18" charset="0"/>
            </a:endParaRPr>
          </a:p>
          <a:p>
            <a:pPr>
              <a:buNone/>
            </a:pPr>
            <a:r>
              <a:rPr lang="ru-RU" sz="2400" b="1" i="1" dirty="0" smtClean="0">
                <a:solidFill>
                  <a:schemeClr val="tx1"/>
                </a:solidFill>
                <a:latin typeface="Times New Roman" pitchFamily="18" charset="0"/>
                <a:cs typeface="Times New Roman" pitchFamily="18" charset="0"/>
              </a:rPr>
              <a:t>Тема урока</a:t>
            </a:r>
            <a:r>
              <a:rPr lang="ru-RU" sz="2400" b="1" dirty="0" smtClean="0">
                <a:solidFill>
                  <a:schemeClr val="tx1"/>
                </a:solidFill>
                <a:latin typeface="Times New Roman" pitchFamily="18" charset="0"/>
                <a:cs typeface="Times New Roman" pitchFamily="18" charset="0"/>
              </a:rPr>
              <a:t>   Жизнь египетского вельможи</a:t>
            </a:r>
          </a:p>
          <a:p>
            <a:pPr>
              <a:buNone/>
            </a:pPr>
            <a:r>
              <a:rPr lang="en-US" sz="2400" b="1" dirty="0" smtClean="0">
                <a:solidFill>
                  <a:schemeClr val="tx1"/>
                </a:solidFill>
                <a:latin typeface="Times New Roman" pitchFamily="18" charset="0"/>
                <a:cs typeface="Times New Roman" pitchFamily="18" charset="0"/>
              </a:rPr>
              <a:t>III</a:t>
            </a:r>
            <a:r>
              <a:rPr lang="ru-RU" sz="2400" b="1" dirty="0" smtClean="0">
                <a:solidFill>
                  <a:schemeClr val="tx1"/>
                </a:solidFill>
                <a:latin typeface="Times New Roman" pitchFamily="18" charset="0"/>
                <a:cs typeface="Times New Roman" pitchFamily="18" charset="0"/>
              </a:rPr>
              <a:t>. Работа по теме урока</a:t>
            </a:r>
          </a:p>
          <a:p>
            <a:pPr>
              <a:buNone/>
            </a:pPr>
            <a:r>
              <a:rPr lang="ru-RU" sz="2400" b="1" dirty="0" smtClean="0">
                <a:solidFill>
                  <a:schemeClr val="tx1"/>
                </a:solidFill>
                <a:latin typeface="Times New Roman" pitchFamily="18" charset="0"/>
                <a:cs typeface="Times New Roman" pitchFamily="18" charset="0"/>
              </a:rPr>
              <a:t>3.2. Самостоятельная работа по вариантам.  Упражнение «Маркировка текста»</a:t>
            </a:r>
            <a:r>
              <a:rPr lang="ru-RU" sz="2400" dirty="0" smtClean="0">
                <a:solidFill>
                  <a:schemeClr val="tx1"/>
                </a:solidFill>
                <a:latin typeface="Times New Roman" pitchFamily="18" charset="0"/>
                <a:cs typeface="Times New Roman" pitchFamily="18" charset="0"/>
              </a:rPr>
              <a:t> «В усадьбе вельможи»(стр.43-44)</a:t>
            </a:r>
          </a:p>
          <a:p>
            <a:pPr>
              <a:buNone/>
            </a:pPr>
            <a:r>
              <a:rPr lang="ru-RU" sz="2400" u="sng" dirty="0" smtClean="0">
                <a:solidFill>
                  <a:schemeClr val="tx1"/>
                </a:solidFill>
                <a:latin typeface="Times New Roman" pitchFamily="18" charset="0"/>
                <a:cs typeface="Times New Roman" pitchFamily="18" charset="0"/>
              </a:rPr>
              <a:t>Задания по вариантам:</a:t>
            </a:r>
            <a:endParaRPr lang="ru-RU" sz="2400" dirty="0" smtClean="0">
              <a:solidFill>
                <a:schemeClr val="tx1"/>
              </a:solidFill>
              <a:latin typeface="Times New Roman" pitchFamily="18" charset="0"/>
              <a:cs typeface="Times New Roman" pitchFamily="18" charset="0"/>
            </a:endParaRPr>
          </a:p>
          <a:p>
            <a:pPr>
              <a:buNone/>
            </a:pPr>
            <a:r>
              <a:rPr lang="ru-RU" sz="2400" i="1" dirty="0" smtClean="0">
                <a:solidFill>
                  <a:schemeClr val="tx1"/>
                </a:solidFill>
                <a:latin typeface="Times New Roman" pitchFamily="18" charset="0"/>
                <a:cs typeface="Times New Roman" pitchFamily="18" charset="0"/>
              </a:rPr>
              <a:t>1 вариант</a:t>
            </a:r>
            <a:endParaRPr lang="ru-RU" sz="2400" dirty="0" smtClean="0">
              <a:solidFill>
                <a:schemeClr val="tx1"/>
              </a:solidFill>
              <a:latin typeface="Times New Roman" pitchFamily="18" charset="0"/>
              <a:cs typeface="Times New Roman" pitchFamily="18" charset="0"/>
            </a:endParaRPr>
          </a:p>
          <a:p>
            <a:pPr>
              <a:buNone/>
            </a:pPr>
            <a:r>
              <a:rPr lang="ru-RU" sz="2400" dirty="0" smtClean="0">
                <a:solidFill>
                  <a:schemeClr val="tx1"/>
                </a:solidFill>
                <a:latin typeface="Times New Roman" pitchFamily="18" charset="0"/>
                <a:cs typeface="Times New Roman" pitchFamily="18" charset="0"/>
              </a:rPr>
              <a:t>-Прочитайте текст, отметьте на полях буквой «Г» предложения, в которых содержится ответ на вопрос «Где?». Задайте этот вопрос классу.</a:t>
            </a:r>
          </a:p>
          <a:p>
            <a:pPr>
              <a:buNone/>
            </a:pPr>
            <a:r>
              <a:rPr lang="ru-RU" sz="2400" i="1" dirty="0" smtClean="0">
                <a:solidFill>
                  <a:schemeClr val="tx1"/>
                </a:solidFill>
                <a:latin typeface="Times New Roman" pitchFamily="18" charset="0"/>
                <a:cs typeface="Times New Roman" pitchFamily="18" charset="0"/>
              </a:rPr>
              <a:t>2 вариант</a:t>
            </a:r>
            <a:endParaRPr lang="ru-RU" sz="2400" dirty="0" smtClean="0">
              <a:solidFill>
                <a:schemeClr val="tx1"/>
              </a:solidFill>
              <a:latin typeface="Times New Roman" pitchFamily="18" charset="0"/>
              <a:cs typeface="Times New Roman" pitchFamily="18" charset="0"/>
            </a:endParaRPr>
          </a:p>
          <a:p>
            <a:pPr>
              <a:buNone/>
            </a:pPr>
            <a:r>
              <a:rPr lang="ru-RU" sz="2400" dirty="0" smtClean="0">
                <a:solidFill>
                  <a:schemeClr val="tx1"/>
                </a:solidFill>
                <a:latin typeface="Times New Roman" pitchFamily="18" charset="0"/>
                <a:cs typeface="Times New Roman" pitchFamily="18" charset="0"/>
              </a:rPr>
              <a:t>-Прочитайте текст, отметьте на полях буквой «Ч» предложения, в которых содержится ответ на вопрос «Что?». Задайте этот вопрос классу.</a:t>
            </a:r>
          </a:p>
          <a:p>
            <a:pPr>
              <a:buNone/>
            </a:pPr>
            <a:r>
              <a:rPr lang="ru-RU" sz="2400" i="1" dirty="0" smtClean="0">
                <a:solidFill>
                  <a:schemeClr val="tx1"/>
                </a:solidFill>
                <a:latin typeface="Times New Roman" pitchFamily="18" charset="0"/>
                <a:cs typeface="Times New Roman" pitchFamily="18" charset="0"/>
              </a:rPr>
              <a:t>3 вариант</a:t>
            </a:r>
            <a:endParaRPr lang="ru-RU" sz="2400" dirty="0" smtClean="0">
              <a:solidFill>
                <a:schemeClr val="tx1"/>
              </a:solidFill>
              <a:latin typeface="Times New Roman" pitchFamily="18" charset="0"/>
              <a:cs typeface="Times New Roman" pitchFamily="18" charset="0"/>
            </a:endParaRPr>
          </a:p>
          <a:p>
            <a:pPr>
              <a:buNone/>
            </a:pPr>
            <a:r>
              <a:rPr lang="ru-RU" sz="2400" dirty="0" smtClean="0">
                <a:solidFill>
                  <a:schemeClr val="tx1"/>
                </a:solidFill>
                <a:latin typeface="Times New Roman" pitchFamily="18" charset="0"/>
                <a:cs typeface="Times New Roman" pitchFamily="18" charset="0"/>
              </a:rPr>
              <a:t>-Прочитайте текст, отметьте на полях буквой «К» предложения, в которых содержится ответ на вопрос «Кто?». Задайте этот вопрос классу.</a:t>
            </a:r>
          </a:p>
          <a:p>
            <a:pPr>
              <a:buNone/>
            </a:pPr>
            <a:r>
              <a:rPr lang="ru-RU" sz="2400" u="sng" dirty="0" smtClean="0">
                <a:solidFill>
                  <a:schemeClr val="tx1"/>
                </a:solidFill>
                <a:latin typeface="Times New Roman" pitchFamily="18" charset="0"/>
                <a:cs typeface="Times New Roman" pitchFamily="18" charset="0"/>
              </a:rPr>
              <a:t>Задание для всех:</a:t>
            </a:r>
            <a:endParaRPr lang="ru-RU" sz="2400" dirty="0" smtClean="0">
              <a:solidFill>
                <a:schemeClr val="tx1"/>
              </a:solidFill>
              <a:latin typeface="Times New Roman" pitchFamily="18" charset="0"/>
              <a:cs typeface="Times New Roman" pitchFamily="18" charset="0"/>
            </a:endParaRPr>
          </a:p>
          <a:p>
            <a:pPr>
              <a:buNone/>
            </a:pPr>
            <a:r>
              <a:rPr lang="ru-RU" sz="2400" dirty="0" smtClean="0">
                <a:solidFill>
                  <a:schemeClr val="tx1"/>
                </a:solidFill>
                <a:latin typeface="Times New Roman" pitchFamily="18" charset="0"/>
                <a:cs typeface="Times New Roman" pitchFamily="18" charset="0"/>
              </a:rPr>
              <a:t>-Сравните быт  крестьянина и  быт вельможи в Древнем Египте. Сделайте свои   выводы.</a:t>
            </a:r>
          </a:p>
          <a:p>
            <a:pPr>
              <a:buNone/>
            </a:pPr>
            <a:r>
              <a:rPr lang="ru-RU" sz="2400" dirty="0" smtClean="0">
                <a:solidFill>
                  <a:schemeClr val="tx1"/>
                </a:solidFill>
                <a:latin typeface="Times New Roman" pitchFamily="18" charset="0"/>
                <a:cs typeface="Times New Roman" pitchFamily="18" charset="0"/>
              </a:rPr>
              <a:t>-Подумайте, чему вы научились , выполняя   это задание. </a:t>
            </a:r>
          </a:p>
          <a:p>
            <a:pPr>
              <a:buNone/>
            </a:pPr>
            <a:endParaRPr lang="ru-RU" sz="2400" dirty="0">
              <a:latin typeface="Times New Roman" pitchFamily="18" charset="0"/>
              <a:cs typeface="Times New Roman" pitchFamily="18" charset="0"/>
            </a:endParaRPr>
          </a:p>
        </p:txBody>
      </p:sp>
    </p:spTree>
  </p:cSld>
  <p:clrMapOvr>
    <a:masterClrMapping/>
  </p:clrMapOvr>
  <p:transition>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504056"/>
          </a:xfrm>
        </p:spPr>
        <p:txBody>
          <a:bodyPr>
            <a:noAutofit/>
          </a:bodyPr>
          <a:lstStyle/>
          <a:p>
            <a:r>
              <a:rPr lang="ru-RU" sz="2800" b="1" dirty="0" smtClean="0">
                <a:solidFill>
                  <a:srgbClr val="002060"/>
                </a:solidFill>
                <a:latin typeface="Times New Roman" pitchFamily="18" charset="0"/>
                <a:cs typeface="Times New Roman" pitchFamily="18" charset="0"/>
              </a:rPr>
              <a:t>Прием «Цепочка вопросов»</a:t>
            </a:r>
            <a:endParaRPr lang="ru-RU" sz="2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836712"/>
            <a:ext cx="8686800" cy="6021288"/>
          </a:xfrm>
        </p:spPr>
        <p:txBody>
          <a:bodyPr>
            <a:normAutofit fontScale="62500" lnSpcReduction="20000"/>
          </a:bodyPr>
          <a:lstStyle/>
          <a:p>
            <a:pPr algn="just">
              <a:spcBef>
                <a:spcPts val="0"/>
              </a:spcBef>
              <a:buNone/>
            </a:pPr>
            <a:r>
              <a:rPr lang="ru-RU" sz="2800" b="1" dirty="0" smtClean="0">
                <a:solidFill>
                  <a:srgbClr val="002060"/>
                </a:solidFill>
                <a:latin typeface="Times New Roman" pitchFamily="18" charset="0"/>
                <a:cs typeface="Times New Roman" pitchFamily="18" charset="0"/>
              </a:rPr>
              <a:t>Фрагмент  урока  истории  в 5 классе</a:t>
            </a:r>
            <a:endParaRPr lang="ru-RU" sz="2800" dirty="0" smtClean="0">
              <a:solidFill>
                <a:srgbClr val="002060"/>
              </a:solidFill>
              <a:latin typeface="Times New Roman" pitchFamily="18" charset="0"/>
              <a:cs typeface="Times New Roman" pitchFamily="18" charset="0"/>
            </a:endParaRPr>
          </a:p>
          <a:p>
            <a:pPr algn="just">
              <a:spcBef>
                <a:spcPts val="0"/>
              </a:spcBef>
              <a:buNone/>
            </a:pPr>
            <a:r>
              <a:rPr lang="ru-RU" sz="2800" b="1" i="1" dirty="0" smtClean="0">
                <a:solidFill>
                  <a:srgbClr val="002060"/>
                </a:solidFill>
                <a:latin typeface="Times New Roman" pitchFamily="18" charset="0"/>
                <a:cs typeface="Times New Roman" pitchFamily="18" charset="0"/>
              </a:rPr>
              <a:t>Тема урока</a:t>
            </a:r>
            <a:r>
              <a:rPr lang="ru-RU" sz="2800" b="1" dirty="0" smtClean="0">
                <a:solidFill>
                  <a:srgbClr val="002060"/>
                </a:solidFill>
                <a:latin typeface="Times New Roman" pitchFamily="18" charset="0"/>
                <a:cs typeface="Times New Roman" pitchFamily="18" charset="0"/>
              </a:rPr>
              <a:t>   Военные походы фараонов</a:t>
            </a:r>
          </a:p>
          <a:p>
            <a:pPr algn="just">
              <a:spcBef>
                <a:spcPts val="0"/>
              </a:spcBef>
              <a:buNone/>
            </a:pPr>
            <a:r>
              <a:rPr lang="en-US" sz="2800" b="1" dirty="0" smtClean="0"/>
              <a:t>III</a:t>
            </a:r>
            <a:r>
              <a:rPr lang="ru-RU" sz="2800" b="1" dirty="0" smtClean="0"/>
              <a:t>. Работа по теме урока</a:t>
            </a:r>
            <a:endParaRPr lang="ru-RU" sz="2800" dirty="0" smtClean="0"/>
          </a:p>
          <a:p>
            <a:pPr algn="just">
              <a:buNone/>
            </a:pPr>
            <a:r>
              <a:rPr lang="ru-RU" b="1" dirty="0" smtClean="0">
                <a:solidFill>
                  <a:schemeClr val="tx1"/>
                </a:solidFill>
                <a:latin typeface="Times New Roman" pitchFamily="18" charset="0"/>
                <a:cs typeface="Times New Roman" pitchFamily="18" charset="0"/>
              </a:rPr>
              <a:t>3.2. Фронтальная работа с текстом учебника параграф 8, п.2 (стр. 47-48) «Боевые колесницы» (</a:t>
            </a:r>
            <a:r>
              <a:rPr lang="ru-RU" dirty="0" smtClean="0">
                <a:solidFill>
                  <a:schemeClr val="tx1"/>
                </a:solidFill>
                <a:latin typeface="Times New Roman" pitchFamily="18" charset="0"/>
                <a:cs typeface="Times New Roman" pitchFamily="18" charset="0"/>
              </a:rPr>
              <a:t>продолжить  работу по овладению навыками смыслового чтения</a:t>
            </a:r>
            <a:r>
              <a:rPr lang="ru-RU" b="1" dirty="0" smtClean="0">
                <a:solidFill>
                  <a:schemeClr val="tx1"/>
                </a:solidFill>
                <a:latin typeface="Times New Roman" pitchFamily="18" charset="0"/>
                <a:cs typeface="Times New Roman" pitchFamily="18" charset="0"/>
              </a:rPr>
              <a:t>). Игра «Цепочка   вопросов». </a:t>
            </a:r>
            <a:endParaRPr lang="ru-RU" dirty="0" smtClean="0">
              <a:solidFill>
                <a:schemeClr val="tx1"/>
              </a:solidFill>
              <a:latin typeface="Times New Roman" pitchFamily="18" charset="0"/>
              <a:cs typeface="Times New Roman" pitchFamily="18" charset="0"/>
            </a:endParaRPr>
          </a:p>
          <a:p>
            <a:pPr algn="just">
              <a:buNone/>
            </a:pPr>
            <a:r>
              <a:rPr lang="ru-RU" u="sng" dirty="0" smtClean="0">
                <a:solidFill>
                  <a:schemeClr val="tx1"/>
                </a:solidFill>
                <a:latin typeface="Times New Roman" pitchFamily="18" charset="0"/>
                <a:cs typeface="Times New Roman" pitchFamily="18" charset="0"/>
              </a:rPr>
              <a:t>а/Задание обучающимся. Чтение текста  молча:</a:t>
            </a:r>
            <a:endParaRPr lang="ru-RU" dirty="0" smtClean="0">
              <a:solidFill>
                <a:schemeClr val="tx1"/>
              </a:solidFill>
              <a:latin typeface="Times New Roman" pitchFamily="18" charset="0"/>
              <a:cs typeface="Times New Roman" pitchFamily="18" charset="0"/>
            </a:endParaRPr>
          </a:p>
          <a:p>
            <a:pPr algn="just">
              <a:buNone/>
            </a:pPr>
            <a:r>
              <a:rPr lang="ru-RU" dirty="0" smtClean="0">
                <a:solidFill>
                  <a:schemeClr val="tx1"/>
                </a:solidFill>
                <a:latin typeface="Times New Roman" pitchFamily="18" charset="0"/>
                <a:cs typeface="Times New Roman" pitchFamily="18" charset="0"/>
              </a:rPr>
              <a:t>- Мы продолжаем с вами учиться быть грамотными читателями. Из начальной школы вы знаете  способ чтения «цепочкой». Сейчас мы с вами тоже будем читать «цепочкой». Но «цепочкой» необычной, а «цепочкой» , состоящей из вопросов.</a:t>
            </a:r>
          </a:p>
          <a:p>
            <a:pPr algn="just">
              <a:buNone/>
            </a:pPr>
            <a:r>
              <a:rPr lang="ru-RU" dirty="0" smtClean="0">
                <a:solidFill>
                  <a:schemeClr val="tx1"/>
                </a:solidFill>
                <a:latin typeface="Times New Roman" pitchFamily="18" charset="0"/>
                <a:cs typeface="Times New Roman" pitchFamily="18" charset="0"/>
              </a:rPr>
              <a:t>-Прочитайте текст молча. Попробуйте заменить  предложения вопросами к ним.</a:t>
            </a:r>
          </a:p>
          <a:p>
            <a:pPr algn="just">
              <a:buNone/>
            </a:pPr>
            <a:r>
              <a:rPr lang="ru-RU" dirty="0" smtClean="0">
                <a:solidFill>
                  <a:schemeClr val="tx1"/>
                </a:solidFill>
                <a:latin typeface="Times New Roman" pitchFamily="18" charset="0"/>
                <a:cs typeface="Times New Roman" pitchFamily="18" charset="0"/>
              </a:rPr>
              <a:t> Затем мы  «цепочкой » будем читать вслух эти вопросы. Из игры выбывает тот, кто  не смог или неправильно заменил предложение  вопросом.</a:t>
            </a:r>
          </a:p>
          <a:p>
            <a:pPr algn="just">
              <a:buNone/>
            </a:pPr>
            <a:r>
              <a:rPr lang="ru-RU" u="sng" dirty="0" smtClean="0">
                <a:solidFill>
                  <a:schemeClr val="tx1"/>
                </a:solidFill>
                <a:latin typeface="Times New Roman" pitchFamily="18" charset="0"/>
                <a:cs typeface="Times New Roman" pitchFamily="18" charset="0"/>
              </a:rPr>
              <a:t>б/игра «Цепочка вопросов»(учащиеся читают текст вслух, заменяя предложения вопросами к ним).</a:t>
            </a:r>
            <a:endParaRPr lang="ru-RU" dirty="0" smtClean="0">
              <a:solidFill>
                <a:schemeClr val="tx1"/>
              </a:solidFill>
              <a:latin typeface="Times New Roman" pitchFamily="18" charset="0"/>
              <a:cs typeface="Times New Roman" pitchFamily="18" charset="0"/>
            </a:endParaRPr>
          </a:p>
          <a:p>
            <a:pPr algn="just">
              <a:buNone/>
            </a:pPr>
            <a:r>
              <a:rPr lang="ru-RU" dirty="0" err="1" smtClean="0">
                <a:solidFill>
                  <a:schemeClr val="tx1"/>
                </a:solidFill>
                <a:latin typeface="Times New Roman" pitchFamily="18" charset="0"/>
                <a:cs typeface="Times New Roman" pitchFamily="18" charset="0"/>
              </a:rPr>
              <a:t>_Почему</a:t>
            </a:r>
            <a:r>
              <a:rPr lang="ru-RU" dirty="0" smtClean="0">
                <a:solidFill>
                  <a:schemeClr val="tx1"/>
                </a:solidFill>
                <a:latin typeface="Times New Roman" pitchFamily="18" charset="0"/>
                <a:cs typeface="Times New Roman" pitchFamily="18" charset="0"/>
              </a:rPr>
              <a:t> колесницы считались самым грозным оружием египтян?</a:t>
            </a:r>
          </a:p>
          <a:p>
            <a:pPr algn="just">
              <a:buNone/>
            </a:pPr>
            <a:r>
              <a:rPr lang="ru-RU" dirty="0" smtClean="0">
                <a:solidFill>
                  <a:schemeClr val="tx1"/>
                </a:solidFill>
                <a:latin typeface="Times New Roman" pitchFamily="18" charset="0"/>
                <a:cs typeface="Times New Roman" pitchFamily="18" charset="0"/>
              </a:rPr>
              <a:t> </a:t>
            </a:r>
          </a:p>
          <a:p>
            <a:pPr algn="just">
              <a:buNone/>
            </a:pPr>
            <a:r>
              <a:rPr lang="ru-RU"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spcBef>
                <a:spcPts val="0"/>
              </a:spcBef>
              <a:buNone/>
            </a:pPr>
            <a:endParaRPr lang="ru-RU" sz="2800" dirty="0" smtClean="0">
              <a:solidFill>
                <a:srgbClr val="002060"/>
              </a:solidFill>
              <a:latin typeface="Times New Roman" pitchFamily="18" charset="0"/>
              <a:cs typeface="Times New Roman" pitchFamily="18" charset="0"/>
            </a:endParaRPr>
          </a:p>
          <a:p>
            <a:endParaRPr lang="ru-RU" dirty="0"/>
          </a:p>
        </p:txBody>
      </p:sp>
    </p:spTree>
  </p:cSld>
  <p:clrMapOvr>
    <a:masterClrMapping/>
  </p:clrMapOvr>
  <p:transition>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360040"/>
          </a:xfrm>
        </p:spPr>
        <p:txBody>
          <a:bodyPr>
            <a:noAutofit/>
          </a:bodyPr>
          <a:lstStyle/>
          <a:p>
            <a:r>
              <a:rPr lang="ru-RU" sz="2800" b="1" dirty="0" smtClean="0">
                <a:solidFill>
                  <a:srgbClr val="002060"/>
                </a:solidFill>
                <a:latin typeface="Times New Roman" pitchFamily="18" charset="0"/>
                <a:cs typeface="Times New Roman" pitchFamily="18" charset="0"/>
              </a:rPr>
              <a:t>Прием «Экскурсовод»</a:t>
            </a:r>
            <a:endParaRPr lang="ru-RU" sz="2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836712"/>
            <a:ext cx="8686800" cy="5616624"/>
          </a:xfrm>
        </p:spPr>
        <p:txBody>
          <a:bodyPr>
            <a:normAutofit fontScale="85000" lnSpcReduction="20000"/>
          </a:bodyPr>
          <a:lstStyle/>
          <a:p>
            <a:pPr algn="just">
              <a:spcBef>
                <a:spcPts val="0"/>
              </a:spcBef>
              <a:buNone/>
            </a:pPr>
            <a:r>
              <a:rPr lang="ru-RU" sz="2400" b="1" dirty="0" smtClean="0">
                <a:solidFill>
                  <a:srgbClr val="002060"/>
                </a:solidFill>
                <a:latin typeface="Times New Roman" pitchFamily="18" charset="0"/>
                <a:cs typeface="Times New Roman" pitchFamily="18" charset="0"/>
              </a:rPr>
              <a:t>Фрагмент  урока  истории  в 5 классе</a:t>
            </a:r>
            <a:endParaRPr lang="ru-RU" sz="2400" dirty="0" smtClean="0">
              <a:solidFill>
                <a:srgbClr val="002060"/>
              </a:solidFill>
              <a:latin typeface="Times New Roman" pitchFamily="18" charset="0"/>
              <a:cs typeface="Times New Roman" pitchFamily="18" charset="0"/>
            </a:endParaRPr>
          </a:p>
          <a:p>
            <a:pPr algn="just">
              <a:spcBef>
                <a:spcPts val="0"/>
              </a:spcBef>
              <a:buNone/>
            </a:pPr>
            <a:r>
              <a:rPr lang="ru-RU" sz="2400" b="1" i="1" dirty="0" smtClean="0">
                <a:solidFill>
                  <a:srgbClr val="002060"/>
                </a:solidFill>
                <a:latin typeface="Times New Roman" pitchFamily="18" charset="0"/>
                <a:cs typeface="Times New Roman" pitchFamily="18" charset="0"/>
              </a:rPr>
              <a:t>Тема урока</a:t>
            </a:r>
            <a:r>
              <a:rPr lang="ru-RU" sz="2400" b="1" dirty="0" smtClean="0">
                <a:solidFill>
                  <a:srgbClr val="002060"/>
                </a:solidFill>
                <a:latin typeface="Times New Roman" pitchFamily="18" charset="0"/>
                <a:cs typeface="Times New Roman" pitchFamily="18" charset="0"/>
              </a:rPr>
              <a:t>   Искусство Древнего Египта</a:t>
            </a:r>
          </a:p>
          <a:p>
            <a:pPr algn="just">
              <a:spcBef>
                <a:spcPts val="0"/>
              </a:spcBef>
              <a:buNone/>
            </a:pPr>
            <a:r>
              <a:rPr lang="en-US" sz="2400" b="1" dirty="0" smtClean="0">
                <a:solidFill>
                  <a:schemeClr val="tx1"/>
                </a:solidFill>
                <a:latin typeface="Times New Roman" pitchFamily="18" charset="0"/>
                <a:cs typeface="Times New Roman" pitchFamily="18" charset="0"/>
              </a:rPr>
              <a:t>II</a:t>
            </a:r>
            <a:r>
              <a:rPr lang="ru-RU" sz="2400" b="1" dirty="0" smtClean="0">
                <a:solidFill>
                  <a:schemeClr val="tx1"/>
                </a:solidFill>
                <a:latin typeface="Times New Roman" pitchFamily="18" charset="0"/>
                <a:cs typeface="Times New Roman" pitchFamily="18" charset="0"/>
              </a:rPr>
              <a:t>. Работа по теме урока</a:t>
            </a:r>
            <a:endParaRPr lang="ru-RU" sz="2400" dirty="0" smtClean="0">
              <a:solidFill>
                <a:schemeClr val="tx1"/>
              </a:solidFill>
              <a:latin typeface="Times New Roman" pitchFamily="18" charset="0"/>
              <a:cs typeface="Times New Roman" pitchFamily="18" charset="0"/>
            </a:endParaRPr>
          </a:p>
          <a:p>
            <a:pPr>
              <a:buNone/>
            </a:pPr>
            <a:r>
              <a:rPr lang="ru-RU" sz="2400" b="1" dirty="0" smtClean="0">
                <a:solidFill>
                  <a:schemeClr val="tx1"/>
                </a:solidFill>
                <a:latin typeface="Times New Roman" pitchFamily="18" charset="0"/>
                <a:cs typeface="Times New Roman" pitchFamily="18" charset="0"/>
              </a:rPr>
              <a:t>2.1. Самостоятельная работа с текстом  параграфа 11 «Искусство Древнего Египта» стр. 56-57(п.1 «Первое чудо света») Упражнение «Экскурсовод»(</a:t>
            </a:r>
            <a:r>
              <a:rPr lang="ru-RU" sz="2400" dirty="0" smtClean="0">
                <a:solidFill>
                  <a:schemeClr val="tx1"/>
                </a:solidFill>
                <a:latin typeface="Times New Roman" pitchFamily="18" charset="0"/>
                <a:cs typeface="Times New Roman" pitchFamily="18" charset="0"/>
              </a:rPr>
              <a:t>составление простого плана в виде вопросов  по тексту)</a:t>
            </a:r>
          </a:p>
          <a:p>
            <a:pPr>
              <a:buNone/>
            </a:pPr>
            <a:r>
              <a:rPr lang="ru-RU" sz="2400" dirty="0" smtClean="0">
                <a:solidFill>
                  <a:schemeClr val="tx1"/>
                </a:solidFill>
                <a:latin typeface="Times New Roman" pitchFamily="18" charset="0"/>
                <a:cs typeface="Times New Roman" pitchFamily="18" charset="0"/>
              </a:rPr>
              <a:t>-Представьте себя экскурсоводом, которому предстоит провести   экскурсию  к одному из чудес света, первому чуду света- египетским пирамидам. Экскурсантами  являются ваши одноклассники.  Вам необходимо подготовиться к  этой  экскурсии,  чтобы она была интересной и познавательной. Поможет вам в этом материал учебника(стр. 57-56 «Первое чудо света»).</a:t>
            </a:r>
          </a:p>
          <a:p>
            <a:pPr>
              <a:buNone/>
            </a:pPr>
            <a:r>
              <a:rPr lang="ru-RU" sz="2400" dirty="0" smtClean="0">
                <a:solidFill>
                  <a:schemeClr val="tx1"/>
                </a:solidFill>
                <a:latin typeface="Times New Roman" pitchFamily="18" charset="0"/>
                <a:cs typeface="Times New Roman" pitchFamily="18" charset="0"/>
              </a:rPr>
              <a:t>-Прочитайте самостоятельно  текст учебника, составьте на его основе план своей экскурсии.  Пусть он будет в виде вопросов, отвечая на которые, вы  сможете  интересно  и грамотно рассказать туристам  о египетских пирамидах.</a:t>
            </a:r>
          </a:p>
          <a:p>
            <a:pPr>
              <a:buNone/>
            </a:pPr>
            <a:r>
              <a:rPr lang="ru-RU" sz="2400" dirty="0" smtClean="0">
                <a:solidFill>
                  <a:schemeClr val="tx1"/>
                </a:solidFill>
                <a:latin typeface="Times New Roman" pitchFamily="18" charset="0"/>
                <a:cs typeface="Times New Roman" pitchFamily="18" charset="0"/>
              </a:rPr>
              <a:t>-Расскажите по  составленному плану  о египетских  пирамидах.</a:t>
            </a:r>
          </a:p>
          <a:p>
            <a:pPr>
              <a:buNone/>
            </a:pPr>
            <a:r>
              <a:rPr lang="ru-RU" sz="2400" b="1" dirty="0" smtClean="0">
                <a:solidFill>
                  <a:schemeClr val="tx1"/>
                </a:solidFill>
                <a:latin typeface="Times New Roman" pitchFamily="18" charset="0"/>
                <a:cs typeface="Times New Roman" pitchFamily="18" charset="0"/>
              </a:rPr>
              <a:t> </a:t>
            </a:r>
            <a:endParaRPr lang="ru-RU" sz="2400" dirty="0" smtClean="0">
              <a:solidFill>
                <a:schemeClr val="tx1"/>
              </a:solidFill>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lgn="just">
              <a:spcBef>
                <a:spcPts val="0"/>
              </a:spcBef>
            </a:pPr>
            <a:endParaRPr lang="ru-RU" sz="2400" dirty="0">
              <a:solidFill>
                <a:srgbClr val="002060"/>
              </a:solidFill>
              <a:latin typeface="Times New Roman" pitchFamily="18" charset="0"/>
              <a:cs typeface="Times New Roman" pitchFamily="18" charset="0"/>
            </a:endParaRPr>
          </a:p>
        </p:txBody>
      </p:sp>
    </p:spTree>
  </p:cSld>
  <p:clrMapOvr>
    <a:masterClrMapping/>
  </p:clrMapOvr>
  <p:transition>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504056"/>
          </a:xfrm>
        </p:spPr>
        <p:txBody>
          <a:bodyPr>
            <a:normAutofit fontScale="90000"/>
          </a:bodyPr>
          <a:lstStyle/>
          <a:p>
            <a:r>
              <a:rPr lang="ru-RU" dirty="0" smtClean="0"/>
              <a:t/>
            </a:r>
            <a:br>
              <a:rPr lang="ru-RU" dirty="0" smtClean="0"/>
            </a:br>
            <a:r>
              <a:rPr lang="ru-RU" b="1" dirty="0" smtClean="0">
                <a:solidFill>
                  <a:srgbClr val="002060"/>
                </a:solidFill>
                <a:latin typeface="Times New Roman" pitchFamily="18" charset="0"/>
                <a:cs typeface="Times New Roman" pitchFamily="18" charset="0"/>
              </a:rPr>
              <a:t>Прием « Тайм-аут»(чтение с остановками)</a:t>
            </a:r>
            <a:r>
              <a:rPr lang="ru-RU" dirty="0" smtClean="0">
                <a:solidFill>
                  <a:srgbClr val="002060"/>
                </a:solidFill>
              </a:rPr>
              <a:t/>
            </a:r>
            <a:br>
              <a:rPr lang="ru-RU" dirty="0" smtClean="0">
                <a:solidFill>
                  <a:srgbClr val="002060"/>
                </a:solidFill>
              </a:rPr>
            </a:br>
            <a:endParaRPr lang="ru-RU" dirty="0">
              <a:solidFill>
                <a:srgbClr val="002060"/>
              </a:solidFill>
            </a:endParaRPr>
          </a:p>
        </p:txBody>
      </p:sp>
      <p:sp>
        <p:nvSpPr>
          <p:cNvPr id="3" name="Содержимое 2"/>
          <p:cNvSpPr>
            <a:spLocks noGrp="1"/>
          </p:cNvSpPr>
          <p:nvPr>
            <p:ph idx="1"/>
          </p:nvPr>
        </p:nvSpPr>
        <p:spPr>
          <a:xfrm>
            <a:off x="304800" y="836712"/>
            <a:ext cx="8686800" cy="5243413"/>
          </a:xfrm>
        </p:spPr>
        <p:txBody>
          <a:bodyPr>
            <a:normAutofit fontScale="70000" lnSpcReduction="20000"/>
          </a:bodyPr>
          <a:lstStyle/>
          <a:p>
            <a:pPr>
              <a:buNone/>
            </a:pPr>
            <a:endParaRPr lang="ru-RU" dirty="0" smtClean="0">
              <a:latin typeface="Times New Roman" pitchFamily="18" charset="0"/>
              <a:cs typeface="Times New Roman" pitchFamily="18" charset="0"/>
            </a:endParaRPr>
          </a:p>
          <a:p>
            <a:pPr algn="just">
              <a:buNone/>
            </a:pPr>
            <a:r>
              <a:rPr lang="ru-RU" u="sng" dirty="0" smtClean="0">
                <a:solidFill>
                  <a:schemeClr val="tx1"/>
                </a:solidFill>
                <a:latin typeface="Times New Roman" pitchFamily="18" charset="0"/>
                <a:cs typeface="Times New Roman" pitchFamily="18" charset="0"/>
              </a:rPr>
              <a:t>Цели стратегии:</a:t>
            </a:r>
            <a:r>
              <a:rPr lang="ru-RU" dirty="0" smtClean="0">
                <a:solidFill>
                  <a:schemeClr val="tx1"/>
                </a:solidFill>
                <a:latin typeface="Times New Roman" pitchFamily="18" charset="0"/>
                <a:cs typeface="Times New Roman" pitchFamily="18" charset="0"/>
              </a:rPr>
              <a:t> самопроверка и оценка понимания текста путём обсуждения его в парах и в группе.</a:t>
            </a:r>
          </a:p>
          <a:p>
            <a:pPr algn="just">
              <a:buNone/>
            </a:pPr>
            <a:r>
              <a:rPr lang="ru-RU" u="sng" dirty="0" smtClean="0">
                <a:solidFill>
                  <a:schemeClr val="tx1"/>
                </a:solidFill>
                <a:latin typeface="Times New Roman" pitchFamily="18" charset="0"/>
                <a:cs typeface="Times New Roman" pitchFamily="18" charset="0"/>
              </a:rPr>
              <a:t>Подробный алгоритм реализации стратегии:</a:t>
            </a:r>
            <a:endParaRPr lang="ru-RU" dirty="0" smtClean="0">
              <a:solidFill>
                <a:schemeClr val="tx1"/>
              </a:solidFill>
              <a:latin typeface="Times New Roman" pitchFamily="18" charset="0"/>
              <a:cs typeface="Times New Roman" pitchFamily="18" charset="0"/>
            </a:endParaRPr>
          </a:p>
          <a:p>
            <a:pPr algn="just">
              <a:buNone/>
            </a:pPr>
            <a:r>
              <a:rPr lang="ru-RU" dirty="0" smtClean="0">
                <a:solidFill>
                  <a:schemeClr val="tx1"/>
                </a:solidFill>
                <a:latin typeface="Times New Roman" pitchFamily="18" charset="0"/>
                <a:cs typeface="Times New Roman" pitchFamily="18" charset="0"/>
              </a:rPr>
              <a:t>1. Прочитайте самостоятельно про себя 1-й пункт   текста параграфа. Дальше работайте в парах.</a:t>
            </a:r>
          </a:p>
          <a:p>
            <a:pPr algn="just">
              <a:buNone/>
            </a:pPr>
            <a:r>
              <a:rPr lang="ru-RU" dirty="0" smtClean="0">
                <a:solidFill>
                  <a:schemeClr val="tx1"/>
                </a:solidFill>
                <a:latin typeface="Times New Roman" pitchFamily="18" charset="0"/>
                <a:cs typeface="Times New Roman" pitchFamily="18" charset="0"/>
              </a:rPr>
              <a:t>2. Задайте друг другу вопросы уточняющего характера. Ответьте на них. Если у вас нет уверенности   в правильности ответа, вынесите свои вопросы на обсуждение всей группы после завершения работы с  текстом.</a:t>
            </a:r>
          </a:p>
          <a:p>
            <a:pPr algn="just">
              <a:buNone/>
            </a:pPr>
            <a:r>
              <a:rPr lang="ru-RU" dirty="0" smtClean="0">
                <a:solidFill>
                  <a:schemeClr val="tx1"/>
                </a:solidFill>
                <a:latin typeface="Times New Roman" pitchFamily="18" charset="0"/>
                <a:cs typeface="Times New Roman" pitchFamily="18" charset="0"/>
              </a:rPr>
              <a:t>3. Проделайте ту же работу со следующими абзацами.</a:t>
            </a:r>
          </a:p>
          <a:p>
            <a:pPr algn="just">
              <a:buNone/>
            </a:pPr>
            <a:r>
              <a:rPr lang="ru-RU" dirty="0" smtClean="0">
                <a:solidFill>
                  <a:schemeClr val="tx1"/>
                </a:solidFill>
                <a:latin typeface="Times New Roman" pitchFamily="18" charset="0"/>
                <a:cs typeface="Times New Roman" pitchFamily="18" charset="0"/>
              </a:rPr>
              <a:t>4. Найдите значение новых слов, пользуясь любой стратегией.</a:t>
            </a:r>
          </a:p>
          <a:p>
            <a:pPr algn="just">
              <a:buNone/>
            </a:pPr>
            <a:r>
              <a:rPr lang="ru-RU" dirty="0" smtClean="0">
                <a:solidFill>
                  <a:schemeClr val="tx1"/>
                </a:solidFill>
                <a:latin typeface="Times New Roman" pitchFamily="18" charset="0"/>
                <a:cs typeface="Times New Roman" pitchFamily="18" charset="0"/>
              </a:rPr>
              <a:t>5. Суммируйте то новое, что вы узнали из текста,</a:t>
            </a:r>
          </a:p>
          <a:p>
            <a:pPr algn="just">
              <a:buNone/>
            </a:pPr>
            <a:r>
              <a:rPr lang="ru-RU" dirty="0" smtClean="0">
                <a:solidFill>
                  <a:schemeClr val="tx1"/>
                </a:solidFill>
                <a:latin typeface="Times New Roman" pitchFamily="18" charset="0"/>
                <a:cs typeface="Times New Roman" pitchFamily="18" charset="0"/>
              </a:rPr>
              <a:t>6. Составьте краткий пересказ из нижеследующих предложений, расположив их в нужном порядке.</a:t>
            </a:r>
          </a:p>
          <a:p>
            <a:endParaRPr lang="ru-RU" dirty="0"/>
          </a:p>
        </p:txBody>
      </p:sp>
    </p:spTree>
  </p:cSld>
  <p:clrMapOvr>
    <a:masterClrMapping/>
  </p:clrMapOvr>
  <p:transition>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smtClean="0">
                <a:solidFill>
                  <a:srgbClr val="002060"/>
                </a:solidFill>
                <a:latin typeface="Times New Roman" pitchFamily="18" charset="0"/>
                <a:cs typeface="Times New Roman" pitchFamily="18" charset="0"/>
              </a:rPr>
              <a:t>Фрагмент  урока  истории  в 5 классе</a:t>
            </a:r>
            <a:r>
              <a:rPr lang="ru-RU" sz="2700" dirty="0" smtClean="0">
                <a:solidFill>
                  <a:srgbClr val="002060"/>
                </a:solidFill>
                <a:latin typeface="Times New Roman" pitchFamily="18" charset="0"/>
                <a:cs typeface="Times New Roman" pitchFamily="18" charset="0"/>
              </a:rPr>
              <a:t/>
            </a:r>
            <a:br>
              <a:rPr lang="ru-RU" sz="2700" dirty="0" smtClean="0">
                <a:solidFill>
                  <a:srgbClr val="002060"/>
                </a:solidFill>
                <a:latin typeface="Times New Roman" pitchFamily="18" charset="0"/>
                <a:cs typeface="Times New Roman" pitchFamily="18" charset="0"/>
              </a:rPr>
            </a:br>
            <a:r>
              <a:rPr lang="ru-RU" sz="2700" b="1" dirty="0" smtClean="0">
                <a:solidFill>
                  <a:srgbClr val="002060"/>
                </a:solidFill>
                <a:latin typeface="Times New Roman" pitchFamily="18" charset="0"/>
                <a:cs typeface="Times New Roman" pitchFamily="18" charset="0"/>
              </a:rPr>
              <a:t>Тема урока   Религия древних греков</a:t>
            </a:r>
            <a:r>
              <a:rPr lang="ru-RU" dirty="0" smtClean="0">
                <a:solidFill>
                  <a:srgbClr val="002060"/>
                </a:solidFill>
              </a:rPr>
              <a:t/>
            </a:r>
            <a:br>
              <a:rPr lang="ru-RU" dirty="0" smtClean="0">
                <a:solidFill>
                  <a:srgbClr val="002060"/>
                </a:solidFill>
              </a:rPr>
            </a:br>
            <a:endParaRPr lang="ru-RU" dirty="0"/>
          </a:p>
        </p:txBody>
      </p:sp>
      <p:sp>
        <p:nvSpPr>
          <p:cNvPr id="3" name="Содержимое 2"/>
          <p:cNvSpPr>
            <a:spLocks noGrp="1"/>
          </p:cNvSpPr>
          <p:nvPr>
            <p:ph idx="1"/>
          </p:nvPr>
        </p:nvSpPr>
        <p:spPr>
          <a:xfrm>
            <a:off x="304800" y="1196752"/>
            <a:ext cx="8686800" cy="4883373"/>
          </a:xfrm>
        </p:spPr>
        <p:txBody>
          <a:bodyPr>
            <a:normAutofit/>
          </a:bodyPr>
          <a:lstStyle/>
          <a:p>
            <a:pPr>
              <a:buNone/>
            </a:pPr>
            <a:r>
              <a:rPr lang="en-US" sz="2400" dirty="0" smtClean="0">
                <a:solidFill>
                  <a:schemeClr val="tx1"/>
                </a:solidFill>
                <a:latin typeface="Times New Roman" pitchFamily="18" charset="0"/>
                <a:cs typeface="Times New Roman" pitchFamily="18" charset="0"/>
              </a:rPr>
              <a:t>IY</a:t>
            </a:r>
            <a:r>
              <a:rPr lang="ru-RU" sz="2400" dirty="0" smtClean="0">
                <a:solidFill>
                  <a:schemeClr val="tx1"/>
                </a:solidFill>
                <a:latin typeface="Times New Roman" pitchFamily="18" charset="0"/>
                <a:cs typeface="Times New Roman" pitchFamily="18" charset="0"/>
              </a:rPr>
              <a:t>. Закрепление изученного материала.</a:t>
            </a:r>
          </a:p>
          <a:p>
            <a:pPr algn="just">
              <a:buNone/>
            </a:pPr>
            <a:r>
              <a:rPr lang="ru-RU" sz="2400" dirty="0" smtClean="0">
                <a:solidFill>
                  <a:schemeClr val="tx1"/>
                </a:solidFill>
                <a:latin typeface="Times New Roman" pitchFamily="18" charset="0"/>
                <a:cs typeface="Times New Roman" pitchFamily="18" charset="0"/>
              </a:rPr>
              <a:t> 1. Просмотрите  самостоятельно  параграфа  28 «Религия древних греков» текста. Дальше работайте в парах.</a:t>
            </a:r>
          </a:p>
          <a:p>
            <a:pPr algn="just">
              <a:buNone/>
            </a:pPr>
            <a:r>
              <a:rPr lang="ru-RU" sz="2400" dirty="0" smtClean="0">
                <a:solidFill>
                  <a:schemeClr val="tx1"/>
                </a:solidFill>
                <a:latin typeface="Times New Roman" pitchFamily="18" charset="0"/>
                <a:cs typeface="Times New Roman" pitchFamily="18" charset="0"/>
              </a:rPr>
              <a:t>2. Задайте друг другу вопросы уточняющего характера по п.1 «Боги Греции». Ответьте на них. Если у вас нет уверенности   в правильности ответа, вынесите свои вопросы на обсуждение всей группы после завершения работы с  пунктом параграфа.</a:t>
            </a:r>
          </a:p>
          <a:p>
            <a:pPr algn="just">
              <a:buNone/>
            </a:pPr>
            <a:r>
              <a:rPr lang="ru-RU" sz="2400" dirty="0" smtClean="0">
                <a:solidFill>
                  <a:schemeClr val="tx1"/>
                </a:solidFill>
                <a:latin typeface="Times New Roman" pitchFamily="18" charset="0"/>
                <a:cs typeface="Times New Roman" pitchFamily="18" charset="0"/>
              </a:rPr>
              <a:t>3. Проделайте ту же работу со следующими  пунктами параграфа.</a:t>
            </a:r>
          </a:p>
          <a:p>
            <a:pPr algn="just">
              <a:buNone/>
            </a:pPr>
            <a:r>
              <a:rPr lang="ru-RU" sz="2400" dirty="0" smtClean="0">
                <a:solidFill>
                  <a:schemeClr val="tx1"/>
                </a:solidFill>
                <a:latin typeface="Times New Roman" pitchFamily="18" charset="0"/>
                <a:cs typeface="Times New Roman" pitchFamily="18" charset="0"/>
              </a:rPr>
              <a:t>4. Суммируйте то новое, что вы узнали из текста</a:t>
            </a:r>
          </a:p>
          <a:p>
            <a:pPr algn="just">
              <a:buNone/>
            </a:pPr>
            <a:endParaRPr lang="ru-RU" sz="2400" dirty="0" smtClean="0">
              <a:solidFill>
                <a:schemeClr val="tx1"/>
              </a:solidFill>
              <a:latin typeface="Times New Roman" pitchFamily="18" charset="0"/>
              <a:cs typeface="Times New Roman" pitchFamily="18" charset="0"/>
            </a:endParaRPr>
          </a:p>
        </p:txBody>
      </p:sp>
    </p:spTree>
  </p:cSld>
  <p:clrMapOvr>
    <a:masterClrMapping/>
  </p:clrMapOvr>
  <p:transition>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79512"/>
          </a:xfrm>
        </p:spPr>
        <p:txBody>
          <a:bodyPr>
            <a:normAutofit fontScale="90000"/>
          </a:bodyPr>
          <a:lstStyle/>
          <a:p>
            <a:r>
              <a:rPr lang="ru-RU" b="1" dirty="0" smtClean="0">
                <a:solidFill>
                  <a:srgbClr val="002060"/>
                </a:solidFill>
                <a:latin typeface="Times New Roman" pitchFamily="18" charset="0"/>
                <a:cs typeface="Times New Roman" pitchFamily="18" charset="0"/>
              </a:rPr>
              <a:t>Прием «Составь задание».</a:t>
            </a:r>
            <a:endParaRPr lang="ru-RU"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908720"/>
            <a:ext cx="8686800" cy="5171405"/>
          </a:xfrm>
        </p:spPr>
        <p:txBody>
          <a:bodyPr>
            <a:normAutofit fontScale="70000" lnSpcReduction="20000"/>
          </a:bodyPr>
          <a:lstStyle/>
          <a:p>
            <a:pPr>
              <a:buNone/>
            </a:pPr>
            <a:r>
              <a:rPr lang="ru-RU" i="1" dirty="0" smtClean="0"/>
              <a:t>      </a:t>
            </a:r>
            <a:r>
              <a:rPr lang="ru-RU" b="1" dirty="0" smtClean="0"/>
              <a:t>Цель: </a:t>
            </a:r>
            <a:r>
              <a:rPr lang="ru-RU" dirty="0" smtClean="0">
                <a:solidFill>
                  <a:schemeClr val="tx1"/>
                </a:solidFill>
                <a:latin typeface="Times New Roman" pitchFamily="18" charset="0"/>
                <a:cs typeface="Times New Roman" pitchFamily="18" charset="0"/>
              </a:rPr>
              <a:t>сформировать умение вдумчиво читать, преобразовывать текстовую информацию с учётом цели дальнейшего использования, составлять вопросы по тексту.</a:t>
            </a:r>
            <a:endParaRPr lang="ru-RU" i="1" dirty="0" smtClean="0">
              <a:solidFill>
                <a:schemeClr val="tx1"/>
              </a:solidFill>
              <a:latin typeface="Times New Roman" pitchFamily="18" charset="0"/>
              <a:cs typeface="Times New Roman" pitchFamily="18" charset="0"/>
            </a:endParaRPr>
          </a:p>
          <a:p>
            <a:pPr>
              <a:buNone/>
            </a:pPr>
            <a:r>
              <a:rPr lang="ru-RU" dirty="0" smtClean="0">
                <a:solidFill>
                  <a:schemeClr val="tx1"/>
                </a:solidFill>
                <a:latin typeface="Times New Roman" pitchFamily="18" charset="0"/>
                <a:cs typeface="Times New Roman" pitchFamily="18" charset="0"/>
              </a:rPr>
              <a:t>           Заданием  может быть  тест, учебная задача по  теме  или составление ребуса, кроссворда, головоломок. К отдельным заданиям следует относиться осторожно. В течение урока ученик не обладает достаточным временем, чтобы составить хороший кроссворд, </a:t>
            </a:r>
            <a:r>
              <a:rPr lang="ru-RU" dirty="0" err="1" smtClean="0">
                <a:solidFill>
                  <a:schemeClr val="tx1"/>
                </a:solidFill>
                <a:latin typeface="Times New Roman" pitchFamily="18" charset="0"/>
                <a:cs typeface="Times New Roman" pitchFamily="18" charset="0"/>
              </a:rPr>
              <a:t>сканворд</a:t>
            </a:r>
            <a:r>
              <a:rPr lang="ru-RU" dirty="0" smtClean="0">
                <a:solidFill>
                  <a:schemeClr val="tx1"/>
                </a:solidFill>
                <a:latin typeface="Times New Roman" pitchFamily="18" charset="0"/>
                <a:cs typeface="Times New Roman" pitchFamily="18" charset="0"/>
              </a:rPr>
              <a:t> или остроумную головоломку. Такие задания можно задать на дом. Можно предложить ученикам самостоятельно придумать оригинальное задание. Это уже не просто беглое прочтение учебного текста. Это его осмысление, анализ, связь с предыдущим пройденным материалом. Ученики могут на уроке поменяться заданиями, что позволит им лишний раз повторить учебный материал. Ребята могут сравнить качество выполнения подготовленных учебных заданий. </a:t>
            </a:r>
            <a:endParaRPr lang="ru-RU" i="1" dirty="0" smtClean="0">
              <a:solidFill>
                <a:schemeClr val="tx1"/>
              </a:solidFill>
              <a:latin typeface="Times New Roman" pitchFamily="18" charset="0"/>
              <a:cs typeface="Times New Roman" pitchFamily="18" charset="0"/>
            </a:endParaRPr>
          </a:p>
          <a:p>
            <a:endParaRPr lang="ru-RU" dirty="0"/>
          </a:p>
        </p:txBody>
      </p:sp>
    </p:spTree>
  </p:cSld>
  <p:clrMapOvr>
    <a:masterClrMapping/>
  </p:clrMapOvr>
  <p:transition>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451520"/>
          </a:xfrm>
        </p:spPr>
        <p:txBody>
          <a:bodyPr>
            <a:normAutofit fontScale="90000"/>
          </a:bodyPr>
          <a:lstStyle/>
          <a:p>
            <a:r>
              <a:rPr lang="ru-RU" b="1" dirty="0" smtClean="0">
                <a:solidFill>
                  <a:srgbClr val="C00000"/>
                </a:solidFill>
                <a:latin typeface="Times New Roman" pitchFamily="18" charset="0"/>
                <a:cs typeface="Times New Roman" pitchFamily="18" charset="0"/>
              </a:rPr>
              <a:t>Выводы</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052736"/>
            <a:ext cx="8227640" cy="5544616"/>
          </a:xfrm>
        </p:spPr>
        <p:txBody>
          <a:bodyPr>
            <a:noAutofit/>
          </a:bodyPr>
          <a:lstStyle/>
          <a:p>
            <a:pPr algn="just">
              <a:buNone/>
            </a:pPr>
            <a:r>
              <a:rPr lang="ru-RU" sz="2400" dirty="0" smtClean="0">
                <a:solidFill>
                  <a:schemeClr val="tx1"/>
                </a:solidFill>
                <a:latin typeface="Times New Roman" pitchFamily="18" charset="0"/>
                <a:cs typeface="Times New Roman" pitchFamily="18" charset="0"/>
              </a:rPr>
              <a:t>       1.Обучение школьников постановке вопросов к тексту и поиску ответов на них  является важнейшим условием формирования у школьников стратегий смыслового  чтения и работы с текстом.</a:t>
            </a:r>
          </a:p>
          <a:p>
            <a:pPr algn="just">
              <a:buNone/>
            </a:pPr>
            <a:r>
              <a:rPr lang="ru-RU" sz="2400" dirty="0" smtClean="0">
                <a:solidFill>
                  <a:schemeClr val="tx1"/>
                </a:solidFill>
                <a:latin typeface="Times New Roman" pitchFamily="18" charset="0"/>
                <a:cs typeface="Times New Roman" pitchFamily="18" charset="0"/>
              </a:rPr>
              <a:t>        2. Умения  школьников ставить  вопросов к тексту и находить в тексте  ответы  на них –основа для    уяснения обучающимися  содержания  учебного текста .</a:t>
            </a:r>
          </a:p>
          <a:p>
            <a:pPr algn="just">
              <a:buNone/>
            </a:pPr>
            <a:r>
              <a:rPr lang="ru-RU" sz="2400" dirty="0" smtClean="0">
                <a:solidFill>
                  <a:schemeClr val="tx1"/>
                </a:solidFill>
                <a:latin typeface="Times New Roman" pitchFamily="18" charset="0"/>
                <a:cs typeface="Times New Roman" pitchFamily="18" charset="0"/>
              </a:rPr>
              <a:t>        3.Вести работу по обучению школьников ставить вопросы к тексту и находить ответы на них  можно на всех этапах урока.</a:t>
            </a:r>
          </a:p>
          <a:p>
            <a:pPr algn="just">
              <a:buNone/>
            </a:pPr>
            <a:r>
              <a:rPr lang="ru-RU" sz="2400" dirty="0" smtClean="0">
                <a:solidFill>
                  <a:schemeClr val="tx1"/>
                </a:solidFill>
                <a:latin typeface="Times New Roman" pitchFamily="18" charset="0"/>
                <a:cs typeface="Times New Roman" pitchFamily="18" charset="0"/>
              </a:rPr>
              <a:t>        4.Творчески работающий учитель может успешно использовать существующие   образовательные технологии, приемы для обучения школьников стратегиям смыслового чтения и работе с текстом.</a:t>
            </a:r>
          </a:p>
          <a:p>
            <a:pPr algn="just">
              <a:buNone/>
            </a:pPr>
            <a:r>
              <a:rPr lang="ru-RU" sz="2400" dirty="0" smtClean="0">
                <a:solidFill>
                  <a:schemeClr val="tx1"/>
                </a:solidFill>
                <a:latin typeface="Times New Roman" pitchFamily="18" charset="0"/>
                <a:cs typeface="Times New Roman" pitchFamily="18" charset="0"/>
              </a:rPr>
              <a:t>        </a:t>
            </a:r>
          </a:p>
          <a:p>
            <a:pPr algn="just">
              <a:buNone/>
            </a:pPr>
            <a:endParaRPr lang="ru-RU" sz="2400" dirty="0" smtClean="0">
              <a:solidFill>
                <a:schemeClr val="tx1"/>
              </a:solidFill>
              <a:latin typeface="Times New Roman" pitchFamily="18" charset="0"/>
              <a:cs typeface="Times New Roman" pitchFamily="18" charset="0"/>
            </a:endParaRPr>
          </a:p>
        </p:txBody>
      </p:sp>
    </p:spTree>
  </p:cSld>
  <p:clrMapOvr>
    <a:masterClrMapping/>
  </p:clrMapOvr>
  <p:transition>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23528"/>
          </a:xfrm>
        </p:spPr>
        <p:txBody>
          <a:bodyPr>
            <a:normAutofit fontScale="90000"/>
          </a:bodyPr>
          <a:lstStyle/>
          <a:p>
            <a:r>
              <a:rPr lang="ru-RU" dirty="0" smtClean="0"/>
              <a:t>Источники:</a:t>
            </a:r>
            <a:endParaRPr lang="ru-RU" dirty="0"/>
          </a:p>
        </p:txBody>
      </p:sp>
      <p:sp>
        <p:nvSpPr>
          <p:cNvPr id="3" name="Содержимое 2"/>
          <p:cNvSpPr>
            <a:spLocks noGrp="1"/>
          </p:cNvSpPr>
          <p:nvPr>
            <p:ph idx="1"/>
          </p:nvPr>
        </p:nvSpPr>
        <p:spPr>
          <a:xfrm>
            <a:off x="304800" y="1268760"/>
            <a:ext cx="8686800" cy="4811365"/>
          </a:xfrm>
        </p:spPr>
        <p:txBody>
          <a:bodyPr>
            <a:normAutofit fontScale="62500" lnSpcReduction="20000"/>
          </a:bodyPr>
          <a:lstStyle/>
          <a:p>
            <a:r>
              <a:rPr lang="ru-RU" dirty="0" smtClean="0"/>
              <a:t>1. </a:t>
            </a:r>
            <a:r>
              <a:rPr lang="ru-RU" dirty="0" err="1" smtClean="0"/>
              <a:t>А.Г.Асмолова</a:t>
            </a:r>
            <a:r>
              <a:rPr lang="ru-RU" dirty="0" smtClean="0"/>
              <a:t> («Формирование универсальных учебных действий в основной школе : от действия к мысли. Система зада­ний : пособие для учителя / [А. Г. </a:t>
            </a:r>
            <a:r>
              <a:rPr lang="ru-RU" dirty="0" err="1" smtClean="0"/>
              <a:t>Асмолов</a:t>
            </a:r>
            <a:r>
              <a:rPr lang="ru-RU" dirty="0" smtClean="0"/>
              <a:t>, Г. В. </a:t>
            </a:r>
            <a:r>
              <a:rPr lang="ru-RU" dirty="0" err="1" smtClean="0"/>
              <a:t>Бур­менская</a:t>
            </a:r>
            <a:r>
              <a:rPr lang="ru-RU" dirty="0" smtClean="0"/>
              <a:t>, И. А. Володарская и др.] ; под ред. А. Г. </a:t>
            </a:r>
            <a:r>
              <a:rPr lang="ru-RU" dirty="0" err="1" smtClean="0"/>
              <a:t>Асмолова</a:t>
            </a:r>
            <a:r>
              <a:rPr lang="ru-RU" dirty="0" smtClean="0"/>
              <a:t>.  — М.  :  Просвещение,  2010.</a:t>
            </a:r>
          </a:p>
          <a:p>
            <a:r>
              <a:rPr lang="ru-RU" dirty="0" smtClean="0"/>
              <a:t>2.Сметанникова, Н.Н. </a:t>
            </a:r>
            <a:r>
              <a:rPr lang="ru-RU" dirty="0" err="1" smtClean="0"/>
              <a:t>Стратегиальный</a:t>
            </a:r>
            <a:r>
              <a:rPr lang="ru-RU" dirty="0" smtClean="0"/>
              <a:t> подход к обучению чтению: Междисциплинарные проблемы чтения и </a:t>
            </a:r>
            <a:r>
              <a:rPr lang="ru-RU" dirty="0" err="1" smtClean="0"/>
              <a:t>грамотности.-М</a:t>
            </a:r>
            <a:r>
              <a:rPr lang="ru-RU" dirty="0" smtClean="0"/>
              <a:t>.: Школьная библиотека,2005.-512 с.</a:t>
            </a:r>
          </a:p>
          <a:p>
            <a:r>
              <a:rPr lang="ru-RU" dirty="0" smtClean="0"/>
              <a:t>3.Сметанникова, Н.Н. Чтение и грамотность. Размышления в контексте Национальной программы поддержки и развития чтения // Как разорвать замкнутый круг: Поддержка и развитие чтения : проблемы и возможности : научно-практический сборник / сост.: Е.И. Кузьмин, О.К. Громова. – М.: МЦБС, 2007.</a:t>
            </a:r>
          </a:p>
          <a:p>
            <a:r>
              <a:rPr lang="ru-RU" dirty="0" smtClean="0"/>
              <a:t>4.Соболева О. В. Обучение пониманию текста: учебная книга — учитель — ученик // Психологическая наука и образование. — 2006. — № 1.</a:t>
            </a:r>
          </a:p>
          <a:p>
            <a:r>
              <a:rPr lang="ru-RU" dirty="0" smtClean="0"/>
              <a:t> </a:t>
            </a:r>
          </a:p>
          <a:p>
            <a:r>
              <a:rPr lang="ru-RU" dirty="0" smtClean="0"/>
              <a:t> </a:t>
            </a:r>
          </a:p>
          <a:p>
            <a:endParaRPr lang="ru-RU" dirty="0"/>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04800" y="457200"/>
            <a:ext cx="8686800" cy="523528"/>
          </a:xfrm>
        </p:spPr>
        <p:txBody>
          <a:bodyPr>
            <a:normAutofit fontScale="90000"/>
          </a:bodyPr>
          <a:lstStyle/>
          <a:p>
            <a:r>
              <a:rPr lang="ru-RU" b="1" dirty="0" smtClean="0">
                <a:solidFill>
                  <a:srgbClr val="C00000"/>
                </a:solidFill>
                <a:latin typeface="Times New Roman" pitchFamily="18" charset="0"/>
                <a:cs typeface="Times New Roman" pitchFamily="18" charset="0"/>
              </a:rPr>
              <a:t>Цели  работы над проблемой</a:t>
            </a:r>
            <a:endParaRPr lang="ru-RU" b="1" dirty="0">
              <a:solidFill>
                <a:srgbClr val="C00000"/>
              </a:solidFill>
              <a:latin typeface="Times New Roman" pitchFamily="18" charset="0"/>
              <a:cs typeface="Times New Roman" pitchFamily="18" charset="0"/>
            </a:endParaRPr>
          </a:p>
        </p:txBody>
      </p:sp>
      <p:sp>
        <p:nvSpPr>
          <p:cNvPr id="9" name="Содержимое 8"/>
          <p:cNvSpPr>
            <a:spLocks noGrp="1"/>
          </p:cNvSpPr>
          <p:nvPr>
            <p:ph idx="1"/>
          </p:nvPr>
        </p:nvSpPr>
        <p:spPr>
          <a:xfrm>
            <a:off x="304800" y="1124744"/>
            <a:ext cx="8299648" cy="4955381"/>
          </a:xfrm>
        </p:spPr>
        <p:txBody>
          <a:bodyPr>
            <a:normAutofit lnSpcReduction="10000"/>
          </a:bodyPr>
          <a:lstStyle/>
          <a:p>
            <a:pPr algn="just">
              <a:buNone/>
            </a:pPr>
            <a:r>
              <a:rPr lang="ru-RU" dirty="0" smtClean="0"/>
              <a:t>  </a:t>
            </a:r>
          </a:p>
          <a:p>
            <a:pPr algn="just">
              <a:buNone/>
            </a:pPr>
            <a:r>
              <a:rPr lang="ru-RU" dirty="0" smtClean="0"/>
              <a:t>       </a:t>
            </a:r>
            <a:r>
              <a:rPr lang="ru-RU" dirty="0" smtClean="0">
                <a:solidFill>
                  <a:schemeClr val="tx1"/>
                </a:solidFill>
                <a:latin typeface="Times New Roman" pitchFamily="18" charset="0"/>
                <a:cs typeface="Times New Roman" pitchFamily="18" charset="0"/>
              </a:rPr>
              <a:t>Совершенствование квалификации и  повышение компетенции учителя-предметника  в методике преподавания  в условиях реализации ФГОС ООО, развитие творческой инициативы, поиск и освоение современных технологий  формирования  </a:t>
            </a:r>
            <a:r>
              <a:rPr lang="ru-RU" dirty="0" err="1" smtClean="0">
                <a:solidFill>
                  <a:schemeClr val="tx1"/>
                </a:solidFill>
                <a:latin typeface="Times New Roman" pitchFamily="18" charset="0"/>
                <a:cs typeface="Times New Roman" pitchFamily="18" charset="0"/>
              </a:rPr>
              <a:t>метапредметных</a:t>
            </a:r>
            <a:r>
              <a:rPr lang="ru-RU" dirty="0" smtClean="0">
                <a:solidFill>
                  <a:schemeClr val="tx1"/>
                </a:solidFill>
                <a:latin typeface="Times New Roman" pitchFamily="18" charset="0"/>
                <a:cs typeface="Times New Roman" pitchFamily="18" charset="0"/>
              </a:rPr>
              <a:t> универсальных учебных действий  (смыслового чтения и работы с текстом).</a:t>
            </a:r>
            <a:endParaRPr lang="ru-RU" i="1" dirty="0">
              <a:solidFill>
                <a:schemeClr val="tx1"/>
              </a:solidFill>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504056"/>
          </a:xfrm>
        </p:spPr>
        <p:txBody>
          <a:bodyPr>
            <a:normAutofit fontScale="90000"/>
          </a:bodyPr>
          <a:lstStyle/>
          <a:p>
            <a:r>
              <a:rPr lang="ru-RU" b="1" dirty="0" smtClean="0">
                <a:solidFill>
                  <a:srgbClr val="C00000"/>
                </a:solidFill>
                <a:latin typeface="Times New Roman" pitchFamily="18" charset="0"/>
                <a:cs typeface="Times New Roman" pitchFamily="18" charset="0"/>
              </a:rPr>
              <a:t>Задачи работы над проблемой</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124744"/>
            <a:ext cx="8686800" cy="4955381"/>
          </a:xfrm>
        </p:spPr>
        <p:txBody>
          <a:bodyPr>
            <a:normAutofit fontScale="70000" lnSpcReduction="20000"/>
          </a:bodyPr>
          <a:lstStyle/>
          <a:p>
            <a:pPr>
              <a:buFont typeface="Wingdings" pitchFamily="2" charset="2"/>
              <a:buChar char="§"/>
            </a:pPr>
            <a:r>
              <a:rPr lang="ru-RU" dirty="0" smtClean="0">
                <a:solidFill>
                  <a:schemeClr val="tx1"/>
                </a:solidFill>
                <a:latin typeface="Times New Roman" pitchFamily="18" charset="0"/>
                <a:cs typeface="Times New Roman" pitchFamily="18" charset="0"/>
              </a:rPr>
              <a:t>Познакомиться   со</a:t>
            </a:r>
            <a:r>
              <a:rPr lang="ru-RU" u="sng" dirty="0" smtClean="0">
                <a:solidFill>
                  <a:schemeClr val="tx1"/>
                </a:solidFill>
                <a:latin typeface="Times New Roman" pitchFamily="18" charset="0"/>
                <a:cs typeface="Times New Roman" pitchFamily="18" charset="0"/>
              </a:rPr>
              <a:t> </a:t>
            </a:r>
            <a:r>
              <a:rPr lang="ru-RU" u="sng" dirty="0" smtClean="0">
                <a:solidFill>
                  <a:schemeClr val="tx1"/>
                </a:solidFill>
                <a:latin typeface="Times New Roman" pitchFamily="18" charset="0"/>
                <a:cs typeface="Times New Roman" pitchFamily="18" charset="0"/>
                <a:hlinkClick r:id="rId2"/>
              </a:rPr>
              <a:t>стратегиями</a:t>
            </a:r>
            <a:r>
              <a:rPr lang="ru-RU" u="sng"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смыслового чтения и работы с текстом.</a:t>
            </a:r>
            <a:endParaRPr lang="ru-RU" i="1" dirty="0" smtClean="0">
              <a:solidFill>
                <a:schemeClr val="tx1"/>
              </a:solidFill>
              <a:latin typeface="Times New Roman" pitchFamily="18" charset="0"/>
              <a:cs typeface="Times New Roman" pitchFamily="18" charset="0"/>
            </a:endParaRPr>
          </a:p>
          <a:p>
            <a:pPr>
              <a:buFont typeface="Wingdings" pitchFamily="2" charset="2"/>
              <a:buChar char="§"/>
            </a:pPr>
            <a:r>
              <a:rPr lang="ru-RU" dirty="0" smtClean="0">
                <a:solidFill>
                  <a:schemeClr val="tx1"/>
                </a:solidFill>
                <a:latin typeface="Times New Roman" pitchFamily="18" charset="0"/>
                <a:cs typeface="Times New Roman" pitchFamily="18" charset="0"/>
              </a:rPr>
              <a:t>Изучить  опыт творчески работающих учителей через мастер-классы, обучающие семинары, дистанционные формы.</a:t>
            </a:r>
            <a:endParaRPr lang="ru-RU" i="1" dirty="0" smtClean="0">
              <a:solidFill>
                <a:schemeClr val="tx1"/>
              </a:solidFill>
              <a:latin typeface="Times New Roman" pitchFamily="18" charset="0"/>
              <a:cs typeface="Times New Roman" pitchFamily="18" charset="0"/>
            </a:endParaRPr>
          </a:p>
          <a:p>
            <a:pPr>
              <a:buFont typeface="Wingdings" pitchFamily="2" charset="2"/>
              <a:buChar char="§"/>
            </a:pPr>
            <a:r>
              <a:rPr lang="ru-RU" dirty="0" smtClean="0">
                <a:solidFill>
                  <a:schemeClr val="tx1"/>
                </a:solidFill>
                <a:latin typeface="Times New Roman" pitchFamily="18" charset="0"/>
                <a:cs typeface="Times New Roman" pitchFamily="18" charset="0"/>
              </a:rPr>
              <a:t> Углубить знания  о методах и приемах смыслового чтения и работе с текстом.</a:t>
            </a:r>
            <a:endParaRPr lang="ru-RU" i="1" dirty="0" smtClean="0">
              <a:solidFill>
                <a:schemeClr val="tx1"/>
              </a:solidFill>
              <a:latin typeface="Times New Roman" pitchFamily="18" charset="0"/>
              <a:cs typeface="Times New Roman" pitchFamily="18" charset="0"/>
            </a:endParaRPr>
          </a:p>
          <a:p>
            <a:pPr>
              <a:buFont typeface="Wingdings" pitchFamily="2" charset="2"/>
              <a:buChar char="§"/>
            </a:pPr>
            <a:r>
              <a:rPr lang="ru-RU" dirty="0" smtClean="0">
                <a:solidFill>
                  <a:schemeClr val="tx1"/>
                </a:solidFill>
                <a:latin typeface="Times New Roman" pitchFamily="18" charset="0"/>
                <a:cs typeface="Times New Roman" pitchFamily="18" charset="0"/>
              </a:rPr>
              <a:t>Освоить и внедрить в образовательный процесс современные образовательные технологии ,обеспечивающие реализацию стратегии смыслового  чтения  и работы с текстом  в основной школе.</a:t>
            </a:r>
            <a:endParaRPr lang="ru-RU" i="1" dirty="0" smtClean="0">
              <a:solidFill>
                <a:schemeClr val="tx1"/>
              </a:solidFill>
              <a:latin typeface="Times New Roman" pitchFamily="18" charset="0"/>
              <a:cs typeface="Times New Roman" pitchFamily="18" charset="0"/>
            </a:endParaRPr>
          </a:p>
          <a:p>
            <a:pPr>
              <a:buFont typeface="Wingdings" pitchFamily="2" charset="2"/>
              <a:buChar char="§"/>
            </a:pPr>
            <a:r>
              <a:rPr lang="ru-RU" dirty="0" smtClean="0">
                <a:solidFill>
                  <a:schemeClr val="tx1"/>
                </a:solidFill>
                <a:latin typeface="Times New Roman" pitchFamily="18" charset="0"/>
                <a:cs typeface="Times New Roman" pitchFamily="18" charset="0"/>
              </a:rPr>
              <a:t>Сформировать банк технологий, приемов и методов, наиболее эффективных для обучения  школьников </a:t>
            </a:r>
            <a:r>
              <a:rPr lang="ru-RU" dirty="0" smtClean="0">
                <a:solidFill>
                  <a:schemeClr val="tx1"/>
                </a:solidFill>
                <a:latin typeface="Times New Roman" pitchFamily="18" charset="0"/>
                <a:cs typeface="Times New Roman" pitchFamily="18" charset="0"/>
                <a:hlinkClick r:id="rId2"/>
              </a:rPr>
              <a:t>стратегиям</a:t>
            </a:r>
            <a:r>
              <a:rPr lang="ru-RU" dirty="0" smtClean="0">
                <a:solidFill>
                  <a:schemeClr val="tx1"/>
                </a:solidFill>
                <a:latin typeface="Times New Roman" pitchFamily="18" charset="0"/>
                <a:cs typeface="Times New Roman" pitchFamily="18" charset="0"/>
              </a:rPr>
              <a:t> смыслового чтения и работы с текстом. </a:t>
            </a:r>
          </a:p>
          <a:p>
            <a:pPr>
              <a:buFont typeface="Wingdings" pitchFamily="2" charset="2"/>
              <a:buChar char="§"/>
            </a:pPr>
            <a:r>
              <a:rPr lang="ru-RU" dirty="0" smtClean="0">
                <a:solidFill>
                  <a:schemeClr val="tx1"/>
                </a:solidFill>
                <a:latin typeface="Times New Roman" pitchFamily="18" charset="0"/>
                <a:cs typeface="Times New Roman" pitchFamily="18" charset="0"/>
              </a:rPr>
              <a:t>Разработать  задания, проекты уроков (занятий) истории и обществознания , направленные на обучение  школьников </a:t>
            </a:r>
            <a:r>
              <a:rPr lang="ru-RU" dirty="0" smtClean="0">
                <a:solidFill>
                  <a:schemeClr val="tx1"/>
                </a:solidFill>
                <a:latin typeface="Times New Roman" pitchFamily="18" charset="0"/>
                <a:cs typeface="Times New Roman" pitchFamily="18" charset="0"/>
                <a:hlinkClick r:id="rId2"/>
              </a:rPr>
              <a:t>стратегиям</a:t>
            </a:r>
            <a:r>
              <a:rPr lang="ru-RU" dirty="0" smtClean="0">
                <a:solidFill>
                  <a:schemeClr val="tx1"/>
                </a:solidFill>
                <a:latin typeface="Times New Roman" pitchFamily="18" charset="0"/>
                <a:cs typeface="Times New Roman" pitchFamily="18" charset="0"/>
              </a:rPr>
              <a:t> смыслового чтения и работы с текстом.</a:t>
            </a:r>
            <a:endParaRPr lang="ru-RU" i="1" dirty="0" smtClean="0">
              <a:solidFill>
                <a:schemeClr val="tx1"/>
              </a:solidFill>
              <a:latin typeface="Times New Roman" pitchFamily="18" charset="0"/>
              <a:cs typeface="Times New Roman" pitchFamily="18" charset="0"/>
            </a:endParaRPr>
          </a:p>
          <a:p>
            <a:endParaRPr lang="ru-RU" dirty="0"/>
          </a:p>
        </p:txBody>
      </p:sp>
    </p:spTree>
  </p:cSld>
  <p:clrMapOvr>
    <a:masterClrMapping/>
  </p:clrMapOvr>
  <p:transition>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2864</TotalTime>
  <Words>5921</Words>
  <Application>Microsoft Office PowerPoint</Application>
  <PresentationFormat>Экран (4:3)</PresentationFormat>
  <Paragraphs>442</Paragraphs>
  <Slides>78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78</vt:i4>
      </vt:variant>
    </vt:vector>
  </HeadingPairs>
  <TitlesOfParts>
    <vt:vector size="79" baseType="lpstr">
      <vt:lpstr>Трек</vt:lpstr>
      <vt:lpstr>Из опыта работы учителя истории и обществознания МБОУ «Белогорская СШ №3» г.Белогорска Республики Крым Хомяковой Галины Николаевны </vt:lpstr>
      <vt:lpstr>Слайд 2</vt:lpstr>
      <vt:lpstr>АКТУАЛЬНОСТЬ ПРОБЛЕМЫ</vt:lpstr>
      <vt:lpstr>Слайд 4</vt:lpstr>
      <vt:lpstr>Слайд 5</vt:lpstr>
      <vt:lpstr>Слайд 6</vt:lpstr>
      <vt:lpstr>Требования ФГОС  ООО</vt:lpstr>
      <vt:lpstr>Цели  работы над проблемой</vt:lpstr>
      <vt:lpstr>Задачи работы над проблемой</vt:lpstr>
      <vt:lpstr>Ожидаемые результаты</vt:lpstr>
      <vt:lpstr> литература</vt:lpstr>
      <vt:lpstr>Слайд 12</vt:lpstr>
      <vt:lpstr>Слайд 13</vt:lpstr>
      <vt:lpstr>Слайд 14</vt:lpstr>
      <vt:lpstr>Что такое смысловое чтение</vt:lpstr>
      <vt:lpstr>Слайд 16</vt:lpstr>
      <vt:lpstr>Слайд 17</vt:lpstr>
      <vt:lpstr>Что такое стратегии смыслового чтения</vt:lpstr>
      <vt:lpstr>История проблемы</vt:lpstr>
      <vt:lpstr>Слайд 20</vt:lpstr>
      <vt:lpstr>Слайд 21</vt:lpstr>
      <vt:lpstr>Что такое стратегии смыслового чтения</vt:lpstr>
      <vt:lpstr>Важно!</vt:lpstr>
      <vt:lpstr>Общая характеристика стратегий</vt:lpstr>
      <vt:lpstr>Стадии стратегиальной модели обработки текста</vt:lpstr>
      <vt:lpstr>Слайд 26</vt:lpstr>
      <vt:lpstr>Стратегии  предчтения</vt:lpstr>
      <vt:lpstr>Слайд 28</vt:lpstr>
      <vt:lpstr>исполнительная фаза чтения</vt:lpstr>
      <vt:lpstr>Стратегии исполнительного этапа</vt:lpstr>
      <vt:lpstr>Постчтение</vt:lpstr>
      <vt:lpstr> Стратегии постчтения</vt:lpstr>
      <vt:lpstr>Слайд 33</vt:lpstr>
      <vt:lpstr>Виды смыслового чтения</vt:lpstr>
      <vt:lpstr>Ознакомительное чтение</vt:lpstr>
      <vt:lpstr>Поисковое чтение</vt:lpstr>
      <vt:lpstr>Изучающее  чтение</vt:lpstr>
      <vt:lpstr>Рефлексивное чтение</vt:lpstr>
      <vt:lpstr>Слайд 39</vt:lpstr>
      <vt:lpstr>Слайд 40</vt:lpstr>
      <vt:lpstr>Слайд 41</vt:lpstr>
      <vt:lpstr>Технологии</vt:lpstr>
      <vt:lpstr>Игровые технологии</vt:lpstr>
      <vt:lpstr>3. Мои разработки</vt:lpstr>
      <vt:lpstr>Актуальность вопроса</vt:lpstr>
      <vt:lpstr>Теория вопроса</vt:lpstr>
      <vt:lpstr>Слайд 47</vt:lpstr>
      <vt:lpstr>Слайд 48</vt:lpstr>
      <vt:lpstr>Слайд 49</vt:lpstr>
      <vt:lpstr>«Ключ   ко  всякой  науке»</vt:lpstr>
      <vt:lpstr>Слайд 51</vt:lpstr>
      <vt:lpstr>Классификация вопросов по Б. Блуму</vt:lpstr>
      <vt:lpstr>Слайд 53</vt:lpstr>
      <vt:lpstr>Рекомендации учителю</vt:lpstr>
      <vt:lpstr>Первые шаги</vt:lpstr>
      <vt:lpstr>Слайд 56</vt:lpstr>
      <vt:lpstr>«Такие разные вопросы»</vt:lpstr>
      <vt:lpstr>Прием «Задай вопрос» </vt:lpstr>
      <vt:lpstr>Другие приемы </vt:lpstr>
      <vt:lpstr>Примеры</vt:lpstr>
      <vt:lpstr>Игра «Следопыт»</vt:lpstr>
      <vt:lpstr>Прием «Тонких» и «толстых »вопросов</vt:lpstr>
      <vt:lpstr>Фрагмент  урока  истории  в 5 классе Тема урока   Государство на берегах Нила </vt:lpstr>
      <vt:lpstr>Слайд 64</vt:lpstr>
      <vt:lpstr>Слайд 65</vt:lpstr>
      <vt:lpstr>Слайд 66</vt:lpstr>
      <vt:lpstr>Фрагмент  урока  истории  в 5 классе Тема урока   Как жили земледельцы и ремесленники </vt:lpstr>
      <vt:lpstr>Слайд 68</vt:lpstr>
      <vt:lpstr>Слайд 69</vt:lpstr>
      <vt:lpstr>Слайд 70</vt:lpstr>
      <vt:lpstr>Прием «Маркировка текста»</vt:lpstr>
      <vt:lpstr>Прием «Цепочка вопросов»</vt:lpstr>
      <vt:lpstr>Прием «Экскурсовод»</vt:lpstr>
      <vt:lpstr> Прием « Тайм-аут»(чтение с остановками) </vt:lpstr>
      <vt:lpstr>Фрагмент  урока  истории  в 5 классе Тема урока   Религия древних греков </vt:lpstr>
      <vt:lpstr>Прием «Составь задание».</vt:lpstr>
      <vt:lpstr>Выводы</vt:lpstr>
      <vt:lpstr>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Старостина Ирина</dc:creator>
  <cp:lastModifiedBy>GNX</cp:lastModifiedBy>
  <cp:revision>220</cp:revision>
  <dcterms:created xsi:type="dcterms:W3CDTF">2013-12-01T20:35:56Z</dcterms:created>
  <dcterms:modified xsi:type="dcterms:W3CDTF">2018-12-16T19:07:36Z</dcterms:modified>
</cp:coreProperties>
</file>