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76" r:id="rId5"/>
    <p:sldId id="277" r:id="rId6"/>
    <p:sldId id="269" r:id="rId7"/>
    <p:sldId id="270" r:id="rId8"/>
    <p:sldId id="272" r:id="rId9"/>
    <p:sldId id="273" r:id="rId10"/>
    <p:sldId id="274" r:id="rId11"/>
    <p:sldId id="275" r:id="rId12"/>
    <p:sldId id="278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8E3FE-F04D-413C-A9CE-AB3A513909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EFBF3-2055-4B05-821E-4A19BBF981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D168B-85CF-42F5-9B4B-DC5A5F40F1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2CB6D-FBAA-47A9-9D96-DBB216522B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5403E-E6C6-4844-872A-5B14511856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72099-6CDD-4371-83B5-E2346EC0D2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65E58-C870-41A6-BEFD-DC91C8FDAF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C9306-95CA-4B66-9250-AB64B86243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99B36-09C8-47D9-801E-884731072D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E0607-98A0-4188-98C9-4E815BCFD6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469B9-D791-4836-9F81-B9085FB55A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41B173-3310-4880-B38B-522217AB911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sovet.su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nagold.ru/fon/clipart/u/ugol/ugol47.png" TargetMode="External"/><Relationship Id="rId5" Type="http://schemas.openxmlformats.org/officeDocument/2006/relationships/hyperlink" Target="http://wpapers.ru/wallpapers/Citys/SPB/2282/1280x960_%CF%E0%EC%FF%F2%ED%E8%EA-%CF%E5%F2%F0%F3-%D1%E0%ED%EA%F2-%CF%E5%F2%E5%F0%E1%F3%F0%E3.jpg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0" y="0"/>
            <a:ext cx="9067800" cy="6799263"/>
            <a:chOff x="0" y="0"/>
            <a:chExt cx="5712" cy="428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5711" cy="4283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4105" name="Picture 9" descr="ugol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0"/>
              <a:ext cx="1584" cy="3072"/>
            </a:xfrm>
            <a:prstGeom prst="rect">
              <a:avLst/>
            </a:prstGeom>
            <a:noFill/>
          </p:spPr>
        </p:pic>
        <p:pic>
          <p:nvPicPr>
            <p:cNvPr id="4106" name="Picture 10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200"/>
              <a:ext cx="1680" cy="3072"/>
            </a:xfrm>
            <a:prstGeom prst="rect">
              <a:avLst/>
            </a:prstGeom>
            <a:noFill/>
          </p:spPr>
        </p:pic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1"/>
            <a:ext cx="7772400" cy="1828799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Предпосылки петровских реформ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Урок истории  в 8 классе. Подготовил учитель МБОУ «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Белогорская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СШ №3»г.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Белогорска Республики Крым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Хомякова Галина Николаевна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000" dirty="0" smtClean="0"/>
              <a:t>                             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Усиление иностранного</a:t>
            </a:r>
            <a:b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влияния на        Россию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Уже в ходе смоленской войны в составе русской армии воевали шесть полков «иноземного строя».Позднее их стали  комплектовать и из русских</a:t>
            </a:r>
            <a:endParaRPr lang="ru-RU" dirty="0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4800" y="304800"/>
            <a:ext cx="9448800" cy="6781800"/>
            <a:chOff x="-192" y="0"/>
            <a:chExt cx="5952" cy="4272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4" y="48"/>
              <a:ext cx="460" cy="960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92" y="0"/>
              <a:ext cx="768" cy="933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40" y="3744"/>
              <a:ext cx="1320" cy="528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" y="3323"/>
              <a:ext cx="414" cy="949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295401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8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"/>
          <a:stretch/>
        </p:blipFill>
        <p:spPr bwMode="auto">
          <a:xfrm>
            <a:off x="533400" y="1905000"/>
            <a:ext cx="336997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000" dirty="0" smtClean="0"/>
              <a:t>                             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Усиление иностранного</a:t>
            </a:r>
            <a:b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влияния на        Россию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495800" cy="525780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Москву устремились носители польской культуры из числа украинцев и белорусов, оказавшие значительное влияние на развитие российского образования, церковных обрядов, художественной культуры</a:t>
            </a:r>
            <a:endParaRPr lang="ru-RU" dirty="0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4800" y="304800"/>
            <a:ext cx="9344025" cy="6781800"/>
            <a:chOff x="-192" y="0"/>
            <a:chExt cx="5886" cy="4272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4" y="48"/>
              <a:ext cx="460" cy="960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92" y="0"/>
              <a:ext cx="768" cy="933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0" y="3437"/>
              <a:ext cx="1248" cy="499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" y="3323"/>
              <a:ext cx="414" cy="949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295401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8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752600"/>
            <a:ext cx="4343400" cy="436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152079"/>
            <a:ext cx="8916681" cy="6505253"/>
            <a:chOff x="0" y="98"/>
            <a:chExt cx="5570" cy="4192"/>
          </a:xfrm>
        </p:grpSpPr>
        <p:pic>
          <p:nvPicPr>
            <p:cNvPr id="14339" name="Picture 3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8" y="196"/>
              <a:ext cx="382" cy="795"/>
            </a:xfrm>
            <a:prstGeom prst="rect">
              <a:avLst/>
            </a:prstGeom>
            <a:noFill/>
          </p:spPr>
        </p:pic>
        <p:pic>
          <p:nvPicPr>
            <p:cNvPr id="14340" name="Picture 4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8"/>
              <a:ext cx="809" cy="983"/>
            </a:xfrm>
            <a:prstGeom prst="rect">
              <a:avLst/>
            </a:prstGeom>
            <a:noFill/>
          </p:spPr>
        </p:pic>
        <p:pic>
          <p:nvPicPr>
            <p:cNvPr id="14346" name="Picture 10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2" y="3720"/>
              <a:ext cx="1010" cy="404"/>
            </a:xfrm>
            <a:prstGeom prst="rect">
              <a:avLst/>
            </a:prstGeom>
            <a:noFill/>
          </p:spPr>
        </p:pic>
        <p:pic>
          <p:nvPicPr>
            <p:cNvPr id="14347" name="Picture 11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3" y="3745"/>
              <a:ext cx="238" cy="545"/>
            </a:xfrm>
            <a:prstGeom prst="rect">
              <a:avLst/>
            </a:prstGeom>
            <a:noFill/>
          </p:spPr>
        </p:pic>
      </p:grp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Предпосылки петровских реформ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Monotype Corsiva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Monotype Corsiva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-1" y="762002"/>
          <a:ext cx="9144001" cy="6138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367"/>
                <a:gridCol w="3187817"/>
                <a:gridCol w="3187817"/>
              </a:tblGrid>
              <a:tr h="38099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Реформаторы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Их планы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Симеон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Полоцкий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Выступал за объединение русского, украинского и белорусского народа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Его ученики пытались проводить реформы по западному образцу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31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Б.И.Морозов и И.Д.Милославский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Стремились использовать голландский опыт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предпринимательства.</a:t>
                      </a:r>
                    </a:p>
                    <a:p>
                      <a:pPr algn="just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Планируют реформировать армию и производство вооружения.</a:t>
                      </a:r>
                    </a:p>
                    <a:p>
                      <a:pPr algn="just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Провести налоговую реформу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Привели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власти  незнатных, но умных людей.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Изучили западный опыт формирования армии.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Ввели высокие налоги на соль и табак.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Создали русскую регулярную армию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0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А.Л.Ордин-Нащокин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Выступал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расширение связей с Западной Европой и Востоком.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Сократить дворянское ополчение.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Ввести элементы городского самоуправления.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Считал, что государство должно заниматься экономикой.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Расширение экономического и культурного сотрудничества с Западом.</a:t>
                      </a:r>
                    </a:p>
                    <a:p>
                      <a:pPr lvl="0"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новых мануфактур, принятие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Новоторгового устава.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Установление почтовой связи между Москвой, Вильно и Ригой.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41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В.В.Голицын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Предлагал освободить крестьян от помещиков.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Предлагал ввести "поголовную" подать.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Предлагал отказаться от дворянского ополчения 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Открыл Славяно-греко-латинскую академию.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отменил смертную казнь за "возмутительные" слова против власти.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 вводить европейские формы быта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0" y="0"/>
            <a:ext cx="9067800" cy="6781800"/>
            <a:chOff x="0" y="0"/>
            <a:chExt cx="5712" cy="4272"/>
          </a:xfrm>
        </p:grpSpPr>
        <p:pic>
          <p:nvPicPr>
            <p:cNvPr id="14339" name="Picture 3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4" y="48"/>
              <a:ext cx="990" cy="2064"/>
            </a:xfrm>
            <a:prstGeom prst="rect">
              <a:avLst/>
            </a:prstGeom>
            <a:noFill/>
          </p:spPr>
        </p:pic>
        <p:pic>
          <p:nvPicPr>
            <p:cNvPr id="14340" name="Picture 4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056" cy="2496"/>
            </a:xfrm>
            <a:prstGeom prst="rect">
              <a:avLst/>
            </a:prstGeom>
            <a:noFill/>
          </p:spPr>
        </p:pic>
        <p:pic>
          <p:nvPicPr>
            <p:cNvPr id="14346" name="Picture 10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2" y="3408"/>
              <a:ext cx="2160" cy="864"/>
            </a:xfrm>
            <a:prstGeom prst="rect">
              <a:avLst/>
            </a:prstGeom>
            <a:noFill/>
          </p:spPr>
        </p:pic>
        <p:pic>
          <p:nvPicPr>
            <p:cNvPr id="14347" name="Picture 11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" y="2112"/>
              <a:ext cx="942" cy="2160"/>
            </a:xfrm>
            <a:prstGeom prst="rect">
              <a:avLst/>
            </a:prstGeom>
            <a:noFill/>
          </p:spPr>
        </p:pic>
      </p:grp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295400"/>
            <a:ext cx="5562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источник </a:t>
            </a:r>
            <a:r>
              <a:rPr lang="ru-RU" sz="2800" b="1" dirty="0">
                <a:solidFill>
                  <a:schemeClr val="tx1"/>
                </a:solidFill>
                <a:latin typeface="Monotype Corsiva" pitchFamily="66" charset="0"/>
              </a:rPr>
              <a:t>шаблона: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6705600" cy="4419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Monotype Corsiva" pitchFamily="66" charset="0"/>
            </a:endParaRPr>
          </a:p>
          <a:p>
            <a:pPr algn="ctr">
              <a:lnSpc>
                <a:spcPct val="150000"/>
              </a:lnSpc>
              <a:buSzPct val="200000"/>
              <a:buFontTx/>
              <a:buNone/>
            </a:pPr>
            <a:r>
              <a:rPr lang="ru-RU" sz="2400" b="1" dirty="0"/>
              <a:t>Зинина Светлана Александровна</a:t>
            </a:r>
            <a:r>
              <a:rPr lang="ru-RU" sz="2000" dirty="0"/>
              <a:t>, </a:t>
            </a:r>
          </a:p>
          <a:p>
            <a:pPr algn="ctr">
              <a:lnSpc>
                <a:spcPct val="150000"/>
              </a:lnSpc>
              <a:buSzPct val="200000"/>
              <a:buFontTx/>
              <a:buNone/>
            </a:pPr>
            <a:r>
              <a:rPr lang="ru-RU" sz="2000" dirty="0"/>
              <a:t>учитель истории и обществознания муниципального образовательного учреждения средней общеобразовательной школы №43 г. Волгограда</a:t>
            </a:r>
          </a:p>
          <a:p>
            <a:pPr algn="ctr">
              <a:lnSpc>
                <a:spcPct val="150000"/>
              </a:lnSpc>
              <a:buSzPct val="200000"/>
              <a:buFontTx/>
              <a:buNone/>
            </a:pPr>
            <a:r>
              <a:rPr lang="ru-RU" sz="2000" dirty="0"/>
              <a:t>Сайт: </a:t>
            </a:r>
            <a:r>
              <a: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http://pedsovet.su/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Monotype Corsiva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ugol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76200"/>
            <a:ext cx="1571625" cy="3276600"/>
          </a:xfrm>
          <a:prstGeom prst="rect">
            <a:avLst/>
          </a:prstGeom>
          <a:noFill/>
        </p:spPr>
      </p:pic>
      <p:pic>
        <p:nvPicPr>
          <p:cNvPr id="15364" name="Picture 4" descr="Рисунок пе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63900" cy="3962400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0" y="2133600"/>
            <a:ext cx="64770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  <a:hlinkClick r:id="rId5"/>
              </a:rPr>
              <a:t>http://wpapers.ru/wallpapers/Citys/SPB/2282/1280x960_%CF%E0%EC%FF%F2%ED%E8%EA-%CF%E5%F2%F0%F3-%D1%E0%ED%EA%F2-%CF%E5%F2%E5%F0%E1%F3%F0%E3.jpg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  <a:hlinkClick r:id="rId6"/>
              </a:rPr>
              <a:t>http://www.lenagold.ru/fon/clipart/u/ugol/ugol47.png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370" name="Picture 10" descr="ugol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5410200"/>
            <a:ext cx="3429000" cy="1371600"/>
          </a:xfrm>
          <a:prstGeom prst="rect">
            <a:avLst/>
          </a:prstGeom>
          <a:noFill/>
        </p:spPr>
      </p:pic>
      <p:pic>
        <p:nvPicPr>
          <p:cNvPr id="15371" name="Picture 11" descr="ugol4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" y="3352800"/>
            <a:ext cx="1495425" cy="3429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81000"/>
            <a:ext cx="5562600" cy="1143000"/>
          </a:xfrm>
        </p:spPr>
        <p:txBody>
          <a:bodyPr/>
          <a:lstStyle/>
          <a:p>
            <a:r>
              <a:rPr lang="ru-RU" sz="4000">
                <a:latin typeface="Monotype Corsiva" pitchFamily="66" charset="0"/>
              </a:rPr>
              <a:t>Источники</a:t>
            </a:r>
            <a:br>
              <a:rPr lang="ru-RU" sz="4000">
                <a:latin typeface="Monotype Corsiva" pitchFamily="66" charset="0"/>
              </a:rPr>
            </a:br>
            <a:r>
              <a:rPr lang="ru-RU" sz="4000">
                <a:latin typeface="Monotype Corsiva" pitchFamily="66" charset="0"/>
              </a:rPr>
              <a:t>иллюстраций: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05800" cy="4114799"/>
          </a:xfrm>
        </p:spPr>
        <p:txBody>
          <a:bodyPr/>
          <a:lstStyle/>
          <a:p>
            <a:pPr algn="just">
              <a:buNone/>
            </a:pPr>
            <a:endParaRPr lang="ru-RU" dirty="0">
              <a:latin typeface="Monotype Corsiva" pitchFamily="66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основе изучения    идей и деятельности  выдающихся представителей  власти России  конца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XYII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века подвести учащихся  к пониманию причин    складывания в правящих кругах России убеждений в необходимости проведения в стране серьезных преобразований ,  как предпосылок петровских реформ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0" y="76200"/>
            <a:ext cx="8845299" cy="6383819"/>
            <a:chOff x="0" y="0"/>
            <a:chExt cx="5917" cy="4312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99" y="103"/>
              <a:ext cx="718" cy="1496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172" cy="1424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0" y="3312"/>
              <a:ext cx="2400" cy="960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" y="2985"/>
              <a:ext cx="982" cy="1327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152079"/>
            <a:ext cx="8916681" cy="6505253"/>
            <a:chOff x="0" y="98"/>
            <a:chExt cx="5570" cy="4192"/>
          </a:xfrm>
        </p:grpSpPr>
        <p:pic>
          <p:nvPicPr>
            <p:cNvPr id="14339" name="Picture 3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8" y="196"/>
              <a:ext cx="762" cy="1588"/>
            </a:xfrm>
            <a:prstGeom prst="rect">
              <a:avLst/>
            </a:prstGeom>
            <a:noFill/>
          </p:spPr>
        </p:pic>
        <p:pic>
          <p:nvPicPr>
            <p:cNvPr id="14340" name="Picture 4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8"/>
              <a:ext cx="1142" cy="1387"/>
            </a:xfrm>
            <a:prstGeom prst="rect">
              <a:avLst/>
            </a:prstGeom>
            <a:noFill/>
          </p:spPr>
        </p:pic>
        <p:pic>
          <p:nvPicPr>
            <p:cNvPr id="14346" name="Picture 10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3" y="3437"/>
              <a:ext cx="1719" cy="687"/>
            </a:xfrm>
            <a:prstGeom prst="rect">
              <a:avLst/>
            </a:prstGeom>
            <a:noFill/>
          </p:spPr>
        </p:pic>
        <p:pic>
          <p:nvPicPr>
            <p:cNvPr id="14347" name="Picture 11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3" y="3241"/>
              <a:ext cx="458" cy="1049"/>
            </a:xfrm>
            <a:prstGeom prst="rect">
              <a:avLst/>
            </a:prstGeom>
            <a:noFill/>
          </p:spPr>
        </p:pic>
      </p:grp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Monotype Corsiva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Усиление иностранного влияния на Россию.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Симеон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Полоцкий.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3.Политический курс Б.И.Морозова и И.Д.Милославского.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Деятельность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А.Л.Ордина-Нащокина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Реформаторские планы В.В.Голицына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152079"/>
            <a:ext cx="8916681" cy="6505253"/>
            <a:chOff x="0" y="98"/>
            <a:chExt cx="5570" cy="4192"/>
          </a:xfrm>
        </p:grpSpPr>
        <p:pic>
          <p:nvPicPr>
            <p:cNvPr id="14339" name="Picture 3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8" y="196"/>
              <a:ext cx="382" cy="795"/>
            </a:xfrm>
            <a:prstGeom prst="rect">
              <a:avLst/>
            </a:prstGeom>
            <a:noFill/>
          </p:spPr>
        </p:pic>
        <p:pic>
          <p:nvPicPr>
            <p:cNvPr id="14340" name="Picture 4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8"/>
              <a:ext cx="809" cy="983"/>
            </a:xfrm>
            <a:prstGeom prst="rect">
              <a:avLst/>
            </a:prstGeom>
            <a:noFill/>
          </p:spPr>
        </p:pic>
        <p:pic>
          <p:nvPicPr>
            <p:cNvPr id="14346" name="Picture 10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2" y="3720"/>
              <a:ext cx="1010" cy="404"/>
            </a:xfrm>
            <a:prstGeom prst="rect">
              <a:avLst/>
            </a:prstGeom>
            <a:noFill/>
          </p:spPr>
        </p:pic>
        <p:pic>
          <p:nvPicPr>
            <p:cNvPr id="14347" name="Picture 11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3" y="3745"/>
              <a:ext cx="238" cy="545"/>
            </a:xfrm>
            <a:prstGeom prst="rect">
              <a:avLst/>
            </a:prstGeom>
            <a:noFill/>
          </p:spPr>
        </p:pic>
      </p:grp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Предпосылки петровских реформ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Monotype Corsiva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Monotype Corsiva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81000" y="1143002"/>
          <a:ext cx="83058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2667000"/>
                <a:gridCol w="2514600"/>
              </a:tblGrid>
              <a:tr h="102108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Реформаторы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Их планы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1080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Симеон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Полоцкий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108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Б.И.Морозов и И.Д.Милославский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1080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А.Л.Ордин-Нащокин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108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В.В.Голицын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152079"/>
            <a:ext cx="8916681" cy="6505253"/>
            <a:chOff x="0" y="98"/>
            <a:chExt cx="5570" cy="4192"/>
          </a:xfrm>
        </p:grpSpPr>
        <p:pic>
          <p:nvPicPr>
            <p:cNvPr id="14339" name="Picture 3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8" y="196"/>
              <a:ext cx="762" cy="1588"/>
            </a:xfrm>
            <a:prstGeom prst="rect">
              <a:avLst/>
            </a:prstGeom>
            <a:noFill/>
          </p:spPr>
        </p:pic>
        <p:pic>
          <p:nvPicPr>
            <p:cNvPr id="14340" name="Picture 4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8"/>
              <a:ext cx="1142" cy="1387"/>
            </a:xfrm>
            <a:prstGeom prst="rect">
              <a:avLst/>
            </a:prstGeom>
            <a:noFill/>
          </p:spPr>
        </p:pic>
        <p:pic>
          <p:nvPicPr>
            <p:cNvPr id="14346" name="Picture 10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3" y="3437"/>
              <a:ext cx="1719" cy="687"/>
            </a:xfrm>
            <a:prstGeom prst="rect">
              <a:avLst/>
            </a:prstGeom>
            <a:noFill/>
          </p:spPr>
        </p:pic>
        <p:pic>
          <p:nvPicPr>
            <p:cNvPr id="14347" name="Picture 11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3" y="3241"/>
              <a:ext cx="458" cy="1049"/>
            </a:xfrm>
            <a:prstGeom prst="rect">
              <a:avLst/>
            </a:prstGeom>
            <a:noFill/>
          </p:spPr>
        </p:pic>
      </p:grp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Проблемный вопрос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Monotype Corsiva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       Почему к концу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XYII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века в правящих  кругах России сложилось убеждение  в необходимости проведения в стране серьезных реформ?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   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Усиление иностранного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влияния на Россию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3352800" cy="4525963"/>
          </a:xfrm>
        </p:spPr>
        <p:txBody>
          <a:bodyPr/>
          <a:lstStyle/>
          <a:p>
            <a:pPr algn="just">
              <a:buNone/>
            </a:pPr>
            <a:endParaRPr lang="ru-RU" dirty="0">
              <a:latin typeface="Monotype Corsiva" pitchFamily="66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окраине Москвы появилась Немецкая слобода — Кукуй, где жили выходцы из западноевропейских стран. Три четверти жителей немецкой слободы составляли семьи военных специалистов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8648700" cy="6858001"/>
            <a:chOff x="0" y="0"/>
            <a:chExt cx="5448" cy="4320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56" y="0"/>
              <a:ext cx="748" cy="1561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0" cy="1008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8" y="3264"/>
              <a:ext cx="1320" cy="528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0" y="3371"/>
              <a:ext cx="414" cy="949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" name="Содержимое 13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3657600" y="1828801"/>
            <a:ext cx="5214499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   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Усиление иностранного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влияния на Россию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2895600" cy="4525963"/>
          </a:xfrm>
        </p:spPr>
        <p:txBody>
          <a:bodyPr/>
          <a:lstStyle/>
          <a:p>
            <a:pPr algn="just">
              <a:buNone/>
            </a:pPr>
            <a:endParaRPr lang="ru-RU" dirty="0">
              <a:latin typeface="Monotype Corsiva" pitchFamily="66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4800" y="228600"/>
            <a:ext cx="8496300" cy="6781800"/>
            <a:chOff x="0" y="0"/>
            <a:chExt cx="5352" cy="4272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4" y="0"/>
              <a:ext cx="700" cy="1461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" cy="758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2" y="3120"/>
              <a:ext cx="1920" cy="768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" y="3323"/>
              <a:ext cx="414" cy="949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419600" y="1676401"/>
            <a:ext cx="4495800" cy="3962399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Голландские специалисты участвовали в строительстве пушечного завода в Москве и первого русского военного корабля «Орёл», построенного в 1667 году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1676400"/>
            <a:ext cx="4196042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just"/>
            <a:r>
              <a:rPr lang="ru-RU" sz="3000" dirty="0" smtClean="0"/>
              <a:t>                             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Усиление иностранного</a:t>
            </a:r>
            <a:b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влияния на        Россию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1"/>
            <a:ext cx="3733800" cy="4038600"/>
          </a:xfrm>
        </p:spPr>
        <p:txBody>
          <a:bodyPr/>
          <a:lstStyle/>
          <a:p>
            <a:pPr algn="just">
              <a:buNone/>
            </a:pPr>
            <a:endParaRPr lang="ru-RU" dirty="0">
              <a:latin typeface="Monotype Corsiva" pitchFamily="66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228600"/>
            <a:ext cx="9448800" cy="6781800"/>
            <a:chOff x="-192" y="0"/>
            <a:chExt cx="5952" cy="4272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4" y="48"/>
              <a:ext cx="460" cy="960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92" y="0"/>
              <a:ext cx="768" cy="933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40" y="3744"/>
              <a:ext cx="1320" cy="528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92" y="2689"/>
              <a:ext cx="768" cy="1380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d:\Desktop\К уроку\image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590800"/>
            <a:ext cx="7154676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0" y="1295401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При Алексее Михайловиче был создан воинский устав, составленный по западным образцам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000" dirty="0" smtClean="0"/>
              <a:t>                             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Усиление иностранного</a:t>
            </a:r>
            <a:b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влияния на        Россию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/>
          <a:p>
            <a:pPr algn="just">
              <a:buNone/>
            </a:pP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С воцарением династии Романовых началось систематическое приглашение для консультаций и на службу в Россию иностранных военных специалистов, врачей, аптекарей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228600"/>
            <a:ext cx="9344025" cy="6400801"/>
            <a:chOff x="-192" y="0"/>
            <a:chExt cx="5886" cy="4032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4" y="48"/>
              <a:ext cx="460" cy="960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92" y="0"/>
              <a:ext cx="830" cy="1008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36" y="3360"/>
              <a:ext cx="1680" cy="672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92" y="3024"/>
              <a:ext cx="414" cy="949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295401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800" dirty="0"/>
          </a:p>
        </p:txBody>
      </p:sp>
      <p:pic>
        <p:nvPicPr>
          <p:cNvPr id="17" name="Picture 8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209800"/>
            <a:ext cx="3888386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502</Words>
  <Application>Microsoft Office PowerPoint</Application>
  <PresentationFormat>Экран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Предпосылки петровских реформ</vt:lpstr>
      <vt:lpstr>   Цель урока</vt:lpstr>
      <vt:lpstr>План:</vt:lpstr>
      <vt:lpstr>Предпосылки петровских реформ</vt:lpstr>
      <vt:lpstr>Проблемный вопрос</vt:lpstr>
      <vt:lpstr>             Усиление иностранного         влияния на Россию</vt:lpstr>
      <vt:lpstr>             Усиление иностранного       влияния на Россию</vt:lpstr>
      <vt:lpstr>                              Усиление иностранного                     влияния на        Россию</vt:lpstr>
      <vt:lpstr>                              Усиление иностранного                     влияния на        Россию</vt:lpstr>
      <vt:lpstr>                              Усиление иностранного                     влияния на        Россию</vt:lpstr>
      <vt:lpstr>                              Усиление иностранного                     влияния на        Россию</vt:lpstr>
      <vt:lpstr>Предпосылки петровских реформ</vt:lpstr>
      <vt:lpstr>источник шаблона:</vt:lpstr>
      <vt:lpstr>Источники иллюстраций: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GNX</cp:lastModifiedBy>
  <cp:revision>35</cp:revision>
  <cp:lastPrinted>1601-01-01T00:00:00Z</cp:lastPrinted>
  <dcterms:created xsi:type="dcterms:W3CDTF">1601-01-01T00:00:00Z</dcterms:created>
  <dcterms:modified xsi:type="dcterms:W3CDTF">2019-01-05T11:54:12Z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