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256" r:id="rId2"/>
    <p:sldId id="260" r:id="rId3"/>
    <p:sldId id="274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79" r:id="rId13"/>
    <p:sldId id="266" r:id="rId14"/>
    <p:sldId id="280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6" r:id="rId23"/>
    <p:sldId id="277" r:id="rId24"/>
    <p:sldId id="278" r:id="rId25"/>
    <p:sldId id="281" r:id="rId26"/>
    <p:sldId id="288" r:id="rId27"/>
    <p:sldId id="287" r:id="rId28"/>
    <p:sldId id="289" r:id="rId29"/>
    <p:sldId id="283" r:id="rId30"/>
    <p:sldId id="298" r:id="rId31"/>
    <p:sldId id="297" r:id="rId32"/>
    <p:sldId id="296" r:id="rId33"/>
    <p:sldId id="295" r:id="rId34"/>
    <p:sldId id="294" r:id="rId35"/>
    <p:sldId id="293" r:id="rId36"/>
    <p:sldId id="292" r:id="rId37"/>
    <p:sldId id="291" r:id="rId38"/>
    <p:sldId id="290" r:id="rId39"/>
    <p:sldId id="286" r:id="rId40"/>
    <p:sldId id="285" r:id="rId41"/>
    <p:sldId id="28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660"/>
  </p:normalViewPr>
  <p:slideViewPr>
    <p:cSldViewPr>
      <p:cViewPr>
        <p:scale>
          <a:sx n="80" d="100"/>
          <a:sy n="80" d="100"/>
        </p:scale>
        <p:origin x="-251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D4E09-EAD8-495E-8F4C-109B418860A2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19C1A-1030-4BC5-BCDD-D508FAA9EA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4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3730F-BD2E-4F54-B738-510904D37C27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5ADA1-AE14-4736-ACAC-B7B038A1FCC7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E0469-6DA5-4663-BE0D-5288CF0C61BF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594F-E43B-44D5-8745-69C8C3895B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CEB46-02EE-4AFE-B002-235C7E281368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92DE-C6AF-4044-AEA8-F4B2DC667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617" y="-187590"/>
            <a:ext cx="7772400" cy="242889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ru-RU" sz="4000" b="1" dirty="0" smtClean="0"/>
              <a:t>Организации </a:t>
            </a:r>
            <a:r>
              <a:rPr lang="ru-RU" sz="4000" b="1" dirty="0"/>
              <a:t>охраны </a:t>
            </a:r>
            <a:r>
              <a:rPr lang="ru-RU" sz="4000" b="1" dirty="0" smtClean="0"/>
              <a:t>труда работников и обучающихся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000240"/>
            <a:ext cx="8001056" cy="3286148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	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 </a:t>
            </a:r>
            <a:endParaRPr lang="ru-RU" sz="1600" dirty="0">
              <a:solidFill>
                <a:schemeClr val="tx1"/>
              </a:solidFill>
            </a:endParaRP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 </a:t>
            </a:r>
            <a:endParaRPr lang="ru-RU" sz="1600" dirty="0">
              <a:solidFill>
                <a:schemeClr val="tx1"/>
              </a:solidFill>
            </a:endParaRP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 </a:t>
            </a:r>
            <a:endParaRPr lang="ru-RU" sz="1600" dirty="0">
              <a:solidFill>
                <a:schemeClr val="tx1"/>
              </a:solidFill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06100" cy="753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0" y="714356"/>
          <a:ext cx="9144000" cy="5865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356"/>
                        <a:ext cx="9144000" cy="58650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876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ИНСТРКТАЖИ ПО </a:t>
            </a:r>
            <a:br>
              <a:rPr lang="ru-RU" dirty="0" smtClean="0"/>
            </a:br>
            <a:r>
              <a:rPr lang="ru-RU" dirty="0" smtClean="0"/>
              <a:t>ОХРАНЕ ТРУДА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Проведение </a:t>
            </a:r>
            <a:r>
              <a:rPr lang="ru-RU" dirty="0"/>
              <a:t>инструктажей по охране труда является одной из форм обучения по охране труда.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этой связи </a:t>
            </a:r>
            <a:r>
              <a:rPr lang="ru-RU" b="1" dirty="0"/>
              <a:t>проведение инструктажей по охране труда не может подменять другие виды и формы обучения </a:t>
            </a:r>
            <a:r>
              <a:rPr lang="ru-RU" dirty="0"/>
              <a:t>(например, периодическую проверку знаний требований охраны труда).</a:t>
            </a:r>
          </a:p>
          <a:p>
            <a:endParaRPr lang="ru-RU" dirty="0"/>
          </a:p>
        </p:txBody>
      </p:sp>
      <p:pic>
        <p:nvPicPr>
          <p:cNvPr id="6" name="Picture 4" descr="http://i67.fastpic.ru/big/2015/1102/bd/8ae0b5a3a9c4ab15849756c260789e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4934" y="260648"/>
            <a:ext cx="1495009" cy="1981338"/>
          </a:xfrm>
          <a:prstGeom prst="rect">
            <a:avLst/>
          </a:prstGeom>
          <a:noFill/>
        </p:spPr>
      </p:pic>
      <p:pic>
        <p:nvPicPr>
          <p:cNvPr id="7" name="Picture 6" descr="Какие Инструктажи По Охране Труда Должен Проводить ИП?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dirty="0" smtClean="0">
                <a:latin typeface="Arial" pitchFamily="34" charset="0"/>
                <a:cs typeface="Arial" pitchFamily="34" charset="0"/>
              </a:rPr>
              <a:t>Структурная схема процесса обучения работников по ОТ (учителей, специалистов и рабочих)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28688" y="2286000"/>
            <a:ext cx="7488237" cy="4286250"/>
            <a:chOff x="567" y="1525"/>
            <a:chExt cx="4717" cy="2700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973" y="1525"/>
              <a:ext cx="1678" cy="2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Обучение по ОТ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748" y="2115"/>
              <a:ext cx="1678" cy="4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Обязательное обучение по ОТ 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016" y="2115"/>
              <a:ext cx="1951" cy="2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Инструктаж по ОТ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839" y="3307"/>
              <a:ext cx="1179" cy="75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Проверка знаний требований ОТ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835" y="2614"/>
              <a:ext cx="952" cy="2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Вводный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105" y="2614"/>
              <a:ext cx="1088" cy="4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На рабочем месте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105" y="3294"/>
              <a:ext cx="1179" cy="93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Устная проверка знаний и практических навыков</a:t>
              </a: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1655" y="1752"/>
              <a:ext cx="1044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2699" y="1752"/>
              <a:ext cx="104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1383" y="2523"/>
              <a:ext cx="182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>
              <a:off x="3424" y="2341"/>
              <a:ext cx="454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923" y="2341"/>
              <a:ext cx="590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604" y="3022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67" y="1933"/>
              <a:ext cx="2086" cy="226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85720" y="333137"/>
            <a:ext cx="885828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Подготовка и рекомендации по ведению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журналов по охране труда: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учета инструкций по охране труда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учета выдачи инструкций по охране труда 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 регистрации вводного инструктажа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регистрации инструктажей на рабочем месте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проверки знаний на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группу по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электробезопасности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осмотра несущих конструкций зданий и сооружений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учета несчастных случаев на производстве.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учета выдачи актов Н-2, протоколов заседаний комиссии по расследованию несчастных случаев </a:t>
            </a:r>
            <a:r>
              <a:rPr lang="ru-RU" sz="2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обучающимися.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учета выдачи СИЗ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организации дежурства учителей. </a:t>
            </a:r>
            <a:b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Журнал регистрации инструктажа по пожарной безопасности.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Opryshko\Desktop\IMG_20180925_104611.jpg"/>
          <p:cNvPicPr>
            <a:picLocks noChangeAspect="1" noChangeArrowheads="1"/>
          </p:cNvPicPr>
          <p:nvPr/>
        </p:nvPicPr>
        <p:blipFill>
          <a:blip r:embed="rId2" cstate="print"/>
          <a:srcRect b="6329"/>
          <a:stretch>
            <a:fillRect/>
          </a:stretch>
        </p:blipFill>
        <p:spPr bwMode="auto">
          <a:xfrm>
            <a:off x="1187624" y="1196752"/>
            <a:ext cx="6725473" cy="53285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26064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Учеба по охране труда с педагогами</a:t>
            </a:r>
            <a:endParaRPr lang="ru-RU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2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24" r="4670" b="9043"/>
          <a:stretch>
            <a:fillRect/>
          </a:stretch>
        </p:blipFill>
        <p:spPr>
          <a:xfrm>
            <a:off x="539552" y="188640"/>
            <a:ext cx="8019345" cy="5901028"/>
          </a:xfrm>
        </p:spPr>
      </p:pic>
      <p:sp>
        <p:nvSpPr>
          <p:cNvPr id="3" name="TextBox 2"/>
          <p:cNvSpPr txBox="1"/>
          <p:nvPr/>
        </p:nvSpPr>
        <p:spPr>
          <a:xfrm>
            <a:off x="683568" y="6381328"/>
            <a:ext cx="456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                     Дежурный класс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2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675083" cy="57563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2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7858180" cy="589363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Users\Рабочий стол\СЕМИНАР НА 30.03.2017\DSCF2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Users\Рабочий стол\СЕМИНАР НА 30.03.2017\DSCF2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71534" cy="620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F23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928662" y="785794"/>
            <a:ext cx="7484581" cy="561343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s\Рабочий стол\СЕМИНАР НА 30.03.2017\DSCF2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76" y="271849"/>
            <a:ext cx="8369641" cy="627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Наша школа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9154" name="Picture 2" descr="C:\Users\Opryshko\Desktop\Конкурс\фото школы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430" y="1600200"/>
            <a:ext cx="566113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Инструктаж с техперсоналом</a:t>
            </a:r>
            <a:endParaRPr lang="ru-RU" dirty="0"/>
          </a:p>
        </p:txBody>
      </p:sp>
      <p:pic>
        <p:nvPicPr>
          <p:cNvPr id="49154" name="Picture 2" descr="C:\Users\Opryshko\Desktop\Фото от Буслаева\DSC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00044" cy="5066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Техперсонал после инструктажа</a:t>
            </a:r>
            <a:endParaRPr lang="ru-RU" dirty="0"/>
          </a:p>
        </p:txBody>
      </p:sp>
      <p:pic>
        <p:nvPicPr>
          <p:cNvPr id="50178" name="Picture 2" descr="C:\Users\Opryshko\Desktop\Фото от Буслаева\DSC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597922" cy="4823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2" name="Picture 4" descr="https://fs00.infourok.ru/images/doc/254/258903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Порядок обучения</a:t>
            </a:r>
            <a:r>
              <a:rPr lang="en-US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рабочих по ОТ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Работодатель (или уполномоченное им лицо) обязан в течении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месяца после приёма работника на работу (или переводе его на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другую работу, перерыве в работе более 1 года) организовать:</a:t>
            </a:r>
          </a:p>
          <a:p>
            <a:pPr lvl="1" algn="just">
              <a:lnSpc>
                <a:spcPct val="80000"/>
              </a:lnSpc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проведение вводного инструктажа (кроме перевода на другую работу);</a:t>
            </a:r>
          </a:p>
          <a:p>
            <a:pPr lvl="1" algn="just">
              <a:lnSpc>
                <a:spcPct val="80000"/>
              </a:lnSpc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первичного инструктажа на рабочем месте;</a:t>
            </a:r>
          </a:p>
          <a:p>
            <a:pPr lvl="1" algn="just">
              <a:lnSpc>
                <a:spcPct val="80000"/>
              </a:lnSpc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обучение работника безопасным методам и приёмам выполнения работ, методам и приёмам оказания первой помощи пострадавшим;</a:t>
            </a:r>
          </a:p>
          <a:p>
            <a:pPr lvl="1" algn="just">
              <a:lnSpc>
                <a:spcPct val="80000"/>
              </a:lnSpc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проверку знаний требований охраны труда.</a:t>
            </a:r>
          </a:p>
          <a:p>
            <a:pPr lvl="1" algn="just">
              <a:lnSpc>
                <a:spcPct val="80000"/>
              </a:lnSpc>
              <a:buFont typeface="Wingdings 2" pitchFamily="18" charset="2"/>
              <a:buNone/>
            </a:pPr>
            <a:r>
              <a:rPr lang="en-US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Для рабочих, занятых на работах с вредными и (или) опасными</a:t>
            </a:r>
            <a:endParaRPr lang="en-US" sz="1800" dirty="0" smtClean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условиями труда работодатель обязан организовать:</a:t>
            </a:r>
          </a:p>
          <a:p>
            <a:pPr lvl="2" algn="just">
              <a:lnSpc>
                <a:spcPct val="80000"/>
              </a:lnSpc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стажировку на рабочем месте;</a:t>
            </a:r>
          </a:p>
          <a:p>
            <a:pPr lvl="2" algn="just">
              <a:lnSpc>
                <a:spcPct val="80000"/>
              </a:lnSpc>
            </a:pPr>
            <a:r>
              <a:rPr lang="ru-RU" sz="1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экзамен на знание безопасных методов и приёмов выполнения работ. 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Система управления охраной труда в школе</a:t>
            </a:r>
          </a:p>
        </p:txBody>
      </p:sp>
      <p:pic>
        <p:nvPicPr>
          <p:cNvPr id="30723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492807">
            <a:off x="522390" y="3772821"/>
            <a:ext cx="137636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646328">
            <a:off x="4101653" y="3972552"/>
            <a:ext cx="1290638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50741">
            <a:off x="2193925" y="4341813"/>
            <a:ext cx="1514475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9" descr="aaa1"/>
          <p:cNvPicPr>
            <a:picLocks noChangeAspect="1" noChangeArrowheads="1"/>
          </p:cNvPicPr>
          <p:nvPr/>
        </p:nvPicPr>
        <p:blipFill>
          <a:blip r:embed="rId6" cstate="print"/>
          <a:srcRect l="49976" r="2486" b="7944"/>
          <a:stretch>
            <a:fillRect/>
          </a:stretch>
        </p:blipFill>
        <p:spPr bwMode="auto">
          <a:xfrm rot="1277228">
            <a:off x="5932488" y="3716338"/>
            <a:ext cx="1620837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http://mypresentation.ru/documents/47558b6ec5520d84bd35e3b666eb957f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</a:t>
            </a:r>
            <a:r>
              <a:rPr lang="ru-RU" smtClean="0"/>
              <a:t>моей работы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1-й этап – организация работы по охране труда</a:t>
            </a:r>
          </a:p>
          <a:p>
            <a:r>
              <a:rPr lang="ru-RU" dirty="0" smtClean="0"/>
              <a:t>2-й этап – порядок обучения на предприятии</a:t>
            </a:r>
          </a:p>
          <a:p>
            <a:r>
              <a:rPr lang="ru-RU" dirty="0" smtClean="0"/>
              <a:t>3-й этап – порядок проведения медицинских осмотров</a:t>
            </a:r>
          </a:p>
          <a:p>
            <a:r>
              <a:rPr lang="ru-RU" dirty="0" smtClean="0"/>
              <a:t>4-й этап – разработка и наличие инструкций</a:t>
            </a:r>
          </a:p>
          <a:p>
            <a:r>
              <a:rPr lang="ru-RU" dirty="0" smtClean="0"/>
              <a:t>5-й этап – планирование мероприятий </a:t>
            </a:r>
          </a:p>
          <a:p>
            <a:r>
              <a:rPr lang="ru-RU" dirty="0" smtClean="0"/>
              <a:t>6-й этап – орг. работы по </a:t>
            </a:r>
            <a:r>
              <a:rPr lang="ru-RU" dirty="0" err="1" smtClean="0"/>
              <a:t>электробезопасности</a:t>
            </a:r>
            <a:endParaRPr lang="ru-RU" dirty="0" smtClean="0"/>
          </a:p>
          <a:p>
            <a:r>
              <a:rPr lang="ru-RU" dirty="0" smtClean="0"/>
              <a:t>7-й этап – порядок обеспечения СИЗ</a:t>
            </a:r>
          </a:p>
          <a:p>
            <a:r>
              <a:rPr lang="ru-RU" dirty="0" smtClean="0"/>
              <a:t>8-й этап – организация санитарно-бытового обеспечения</a:t>
            </a:r>
          </a:p>
          <a:p>
            <a:r>
              <a:rPr lang="ru-RU" dirty="0" smtClean="0"/>
              <a:t>9-й этап – расследование и учет Н/С </a:t>
            </a:r>
            <a:r>
              <a:rPr lang="ru-RU" sz="1400" dirty="0" smtClean="0"/>
              <a:t>(</a:t>
            </a:r>
            <a:r>
              <a:rPr lang="ru-RU" sz="1600" dirty="0" smtClean="0"/>
              <a:t>несчастных случаев)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54833" y="271848"/>
          <a:ext cx="908916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3" y="271848"/>
                        <a:ext cx="9089167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85028" name="Picture 4" descr="Zal_1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C00000"/>
                </a:solidFill>
              </a:rPr>
              <a:t>ВЫВОДЫ</a:t>
            </a:r>
            <a:endParaRPr lang="ru-RU" altLang="ru-RU" sz="3600" b="1" smtClean="0">
              <a:solidFill>
                <a:srgbClr val="FF0000"/>
              </a:solidFill>
              <a:cs typeface="Lucida Sans Unicode" pitchFamily="34" charset="0"/>
            </a:endParaRPr>
          </a:p>
        </p:txBody>
      </p:sp>
      <p:sp>
        <p:nvSpPr>
          <p:cNvPr id="690179" name="Объект 2"/>
          <p:cNvSpPr>
            <a:spLocks noGrp="1"/>
          </p:cNvSpPr>
          <p:nvPr>
            <p:ph idx="1"/>
          </p:nvPr>
        </p:nvSpPr>
        <p:spPr>
          <a:xfrm>
            <a:off x="285750" y="981075"/>
            <a:ext cx="8858250" cy="4783138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endParaRPr lang="ru-RU" altLang="ru-RU" sz="2400" b="1" dirty="0" smtClean="0">
              <a:cs typeface="Lucida Sans Unicode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2400" b="1" dirty="0" smtClean="0">
              <a:cs typeface="Lucida Sans Unicode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2400" b="1" dirty="0" smtClean="0">
              <a:cs typeface="Lucida Sans Unicode" pitchFamily="34" charset="0"/>
            </a:endParaRPr>
          </a:p>
          <a:p>
            <a:pPr>
              <a:buFontTx/>
              <a:buNone/>
              <a:defRPr/>
            </a:pPr>
            <a:r>
              <a:rPr lang="ru-RU" sz="2400" b="1" dirty="0" smtClean="0"/>
              <a:t>                             Не случится несчастный случай,</a:t>
            </a:r>
            <a:endParaRPr lang="ru-RU" sz="2400" dirty="0" smtClean="0"/>
          </a:p>
          <a:p>
            <a:pPr>
              <a:buFontTx/>
              <a:buNone/>
              <a:defRPr/>
            </a:pPr>
            <a:r>
              <a:rPr lang="ru-RU" sz="2400" b="1" dirty="0" smtClean="0"/>
              <a:t>                                   Если есть охрана труда.</a:t>
            </a:r>
            <a:endParaRPr lang="ru-RU" sz="2400" dirty="0" smtClean="0"/>
          </a:p>
          <a:p>
            <a:pPr>
              <a:buFontTx/>
              <a:buNone/>
              <a:defRPr/>
            </a:pPr>
            <a:r>
              <a:rPr lang="ru-RU" sz="2400" b="1" dirty="0" smtClean="0"/>
              <a:t>                       По инструкциям действовать лучше,</a:t>
            </a:r>
            <a:endParaRPr lang="ru-RU" sz="2400" dirty="0" smtClean="0"/>
          </a:p>
          <a:p>
            <a:pPr>
              <a:buFontTx/>
              <a:buNone/>
              <a:defRPr/>
            </a:pPr>
            <a:r>
              <a:rPr lang="ru-RU" sz="2400" b="1" dirty="0" smtClean="0"/>
              <a:t>                              И без правил в труде никуда.</a:t>
            </a:r>
          </a:p>
          <a:p>
            <a:pPr>
              <a:spcBef>
                <a:spcPct val="0"/>
              </a:spcBef>
            </a:pPr>
            <a:endParaRPr lang="ru-RU" altLang="ru-RU" sz="2400" b="1" dirty="0" smtClean="0">
              <a:cs typeface="Lucida Sans Unicode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2400" b="1" dirty="0" smtClean="0">
              <a:cs typeface="Lucida Sans Unicode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2400" b="1" dirty="0" smtClean="0">
              <a:cs typeface="Lucida Sans Unicode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b="1" dirty="0" smtClean="0">
                <a:cs typeface="Lucida Sans Unicode" pitchFamily="34" charset="0"/>
              </a:rPr>
              <a:t>            Труд не напрасен, когда безопасен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b="1" smtClean="0">
                <a:cs typeface="Lucida Sans Unicode" pitchFamily="34" charset="0"/>
              </a:rPr>
              <a:t>  Специалист </a:t>
            </a:r>
            <a:r>
              <a:rPr lang="ru-RU" altLang="ru-RU" b="1" dirty="0" smtClean="0">
                <a:cs typeface="Lucida Sans Unicode" pitchFamily="34" charset="0"/>
              </a:rPr>
              <a:t>по охране труда С.В. </a:t>
            </a:r>
            <a:r>
              <a:rPr lang="ru-RU" altLang="ru-RU" b="1" dirty="0" err="1" smtClean="0">
                <a:cs typeface="Lucida Sans Unicode" pitchFamily="34" charset="0"/>
              </a:rPr>
              <a:t>Опрышко</a:t>
            </a:r>
            <a:endParaRPr lang="ru-RU" altLang="ru-RU" b="1" dirty="0" smtClean="0">
              <a:cs typeface="Lucida Sans Unicode" pitchFamily="34" charset="0"/>
            </a:endParaRPr>
          </a:p>
          <a:p>
            <a:pPr>
              <a:spcBef>
                <a:spcPct val="0"/>
              </a:spcBef>
            </a:pPr>
            <a:endParaRPr lang="ru-RU" altLang="ru-RU" b="1" dirty="0" smtClean="0">
              <a:cs typeface="Lucida Sans Unicode" pitchFamily="34" charset="0"/>
            </a:endParaRPr>
          </a:p>
          <a:p>
            <a:endParaRPr lang="ru-RU" altLang="ru-RU" sz="2800" b="1" dirty="0" smtClean="0">
              <a:cs typeface="Lucida Sans Unicode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3657600" y="908050"/>
            <a:ext cx="24003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000" b="1">
                <a:cs typeface="Times New Roman" pitchFamily="18" charset="0"/>
              </a:rPr>
              <a:t>Физические факторы</a:t>
            </a:r>
            <a:endParaRPr lang="ru-RU" altLang="ru-RU" sz="2000"/>
          </a:p>
        </p:txBody>
      </p:sp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3643313" y="2643188"/>
            <a:ext cx="2400300" cy="714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/>
              <a:t>Биологические факторы</a:t>
            </a:r>
            <a:endParaRPr lang="ru-RU" altLang="ru-RU" sz="1600"/>
          </a:p>
        </p:txBody>
      </p:sp>
      <p:sp>
        <p:nvSpPr>
          <p:cNvPr id="596996" name="Rectangle 4"/>
          <p:cNvSpPr>
            <a:spLocks noChangeArrowheads="1"/>
          </p:cNvSpPr>
          <p:nvPr/>
        </p:nvSpPr>
        <p:spPr bwMode="auto">
          <a:xfrm>
            <a:off x="3643313" y="3857625"/>
            <a:ext cx="2400300" cy="642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b="1">
                <a:cs typeface="Times New Roman" pitchFamily="18" charset="0"/>
              </a:rPr>
              <a:t>Факторы тяжести трудового процесса</a:t>
            </a:r>
            <a:endParaRPr lang="ru-RU" altLang="ru-RU"/>
          </a:p>
        </p:txBody>
      </p:sp>
      <p:sp>
        <p:nvSpPr>
          <p:cNvPr id="596997" name="Rectangle 5"/>
          <p:cNvSpPr>
            <a:spLocks noChangeArrowheads="1"/>
          </p:cNvSpPr>
          <p:nvPr/>
        </p:nvSpPr>
        <p:spPr bwMode="auto">
          <a:xfrm>
            <a:off x="3643313" y="4714875"/>
            <a:ext cx="2400300" cy="1000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/>
              <a:t>Факторы напряженности трудового процесса</a:t>
            </a:r>
            <a:endParaRPr lang="ru-RU" altLang="ru-RU" sz="1600"/>
          </a:p>
        </p:txBody>
      </p:sp>
      <p:sp>
        <p:nvSpPr>
          <p:cNvPr id="596998" name="Rectangle 6"/>
          <p:cNvSpPr>
            <a:spLocks noChangeArrowheads="1"/>
          </p:cNvSpPr>
          <p:nvPr/>
        </p:nvSpPr>
        <p:spPr bwMode="auto">
          <a:xfrm>
            <a:off x="539750" y="3357563"/>
            <a:ext cx="2376488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800" b="1">
                <a:solidFill>
                  <a:srgbClr val="C00000"/>
                </a:solidFill>
                <a:cs typeface="Times New Roman" pitchFamily="18" charset="0"/>
              </a:rPr>
              <a:t>УСЛОВИЯ </a:t>
            </a:r>
          </a:p>
          <a:p>
            <a:pPr algn="ctr"/>
            <a:r>
              <a:rPr lang="ru-RU" altLang="ru-RU" sz="2800" b="1">
                <a:solidFill>
                  <a:srgbClr val="C00000"/>
                </a:solidFill>
                <a:cs typeface="Times New Roman" pitchFamily="18" charset="0"/>
              </a:rPr>
              <a:t>ТРУДА</a:t>
            </a:r>
            <a:endParaRPr lang="ru-RU" altLang="ru-RU" sz="2800">
              <a:solidFill>
                <a:srgbClr val="C00000"/>
              </a:solidFill>
            </a:endParaRPr>
          </a:p>
        </p:txBody>
      </p:sp>
      <p:sp>
        <p:nvSpPr>
          <p:cNvPr id="596999" name="Rectangle 7"/>
          <p:cNvSpPr>
            <a:spLocks noChangeArrowheads="1"/>
          </p:cNvSpPr>
          <p:nvPr/>
        </p:nvSpPr>
        <p:spPr bwMode="auto">
          <a:xfrm>
            <a:off x="6572250" y="3214688"/>
            <a:ext cx="2386013" cy="1000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400" b="1">
                <a:solidFill>
                  <a:srgbClr val="C00000"/>
                </a:solidFill>
                <a:cs typeface="Times New Roman" pitchFamily="18" charset="0"/>
              </a:rPr>
              <a:t>Здоровье  и </a:t>
            </a:r>
          </a:p>
          <a:p>
            <a:pPr algn="ctr"/>
            <a:r>
              <a:rPr lang="ru-RU" altLang="ru-RU" sz="2000" b="1">
                <a:solidFill>
                  <a:srgbClr val="C00000"/>
                </a:solidFill>
                <a:cs typeface="Times New Roman" pitchFamily="18" charset="0"/>
              </a:rPr>
              <a:t>работоспособность</a:t>
            </a:r>
            <a:endParaRPr lang="ru-RU" altLang="ru-RU" sz="2000">
              <a:solidFill>
                <a:srgbClr val="C00000"/>
              </a:solidFill>
            </a:endParaRPr>
          </a:p>
        </p:txBody>
      </p:sp>
      <p:sp>
        <p:nvSpPr>
          <p:cNvPr id="597000" name="Line 9"/>
          <p:cNvSpPr>
            <a:spLocks noChangeShapeType="1"/>
          </p:cNvSpPr>
          <p:nvPr/>
        </p:nvSpPr>
        <p:spPr bwMode="auto">
          <a:xfrm flipV="1">
            <a:off x="2916238" y="1196975"/>
            <a:ext cx="719137" cy="2519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7001" name="Line 10"/>
          <p:cNvSpPr>
            <a:spLocks noChangeShapeType="1"/>
          </p:cNvSpPr>
          <p:nvPr/>
        </p:nvSpPr>
        <p:spPr bwMode="auto">
          <a:xfrm flipV="1">
            <a:off x="2895600" y="2824163"/>
            <a:ext cx="762000" cy="908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7002" name="Line 11"/>
          <p:cNvSpPr>
            <a:spLocks noChangeShapeType="1"/>
          </p:cNvSpPr>
          <p:nvPr/>
        </p:nvSpPr>
        <p:spPr bwMode="auto">
          <a:xfrm>
            <a:off x="2928938" y="3786188"/>
            <a:ext cx="714375" cy="428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7003" name="Line 12"/>
          <p:cNvSpPr>
            <a:spLocks noChangeShapeType="1"/>
          </p:cNvSpPr>
          <p:nvPr/>
        </p:nvSpPr>
        <p:spPr bwMode="auto">
          <a:xfrm>
            <a:off x="2916238" y="3716338"/>
            <a:ext cx="727075" cy="1427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7004" name="Line 16"/>
          <p:cNvSpPr>
            <a:spLocks noChangeShapeType="1"/>
          </p:cNvSpPr>
          <p:nvPr/>
        </p:nvSpPr>
        <p:spPr bwMode="auto">
          <a:xfrm>
            <a:off x="6215063" y="1285875"/>
            <a:ext cx="46037" cy="3929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7005" name="Line 17"/>
          <p:cNvSpPr>
            <a:spLocks noChangeShapeType="1"/>
          </p:cNvSpPr>
          <p:nvPr/>
        </p:nvSpPr>
        <p:spPr bwMode="auto">
          <a:xfrm>
            <a:off x="6286500" y="3643313"/>
            <a:ext cx="285750" cy="460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7006" name="Rectangle 21"/>
          <p:cNvSpPr>
            <a:spLocks noChangeArrowheads="1"/>
          </p:cNvSpPr>
          <p:nvPr/>
        </p:nvSpPr>
        <p:spPr bwMode="auto">
          <a:xfrm>
            <a:off x="0" y="1627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597007" name="Rectangle 23"/>
          <p:cNvSpPr>
            <a:spLocks noChangeArrowheads="1"/>
          </p:cNvSpPr>
          <p:nvPr/>
        </p:nvSpPr>
        <p:spPr bwMode="auto">
          <a:xfrm>
            <a:off x="3635375" y="1773238"/>
            <a:ext cx="2400300" cy="727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2000" b="1">
                <a:cs typeface="Times New Roman" pitchFamily="18" charset="0"/>
              </a:rPr>
              <a:t>Химические  факторы</a:t>
            </a:r>
            <a:endParaRPr lang="ru-RU" altLang="ru-RU" sz="2000"/>
          </a:p>
        </p:txBody>
      </p:sp>
      <p:sp>
        <p:nvSpPr>
          <p:cNvPr id="597008" name="Line 24"/>
          <p:cNvSpPr>
            <a:spLocks noChangeShapeType="1"/>
          </p:cNvSpPr>
          <p:nvPr/>
        </p:nvSpPr>
        <p:spPr bwMode="auto">
          <a:xfrm flipV="1">
            <a:off x="2916238" y="2060575"/>
            <a:ext cx="688975" cy="1728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7009" name="Line 25"/>
          <p:cNvSpPr>
            <a:spLocks noChangeShapeType="1"/>
          </p:cNvSpPr>
          <p:nvPr/>
        </p:nvSpPr>
        <p:spPr bwMode="auto">
          <a:xfrm>
            <a:off x="6084888" y="1268413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7010" name="Line 25"/>
          <p:cNvSpPr>
            <a:spLocks noChangeShapeType="1"/>
          </p:cNvSpPr>
          <p:nvPr/>
        </p:nvSpPr>
        <p:spPr bwMode="auto">
          <a:xfrm>
            <a:off x="6072188" y="2000250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7011" name="Line 25"/>
          <p:cNvSpPr>
            <a:spLocks noChangeShapeType="1"/>
          </p:cNvSpPr>
          <p:nvPr/>
        </p:nvSpPr>
        <p:spPr bwMode="auto">
          <a:xfrm>
            <a:off x="6072188" y="2928938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7012" name="Line 25"/>
          <p:cNvSpPr>
            <a:spLocks noChangeShapeType="1"/>
          </p:cNvSpPr>
          <p:nvPr/>
        </p:nvSpPr>
        <p:spPr bwMode="auto">
          <a:xfrm>
            <a:off x="6072188" y="4143375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7013" name="Line 25"/>
          <p:cNvSpPr>
            <a:spLocks noChangeShapeType="1"/>
          </p:cNvSpPr>
          <p:nvPr/>
        </p:nvSpPr>
        <p:spPr bwMode="auto">
          <a:xfrm>
            <a:off x="6072188" y="5214938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7014" name="Дата 3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F5EA88C-C09F-438A-B755-2CA81FC6FC50}" type="datetime1">
              <a:rPr lang="ru-RU" altLang="ru-RU" smtClean="0"/>
              <a:pPr/>
              <a:t>12.02.2019</a:t>
            </a:fld>
            <a:endParaRPr lang="ru-RU" altLang="ru-RU" smtClean="0"/>
          </a:p>
        </p:txBody>
      </p:sp>
      <p:sp>
        <p:nvSpPr>
          <p:cNvPr id="597015" name="Нижний колонтитул 3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Абрамов</a:t>
            </a:r>
          </a:p>
        </p:txBody>
      </p:sp>
      <p:sp>
        <p:nvSpPr>
          <p:cNvPr id="597016" name="Номер слайда 3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4E1683-C7F7-4211-A93F-5F4F8D7E4F09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785225" cy="576262"/>
          </a:xfrm>
        </p:spPr>
        <p:txBody>
          <a:bodyPr/>
          <a:lstStyle/>
          <a:p>
            <a:pPr eaLnBrk="1" hangingPunct="1"/>
            <a:r>
              <a:rPr lang="ru-RU" altLang="ru-RU" sz="2400" b="1" u="sng" smtClean="0">
                <a:solidFill>
                  <a:srgbClr val="FF3300"/>
                </a:solidFill>
              </a:rPr>
              <a:t>Концепция</a:t>
            </a:r>
            <a:r>
              <a:rPr lang="ru-RU" altLang="ru-RU" sz="2400" b="1" u="sng" smtClean="0"/>
              <a:t> </a:t>
            </a:r>
            <a:r>
              <a:rPr lang="ru-RU" altLang="ru-RU" sz="2400" b="1" u="sng" smtClean="0">
                <a:solidFill>
                  <a:srgbClr val="FF3300"/>
                </a:solidFill>
              </a:rPr>
              <a:t>предупреждения</a:t>
            </a:r>
            <a:r>
              <a:rPr lang="ru-RU" altLang="ru-RU" sz="2400" b="1" u="sng" smtClean="0"/>
              <a:t> </a:t>
            </a:r>
            <a:r>
              <a:rPr lang="ru-RU" altLang="ru-RU" sz="2400" b="1" u="sng" smtClean="0">
                <a:solidFill>
                  <a:srgbClr val="FF3300"/>
                </a:solidFill>
              </a:rPr>
              <a:t>несчастных</a:t>
            </a:r>
            <a:r>
              <a:rPr lang="ru-RU" altLang="ru-RU" sz="2400" b="1" u="sng" smtClean="0"/>
              <a:t> </a:t>
            </a:r>
            <a:r>
              <a:rPr lang="ru-RU" altLang="ru-RU" sz="2400" b="1" u="sng" smtClean="0">
                <a:solidFill>
                  <a:srgbClr val="FF3300"/>
                </a:solidFill>
              </a:rPr>
              <a:t>случаев</a:t>
            </a:r>
          </a:p>
        </p:txBody>
      </p:sp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1692275" y="5589588"/>
            <a:ext cx="17272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481284" name="Rectangle 4"/>
          <p:cNvSpPr>
            <a:spLocks noChangeArrowheads="1"/>
          </p:cNvSpPr>
          <p:nvPr/>
        </p:nvSpPr>
        <p:spPr bwMode="auto">
          <a:xfrm>
            <a:off x="3419475" y="5589588"/>
            <a:ext cx="2016125" cy="3603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b="1"/>
              <a:t>Доверие</a:t>
            </a:r>
          </a:p>
        </p:txBody>
      </p:sp>
      <p:sp>
        <p:nvSpPr>
          <p:cNvPr id="481285" name="Rectangle 5"/>
          <p:cNvSpPr>
            <a:spLocks noChangeArrowheads="1"/>
          </p:cNvSpPr>
          <p:nvPr/>
        </p:nvSpPr>
        <p:spPr bwMode="auto">
          <a:xfrm>
            <a:off x="5435600" y="5589588"/>
            <a:ext cx="18002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410630" name="AutoShape 6"/>
          <p:cNvSpPr>
            <a:spLocks noChangeArrowheads="1"/>
          </p:cNvSpPr>
          <p:nvPr/>
        </p:nvSpPr>
        <p:spPr bwMode="auto">
          <a:xfrm>
            <a:off x="684213" y="5949950"/>
            <a:ext cx="7559675" cy="5746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 – высокая культура производства без несчастных случаев</a:t>
            </a:r>
          </a:p>
        </p:txBody>
      </p:sp>
      <p:sp>
        <p:nvSpPr>
          <p:cNvPr id="410631" name="AutoShape 7"/>
          <p:cNvSpPr>
            <a:spLocks noChangeArrowheads="1"/>
          </p:cNvSpPr>
          <p:nvPr/>
        </p:nvSpPr>
        <p:spPr bwMode="auto">
          <a:xfrm>
            <a:off x="539750" y="1341438"/>
            <a:ext cx="2447925" cy="7191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Безопасная работа</a:t>
            </a:r>
          </a:p>
          <a:p>
            <a:pPr algn="ctr" eaLnBrk="1" hangingPunct="1"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персонала</a:t>
            </a:r>
          </a:p>
        </p:txBody>
      </p:sp>
      <p:sp>
        <p:nvSpPr>
          <p:cNvPr id="410632" name="AutoShape 8"/>
          <p:cNvSpPr>
            <a:spLocks noChangeArrowheads="1"/>
          </p:cNvSpPr>
          <p:nvPr/>
        </p:nvSpPr>
        <p:spPr bwMode="auto">
          <a:xfrm>
            <a:off x="5795963" y="1341438"/>
            <a:ext cx="2592387" cy="7191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безопасном</a:t>
            </a:r>
          </a:p>
          <a:p>
            <a:pPr algn="ctr" eaLnBrk="1" hangingPunct="1"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рабочем месте</a:t>
            </a:r>
          </a:p>
        </p:txBody>
      </p:sp>
      <p:sp>
        <p:nvSpPr>
          <p:cNvPr id="410633" name="AutoShape 9"/>
          <p:cNvSpPr>
            <a:spLocks noChangeArrowheads="1"/>
          </p:cNvSpPr>
          <p:nvPr/>
        </p:nvSpPr>
        <p:spPr bwMode="auto">
          <a:xfrm>
            <a:off x="3419475" y="1484313"/>
            <a:ext cx="2089150" cy="187325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Безопасное</a:t>
            </a:r>
          </a:p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поведение</a:t>
            </a:r>
          </a:p>
        </p:txBody>
      </p:sp>
      <p:sp>
        <p:nvSpPr>
          <p:cNvPr id="410634" name="AutoShape 10"/>
          <p:cNvSpPr>
            <a:spLocks noChangeArrowheads="1"/>
          </p:cNvSpPr>
          <p:nvPr/>
        </p:nvSpPr>
        <p:spPr bwMode="auto">
          <a:xfrm>
            <a:off x="2051050" y="2852738"/>
            <a:ext cx="2520950" cy="2376487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Инженерные </a:t>
            </a:r>
          </a:p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разработки</a:t>
            </a:r>
          </a:p>
        </p:txBody>
      </p:sp>
      <p:sp>
        <p:nvSpPr>
          <p:cNvPr id="410635" name="AutoShape 11"/>
          <p:cNvSpPr>
            <a:spLocks noChangeArrowheads="1"/>
          </p:cNvSpPr>
          <p:nvPr/>
        </p:nvSpPr>
        <p:spPr bwMode="auto">
          <a:xfrm>
            <a:off x="4572000" y="2781300"/>
            <a:ext cx="2376488" cy="2376488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Инструктаж,</a:t>
            </a:r>
          </a:p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обучение,</a:t>
            </a:r>
          </a:p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обмен </a:t>
            </a:r>
          </a:p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информацией</a:t>
            </a:r>
          </a:p>
        </p:txBody>
      </p:sp>
      <p:sp>
        <p:nvSpPr>
          <p:cNvPr id="481292" name="Line 12"/>
          <p:cNvSpPr>
            <a:spLocks noChangeShapeType="1"/>
          </p:cNvSpPr>
          <p:nvPr/>
        </p:nvSpPr>
        <p:spPr bwMode="auto">
          <a:xfrm>
            <a:off x="2987675" y="1412875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81293" name="Line 13"/>
          <p:cNvSpPr>
            <a:spLocks noChangeShapeType="1"/>
          </p:cNvSpPr>
          <p:nvPr/>
        </p:nvSpPr>
        <p:spPr bwMode="auto">
          <a:xfrm flipH="1">
            <a:off x="323850" y="16287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294" name="Line 14"/>
          <p:cNvSpPr>
            <a:spLocks noChangeShapeType="1"/>
          </p:cNvSpPr>
          <p:nvPr/>
        </p:nvSpPr>
        <p:spPr bwMode="auto">
          <a:xfrm>
            <a:off x="323850" y="1628775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295" name="Line 15"/>
          <p:cNvSpPr>
            <a:spLocks noChangeShapeType="1"/>
          </p:cNvSpPr>
          <p:nvPr/>
        </p:nvSpPr>
        <p:spPr bwMode="auto">
          <a:xfrm>
            <a:off x="323850" y="60928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81296" name="Line 16"/>
          <p:cNvSpPr>
            <a:spLocks noChangeShapeType="1"/>
          </p:cNvSpPr>
          <p:nvPr/>
        </p:nvSpPr>
        <p:spPr bwMode="auto">
          <a:xfrm>
            <a:off x="8388350" y="16287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297" name="Line 17"/>
          <p:cNvSpPr>
            <a:spLocks noChangeShapeType="1"/>
          </p:cNvSpPr>
          <p:nvPr/>
        </p:nvSpPr>
        <p:spPr bwMode="auto">
          <a:xfrm>
            <a:off x="8675688" y="1628775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298" name="Line 18"/>
          <p:cNvSpPr>
            <a:spLocks noChangeShapeType="1"/>
          </p:cNvSpPr>
          <p:nvPr/>
        </p:nvSpPr>
        <p:spPr bwMode="auto">
          <a:xfrm flipH="1">
            <a:off x="8243888" y="60928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81299" name="AutoShape 19"/>
          <p:cNvSpPr>
            <a:spLocks noChangeArrowheads="1"/>
          </p:cNvSpPr>
          <p:nvPr/>
        </p:nvSpPr>
        <p:spPr bwMode="auto">
          <a:xfrm>
            <a:off x="4211638" y="3141663"/>
            <a:ext cx="720725" cy="6477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410644" name="AutoShape 20"/>
          <p:cNvSpPr>
            <a:spLocks noChangeArrowheads="1"/>
          </p:cNvSpPr>
          <p:nvPr/>
        </p:nvSpPr>
        <p:spPr bwMode="auto">
          <a:xfrm>
            <a:off x="1692275" y="4365625"/>
            <a:ext cx="1727200" cy="1223963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Участие</a:t>
            </a:r>
          </a:p>
          <a:p>
            <a:pPr eaLnBrk="1" hangingPunct="1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руководства</a:t>
            </a:r>
          </a:p>
        </p:txBody>
      </p:sp>
      <p:sp>
        <p:nvSpPr>
          <p:cNvPr id="481301" name="Line 21"/>
          <p:cNvSpPr>
            <a:spLocks noChangeShapeType="1"/>
          </p:cNvSpPr>
          <p:nvPr/>
        </p:nvSpPr>
        <p:spPr bwMode="auto">
          <a:xfrm flipV="1">
            <a:off x="2124075" y="558958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2" name="Line 22"/>
          <p:cNvSpPr>
            <a:spLocks noChangeShapeType="1"/>
          </p:cNvSpPr>
          <p:nvPr/>
        </p:nvSpPr>
        <p:spPr bwMode="auto">
          <a:xfrm flipV="1">
            <a:off x="2555875" y="558958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3" name="Line 23"/>
          <p:cNvSpPr>
            <a:spLocks noChangeShapeType="1"/>
          </p:cNvSpPr>
          <p:nvPr/>
        </p:nvSpPr>
        <p:spPr bwMode="auto">
          <a:xfrm flipV="1">
            <a:off x="3059113" y="57340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4" name="Line 24"/>
          <p:cNvSpPr>
            <a:spLocks noChangeShapeType="1"/>
          </p:cNvSpPr>
          <p:nvPr/>
        </p:nvSpPr>
        <p:spPr bwMode="auto">
          <a:xfrm flipV="1">
            <a:off x="2843213" y="5589588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5" name="Line 25"/>
          <p:cNvSpPr>
            <a:spLocks noChangeShapeType="1"/>
          </p:cNvSpPr>
          <p:nvPr/>
        </p:nvSpPr>
        <p:spPr bwMode="auto">
          <a:xfrm flipV="1">
            <a:off x="1908175" y="558958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6" name="Line 26"/>
          <p:cNvSpPr>
            <a:spLocks noChangeShapeType="1"/>
          </p:cNvSpPr>
          <p:nvPr/>
        </p:nvSpPr>
        <p:spPr bwMode="auto">
          <a:xfrm flipV="1">
            <a:off x="1692275" y="5589588"/>
            <a:ext cx="3587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7" name="Line 27"/>
          <p:cNvSpPr>
            <a:spLocks noChangeShapeType="1"/>
          </p:cNvSpPr>
          <p:nvPr/>
        </p:nvSpPr>
        <p:spPr bwMode="auto">
          <a:xfrm flipV="1">
            <a:off x="1692275" y="558958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8" name="Line 28"/>
          <p:cNvSpPr>
            <a:spLocks noChangeShapeType="1"/>
          </p:cNvSpPr>
          <p:nvPr/>
        </p:nvSpPr>
        <p:spPr bwMode="auto">
          <a:xfrm flipV="1">
            <a:off x="2339975" y="558958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09" name="Line 29"/>
          <p:cNvSpPr>
            <a:spLocks noChangeShapeType="1"/>
          </p:cNvSpPr>
          <p:nvPr/>
        </p:nvSpPr>
        <p:spPr bwMode="auto">
          <a:xfrm flipV="1">
            <a:off x="5435600" y="55895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0" name="Line 30"/>
          <p:cNvSpPr>
            <a:spLocks noChangeShapeType="1"/>
          </p:cNvSpPr>
          <p:nvPr/>
        </p:nvSpPr>
        <p:spPr bwMode="auto">
          <a:xfrm flipV="1">
            <a:off x="5651500" y="55895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1" name="Line 31"/>
          <p:cNvSpPr>
            <a:spLocks noChangeShapeType="1"/>
          </p:cNvSpPr>
          <p:nvPr/>
        </p:nvSpPr>
        <p:spPr bwMode="auto">
          <a:xfrm flipV="1">
            <a:off x="5867400" y="55895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2" name="Line 32"/>
          <p:cNvSpPr>
            <a:spLocks noChangeShapeType="1"/>
          </p:cNvSpPr>
          <p:nvPr/>
        </p:nvSpPr>
        <p:spPr bwMode="auto">
          <a:xfrm flipV="1">
            <a:off x="6084888" y="5589588"/>
            <a:ext cx="5032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3" name="Line 33"/>
          <p:cNvSpPr>
            <a:spLocks noChangeShapeType="1"/>
          </p:cNvSpPr>
          <p:nvPr/>
        </p:nvSpPr>
        <p:spPr bwMode="auto">
          <a:xfrm flipV="1">
            <a:off x="6372225" y="55895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4" name="Line 34"/>
          <p:cNvSpPr>
            <a:spLocks noChangeShapeType="1"/>
          </p:cNvSpPr>
          <p:nvPr/>
        </p:nvSpPr>
        <p:spPr bwMode="auto">
          <a:xfrm flipV="1">
            <a:off x="6588125" y="5589588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5" name="Line 35"/>
          <p:cNvSpPr>
            <a:spLocks noChangeShapeType="1"/>
          </p:cNvSpPr>
          <p:nvPr/>
        </p:nvSpPr>
        <p:spPr bwMode="auto">
          <a:xfrm flipV="1">
            <a:off x="6804025" y="5661025"/>
            <a:ext cx="4318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6" name="Line 36"/>
          <p:cNvSpPr>
            <a:spLocks noChangeShapeType="1"/>
          </p:cNvSpPr>
          <p:nvPr/>
        </p:nvSpPr>
        <p:spPr bwMode="auto">
          <a:xfrm flipV="1">
            <a:off x="7019925" y="5805488"/>
            <a:ext cx="2159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17" name="Line 37"/>
          <p:cNvSpPr>
            <a:spLocks noChangeShapeType="1"/>
          </p:cNvSpPr>
          <p:nvPr/>
        </p:nvSpPr>
        <p:spPr bwMode="auto">
          <a:xfrm flipV="1">
            <a:off x="5435600" y="5589588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662" name="AutoShape 38"/>
          <p:cNvSpPr>
            <a:spLocks noChangeArrowheads="1"/>
          </p:cNvSpPr>
          <p:nvPr/>
        </p:nvSpPr>
        <p:spPr bwMode="auto">
          <a:xfrm rot="16200000">
            <a:off x="5759450" y="4113213"/>
            <a:ext cx="1152525" cy="18002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1" hangingPunct="1">
              <a:defRPr/>
            </a:pPr>
            <a:endParaRPr lang="ru-RU" sz="1400"/>
          </a:p>
          <a:p>
            <a:pPr algn="ctr" eaLnBrk="1" hangingPunct="1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Вовлечение </a:t>
            </a:r>
          </a:p>
          <a:p>
            <a:pPr algn="ctr" eaLnBrk="1" hangingPunct="1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персонала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 i="1" smtClean="0">
                <a:solidFill>
                  <a:srgbClr val="FF0000"/>
                </a:solidFill>
              </a:rPr>
              <a:t>Порядок обеспечения работников спецодеждой, спецобувью и другими средствами индивидуальной защиты</a:t>
            </a:r>
            <a:r>
              <a:rPr lang="ru-RU" altLang="ru-RU" sz="2400" b="1" smtClean="0">
                <a:solidFill>
                  <a:srgbClr val="FF0000"/>
                </a:solidFill>
              </a:rPr>
              <a:t/>
            </a:r>
            <a:br>
              <a:rPr lang="ru-RU" altLang="ru-RU" sz="2400" b="1" smtClean="0">
                <a:solidFill>
                  <a:srgbClr val="FF0000"/>
                </a:solidFill>
              </a:rPr>
            </a:br>
            <a:endParaRPr lang="ru-RU" altLang="ru-RU" sz="2400" b="1" smtClean="0">
              <a:solidFill>
                <a:srgbClr val="FF0000"/>
              </a:solidFill>
            </a:endParaRP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85225" cy="5360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>Межотраслевые правила обеспечения работников специальной одеждой, специальной обувью и другими средствами индивидуальной защиты (далее – СИЗ) регламентируются </a:t>
            </a:r>
            <a:r>
              <a:rPr lang="ru-RU" altLang="ru-RU" sz="1800" b="1" i="1" smtClean="0"/>
              <a:t>приказом Минздравсоцразвития России от 1 июня 2009 г. №290н (с изменениями от 27 января 2010 г. № 28н).</a:t>
            </a:r>
            <a:endParaRPr lang="ru-RU" altLang="ru-RU" sz="18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>Под СИЗ понимаются средства индивидуального пользования, используемые для предотвращения или уменьшения воздействия на работников вредных и (или) опасных производственных факторов, а также для защиты от загрязнения.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>В соответствии со </a:t>
            </a:r>
            <a:r>
              <a:rPr lang="ru-RU" altLang="ru-RU" sz="1800" b="1" i="1" smtClean="0"/>
              <a:t>ст. 221 ТК РФ</a:t>
            </a:r>
            <a:r>
              <a:rPr lang="ru-RU" altLang="ru-RU" sz="1800" smtClean="0"/>
              <a:t> на работах с вредными и (или) опасными условиями труда, а также на работах, выполняемых в особых температурных условиях или связанных с загрязнением, работникам бесплатно выдаются сертифицированные специальная одежда, специальная обувь и другие средства индивидуальной защиты, а также смывающие и (или) обезвреживающие средства в соответствии с типовыми нормами, которые устанавливаются в порядке, определяемом Правительством Российской Федерации.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>Предоставление работникам СИЗ, в том числе приобретенных работодателем во временное пользование по договору аренды, осуществляется в соответствии с типовыми нормами бесплатной выдачи специальной одежды, специальной обуви и других средств индивидуальной защиты, прошедших в установленном порядке сертификацию или декларирование соответствия, и на основании результатов </a:t>
            </a:r>
            <a:r>
              <a:rPr lang="ru-RU" altLang="ru-RU" sz="1800" b="1" smtClean="0"/>
              <a:t>аттестации рабочих мест по условиям труда</a:t>
            </a:r>
            <a:r>
              <a:rPr lang="ru-RU" altLang="ru-RU" sz="1800" smtClean="0"/>
              <a:t>, проведенной в установленном порядке.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4700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FF0066"/>
                </a:solidFill>
              </a:rPr>
              <a:t>                Концепция обучения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1125538"/>
            <a:ext cx="7416800" cy="50053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ru-RU" altLang="ru-RU" sz="2400" b="1" smtClean="0"/>
              <a:t>Чему необходимо обучить новых работников:</a:t>
            </a:r>
          </a:p>
          <a:p>
            <a:pPr lvl="1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ru-RU" altLang="ru-RU" sz="2000" b="1" smtClean="0"/>
              <a:t>Концепция безопасного выполнения работы</a:t>
            </a:r>
          </a:p>
          <a:p>
            <a:pPr lvl="1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ru-RU" altLang="ru-RU" sz="2000" b="1" smtClean="0"/>
              <a:t>Ожидаемые показатели безопасности</a:t>
            </a:r>
          </a:p>
          <a:p>
            <a:pPr lvl="1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ru-RU" altLang="ru-RU" sz="2000" b="1" smtClean="0"/>
              <a:t>Правила и инструкции по безопасности, имеющие </a:t>
            </a:r>
          </a:p>
          <a:p>
            <a:pPr lvl="1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None/>
            </a:pPr>
            <a:r>
              <a:rPr lang="ru-RU" altLang="ru-RU" sz="2000" b="1" smtClean="0"/>
              <a:t>     отношение к работе</a:t>
            </a:r>
          </a:p>
          <a:p>
            <a:pPr lvl="1" eaLnBrk="1" hangingPunct="1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ru-RU" altLang="ru-RU" sz="2000" b="1" smtClean="0"/>
              <a:t>Информация о том, как вызвать врача, пожарных и т.п.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Blip>
                <a:blip r:embed="rId2"/>
              </a:buBlip>
            </a:pPr>
            <a:r>
              <a:rPr lang="ru-RU" altLang="ru-RU" sz="2400" b="1" smtClean="0"/>
              <a:t>Чему необходимо обучить давно работающий персонал:</a:t>
            </a:r>
          </a:p>
          <a:p>
            <a:pPr lvl="1" eaLnBrk="1" hangingPunct="1">
              <a:lnSpc>
                <a:spcPct val="80000"/>
              </a:lnSpc>
              <a:buClr>
                <a:srgbClr val="FF0066"/>
              </a:buClr>
              <a:buFont typeface="Wingdings" pitchFamily="2" charset="2"/>
              <a:buChar char="ü"/>
            </a:pPr>
            <a:r>
              <a:rPr lang="ru-RU" altLang="ru-RU" sz="2000" b="1" smtClean="0"/>
              <a:t>Обучение с целью повышения квалификации:</a:t>
            </a:r>
          </a:p>
          <a:p>
            <a:pPr lvl="2" eaLnBrk="1" hangingPunct="1">
              <a:lnSpc>
                <a:spcPct val="80000"/>
              </a:lnSpc>
              <a:buClr>
                <a:srgbClr val="00CC00"/>
              </a:buClr>
              <a:buFontTx/>
              <a:buChar char="o"/>
            </a:pPr>
            <a:r>
              <a:rPr lang="ru-RU" altLang="ru-RU" sz="1800" b="1" smtClean="0"/>
              <a:t>Сведения об измененных правилах и нормах безопасности</a:t>
            </a:r>
          </a:p>
          <a:p>
            <a:pPr lvl="2" eaLnBrk="1" hangingPunct="1">
              <a:lnSpc>
                <a:spcPct val="80000"/>
              </a:lnSpc>
              <a:buClr>
                <a:srgbClr val="00CC00"/>
              </a:buClr>
              <a:buFontTx/>
              <a:buChar char="o"/>
            </a:pPr>
            <a:r>
              <a:rPr lang="ru-RU" altLang="ru-RU" sz="1800" b="1" smtClean="0"/>
              <a:t>Сведения об изменениях в штатном расписании: с кем связываться, по какому поводу и в какое время</a:t>
            </a:r>
          </a:p>
          <a:p>
            <a:pPr lvl="2" eaLnBrk="1" hangingPunct="1">
              <a:lnSpc>
                <a:spcPct val="80000"/>
              </a:lnSpc>
              <a:buClr>
                <a:srgbClr val="00CC00"/>
              </a:buClr>
              <a:buFontTx/>
              <a:buChar char="o"/>
            </a:pPr>
            <a:r>
              <a:rPr lang="ru-RU" altLang="ru-RU" sz="1800" b="1" smtClean="0"/>
              <a:t>Информация о новом оборудовании и приемах монтажа</a:t>
            </a:r>
          </a:p>
          <a:p>
            <a:pPr lvl="2" eaLnBrk="1" hangingPunct="1">
              <a:lnSpc>
                <a:spcPct val="80000"/>
              </a:lnSpc>
              <a:buClr>
                <a:srgbClr val="00CC00"/>
              </a:buClr>
              <a:buFontTx/>
              <a:buChar char="o"/>
            </a:pPr>
            <a:r>
              <a:rPr lang="ru-RU" altLang="ru-RU" sz="1800" b="1" smtClean="0"/>
              <a:t>Специфические навыки: приемы тушения пожара, оказания первой медпомощи, использование СИЗ</a:t>
            </a:r>
          </a:p>
          <a:p>
            <a:pPr lvl="2" eaLnBrk="1" hangingPunct="1">
              <a:lnSpc>
                <a:spcPct val="80000"/>
              </a:lnSpc>
              <a:buClr>
                <a:srgbClr val="00CC00"/>
              </a:buClr>
              <a:buFontTx/>
              <a:buChar char="o"/>
            </a:pPr>
            <a:r>
              <a:rPr lang="ru-RU" altLang="ru-RU" sz="1800" b="1" smtClean="0"/>
              <a:t>Улучшение навыков выполнения работы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ru-RU" altLang="ru-RU" sz="2400" b="1" smtClean="0"/>
          </a:p>
        </p:txBody>
      </p:sp>
      <p:pic>
        <p:nvPicPr>
          <p:cNvPr id="311300" name="Picture 4" descr="j023301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96188" y="4581525"/>
            <a:ext cx="1446212" cy="1468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3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9688" cy="1152525"/>
          </a:xfrm>
        </p:spPr>
        <p:txBody>
          <a:bodyPr/>
          <a:lstStyle/>
          <a:p>
            <a:pPr marL="762000" indent="-762000" eaLnBrk="1" hangingPunct="1"/>
            <a:r>
              <a:rPr lang="ru-RU" altLang="ru-RU" sz="2200" b="1" smtClean="0">
                <a:solidFill>
                  <a:srgbClr val="C00000"/>
                </a:solidFill>
              </a:rPr>
              <a:t>Обязанности работодателя по обеспечению охраны труда (ст. 212 ТК) </a:t>
            </a:r>
          </a:p>
        </p:txBody>
      </p:sp>
      <p:sp>
        <p:nvSpPr>
          <p:cNvPr id="153603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altLang="ru-RU" smtClean="0">
              <a:solidFill>
                <a:srgbClr val="FF0000"/>
              </a:solidFill>
            </a:endParaRPr>
          </a:p>
        </p:txBody>
      </p:sp>
      <p:sp>
        <p:nvSpPr>
          <p:cNvPr id="15360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D55EF9-98DE-4553-AD9A-B5657DED6626}" type="slidenum">
              <a:rPr lang="ru-RU" altLang="ru-RU">
                <a:solidFill>
                  <a:srgbClr val="FF0000"/>
                </a:solidFill>
              </a:rPr>
              <a:pPr/>
              <a:t>37</a:t>
            </a:fld>
            <a:endParaRPr lang="ru-RU" altLang="ru-RU">
              <a:solidFill>
                <a:srgbClr val="FF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643063"/>
            <a:ext cx="4024313" cy="1616075"/>
            <a:chOff x="-114" y="1026"/>
            <a:chExt cx="2535" cy="1018"/>
          </a:xfrm>
        </p:grpSpPr>
        <p:sp>
          <p:nvSpPr>
            <p:cNvPr id="153631" name="Text Box 3"/>
            <p:cNvSpPr txBox="1">
              <a:spLocks noChangeArrowheads="1"/>
            </p:cNvSpPr>
            <p:nvPr/>
          </p:nvSpPr>
          <p:spPr bwMode="auto">
            <a:xfrm>
              <a:off x="-114" y="1244"/>
              <a:ext cx="117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П и ИОТ</a:t>
              </a:r>
            </a:p>
          </p:txBody>
        </p:sp>
        <p:sp>
          <p:nvSpPr>
            <p:cNvPr id="153632" name="AutoShape 4"/>
            <p:cNvSpPr>
              <a:spLocks noChangeArrowheads="1"/>
            </p:cNvSpPr>
            <p:nvPr/>
          </p:nvSpPr>
          <p:spPr bwMode="auto">
            <a:xfrm rot="-3240000">
              <a:off x="1968" y="1580"/>
              <a:ext cx="240" cy="667"/>
            </a:xfrm>
            <a:prstGeom prst="upArrow">
              <a:avLst>
                <a:gd name="adj1" fmla="val 50000"/>
                <a:gd name="adj2" fmla="val 69479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  <p:pic>
          <p:nvPicPr>
            <p:cNvPr id="153633" name="Picture 5" descr="MCj0297161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" y="1026"/>
              <a:ext cx="1089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11413" y="1119188"/>
            <a:ext cx="2724150" cy="1804987"/>
            <a:chOff x="1519" y="705"/>
            <a:chExt cx="1716" cy="1137"/>
          </a:xfrm>
        </p:grpSpPr>
        <p:sp>
          <p:nvSpPr>
            <p:cNvPr id="153628" name="Text Box 7"/>
            <p:cNvSpPr txBox="1">
              <a:spLocks noChangeArrowheads="1"/>
            </p:cNvSpPr>
            <p:nvPr/>
          </p:nvSpPr>
          <p:spPr bwMode="auto">
            <a:xfrm>
              <a:off x="1519" y="879"/>
              <a:ext cx="1179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СИЗ</a:t>
              </a:r>
            </a:p>
          </p:txBody>
        </p:sp>
        <p:sp>
          <p:nvSpPr>
            <p:cNvPr id="153629" name="AutoShape 8"/>
            <p:cNvSpPr>
              <a:spLocks noChangeArrowheads="1"/>
            </p:cNvSpPr>
            <p:nvPr/>
          </p:nvSpPr>
          <p:spPr bwMode="auto">
            <a:xfrm rot="-5400000">
              <a:off x="2615" y="1524"/>
              <a:ext cx="408" cy="228"/>
            </a:xfrm>
            <a:prstGeom prst="rightArrow">
              <a:avLst>
                <a:gd name="adj1" fmla="val 50000"/>
                <a:gd name="adj2" fmla="val 44737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  <p:pic>
          <p:nvPicPr>
            <p:cNvPr id="153630" name="Picture 21" descr="MCj031921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6" y="705"/>
              <a:ext cx="899" cy="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357438" y="5000625"/>
            <a:ext cx="3168650" cy="1395413"/>
            <a:chOff x="2184" y="3429"/>
            <a:chExt cx="1996" cy="879"/>
          </a:xfrm>
        </p:grpSpPr>
        <p:sp>
          <p:nvSpPr>
            <p:cNvPr id="153625" name="Text Box 15"/>
            <p:cNvSpPr txBox="1">
              <a:spLocks noChangeArrowheads="1"/>
            </p:cNvSpPr>
            <p:nvPr/>
          </p:nvSpPr>
          <p:spPr bwMode="auto">
            <a:xfrm>
              <a:off x="2684" y="3929"/>
              <a:ext cx="149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Медосмотры</a:t>
              </a:r>
            </a:p>
          </p:txBody>
        </p:sp>
        <p:sp>
          <p:nvSpPr>
            <p:cNvPr id="153626" name="AutoShape 16"/>
            <p:cNvSpPr>
              <a:spLocks noChangeArrowheads="1"/>
            </p:cNvSpPr>
            <p:nvPr/>
          </p:nvSpPr>
          <p:spPr bwMode="auto">
            <a:xfrm rot="5400000">
              <a:off x="3084" y="3565"/>
              <a:ext cx="409" cy="228"/>
            </a:xfrm>
            <a:prstGeom prst="rightArrow">
              <a:avLst>
                <a:gd name="adj1" fmla="val 50000"/>
                <a:gd name="adj2" fmla="val 44846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  <p:pic>
          <p:nvPicPr>
            <p:cNvPr id="153627" name="Picture 17" descr="j02407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84" y="3429"/>
              <a:ext cx="560" cy="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3643313"/>
            <a:ext cx="3517900" cy="1938337"/>
            <a:chOff x="248" y="3040"/>
            <a:chExt cx="2216" cy="1221"/>
          </a:xfrm>
        </p:grpSpPr>
        <p:sp>
          <p:nvSpPr>
            <p:cNvPr id="153622" name="Text Box 19"/>
            <p:cNvSpPr txBox="1">
              <a:spLocks noChangeArrowheads="1"/>
            </p:cNvSpPr>
            <p:nvPr/>
          </p:nvSpPr>
          <p:spPr bwMode="auto">
            <a:xfrm>
              <a:off x="248" y="3805"/>
              <a:ext cx="1506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000" b="1">
                  <a:solidFill>
                    <a:srgbClr val="FF0000"/>
                  </a:solidFill>
                </a:rPr>
                <a:t>Расследование НС</a:t>
              </a:r>
            </a:p>
          </p:txBody>
        </p:sp>
        <p:sp>
          <p:nvSpPr>
            <p:cNvPr id="153623" name="AutoShape 20"/>
            <p:cNvSpPr>
              <a:spLocks noChangeArrowheads="1"/>
            </p:cNvSpPr>
            <p:nvPr/>
          </p:nvSpPr>
          <p:spPr bwMode="auto">
            <a:xfrm rot="-7380000">
              <a:off x="1981" y="2797"/>
              <a:ext cx="240" cy="726"/>
            </a:xfrm>
            <a:prstGeom prst="upArrow">
              <a:avLst>
                <a:gd name="adj1" fmla="val 50000"/>
                <a:gd name="adj2" fmla="val 75625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  <p:pic>
          <p:nvPicPr>
            <p:cNvPr id="153624" name="Picture 21" descr="j033257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23" y="3102"/>
              <a:ext cx="567" cy="74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580063" y="3141663"/>
            <a:ext cx="3786187" cy="1728787"/>
            <a:chOff x="3515" y="1979"/>
            <a:chExt cx="2385" cy="1089"/>
          </a:xfrm>
        </p:grpSpPr>
        <p:pic>
          <p:nvPicPr>
            <p:cNvPr id="153619" name="Picture 23" descr="MCj0295583000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2" y="1979"/>
              <a:ext cx="1225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20" name="AutoShape 24"/>
            <p:cNvSpPr>
              <a:spLocks noChangeArrowheads="1"/>
            </p:cNvSpPr>
            <p:nvPr/>
          </p:nvSpPr>
          <p:spPr bwMode="auto">
            <a:xfrm>
              <a:off x="3515" y="2458"/>
              <a:ext cx="544" cy="192"/>
            </a:xfrm>
            <a:prstGeom prst="rightArrow">
              <a:avLst>
                <a:gd name="adj1" fmla="val 50000"/>
                <a:gd name="adj2" fmla="val 70833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  <p:sp>
          <p:nvSpPr>
            <p:cNvPr id="153621" name="Text Box 25"/>
            <p:cNvSpPr txBox="1">
              <a:spLocks noChangeArrowheads="1"/>
            </p:cNvSpPr>
            <p:nvPr/>
          </p:nvSpPr>
          <p:spPr bwMode="auto">
            <a:xfrm>
              <a:off x="4721" y="2198"/>
              <a:ext cx="1179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Контроль</a:t>
              </a: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153025" y="1341438"/>
            <a:ext cx="4070350" cy="1887537"/>
            <a:chOff x="3246" y="845"/>
            <a:chExt cx="2564" cy="1189"/>
          </a:xfrm>
        </p:grpSpPr>
        <p:sp>
          <p:nvSpPr>
            <p:cNvPr id="153616" name="Text Box 27"/>
            <p:cNvSpPr txBox="1">
              <a:spLocks noChangeArrowheads="1"/>
            </p:cNvSpPr>
            <p:nvPr/>
          </p:nvSpPr>
          <p:spPr bwMode="auto">
            <a:xfrm>
              <a:off x="4631" y="1253"/>
              <a:ext cx="1179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Обучение</a:t>
              </a:r>
            </a:p>
          </p:txBody>
        </p:sp>
        <p:sp>
          <p:nvSpPr>
            <p:cNvPr id="153617" name="AutoShape 28"/>
            <p:cNvSpPr>
              <a:spLocks noChangeArrowheads="1"/>
            </p:cNvSpPr>
            <p:nvPr/>
          </p:nvSpPr>
          <p:spPr bwMode="auto">
            <a:xfrm rot="3420000">
              <a:off x="3510" y="1530"/>
              <a:ext cx="240" cy="767"/>
            </a:xfrm>
            <a:prstGeom prst="upArrow">
              <a:avLst>
                <a:gd name="adj1" fmla="val 50000"/>
                <a:gd name="adj2" fmla="val 79896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  <p:pic>
          <p:nvPicPr>
            <p:cNvPr id="153618" name="Picture 29" descr="MCj02317730000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3" y="845"/>
              <a:ext cx="945" cy="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5407025" y="4786313"/>
            <a:ext cx="3736975" cy="1587500"/>
            <a:chOff x="3338" y="3009"/>
            <a:chExt cx="2354" cy="1000"/>
          </a:xfrm>
        </p:grpSpPr>
        <p:pic>
          <p:nvPicPr>
            <p:cNvPr id="153613" name="Picture 33" descr="j020558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22" y="3009"/>
              <a:ext cx="1088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14" name="Text Box 34"/>
            <p:cNvSpPr txBox="1">
              <a:spLocks noChangeArrowheads="1"/>
            </p:cNvSpPr>
            <p:nvPr/>
          </p:nvSpPr>
          <p:spPr bwMode="auto">
            <a:xfrm>
              <a:off x="4393" y="3144"/>
              <a:ext cx="1299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Спецоценка</a:t>
              </a:r>
            </a:p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условий </a:t>
              </a:r>
            </a:p>
            <a:p>
              <a:pPr algn="ctr" eaLnBrk="1" hangingPunct="1"/>
              <a:r>
                <a:rPr lang="ru-RU" altLang="ru-RU" sz="2400" b="1">
                  <a:solidFill>
                    <a:srgbClr val="FF0000"/>
                  </a:solidFill>
                </a:rPr>
                <a:t>труда</a:t>
              </a:r>
            </a:p>
          </p:txBody>
        </p:sp>
        <p:sp>
          <p:nvSpPr>
            <p:cNvPr id="153615" name="AutoShape 35"/>
            <p:cNvSpPr>
              <a:spLocks noChangeArrowheads="1"/>
            </p:cNvSpPr>
            <p:nvPr/>
          </p:nvSpPr>
          <p:spPr bwMode="auto">
            <a:xfrm rot="7560000">
              <a:off x="3562" y="2785"/>
              <a:ext cx="240" cy="687"/>
            </a:xfrm>
            <a:prstGeom prst="upArrow">
              <a:avLst>
                <a:gd name="adj1" fmla="val 50000"/>
                <a:gd name="adj2" fmla="val 71563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>
                <a:solidFill>
                  <a:srgbClr val="FF0000"/>
                </a:solidFill>
              </a:endParaRPr>
            </a:p>
          </p:txBody>
        </p:sp>
      </p:grpSp>
      <p:pic>
        <p:nvPicPr>
          <p:cNvPr id="153612" name="Picture 3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63" y="2428875"/>
            <a:ext cx="28194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657600" y="908050"/>
            <a:ext cx="24003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cs typeface="Times New Roman" pitchFamily="18" charset="0"/>
              </a:rPr>
              <a:t>Правовые мероприятия</a:t>
            </a:r>
            <a:endParaRPr lang="ru-RU" altLang="ru-RU" sz="160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657600" y="2492375"/>
            <a:ext cx="2400300" cy="865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latin typeface="Times New Roman" pitchFamily="18" charset="0"/>
              </a:rPr>
              <a:t>Организационно-технические</a:t>
            </a:r>
          </a:p>
          <a:p>
            <a:pPr algn="ctr" eaLnBrk="1" hangingPunct="1"/>
            <a:r>
              <a:rPr lang="ru-RU" altLang="ru-RU" sz="1600" b="1">
                <a:latin typeface="Times New Roman" pitchFamily="18" charset="0"/>
              </a:rPr>
              <a:t>мероприятия</a:t>
            </a:r>
            <a:endParaRPr lang="ru-RU" altLang="ru-RU" sz="1600">
              <a:latin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657600" y="3429000"/>
            <a:ext cx="2400300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cs typeface="Times New Roman" pitchFamily="18" charset="0"/>
              </a:rPr>
              <a:t>Санитарно-гигиенические</a:t>
            </a:r>
            <a:endParaRPr lang="ru-RU" altLang="ru-RU" sz="160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657600" y="4076700"/>
            <a:ext cx="2400300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latin typeface="Times New Roman" pitchFamily="18" charset="0"/>
              </a:rPr>
              <a:t>Лечебно-профилактические</a:t>
            </a:r>
          </a:p>
          <a:p>
            <a:pPr algn="ctr" eaLnBrk="1" hangingPunct="1"/>
            <a:r>
              <a:rPr lang="ru-RU" altLang="ru-RU" sz="1600" b="1">
                <a:latin typeface="Times New Roman" pitchFamily="18" charset="0"/>
              </a:rPr>
              <a:t>мероприятия</a:t>
            </a:r>
            <a:endParaRPr lang="ru-RU" altLang="ru-RU" sz="1600">
              <a:latin typeface="Times New Roman" pitchFamily="18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39750" y="3357563"/>
            <a:ext cx="2376488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b="1">
                <a:cs typeface="Times New Roman" pitchFamily="18" charset="0"/>
              </a:rPr>
              <a:t>Сохранение жизни и здоровья работников</a:t>
            </a:r>
            <a:endParaRPr lang="ru-RU" altLang="ru-RU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400800" y="3357563"/>
            <a:ext cx="2274888" cy="719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b="1">
                <a:cs typeface="Times New Roman" pitchFamily="18" charset="0"/>
              </a:rPr>
              <a:t>ОХРАНА </a:t>
            </a:r>
          </a:p>
          <a:p>
            <a:pPr algn="ctr" eaLnBrk="1" hangingPunct="1"/>
            <a:r>
              <a:rPr lang="ru-RU" altLang="ru-RU" b="1">
                <a:cs typeface="Times New Roman" pitchFamily="18" charset="0"/>
              </a:rPr>
              <a:t>ТРУДА</a:t>
            </a:r>
            <a:endParaRPr lang="ru-RU" altLang="ru-RU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708400" y="5876925"/>
            <a:ext cx="2376488" cy="360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cs typeface="Times New Roman" pitchFamily="18" charset="0"/>
              </a:rPr>
              <a:t>Иные мероприятия</a:t>
            </a:r>
            <a:endParaRPr lang="ru-RU" altLang="ru-RU" sz="1600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2916238" y="1196975"/>
            <a:ext cx="719137" cy="2519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2895600" y="2824163"/>
            <a:ext cx="762000" cy="908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2916238" y="3716338"/>
            <a:ext cx="762000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916238" y="3716338"/>
            <a:ext cx="719137" cy="1152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2916238" y="3644900"/>
            <a:ext cx="792162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6057900" y="1979613"/>
            <a:ext cx="169863" cy="9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6084888" y="6021388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H="1">
            <a:off x="6227763" y="1268413"/>
            <a:ext cx="0" cy="4752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6156325" y="3716338"/>
            <a:ext cx="228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6084888" y="2852738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6084888" y="3716338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6084888" y="4797425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0" y="1627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539750" y="-150813"/>
            <a:ext cx="84248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tabLst>
                <a:tab pos="2857500" algn="l"/>
              </a:tabLst>
            </a:pPr>
            <a:r>
              <a:rPr lang="ru-RU" altLang="ru-RU" sz="900"/>
              <a:t/>
            </a:r>
            <a:br>
              <a:rPr lang="ru-RU" altLang="ru-RU" sz="900"/>
            </a:br>
            <a:r>
              <a:rPr lang="ru-RU" altLang="ru-RU" sz="1200">
                <a:cs typeface="Times New Roman" pitchFamily="18" charset="0"/>
              </a:rPr>
              <a:t> </a:t>
            </a:r>
          </a:p>
          <a:p>
            <a:pPr algn="ctr" eaLnBrk="1" hangingPunct="1">
              <a:tabLst>
                <a:tab pos="2857500" algn="l"/>
              </a:tabLst>
            </a:pPr>
            <a:r>
              <a:rPr lang="ru-RU" altLang="ru-RU" sz="2800" b="1">
                <a:solidFill>
                  <a:srgbClr val="990000"/>
                </a:solidFill>
              </a:rPr>
              <a:t>Охрана труда</a:t>
            </a:r>
          </a:p>
          <a:p>
            <a:pPr algn="ctr">
              <a:tabLst>
                <a:tab pos="2857500" algn="l"/>
              </a:tabLst>
            </a:pPr>
            <a:endParaRPr lang="ru-RU" altLang="ru-RU" sz="2800" b="1">
              <a:solidFill>
                <a:srgbClr val="990000"/>
              </a:solidFill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3635375" y="1773238"/>
            <a:ext cx="2400300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cs typeface="Times New Roman" pitchFamily="18" charset="0"/>
              </a:rPr>
              <a:t>Социально-экономические</a:t>
            </a:r>
            <a:endParaRPr lang="ru-RU" altLang="ru-RU" sz="1600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V="1">
            <a:off x="2916238" y="2060575"/>
            <a:ext cx="688975" cy="1728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6084888" y="1268413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>
            <a:off x="2916238" y="3716338"/>
            <a:ext cx="792162" cy="17287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83" name="Rectangle 28"/>
          <p:cNvSpPr>
            <a:spLocks noChangeArrowheads="1"/>
          </p:cNvSpPr>
          <p:nvPr/>
        </p:nvSpPr>
        <p:spPr bwMode="auto">
          <a:xfrm>
            <a:off x="3708400" y="5084763"/>
            <a:ext cx="2376488" cy="6492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600" b="1">
                <a:cs typeface="Times New Roman" pitchFamily="18" charset="0"/>
              </a:rPr>
              <a:t>Реабилитационные мероприятия</a:t>
            </a:r>
            <a:endParaRPr lang="ru-RU" altLang="ru-RU" sz="1600"/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>
            <a:off x="6084888" y="5445125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ОБУЧЕНИЕ И ПРОВЕРКА ЗНАНИЙ ТРЕБОВАНИЙ ОХРАНЫ ТРУДА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Трудовой кодекс РФ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Статья 225: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dirty="0" smtClean="0"/>
              <a:t>Все работники, в том числе руководители организаций, а также работодатели - индивидуальные предприниматели, обязаны проходить обучение по охране труда и проверку знания требований охраны труда...)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F5126-9762-4A81-9B6D-7B48552F7787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  <p:pic>
        <p:nvPicPr>
          <p:cNvPr id="5" name="Рисунок 4" descr="ohorona_praci_1_1_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60648"/>
            <a:ext cx="29729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F23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785786" y="428604"/>
            <a:ext cx="7310993" cy="548324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836613"/>
            <a:ext cx="8713787" cy="5519737"/>
          </a:xfrm>
        </p:spPr>
        <p:txBody>
          <a:bodyPr>
            <a:normAutofit/>
          </a:bodyPr>
          <a:lstStyle/>
          <a:p>
            <a:pPr marL="274320" indent="-274320" eaLnBrk="1" fontAlgn="t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Работодатель обязан обеспечить: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&lt;…&gt;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eaLnBrk="1" fontAlgn="t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обучение безопасным методам и приемам выполнения работ и оказанию первой помощи пострадавшим на производстве, проведение инструктажа по охране труда, стажировки на рабочем месте и проверки знания требований охраны труда;</a:t>
            </a:r>
          </a:p>
          <a:p>
            <a:pPr marL="274320" indent="-274320" eaLnBrk="1" fontAlgn="t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eaLnBrk="1" fontAlgn="t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недопущение к работе лиц, не прошедших в установленном порядке обучение и инструктаж по охране труда, стажировку и проверку знаний требований охраны труда;</a:t>
            </a:r>
          </a:p>
          <a:p>
            <a:pPr marL="274320" indent="-274320" eaLnBrk="1" fontAlgn="t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eaLnBrk="1" fontAlgn="t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наличие комплекта нормативных правовых актов, содержащих требования охраны труда в соответствии со спецификой своей деятельности.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&lt;…&gt;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Номер слайда 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8651F45-6EF4-4D4D-9541-BD15785E58B8}" type="slidenum">
              <a:rPr lang="ru-RU" altLang="ru-RU" sz="1200">
                <a:solidFill>
                  <a:srgbClr val="898989"/>
                </a:solidFill>
                <a:latin typeface="Constantia" pitchFamily="18" charset="0"/>
              </a:rPr>
              <a:pPr algn="r"/>
              <a:t>40</a:t>
            </a:fld>
            <a:endParaRPr lang="ru-RU" altLang="ru-RU" sz="1200">
              <a:solidFill>
                <a:srgbClr val="898989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latin typeface="Arial" pitchFamily="34" charset="0"/>
                <a:cs typeface="Arial" pitchFamily="34" charset="0"/>
              </a:rPr>
              <a:t>Номативно-правовые акты </a:t>
            </a:r>
          </a:p>
        </p:txBody>
      </p:sp>
      <p:sp>
        <p:nvSpPr>
          <p:cNvPr id="54275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57313"/>
            <a:ext cx="8472488" cy="5000625"/>
          </a:xfrm>
        </p:spPr>
        <p:txBody>
          <a:bodyPr>
            <a:normAutofit lnSpcReduction="10000"/>
          </a:bodyPr>
          <a:lstStyle/>
          <a:p>
            <a:r>
              <a:rPr lang="ru-RU" sz="2000" b="1" smtClean="0">
                <a:latin typeface="Arial" pitchFamily="34" charset="0"/>
                <a:cs typeface="Arial" pitchFamily="34" charset="0"/>
              </a:rPr>
              <a:t>Федеральный закон от 29 декабря 2012 г. N 273-ФЗ "Об образовании в Российской Федерации»</a:t>
            </a:r>
          </a:p>
          <a:p>
            <a:r>
              <a:rPr lang="ru-RU" sz="2000" b="1" smtClean="0">
                <a:latin typeface="Arial" pitchFamily="34" charset="0"/>
                <a:cs typeface="Arial" pitchFamily="34" charset="0"/>
              </a:rPr>
              <a:t>Приказ Минобрнауки России от 1 июля 2013г. №499 «Порядок организации и осуществления образовательной деятельности по дополнительным профессиональным программам».</a:t>
            </a:r>
          </a:p>
          <a:p>
            <a:r>
              <a:rPr lang="ru-RU" sz="2000" b="1" smtClean="0">
                <a:latin typeface="Arial" pitchFamily="34" charset="0"/>
                <a:cs typeface="Arial" pitchFamily="34" charset="0"/>
              </a:rPr>
              <a:t>Приказ Минобрнауки России от 9 января 2014г №2 «Порядок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программ.</a:t>
            </a:r>
          </a:p>
          <a:p>
            <a:r>
              <a:rPr lang="ru-RU" sz="2000" b="1" smtClean="0">
                <a:latin typeface="Arial" pitchFamily="34" charset="0"/>
                <a:cs typeface="Arial" pitchFamily="34" charset="0"/>
              </a:rPr>
              <a:t>Письмо Минобрауки от 21 апреля 2015 г. № ВК-1013/06 Методические рекомендации по реализации дополнительных профессиональных программ с использованием дистанционных образовательных технологий, электронного обучения и в сетевой форме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54185B-D9FE-4798-B8B7-AA20F6FAB8C4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        </a:t>
            </a:r>
            <a:r>
              <a:rPr lang="ru-RU" sz="4000" b="1" dirty="0"/>
              <a:t>Вопрос организации охраны труда, личной безопасности </a:t>
            </a:r>
            <a:r>
              <a:rPr lang="ru-RU" sz="4000" b="1" dirty="0" smtClean="0"/>
              <a:t>работников  и обучающихся  является </a:t>
            </a:r>
            <a:r>
              <a:rPr lang="ru-RU" sz="4000" b="1" dirty="0"/>
              <a:t>одним из наиболее важных и сложных в системе работы образовательного учреждения.</a:t>
            </a:r>
            <a:endParaRPr lang="ru-RU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Утренний обход школы с медработником</a:t>
            </a:r>
            <a:endParaRPr lang="ru-RU" dirty="0"/>
          </a:p>
        </p:txBody>
      </p:sp>
      <p:pic>
        <p:nvPicPr>
          <p:cNvPr id="4" name="Содержимое 3" descr="DSCF2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628800"/>
            <a:ext cx="6480720" cy="486054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2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00042"/>
            <a:ext cx="7270267" cy="545270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14282" y="285728"/>
            <a:ext cx="7571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 учреждении ставятся следующие задачи: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9" name="Рисунок 1" descr="http://shkolakar.ucoz.ru/bezopasnost/ot_skhe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59" y="928670"/>
            <a:ext cx="4721577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-44575" y="0"/>
          <a:ext cx="9188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Слайд" r:id="rId3" imgW="4570530" imgH="3427618" progId="PowerPoint.Slide.12">
                  <p:embed/>
                </p:oleObj>
              </mc:Choice>
              <mc:Fallback>
                <p:oleObj name="Слайд" r:id="rId3" imgW="4570530" imgH="342761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575" y="0"/>
                        <a:ext cx="918857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876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888</Words>
  <Application>Microsoft Office PowerPoint</Application>
  <PresentationFormat>Экран (4:3)</PresentationFormat>
  <Paragraphs>163</Paragraphs>
  <Slides>41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Слайд</vt:lpstr>
      <vt:lpstr>Организации охраны труда работников и обучающихся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Утренний обход школы с медработником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ИНСТРКТАЖИ ПО  ОХРАНЕ ТРУДА</vt:lpstr>
      <vt:lpstr>Структурная схема процесса обучения работников по ОТ (учителей, специалистов и рабочих)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школа </vt:lpstr>
      <vt:lpstr>Презентация PowerPoint</vt:lpstr>
      <vt:lpstr>Инструктаж с техперсоналом</vt:lpstr>
      <vt:lpstr>Техперсонал после инструктажа</vt:lpstr>
      <vt:lpstr>Презентация PowerPoint</vt:lpstr>
      <vt:lpstr>Порядок обучения  рабочих по ОТ</vt:lpstr>
      <vt:lpstr>Система управления охраной труда в школе</vt:lpstr>
      <vt:lpstr>Презентация PowerPoint</vt:lpstr>
      <vt:lpstr>Этапы моей работы</vt:lpstr>
      <vt:lpstr>Презентация PowerPoint</vt:lpstr>
      <vt:lpstr>Презентация PowerPoint</vt:lpstr>
      <vt:lpstr>ВЫВОДЫ</vt:lpstr>
      <vt:lpstr>Презентация PowerPoint</vt:lpstr>
      <vt:lpstr>Концепция предупреждения несчастных случаев</vt:lpstr>
      <vt:lpstr>Порядок обеспечения работников спецодеждой, спецобувью и другими средствами индивидуальной защиты </vt:lpstr>
      <vt:lpstr>                Концепция обучения</vt:lpstr>
      <vt:lpstr>Обязанности работодателя по обеспечению охраны труда (ст. 212 ТК) </vt:lpstr>
      <vt:lpstr>Презентация PowerPoint</vt:lpstr>
      <vt:lpstr>ОБУЧЕНИЕ И ПРОВЕРКА ЗНАНИЙ ТРЕБОВАНИЙ ОХРАНЫ ТРУДА</vt:lpstr>
      <vt:lpstr>Презентация PowerPoint</vt:lpstr>
      <vt:lpstr>Номативно-правовые акты </vt:lpstr>
    </vt:vector>
  </TitlesOfParts>
  <Company>ssh2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Организации охраны труда, личной безопасности обучающихся и работников</dc:title>
  <dc:creator>kvz</dc:creator>
  <cp:lastModifiedBy>Аня</cp:lastModifiedBy>
  <cp:revision>58</cp:revision>
  <dcterms:created xsi:type="dcterms:W3CDTF">2017-03-28T05:50:49Z</dcterms:created>
  <dcterms:modified xsi:type="dcterms:W3CDTF">2019-02-12T09:19:58Z</dcterms:modified>
</cp:coreProperties>
</file>