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3" r:id="rId6"/>
    <p:sldId id="265" r:id="rId7"/>
    <p:sldId id="264" r:id="rId8"/>
    <p:sldId id="266" r:id="rId9"/>
    <p:sldId id="267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7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483E5-4B43-4349-BB1B-E3666CEE39EA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A0EB9-D113-4C0B-9DD7-FE5212AFA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771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483E5-4B43-4349-BB1B-E3666CEE39EA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A0EB9-D113-4C0B-9DD7-FE5212AFA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443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483E5-4B43-4349-BB1B-E3666CEE39EA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A0EB9-D113-4C0B-9DD7-FE5212AFA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029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483E5-4B43-4349-BB1B-E3666CEE39EA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A0EB9-D113-4C0B-9DD7-FE5212AFA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989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483E5-4B43-4349-BB1B-E3666CEE39EA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A0EB9-D113-4C0B-9DD7-FE5212AFA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393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483E5-4B43-4349-BB1B-E3666CEE39EA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A0EB9-D113-4C0B-9DD7-FE5212AFA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764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483E5-4B43-4349-BB1B-E3666CEE39EA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A0EB9-D113-4C0B-9DD7-FE5212AFA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06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483E5-4B43-4349-BB1B-E3666CEE39EA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A0EB9-D113-4C0B-9DD7-FE5212AFA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064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483E5-4B43-4349-BB1B-E3666CEE39EA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A0EB9-D113-4C0B-9DD7-FE5212AFA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913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483E5-4B43-4349-BB1B-E3666CEE39EA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A0EB9-D113-4C0B-9DD7-FE5212AFA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301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483E5-4B43-4349-BB1B-E3666CEE39EA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A0EB9-D113-4C0B-9DD7-FE5212AFA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576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483E5-4B43-4349-BB1B-E3666CEE39EA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A0EB9-D113-4C0B-9DD7-FE5212AFA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409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1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988840"/>
            <a:ext cx="7704856" cy="3096344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ПАРЦИАЛЬНАЯ ОБРАЗОВАТЕЛЬНАЯ ПРОГРАММА</a:t>
            </a: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ДУХОВНО-НРАВСТВЕННОГО И ПАТРИОТИЧЕСКОГО ВОСПИТАНИЯ</a:t>
            </a: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ДЕТЕЙ ДОШКОЛЬНОГО ВОЗРАСТА</a:t>
            </a: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«ВЕРНОСТЬ РОДНОЙ ЗЕМЛЕ» («ИСТОКИ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») 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 РЕСПУБЛИКЕ КРЫМ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1026" name="Picture 2" descr="C:\Users\манагер 2\Desktop\истоки\логотип ситоки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34874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63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dirty="0"/>
              <a:t>Комплект состоит из 17 книг:</a:t>
            </a:r>
          </a:p>
          <a:p>
            <a:pPr lvl="0"/>
            <a:r>
              <a:rPr lang="ru-RU" dirty="0"/>
              <a:t>три книги для детей 3-4 лет («Доброе слово»,  «Добрый мир», «Добрая книга»);  В младшей группе (3–4 года) осуществляется первичное прочувствованное  восприятие социокультурных категорий: Слово, Образ, Книга.</a:t>
            </a:r>
          </a:p>
          <a:p>
            <a:pPr lvl="0"/>
            <a:r>
              <a:rPr lang="ru-RU" dirty="0"/>
              <a:t>четыре книги для детей 4-5 лет («Дружная семья», «В добрый путь», «Добрая забота», «Благодарное слово»);  В средней группе ( 4 – 5 лет ) происходит первоначальное знакомство с истоками наиболее близкой ребенку социокультурной среды и деятельности в ней человека, дети и родители осваивают категории: Родной очаг, Родные просторы, Труд земной, Труд души.</a:t>
            </a:r>
          </a:p>
          <a:p>
            <a:pPr lvl="0"/>
            <a:r>
              <a:rPr lang="ru-RU" dirty="0"/>
              <a:t>пять книг для детей 5-6 лет («Верность родной земле», «Радость послушания», «Светлая Надежда», «Добрые друзья», «Мудрое слово»); В старшей </a:t>
            </a:r>
            <a:r>
              <a:rPr lang="ru-RU" dirty="0" smtClean="0"/>
              <a:t> </a:t>
            </a:r>
            <a:r>
              <a:rPr lang="ru-RU" dirty="0"/>
              <a:t>группе (5 – 6 лет) обращается внимание на ценности внутреннего мира человека: Вера, Надежда, Любовь, Мудрость.</a:t>
            </a:r>
          </a:p>
          <a:p>
            <a:pPr lvl="0"/>
            <a:r>
              <a:rPr lang="ru-RU" dirty="0"/>
              <a:t>пять книг для детей 6-7 лет («Сказочное слово», «Напутственное слово», «Светлый образу», «Мастера и рукодельницы», «Семейные традиции»). В подготовительной группе (6 – 7 лет) осуществляется первоначальное </a:t>
            </a:r>
            <a:r>
              <a:rPr lang="ru-RU" dirty="0" smtClean="0"/>
              <a:t>ознакомление </a:t>
            </a:r>
            <a:r>
              <a:rPr lang="ru-RU" dirty="0"/>
              <a:t>с истоками русских традиций, как важнейшего механизма передачи от поколения к поколению базовых социокультурных ценностей российской цивилизации: традиции Слова, традиции Образа, традиции Дела, традиции Праздника.</a:t>
            </a:r>
          </a:p>
          <a:p>
            <a:r>
              <a:rPr lang="ru-RU" dirty="0"/>
              <a:t> Книги для развития речи детей направлены на:</a:t>
            </a:r>
          </a:p>
          <a:p>
            <a:pPr lvl="0"/>
            <a:r>
              <a:rPr lang="ru-RU" dirty="0"/>
              <a:t>сохранение ценностной основы русского языка через ознакомление с лучшими литературными и фольклорными образцами отечественной культуры; </a:t>
            </a:r>
          </a:p>
          <a:p>
            <a:pPr lvl="0"/>
            <a:r>
              <a:rPr lang="ru-RU" dirty="0"/>
              <a:t>своевременное развитие связной, инициативной, грамматически правильной диалогической и монологической  речи дошкольников; </a:t>
            </a:r>
          </a:p>
          <a:p>
            <a:pPr lvl="0"/>
            <a:r>
              <a:rPr lang="ru-RU" dirty="0"/>
              <a:t>развитие у детей коммуникативных способностей; дальнейшее осмысление содержания Программы.</a:t>
            </a:r>
          </a:p>
          <a:p>
            <a:endParaRPr lang="ru-RU" dirty="0"/>
          </a:p>
        </p:txBody>
      </p:sp>
      <p:pic>
        <p:nvPicPr>
          <p:cNvPr id="4" name="Picture 2" descr="C:\Users\манагер 2\Desktop\истоки\логотип ситоки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134874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651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6275" y="1700808"/>
            <a:ext cx="8712968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b="1" dirty="0"/>
              <a:t>Программа</a:t>
            </a:r>
            <a:r>
              <a:rPr lang="ru-RU" sz="2400" dirty="0"/>
              <a:t> «</a:t>
            </a:r>
            <a:r>
              <a:rPr lang="ru-RU" sz="2400" b="1" dirty="0"/>
              <a:t>Социокультурные</a:t>
            </a:r>
            <a:r>
              <a:rPr lang="ru-RU" sz="2400" dirty="0"/>
              <a:t> </a:t>
            </a:r>
            <a:r>
              <a:rPr lang="ru-RU" sz="2400" b="1" dirty="0"/>
              <a:t>истоки</a:t>
            </a:r>
            <a:r>
              <a:rPr lang="ru-RU" sz="2400" dirty="0"/>
              <a:t>» </a:t>
            </a:r>
            <a:r>
              <a:rPr lang="ru-RU" sz="2400" dirty="0" smtClean="0"/>
              <a:t>апробированная </a:t>
            </a:r>
            <a:r>
              <a:rPr lang="ru-RU" sz="2400" dirty="0" err="1" smtClean="0"/>
              <a:t>воспитательно</a:t>
            </a:r>
            <a:r>
              <a:rPr lang="ru-RU" sz="2400" dirty="0" smtClean="0"/>
              <a:t> -образовательная  дидактическая система оригинальных педагогических технологий, которая  реализуется на культурологической основе. </a:t>
            </a:r>
            <a:r>
              <a:rPr lang="ru-RU" sz="2400" dirty="0" smtClean="0"/>
              <a:t>Это </a:t>
            </a:r>
            <a:r>
              <a:rPr lang="ru-RU" sz="2400" dirty="0"/>
              <a:t>означает ориентацию педагогического процесса на традиционные культурные ценности России и национальную духовную культуру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r>
              <a:rPr lang="ru-RU" sz="2400" dirty="0" smtClean="0"/>
              <a:t> </a:t>
            </a:r>
          </a:p>
          <a:p>
            <a:pPr marL="0" indent="0">
              <a:buNone/>
            </a:pPr>
            <a:r>
              <a:rPr lang="ru-RU" sz="2400" dirty="0" smtClean="0"/>
              <a:t>Программа объединяет обучение, воспитание и развитие в целостный образовательный процесс, обеспечивает преемственность дошкольного и начального общего образования в формировании основ духовно-нравственного развития личности, патриотического воспитания на основе системы традиционных российских духовно-нравственных ценностей.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Где фундаментом для формирование личности является-СЕМЬЯ.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Picture 2" descr="C:\Users\манагер 2\Desktop\истоки\логотип ситоки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34874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Почему « ИСТОКИ»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332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«ИСТОКИ»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Семьеведение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Программа реализуется в тесном сотрудничестве </a:t>
            </a:r>
            <a:r>
              <a:rPr lang="ru-RU" dirty="0" smtClean="0"/>
              <a:t>образовательной организации и семьи, направлена на укрепление потенциала восстановление </a:t>
            </a:r>
            <a:r>
              <a:rPr lang="ru-RU" dirty="0"/>
              <a:t>традиций и практик семейного воспитания</a:t>
            </a:r>
            <a:r>
              <a:rPr lang="ru-RU" dirty="0" smtClean="0"/>
              <a:t>.</a:t>
            </a:r>
          </a:p>
          <a:p>
            <a:r>
              <a:rPr lang="ru-RU" dirty="0"/>
              <a:t>Работа с родителями является важным, ключевым элементом </a:t>
            </a:r>
            <a:r>
              <a:rPr lang="ru-RU" dirty="0" smtClean="0"/>
              <a:t>в реализации </a:t>
            </a:r>
            <a:r>
              <a:rPr lang="ru-RU" dirty="0"/>
              <a:t>направления «</a:t>
            </a:r>
            <a:r>
              <a:rPr lang="ru-RU" dirty="0" err="1"/>
              <a:t>Семьеведение</a:t>
            </a:r>
            <a:r>
              <a:rPr lang="ru-RU" dirty="0"/>
              <a:t>», ориентированного на </a:t>
            </a:r>
            <a:r>
              <a:rPr lang="ru-RU" dirty="0" smtClean="0"/>
              <a:t>укрепление основ </a:t>
            </a:r>
            <a:r>
              <a:rPr lang="ru-RU" dirty="0"/>
              <a:t>семьи, сохранение семейных традиций, формирование </a:t>
            </a:r>
            <a:r>
              <a:rPr lang="ru-RU" dirty="0" smtClean="0"/>
              <a:t>личности ребенка </a:t>
            </a:r>
            <a:r>
              <a:rPr lang="ru-RU" dirty="0"/>
              <a:t>как члена семьи, общества и государства.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Picture 2" descr="C:\Users\манагер 2\Desktop\истоки\логотип ситоки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82" y="332656"/>
            <a:ext cx="134874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184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Учебно-методический комплект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8964" y="1426698"/>
            <a:ext cx="4392488" cy="4464497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 </a:t>
            </a:r>
            <a:r>
              <a:rPr lang="ru-RU" dirty="0" smtClean="0"/>
              <a:t>Образовательная программа по </a:t>
            </a:r>
            <a:r>
              <a:rPr lang="ru-RU" dirty="0" err="1" smtClean="0"/>
              <a:t>Истоковедению</a:t>
            </a:r>
            <a:r>
              <a:rPr lang="ru-RU" dirty="0" smtClean="0"/>
              <a:t> разработана для детей </a:t>
            </a:r>
            <a:r>
              <a:rPr lang="ru-RU" smtClean="0"/>
              <a:t>дошкольного возраста  </a:t>
            </a:r>
            <a:r>
              <a:rPr lang="ru-RU" dirty="0" smtClean="0"/>
              <a:t>с 3-7 лет;</a:t>
            </a:r>
          </a:p>
          <a:p>
            <a:endParaRPr lang="ru-RU" dirty="0" smtClean="0"/>
          </a:p>
          <a:p>
            <a:r>
              <a:rPr lang="ru-RU" dirty="0" smtClean="0"/>
              <a:t>Учебно-методический комплект включает </a:t>
            </a:r>
            <a:r>
              <a:rPr lang="ru-RU" dirty="0"/>
              <a:t>в себя </a:t>
            </a:r>
            <a:r>
              <a:rPr lang="ru-RU" dirty="0" smtClean="0"/>
              <a:t>концепции</a:t>
            </a:r>
            <a:r>
              <a:rPr lang="ru-RU" dirty="0"/>
              <a:t>, программное обеспечение,  учебные пособия, методические </a:t>
            </a:r>
            <a:r>
              <a:rPr lang="ru-RU" dirty="0" smtClean="0"/>
              <a:t>разработки, педагогические </a:t>
            </a:r>
            <a:r>
              <a:rPr lang="ru-RU" dirty="0"/>
              <a:t>технологии, рабочие тетради,    книги для развития,  активные формы </a:t>
            </a:r>
            <a:r>
              <a:rPr lang="ru-RU" dirty="0" smtClean="0"/>
              <a:t>обучения </a:t>
            </a:r>
            <a:r>
              <a:rPr lang="ru-RU" dirty="0"/>
              <a:t>и </a:t>
            </a:r>
            <a:r>
              <a:rPr lang="ru-RU" dirty="0" smtClean="0"/>
              <a:t>воспитания, необходимую нормативную </a:t>
            </a:r>
            <a:r>
              <a:rPr lang="ru-RU" dirty="0"/>
              <a:t>базу. </a:t>
            </a:r>
          </a:p>
          <a:p>
            <a:endParaRPr lang="ru-RU" dirty="0"/>
          </a:p>
        </p:txBody>
      </p:sp>
      <p:pic>
        <p:nvPicPr>
          <p:cNvPr id="4" name="Picture 2" descr="C:\Users\манагер 2\Desktop\истоки\логотип ситоки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34874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анагер 2\Desktop\истоки\программа истоки 3-4 года\photo_2024-08-19_12-01-59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648" y="1426698"/>
            <a:ext cx="2160240" cy="162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манагер 2\Desktop\истоки\программа истоки 3-4 года\photo_2024-08-19_12-02-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430" y="1426698"/>
            <a:ext cx="2160240" cy="162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манагер 2\Desktop\истоки\программа истоки 3-4 года\photo_2024-08-19_12-02-01 (3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016" y="3284984"/>
            <a:ext cx="3164495" cy="236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71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Программа реализуется: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800" dirty="0"/>
              <a:t>МБДОУ "Детский сад "Красная шапочка" с. Петровка Красногвардейского района, средняя группа. </a:t>
            </a:r>
            <a:r>
              <a:rPr lang="ru-RU" sz="2800" dirty="0" smtClean="0"/>
              <a:t>Работают </a:t>
            </a:r>
            <a:r>
              <a:rPr lang="ru-RU" sz="2800" dirty="0"/>
              <a:t>с апреля.</a:t>
            </a:r>
          </a:p>
          <a:p>
            <a:r>
              <a:rPr lang="ru-RU" sz="2800" dirty="0"/>
              <a:t>МБДОУ "Клососк-1" с. Петровка, Красногвардейский район. Работают с апреля</a:t>
            </a:r>
          </a:p>
          <a:p>
            <a:r>
              <a:rPr lang="ru-RU" sz="2800" dirty="0" smtClean="0"/>
              <a:t>МБДОУ " детский сад " солнышко" с. Новоандреевка " симферопольского района Республики Крым. Запускаются .</a:t>
            </a:r>
            <a:endParaRPr lang="ru-RU" sz="2800" dirty="0"/>
          </a:p>
          <a:p>
            <a:r>
              <a:rPr lang="ru-RU" sz="2800" dirty="0"/>
              <a:t>МБОУ «СОШ-ДС №37 им. </a:t>
            </a:r>
            <a:r>
              <a:rPr lang="ru-RU" sz="2800" dirty="0" err="1"/>
              <a:t>И.Г.Генова</a:t>
            </a:r>
            <a:r>
              <a:rPr lang="ru-RU" sz="2800" dirty="0" smtClean="0"/>
              <a:t>» г. Симферополь</a:t>
            </a:r>
            <a:r>
              <a:rPr lang="ru-RU" sz="2800" dirty="0"/>
              <a:t>. Запускаются</a:t>
            </a:r>
          </a:p>
          <a:p>
            <a:r>
              <a:rPr lang="ru-RU" sz="2800" dirty="0"/>
              <a:t>ГБУ РК "РЦДПОВ" - Симферополь. Запускаются</a:t>
            </a:r>
          </a:p>
          <a:p>
            <a:r>
              <a:rPr lang="ru-RU" sz="2800" dirty="0"/>
              <a:t>МБДОУ №95 "Звоночек" г</a:t>
            </a:r>
            <a:r>
              <a:rPr lang="ru-RU" sz="2800" dirty="0" smtClean="0"/>
              <a:t>. Симферополь </a:t>
            </a:r>
            <a:r>
              <a:rPr lang="ru-RU" sz="2800" dirty="0"/>
              <a:t>Работают год</a:t>
            </a:r>
          </a:p>
          <a:p>
            <a:endParaRPr lang="ru-RU" dirty="0"/>
          </a:p>
        </p:txBody>
      </p:sp>
      <p:pic>
        <p:nvPicPr>
          <p:cNvPr id="4" name="Picture 2" descr="C:\Users\манагер 2\Desktop\истоки\логотип ситоки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34874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8948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анагер 2\Desktop\истоки\программа истоки 3-4 года\photo_2024-08-19_12-02-01 (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658" y="1140117"/>
            <a:ext cx="3511400" cy="26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манагер 2\Desktop\истоки\программа истоки 3-4 года\photo_2024-08-19_12-02-01 (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663" y="4068693"/>
            <a:ext cx="4352624" cy="223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манагер 2\Desktop\истоки\программа истоки 3-4 года\photo_2024-08-19_12-01-59 (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29" y="4068693"/>
            <a:ext cx="4060147" cy="2241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манагер 2\Desktop\истоки\логотип ситоки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34874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манагер 2\Desktop\истоки\программа истоки 3-4 года\photo_2024-02-27_21-33-5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29" y="1124744"/>
            <a:ext cx="473652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Семинары  в Штабе ОПЕД РК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173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МБДОУ "Клососк-1" с. Петровка, Красногвардейский район.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2" descr="C:\Users\манагер 2\Desktop\истоки\логотип ситоки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34874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манагер 2\Desktop\истоки\программа истоки 3-4 года\photo_2024-08-19_12-02-00 (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21" y="1412776"/>
            <a:ext cx="259770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манагер 2\Desktop\истоки\программа истоки 3-4 года\photo_2024-08-19_12-01-57 (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795" y="1448780"/>
            <a:ext cx="2693911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манагер 2\Desktop\истоки\программа истоки 3-4 года\photo_2024-08-19_12-01-58 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049" y="3717032"/>
            <a:ext cx="3253287" cy="185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манагер 2\Desktop\истоки\программа истоки 3-4 года\photo_2024-08-19_12-01-5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48" y="3581328"/>
            <a:ext cx="2542023" cy="1902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манагер 2\Desktop\истоки\программа истоки 3-4 года\photo_2024-08-19_12-01-5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412776"/>
            <a:ext cx="1800200" cy="3449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манагер 2\Desktop\истоки\программа истоки 3-4 года\photo_2024-08-19_12-01-56 (2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753" y="4883413"/>
            <a:ext cx="2448272" cy="1832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8199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МБДОУ "Детский сад "Красная шапочка"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с. Петровка Красногвардейского района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Picture 2" descr="C:\Users\манагер 2\Desktop\истоки\логотип ситоки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34874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манагер 2\Desktop\истоки\программа истоки 3-4 года\photo_2024-08-19_12-02-00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633101"/>
            <a:ext cx="3833810" cy="287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манагер 2\Desktop\истоки\программа истоки 3-4 года\photo_2024-08-19_12-02-00 (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698" y="1628800"/>
            <a:ext cx="1915131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7986" y="1495941"/>
            <a:ext cx="616622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15 мая  в Международный  день Семьи, на базе МБДОУ "Детский сад " Красная шапочка" с. Петровка Красногвардейского района прошло итоговое занятие по </a:t>
            </a:r>
            <a:r>
              <a:rPr lang="ru-RU" dirty="0" err="1" smtClean="0"/>
              <a:t>Семьеведению</a:t>
            </a:r>
            <a:r>
              <a:rPr lang="ru-RU" dirty="0" smtClean="0"/>
              <a:t> в рамках программы "Социокультурные Истоки".</a:t>
            </a:r>
          </a:p>
          <a:p>
            <a:r>
              <a:rPr lang="ru-RU" dirty="0" smtClean="0"/>
              <a:t>Занятие было проведено в средней группе "Ромашки" (возраст детей 4-5 лет) совместно с родителями.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0796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МБДОУ №95 "Звоночек" г. Симферополь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2" descr="C:\Users\манагер 2\Desktop\истоки\логотип ситоки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34874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манагер 2\Desktop\истоки\программа истоки 3-4 года\photo_2024-08-19_12-38-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12664"/>
            <a:ext cx="2092652" cy="313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манагер 2\Desktop\истоки\программа истоки 3-4 года\photo_2024-08-19_12-38-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212664"/>
            <a:ext cx="2304255" cy="311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манагер 2\Desktop\истоки\программа истоки 3-4 года\photo_2024-08-19_12-02-01 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256626"/>
            <a:ext cx="3286257" cy="2464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манагер 2\Desktop\истоки\фото\izobrazhenie_viber_2024-01-30_16-47-39-43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314" y="3933057"/>
            <a:ext cx="316577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манагер 2\Desktop\истоки\фото\1img_20231012_10005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12" y="4394114"/>
            <a:ext cx="2808312" cy="2100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манагер 2\Desktop\истоки\фото\img_20231012_09445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041" y="4406499"/>
            <a:ext cx="1561998" cy="208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1497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4235</TotalTime>
  <Words>319</Words>
  <Application>Microsoft Office PowerPoint</Application>
  <PresentationFormat>Экран (4:3)</PresentationFormat>
  <Paragraphs>38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Почему « ИСТОКИ»</vt:lpstr>
      <vt:lpstr>«ИСТОКИ» Семьеведение.</vt:lpstr>
      <vt:lpstr>Учебно-методический комплект</vt:lpstr>
      <vt:lpstr>Программа реализуется:</vt:lpstr>
      <vt:lpstr>Семинары  в Штабе ОПЕД РК</vt:lpstr>
      <vt:lpstr>МБДОУ "Клососк-1" с. Петровка, Красногвардейский район.</vt:lpstr>
      <vt:lpstr>МБДОУ "Детский сад "Красная шапочка"  с. Петровка Красногвардейского района</vt:lpstr>
      <vt:lpstr>МБДОУ №95 "Звоночек" г. Симферополь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манагер 2</dc:creator>
  <cp:lastModifiedBy>манагер 2</cp:lastModifiedBy>
  <cp:revision>13</cp:revision>
  <dcterms:created xsi:type="dcterms:W3CDTF">2024-08-16T11:47:58Z</dcterms:created>
  <dcterms:modified xsi:type="dcterms:W3CDTF">2024-08-19T10:23:31Z</dcterms:modified>
</cp:coreProperties>
</file>