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419" r:id="rId6"/>
    <p:sldId id="267" r:id="rId7"/>
    <p:sldId id="418" r:id="rId8"/>
    <p:sldId id="415" r:id="rId9"/>
    <p:sldId id="420" r:id="rId10"/>
    <p:sldId id="416" r:id="rId11"/>
    <p:sldId id="417" r:id="rId12"/>
    <p:sldId id="421" r:id="rId13"/>
    <p:sldId id="425" r:id="rId14"/>
    <p:sldId id="422" r:id="rId15"/>
    <p:sldId id="423" r:id="rId16"/>
    <p:sldId id="424" r:id="rId17"/>
    <p:sldId id="428" r:id="rId18"/>
    <p:sldId id="426" r:id="rId19"/>
    <p:sldId id="427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65"/>
  </p:normalViewPr>
  <p:slideViewPr>
    <p:cSldViewPr snapToGrid="0" snapToObjects="1">
      <p:cViewPr varScale="1">
        <p:scale>
          <a:sx n="112" d="100"/>
          <a:sy n="112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DF0D0-C297-4B40-809B-12A75BB03CAF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F04BABA0-671C-49CC-978A-F64FFFF65269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rPr>
            <a:t>1. Стать лидером – показать приверженность принципам</a:t>
          </a:r>
          <a:endParaRPr lang="ru-RU" sz="2000" b="1" dirty="0">
            <a:solidFill>
              <a:srgbClr val="C00000"/>
            </a:solidFill>
            <a:latin typeface="Arial Narrow" pitchFamily="34" charset="0"/>
          </a:endParaRPr>
        </a:p>
      </dgm:t>
    </dgm:pt>
    <dgm:pt modelId="{D7B3ADE3-14A3-485B-B5A9-9D977A7C41A9}" type="parTrans" cxnId="{D4F44662-18E8-46EF-973C-151E12E4EF68}">
      <dgm:prSet/>
      <dgm:spPr/>
      <dgm:t>
        <a:bodyPr/>
        <a:lstStyle/>
        <a:p>
          <a:endParaRPr lang="ru-RU"/>
        </a:p>
      </dgm:t>
    </dgm:pt>
    <dgm:pt modelId="{E403B9A0-9536-4EC6-ADA3-06D72D90AED6}" type="sibTrans" cxnId="{D4F44662-18E8-46EF-973C-151E12E4EF68}">
      <dgm:prSet/>
      <dgm:spPr/>
      <dgm:t>
        <a:bodyPr/>
        <a:lstStyle/>
        <a:p>
          <a:endParaRPr lang="ru-RU"/>
        </a:p>
      </dgm:t>
    </dgm:pt>
    <dgm:pt modelId="{2E4E5919-DAE3-4913-A7EC-2780050D4DBD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rPr>
            <a:t>2. Выявлять угрозы – контролировать риски</a:t>
          </a:r>
          <a:endParaRPr lang="ru-RU" sz="2000" b="1" dirty="0">
            <a:solidFill>
              <a:srgbClr val="00B050"/>
            </a:solidFill>
            <a:latin typeface="Arial Narrow" pitchFamily="34" charset="0"/>
          </a:endParaRPr>
        </a:p>
      </dgm:t>
    </dgm:pt>
    <dgm:pt modelId="{244AC714-8FDD-4BC8-8F06-1973B8FB2470}" type="parTrans" cxnId="{4AF81137-8DBB-487A-8C53-C2FB8EF71848}">
      <dgm:prSet/>
      <dgm:spPr/>
      <dgm:t>
        <a:bodyPr/>
        <a:lstStyle/>
        <a:p>
          <a:endParaRPr lang="ru-RU"/>
        </a:p>
      </dgm:t>
    </dgm:pt>
    <dgm:pt modelId="{A9251776-37A1-4273-9291-56A6BEA249E4}" type="sibTrans" cxnId="{4AF81137-8DBB-487A-8C53-C2FB8EF71848}">
      <dgm:prSet/>
      <dgm:spPr/>
      <dgm:t>
        <a:bodyPr/>
        <a:lstStyle/>
        <a:p>
          <a:endParaRPr lang="ru-RU"/>
        </a:p>
      </dgm:t>
    </dgm:pt>
    <dgm:pt modelId="{44BC4063-A9FA-4FF3-B6A0-27077AC33896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3. Определять цели – разрабатывать программы</a:t>
          </a:r>
          <a:endParaRPr lang="ru-RU" sz="2000" b="1" dirty="0">
            <a:solidFill>
              <a:srgbClr val="0070C0"/>
            </a:solidFill>
            <a:latin typeface="Arial Narrow" pitchFamily="34" charset="0"/>
          </a:endParaRPr>
        </a:p>
      </dgm:t>
    </dgm:pt>
    <dgm:pt modelId="{2C3FB71B-282E-4970-B29C-65EBC7842844}" type="parTrans" cxnId="{2AA377DE-57EF-43D4-A6FD-FD4A840E8CE8}">
      <dgm:prSet/>
      <dgm:spPr/>
      <dgm:t>
        <a:bodyPr/>
        <a:lstStyle/>
        <a:p>
          <a:endParaRPr lang="ru-RU"/>
        </a:p>
      </dgm:t>
    </dgm:pt>
    <dgm:pt modelId="{DB9B7E52-4CDE-45F6-BC46-205150DB694E}" type="sibTrans" cxnId="{2AA377DE-57EF-43D4-A6FD-FD4A840E8CE8}">
      <dgm:prSet/>
      <dgm:spPr/>
      <dgm:t>
        <a:bodyPr/>
        <a:lstStyle/>
        <a:p>
          <a:endParaRPr lang="ru-RU"/>
        </a:p>
      </dgm:t>
    </dgm:pt>
    <dgm:pt modelId="{28724AE3-7870-4B03-9945-02E762779848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4. Создать систему безопасности и гигиены труда – достичь высокого уровня организации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102168F2-E391-46DC-B3FA-C4DAE7FBA382}" type="parTrans" cxnId="{468330FF-B873-4143-8C87-9122CE4D75D9}">
      <dgm:prSet/>
      <dgm:spPr/>
      <dgm:t>
        <a:bodyPr/>
        <a:lstStyle/>
        <a:p>
          <a:endParaRPr lang="ru-RU"/>
        </a:p>
      </dgm:t>
    </dgm:pt>
    <dgm:pt modelId="{9F7364E2-EBE1-47A8-8D49-C905481D6018}" type="sibTrans" cxnId="{468330FF-B873-4143-8C87-9122CE4D75D9}">
      <dgm:prSet/>
      <dgm:spPr/>
      <dgm:t>
        <a:bodyPr/>
        <a:lstStyle/>
        <a:p>
          <a:endParaRPr lang="ru-RU"/>
        </a:p>
      </dgm:t>
    </dgm:pt>
    <dgm:pt modelId="{6DD2761F-F408-4B01-8305-F332494DDE8D}">
      <dgm:prSet phldrT="[Текст]" custT="1"/>
      <dgm:spPr/>
      <dgm:t>
        <a:bodyPr/>
        <a:lstStyle/>
        <a:p>
          <a:r>
            <a:rPr lang="ru-RU" sz="2000" b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rPr>
            <a:t>5. Обеспечивать безопасность и гигиену на рабочих местах, при работе со станками и оборудованием </a:t>
          </a:r>
          <a:endParaRPr lang="ru-RU" sz="2000" b="1" dirty="0">
            <a:solidFill>
              <a:srgbClr val="7030A0"/>
            </a:solidFill>
            <a:latin typeface="Arial Narrow" pitchFamily="34" charset="0"/>
          </a:endParaRPr>
        </a:p>
      </dgm:t>
    </dgm:pt>
    <dgm:pt modelId="{E7F23D97-4965-41F5-ADB3-356FF0A5220C}" type="parTrans" cxnId="{6C49AF59-66E6-41B5-8B12-684BEC7653C4}">
      <dgm:prSet/>
      <dgm:spPr/>
      <dgm:t>
        <a:bodyPr/>
        <a:lstStyle/>
        <a:p>
          <a:endParaRPr lang="ru-RU"/>
        </a:p>
      </dgm:t>
    </dgm:pt>
    <dgm:pt modelId="{72046963-976F-4B89-B7D1-2BA93D17BC78}" type="sibTrans" cxnId="{6C49AF59-66E6-41B5-8B12-684BEC7653C4}">
      <dgm:prSet/>
      <dgm:spPr/>
      <dgm:t>
        <a:bodyPr/>
        <a:lstStyle/>
        <a:p>
          <a:endParaRPr lang="ru-RU"/>
        </a:p>
      </dgm:t>
    </dgm:pt>
    <dgm:pt modelId="{8E996CDC-556B-456D-989D-8B65F9B5AC86}">
      <dgm:prSet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6. Повышать квалификацию – развивать профессиональные навыки</a:t>
          </a:r>
        </a:p>
      </dgm:t>
    </dgm:pt>
    <dgm:pt modelId="{15E7D66F-05EA-4655-852D-01554E04794B}" type="parTrans" cxnId="{715667E4-28A1-48DA-9DE8-64300C002C10}">
      <dgm:prSet/>
      <dgm:spPr/>
      <dgm:t>
        <a:bodyPr/>
        <a:lstStyle/>
        <a:p>
          <a:endParaRPr lang="ru-RU"/>
        </a:p>
      </dgm:t>
    </dgm:pt>
    <dgm:pt modelId="{BA7FAEB0-54A7-400F-A780-A9B7F6F576FD}" type="sibTrans" cxnId="{715667E4-28A1-48DA-9DE8-64300C002C10}">
      <dgm:prSet/>
      <dgm:spPr/>
      <dgm:t>
        <a:bodyPr/>
        <a:lstStyle/>
        <a:p>
          <a:endParaRPr lang="ru-RU"/>
        </a:p>
      </dgm:t>
    </dgm:pt>
    <dgm:pt modelId="{42CCB8C8-E04C-49C0-9225-AED9D1B69A2D}">
      <dgm:prSet custT="1"/>
      <dgm:spPr/>
      <dgm:t>
        <a:bodyPr/>
        <a:lstStyle/>
        <a:p>
          <a:r>
            <a:rPr lang="ru-RU" sz="20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7. Инвестировать в кадры – мотивировать посредством участия</a:t>
          </a:r>
        </a:p>
      </dgm:t>
    </dgm:pt>
    <dgm:pt modelId="{625E9A65-8CFC-4400-B5F3-784FF0AF001F}" type="parTrans" cxnId="{EA62819A-B4DE-4EF8-B918-C7D27FD3E4D2}">
      <dgm:prSet/>
      <dgm:spPr/>
      <dgm:t>
        <a:bodyPr/>
        <a:lstStyle/>
        <a:p>
          <a:endParaRPr lang="ru-RU"/>
        </a:p>
      </dgm:t>
    </dgm:pt>
    <dgm:pt modelId="{1FB98C3E-6F32-4DE9-A5E7-F049C91B6CEB}" type="sibTrans" cxnId="{EA62819A-B4DE-4EF8-B918-C7D27FD3E4D2}">
      <dgm:prSet/>
      <dgm:spPr/>
      <dgm:t>
        <a:bodyPr/>
        <a:lstStyle/>
        <a:p>
          <a:endParaRPr lang="ru-RU"/>
        </a:p>
      </dgm:t>
    </dgm:pt>
    <dgm:pt modelId="{12970724-A1B9-44F7-80D6-2C0B468D2E14}" type="pres">
      <dgm:prSet presAssocID="{EF5DF0D0-C297-4B40-809B-12A75BB03CAF}" presName="compositeShape" presStyleCnt="0">
        <dgm:presLayoutVars>
          <dgm:chMax val="7"/>
          <dgm:dir/>
          <dgm:resizeHandles val="exact"/>
        </dgm:presLayoutVars>
      </dgm:prSet>
      <dgm:spPr/>
    </dgm:pt>
    <dgm:pt modelId="{0478D0FB-A1DF-46ED-A60A-8712C77509C5}" type="pres">
      <dgm:prSet presAssocID="{F04BABA0-671C-49CC-978A-F64FFFF65269}" presName="circ1" presStyleLbl="vennNode1" presStyleIdx="0" presStyleCnt="7"/>
      <dgm:spPr/>
    </dgm:pt>
    <dgm:pt modelId="{AB48FDA3-CDCD-45C2-834B-D2376AC76E0D}" type="pres">
      <dgm:prSet presAssocID="{F04BABA0-671C-49CC-978A-F64FFFF65269}" presName="circ1Tx" presStyleLbl="revTx" presStyleIdx="0" presStyleCnt="0" custScaleX="155500" custLinFactNeighborX="-4940" custLinFactNeighborY="-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F1BD2-F161-4A77-AF97-A05F90FC7377}" type="pres">
      <dgm:prSet presAssocID="{2E4E5919-DAE3-4913-A7EC-2780050D4DBD}" presName="circ2" presStyleLbl="vennNode1" presStyleIdx="1" presStyleCnt="7"/>
      <dgm:spPr/>
    </dgm:pt>
    <dgm:pt modelId="{B231A005-5B88-4723-B844-3EE2DA725F1B}" type="pres">
      <dgm:prSet presAssocID="{2E4E5919-DAE3-4913-A7EC-2780050D4DBD}" presName="circ2Tx" presStyleLbl="revTx" presStyleIdx="0" presStyleCnt="0" custScaleX="147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2EC57-8715-4488-9B8D-9BD12D6CBA85}" type="pres">
      <dgm:prSet presAssocID="{44BC4063-A9FA-4FF3-B6A0-27077AC33896}" presName="circ3" presStyleLbl="vennNode1" presStyleIdx="2" presStyleCnt="7"/>
      <dgm:spPr/>
    </dgm:pt>
    <dgm:pt modelId="{51BCEFAA-BDC5-4703-8DFB-70CD10A1A261}" type="pres">
      <dgm:prSet presAssocID="{44BC4063-A9FA-4FF3-B6A0-27077AC33896}" presName="circ3Tx" presStyleLbl="revTx" presStyleIdx="0" presStyleCnt="0" custScaleX="131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97BA-DA57-464E-9C4C-A7D2A403F8DA}" type="pres">
      <dgm:prSet presAssocID="{28724AE3-7870-4B03-9945-02E762779848}" presName="circ4" presStyleLbl="vennNode1" presStyleIdx="3" presStyleCnt="7"/>
      <dgm:spPr/>
    </dgm:pt>
    <dgm:pt modelId="{C4C3D02F-7FFE-4477-90D4-BECC5AFE28D1}" type="pres">
      <dgm:prSet presAssocID="{28724AE3-7870-4B03-9945-02E762779848}" presName="circ4Tx" presStyleLbl="revTx" presStyleIdx="0" presStyleCnt="0" custScaleX="155522" custLinFactNeighborX="15561" custLinFactNeighborY="4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43E5-9F76-4E66-A2E4-6854DA00B88F}" type="pres">
      <dgm:prSet presAssocID="{6DD2761F-F408-4B01-8305-F332494DDE8D}" presName="circ5" presStyleLbl="vennNode1" presStyleIdx="4" presStyleCnt="7"/>
      <dgm:spPr/>
    </dgm:pt>
    <dgm:pt modelId="{3EA6476C-C2FB-4C36-9DAE-BF56137045BF}" type="pres">
      <dgm:prSet presAssocID="{6DD2761F-F408-4B01-8305-F332494DDE8D}" presName="circ5Tx" presStyleLbl="revTx" presStyleIdx="0" presStyleCnt="0" custScaleX="154130" custLinFactNeighborX="-18370" custLinFactNeighborY="-2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5700E-3E01-413C-B909-9AEA3FF766F2}" type="pres">
      <dgm:prSet presAssocID="{8E996CDC-556B-456D-989D-8B65F9B5AC86}" presName="circ6" presStyleLbl="vennNode1" presStyleIdx="5" presStyleCnt="7"/>
      <dgm:spPr/>
    </dgm:pt>
    <dgm:pt modelId="{05D14904-6AF7-4392-8AD6-595C6E7FE55A}" type="pres">
      <dgm:prSet presAssocID="{8E996CDC-556B-456D-989D-8B65F9B5AC86}" presName="circ6Tx" presStyleLbl="revTx" presStyleIdx="0" presStyleCnt="0" custScaleX="155466" custLinFactNeighborX="-19811" custLinFactNeighborY="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3D964-136B-416F-AEE6-79315B398170}" type="pres">
      <dgm:prSet presAssocID="{42CCB8C8-E04C-49C0-9225-AED9D1B69A2D}" presName="circ7" presStyleLbl="vennNode1" presStyleIdx="6" presStyleCnt="7"/>
      <dgm:spPr/>
    </dgm:pt>
    <dgm:pt modelId="{0D58CCCD-B3BB-436D-8408-3FB438188A87}" type="pres">
      <dgm:prSet presAssocID="{42CCB8C8-E04C-49C0-9225-AED9D1B69A2D}" presName="circ7Tx" presStyleLbl="revTx" presStyleIdx="0" presStyleCnt="0" custScaleX="206753" custLinFactNeighborX="-10686" custLinFactNeighborY="-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6A401-0C2A-45F9-8D80-5579E5FEBDBB}" type="presOf" srcId="{EF5DF0D0-C297-4B40-809B-12A75BB03CAF}" destId="{12970724-A1B9-44F7-80D6-2C0B468D2E14}" srcOrd="0" destOrd="0" presId="urn:microsoft.com/office/officeart/2005/8/layout/venn1"/>
    <dgm:cxn modelId="{EA62819A-B4DE-4EF8-B918-C7D27FD3E4D2}" srcId="{EF5DF0D0-C297-4B40-809B-12A75BB03CAF}" destId="{42CCB8C8-E04C-49C0-9225-AED9D1B69A2D}" srcOrd="6" destOrd="0" parTransId="{625E9A65-8CFC-4400-B5F3-784FF0AF001F}" sibTransId="{1FB98C3E-6F32-4DE9-A5E7-F049C91B6CEB}"/>
    <dgm:cxn modelId="{D4F44662-18E8-46EF-973C-151E12E4EF68}" srcId="{EF5DF0D0-C297-4B40-809B-12A75BB03CAF}" destId="{F04BABA0-671C-49CC-978A-F64FFFF65269}" srcOrd="0" destOrd="0" parTransId="{D7B3ADE3-14A3-485B-B5A9-9D977A7C41A9}" sibTransId="{E403B9A0-9536-4EC6-ADA3-06D72D90AED6}"/>
    <dgm:cxn modelId="{F70BCC4A-EDE7-445C-A30B-C87AF332ECA5}" type="presOf" srcId="{44BC4063-A9FA-4FF3-B6A0-27077AC33896}" destId="{51BCEFAA-BDC5-4703-8DFB-70CD10A1A261}" srcOrd="0" destOrd="0" presId="urn:microsoft.com/office/officeart/2005/8/layout/venn1"/>
    <dgm:cxn modelId="{9D023980-7CBC-431D-BD53-8DFD602E6C7D}" type="presOf" srcId="{F04BABA0-671C-49CC-978A-F64FFFF65269}" destId="{AB48FDA3-CDCD-45C2-834B-D2376AC76E0D}" srcOrd="0" destOrd="0" presId="urn:microsoft.com/office/officeart/2005/8/layout/venn1"/>
    <dgm:cxn modelId="{4CDD3311-33A1-4030-B4B1-0A57FDA96A93}" type="presOf" srcId="{42CCB8C8-E04C-49C0-9225-AED9D1B69A2D}" destId="{0D58CCCD-B3BB-436D-8408-3FB438188A87}" srcOrd="0" destOrd="0" presId="urn:microsoft.com/office/officeart/2005/8/layout/venn1"/>
    <dgm:cxn modelId="{4891469D-5757-4866-B121-ADEC846DE76E}" type="presOf" srcId="{8E996CDC-556B-456D-989D-8B65F9B5AC86}" destId="{05D14904-6AF7-4392-8AD6-595C6E7FE55A}" srcOrd="0" destOrd="0" presId="urn:microsoft.com/office/officeart/2005/8/layout/venn1"/>
    <dgm:cxn modelId="{715667E4-28A1-48DA-9DE8-64300C002C10}" srcId="{EF5DF0D0-C297-4B40-809B-12A75BB03CAF}" destId="{8E996CDC-556B-456D-989D-8B65F9B5AC86}" srcOrd="5" destOrd="0" parTransId="{15E7D66F-05EA-4655-852D-01554E04794B}" sibTransId="{BA7FAEB0-54A7-400F-A780-A9B7F6F576FD}"/>
    <dgm:cxn modelId="{6C49AF59-66E6-41B5-8B12-684BEC7653C4}" srcId="{EF5DF0D0-C297-4B40-809B-12A75BB03CAF}" destId="{6DD2761F-F408-4B01-8305-F332494DDE8D}" srcOrd="4" destOrd="0" parTransId="{E7F23D97-4965-41F5-ADB3-356FF0A5220C}" sibTransId="{72046963-976F-4B89-B7D1-2BA93D17BC78}"/>
    <dgm:cxn modelId="{72794CE0-2EBD-45D0-B1E5-2B81CEBFF5B3}" type="presOf" srcId="{28724AE3-7870-4B03-9945-02E762779848}" destId="{C4C3D02F-7FFE-4477-90D4-BECC5AFE28D1}" srcOrd="0" destOrd="0" presId="urn:microsoft.com/office/officeart/2005/8/layout/venn1"/>
    <dgm:cxn modelId="{29BB70B6-B361-4826-8344-C04E4A4BD063}" type="presOf" srcId="{6DD2761F-F408-4B01-8305-F332494DDE8D}" destId="{3EA6476C-C2FB-4C36-9DAE-BF56137045BF}" srcOrd="0" destOrd="0" presId="urn:microsoft.com/office/officeart/2005/8/layout/venn1"/>
    <dgm:cxn modelId="{4AF81137-8DBB-487A-8C53-C2FB8EF71848}" srcId="{EF5DF0D0-C297-4B40-809B-12A75BB03CAF}" destId="{2E4E5919-DAE3-4913-A7EC-2780050D4DBD}" srcOrd="1" destOrd="0" parTransId="{244AC714-8FDD-4BC8-8F06-1973B8FB2470}" sibTransId="{A9251776-37A1-4273-9291-56A6BEA249E4}"/>
    <dgm:cxn modelId="{468330FF-B873-4143-8C87-9122CE4D75D9}" srcId="{EF5DF0D0-C297-4B40-809B-12A75BB03CAF}" destId="{28724AE3-7870-4B03-9945-02E762779848}" srcOrd="3" destOrd="0" parTransId="{102168F2-E391-46DC-B3FA-C4DAE7FBA382}" sibTransId="{9F7364E2-EBE1-47A8-8D49-C905481D6018}"/>
    <dgm:cxn modelId="{BA79FD58-9305-45E0-B3E1-A46709EEE437}" type="presOf" srcId="{2E4E5919-DAE3-4913-A7EC-2780050D4DBD}" destId="{B231A005-5B88-4723-B844-3EE2DA725F1B}" srcOrd="0" destOrd="0" presId="urn:microsoft.com/office/officeart/2005/8/layout/venn1"/>
    <dgm:cxn modelId="{2AA377DE-57EF-43D4-A6FD-FD4A840E8CE8}" srcId="{EF5DF0D0-C297-4B40-809B-12A75BB03CAF}" destId="{44BC4063-A9FA-4FF3-B6A0-27077AC33896}" srcOrd="2" destOrd="0" parTransId="{2C3FB71B-282E-4970-B29C-65EBC7842844}" sibTransId="{DB9B7E52-4CDE-45F6-BC46-205150DB694E}"/>
    <dgm:cxn modelId="{5BDFD937-4EC0-43AF-BD20-1FFDB08DF5B3}" type="presParOf" srcId="{12970724-A1B9-44F7-80D6-2C0B468D2E14}" destId="{0478D0FB-A1DF-46ED-A60A-8712C77509C5}" srcOrd="0" destOrd="0" presId="urn:microsoft.com/office/officeart/2005/8/layout/venn1"/>
    <dgm:cxn modelId="{446DEAC2-A27E-45AF-B88B-5DC97980396A}" type="presParOf" srcId="{12970724-A1B9-44F7-80D6-2C0B468D2E14}" destId="{AB48FDA3-CDCD-45C2-834B-D2376AC76E0D}" srcOrd="1" destOrd="0" presId="urn:microsoft.com/office/officeart/2005/8/layout/venn1"/>
    <dgm:cxn modelId="{2E407536-F5C4-42D7-90B5-EAF4B5673E3B}" type="presParOf" srcId="{12970724-A1B9-44F7-80D6-2C0B468D2E14}" destId="{E4DF1BD2-F161-4A77-AF97-A05F90FC7377}" srcOrd="2" destOrd="0" presId="urn:microsoft.com/office/officeart/2005/8/layout/venn1"/>
    <dgm:cxn modelId="{4163759F-80EF-4EBC-A057-EAB00885BEA4}" type="presParOf" srcId="{12970724-A1B9-44F7-80D6-2C0B468D2E14}" destId="{B231A005-5B88-4723-B844-3EE2DA725F1B}" srcOrd="3" destOrd="0" presId="urn:microsoft.com/office/officeart/2005/8/layout/venn1"/>
    <dgm:cxn modelId="{9A12066C-E09D-45FD-8B34-643B574D3583}" type="presParOf" srcId="{12970724-A1B9-44F7-80D6-2C0B468D2E14}" destId="{1602EC57-8715-4488-9B8D-9BD12D6CBA85}" srcOrd="4" destOrd="0" presId="urn:microsoft.com/office/officeart/2005/8/layout/venn1"/>
    <dgm:cxn modelId="{D00FB8E9-A519-4E6E-A8AC-837EBAE41BA7}" type="presParOf" srcId="{12970724-A1B9-44F7-80D6-2C0B468D2E14}" destId="{51BCEFAA-BDC5-4703-8DFB-70CD10A1A261}" srcOrd="5" destOrd="0" presId="urn:microsoft.com/office/officeart/2005/8/layout/venn1"/>
    <dgm:cxn modelId="{3FD0B115-334F-4E65-9448-CEAA620E5D97}" type="presParOf" srcId="{12970724-A1B9-44F7-80D6-2C0B468D2E14}" destId="{7A4E97BA-DA57-464E-9C4C-A7D2A403F8DA}" srcOrd="6" destOrd="0" presId="urn:microsoft.com/office/officeart/2005/8/layout/venn1"/>
    <dgm:cxn modelId="{FF1BD20B-B316-4341-B9DF-6641320BCE1B}" type="presParOf" srcId="{12970724-A1B9-44F7-80D6-2C0B468D2E14}" destId="{C4C3D02F-7FFE-4477-90D4-BECC5AFE28D1}" srcOrd="7" destOrd="0" presId="urn:microsoft.com/office/officeart/2005/8/layout/venn1"/>
    <dgm:cxn modelId="{956977BA-BD3C-418C-8B7F-971EF3204477}" type="presParOf" srcId="{12970724-A1B9-44F7-80D6-2C0B468D2E14}" destId="{28DB43E5-9F76-4E66-A2E4-6854DA00B88F}" srcOrd="8" destOrd="0" presId="urn:microsoft.com/office/officeart/2005/8/layout/venn1"/>
    <dgm:cxn modelId="{3BD880F3-AB34-4F28-A9EA-88BFF37A7AA5}" type="presParOf" srcId="{12970724-A1B9-44F7-80D6-2C0B468D2E14}" destId="{3EA6476C-C2FB-4C36-9DAE-BF56137045BF}" srcOrd="9" destOrd="0" presId="urn:microsoft.com/office/officeart/2005/8/layout/venn1"/>
    <dgm:cxn modelId="{4681F925-0671-434B-8CAE-0972634792C2}" type="presParOf" srcId="{12970724-A1B9-44F7-80D6-2C0B468D2E14}" destId="{8B55700E-3E01-413C-B909-9AEA3FF766F2}" srcOrd="10" destOrd="0" presId="urn:microsoft.com/office/officeart/2005/8/layout/venn1"/>
    <dgm:cxn modelId="{9253EFBD-C301-4F33-AFED-1CD898631697}" type="presParOf" srcId="{12970724-A1B9-44F7-80D6-2C0B468D2E14}" destId="{05D14904-6AF7-4392-8AD6-595C6E7FE55A}" srcOrd="11" destOrd="0" presId="urn:microsoft.com/office/officeart/2005/8/layout/venn1"/>
    <dgm:cxn modelId="{F4053AE7-72E1-4698-B6F9-A81E0905B917}" type="presParOf" srcId="{12970724-A1B9-44F7-80D6-2C0B468D2E14}" destId="{3BF3D964-136B-416F-AEE6-79315B398170}" srcOrd="12" destOrd="0" presId="urn:microsoft.com/office/officeart/2005/8/layout/venn1"/>
    <dgm:cxn modelId="{C2021063-74F9-4025-B3C6-19DBD621E9DC}" type="presParOf" srcId="{12970724-A1B9-44F7-80D6-2C0B468D2E14}" destId="{0D58CCCD-B3BB-436D-8408-3FB438188A8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710AB-E901-4352-BE2B-40C4F8B9930E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27177-BC8B-4D6B-8249-AEC84D748CAB}">
      <dgm:prSet phldrT="[Текст]" custT="1"/>
      <dgm:spPr>
        <a:solidFill>
          <a:srgbClr val="2366AC"/>
        </a:solidFill>
      </dgm:spPr>
      <dgm:t>
        <a:bodyPr/>
        <a:lstStyle/>
        <a:p>
          <a:pPr algn="just"/>
          <a:r>
            <a:rPr lang="ru-RU" sz="1400" b="1" dirty="0">
              <a:latin typeface="Arial Narrow" pitchFamily="34" charset="0"/>
            </a:rPr>
            <a:t>СПЕЦИАЛЬНАЯ ОЦЕНКА УСЛОВИЙ ТРУДА</a:t>
          </a:r>
        </a:p>
      </dgm:t>
    </dgm:pt>
    <dgm:pt modelId="{E93265D7-533A-4A0B-B003-99A9025E5CB0}" type="parTrans" cxnId="{D1B4AD93-8026-4B0B-9A6E-B5C8F72B6891}">
      <dgm:prSet/>
      <dgm:spPr/>
      <dgm:t>
        <a:bodyPr/>
        <a:lstStyle/>
        <a:p>
          <a:endParaRPr lang="ru-RU"/>
        </a:p>
      </dgm:t>
    </dgm:pt>
    <dgm:pt modelId="{CF9388B0-D08E-4A79-AE7F-268498820631}" type="sibTrans" cxnId="{D1B4AD93-8026-4B0B-9A6E-B5C8F72B6891}">
      <dgm:prSet/>
      <dgm:spPr/>
      <dgm:t>
        <a:bodyPr/>
        <a:lstStyle/>
        <a:p>
          <a:endParaRPr lang="ru-RU"/>
        </a:p>
      </dgm:t>
    </dgm:pt>
    <dgm:pt modelId="{30FBA397-5FCC-434D-8249-B9FCD6680C92}">
      <dgm:prSet phldrT="[Текст]" custT="1"/>
      <dgm:spPr>
        <a:solidFill>
          <a:srgbClr val="2366AC"/>
        </a:solidFill>
      </dgm:spPr>
      <dgm:t>
        <a:bodyPr/>
        <a:lstStyle/>
        <a:p>
          <a:pPr algn="just"/>
          <a:r>
            <a:rPr lang="ru-RU" sz="1400" b="1" dirty="0">
              <a:latin typeface="Arial Narrow" pitchFamily="34" charset="0"/>
            </a:rPr>
            <a:t>ПРОИЗВОДСТВЕННЫЙ КОНТРОЛЬ</a:t>
          </a:r>
        </a:p>
      </dgm:t>
    </dgm:pt>
    <dgm:pt modelId="{658CF346-4F1A-4F6B-911F-E51C133400C7}" type="parTrans" cxnId="{40395E4A-EB43-4E1E-AF38-59D2CF2785B0}">
      <dgm:prSet/>
      <dgm:spPr/>
      <dgm:t>
        <a:bodyPr/>
        <a:lstStyle/>
        <a:p>
          <a:endParaRPr lang="ru-RU"/>
        </a:p>
      </dgm:t>
    </dgm:pt>
    <dgm:pt modelId="{4D9E7118-F12D-4F83-BE3F-B18AA44FB78A}" type="sibTrans" cxnId="{40395E4A-EB43-4E1E-AF38-59D2CF2785B0}">
      <dgm:prSet/>
      <dgm:spPr/>
      <dgm:t>
        <a:bodyPr/>
        <a:lstStyle/>
        <a:p>
          <a:endParaRPr lang="ru-RU"/>
        </a:p>
      </dgm:t>
    </dgm:pt>
    <dgm:pt modelId="{2F6BC314-EB27-422E-94FD-1673C10CB134}">
      <dgm:prSet phldrT="[Текст]" custT="1"/>
      <dgm:spPr>
        <a:solidFill>
          <a:srgbClr val="2366AC"/>
        </a:solidFill>
      </dgm:spPr>
      <dgm:t>
        <a:bodyPr/>
        <a:lstStyle/>
        <a:p>
          <a:pPr algn="just"/>
          <a:r>
            <a:rPr lang="ru-RU" sz="1400" b="1" dirty="0"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gm:t>
    </dgm:pt>
    <dgm:pt modelId="{8A219E5D-3216-48B4-843A-C2C221292C88}" type="parTrans" cxnId="{25B33D27-F7EA-44E9-8FC6-C0D79C369113}">
      <dgm:prSet/>
      <dgm:spPr/>
      <dgm:t>
        <a:bodyPr/>
        <a:lstStyle/>
        <a:p>
          <a:endParaRPr lang="ru-RU"/>
        </a:p>
      </dgm:t>
    </dgm:pt>
    <dgm:pt modelId="{420490FF-692A-411C-90C1-2F9008CEB2F7}" type="sibTrans" cxnId="{25B33D27-F7EA-44E9-8FC6-C0D79C369113}">
      <dgm:prSet/>
      <dgm:spPr/>
      <dgm:t>
        <a:bodyPr/>
        <a:lstStyle/>
        <a:p>
          <a:endParaRPr lang="ru-RU"/>
        </a:p>
      </dgm:t>
    </dgm:pt>
    <dgm:pt modelId="{4D19EE95-3452-444C-B264-03B4C1D40219}">
      <dgm:prSet phldrT="[Текст]" custT="1"/>
      <dgm:spPr>
        <a:solidFill>
          <a:srgbClr val="2366AC"/>
        </a:solidFill>
      </dgm:spPr>
      <dgm:t>
        <a:bodyPr/>
        <a:lstStyle/>
        <a:p>
          <a:pPr algn="just"/>
          <a:r>
            <a:rPr lang="ru-RU" sz="1400" b="1" dirty="0"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gm:t>
    </dgm:pt>
    <dgm:pt modelId="{A3FC1EC9-7DCD-447C-B03B-47C68B754340}" type="parTrans" cxnId="{A3D7D679-22DC-4DAE-BF09-2EB4565A2433}">
      <dgm:prSet/>
      <dgm:spPr/>
      <dgm:t>
        <a:bodyPr/>
        <a:lstStyle/>
        <a:p>
          <a:endParaRPr lang="ru-RU"/>
        </a:p>
      </dgm:t>
    </dgm:pt>
    <dgm:pt modelId="{C8AC2D2F-F06B-4E80-BE3C-212D8C2B0B82}" type="sibTrans" cxnId="{A3D7D679-22DC-4DAE-BF09-2EB4565A2433}">
      <dgm:prSet/>
      <dgm:spPr/>
      <dgm:t>
        <a:bodyPr/>
        <a:lstStyle/>
        <a:p>
          <a:endParaRPr lang="ru-RU"/>
        </a:p>
      </dgm:t>
    </dgm:pt>
    <dgm:pt modelId="{AA800E2F-F513-40A5-8B43-D49F735F6D8D}">
      <dgm:prSet phldrT="[Текст]" custT="1"/>
      <dgm:spPr>
        <a:solidFill>
          <a:srgbClr val="2366AC"/>
        </a:solidFill>
      </dgm:spPr>
      <dgm:t>
        <a:bodyPr/>
        <a:lstStyle/>
        <a:p>
          <a:pPr algn="just"/>
          <a:r>
            <a:rPr lang="ru-RU" sz="1400" b="1" dirty="0"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gm:t>
    </dgm:pt>
    <dgm:pt modelId="{68D7BFD8-B9DA-4626-8210-CB890519F5E0}" type="parTrans" cxnId="{A46836AF-6380-4339-B541-504B17D34169}">
      <dgm:prSet/>
      <dgm:spPr/>
      <dgm:t>
        <a:bodyPr/>
        <a:lstStyle/>
        <a:p>
          <a:endParaRPr lang="ru-RU"/>
        </a:p>
      </dgm:t>
    </dgm:pt>
    <dgm:pt modelId="{0E15D9AB-C11A-4D79-9EC4-B471D0C6BEC8}" type="sibTrans" cxnId="{A46836AF-6380-4339-B541-504B17D34169}">
      <dgm:prSet/>
      <dgm:spPr/>
      <dgm:t>
        <a:bodyPr/>
        <a:lstStyle/>
        <a:p>
          <a:endParaRPr lang="ru-RU"/>
        </a:p>
      </dgm:t>
    </dgm:pt>
    <dgm:pt modelId="{0201749B-C839-4225-B61E-B5F2EA7BCAD3}" type="pres">
      <dgm:prSet presAssocID="{84F710AB-E901-4352-BE2B-40C4F8B993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FAB54-81C0-4891-972D-E40A3E6C9A42}" type="pres">
      <dgm:prSet presAssocID="{84F710AB-E901-4352-BE2B-40C4F8B9930E}" presName="dummyMaxCanvas" presStyleCnt="0">
        <dgm:presLayoutVars/>
      </dgm:prSet>
      <dgm:spPr/>
    </dgm:pt>
    <dgm:pt modelId="{8AA07B32-E68D-4C06-9CFB-B8126C09CD60}" type="pres">
      <dgm:prSet presAssocID="{84F710AB-E901-4352-BE2B-40C4F8B9930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0379F-17A6-4BDA-A702-79A1EF2C17D8}" type="pres">
      <dgm:prSet presAssocID="{84F710AB-E901-4352-BE2B-40C4F8B9930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054BC-8CE8-488D-8107-EA483730B04A}" type="pres">
      <dgm:prSet presAssocID="{84F710AB-E901-4352-BE2B-40C4F8B9930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CB1BA-077C-4AFD-A5BE-71ECF3001C58}" type="pres">
      <dgm:prSet presAssocID="{84F710AB-E901-4352-BE2B-40C4F8B9930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492E2-17CE-4F1C-85C6-A69EEDB3578D}" type="pres">
      <dgm:prSet presAssocID="{84F710AB-E901-4352-BE2B-40C4F8B9930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2678F-5EBF-460A-8342-7DF858385C50}" type="pres">
      <dgm:prSet presAssocID="{84F710AB-E901-4352-BE2B-40C4F8B9930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3BC08-40B4-4B2F-8123-98C3940F0E39}" type="pres">
      <dgm:prSet presAssocID="{84F710AB-E901-4352-BE2B-40C4F8B9930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84F99-2989-4AC8-B9E6-B1704C9B8CB5}" type="pres">
      <dgm:prSet presAssocID="{84F710AB-E901-4352-BE2B-40C4F8B9930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12A99-3D79-4107-B7A4-863C58ADA8C3}" type="pres">
      <dgm:prSet presAssocID="{84F710AB-E901-4352-BE2B-40C4F8B9930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8FC8A-6830-4C48-AE39-E79892547733}" type="pres">
      <dgm:prSet presAssocID="{84F710AB-E901-4352-BE2B-40C4F8B9930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7B78-717F-4CBA-9298-6B0386441621}" type="pres">
      <dgm:prSet presAssocID="{84F710AB-E901-4352-BE2B-40C4F8B9930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6E6CE-5E43-44FF-B7F7-1797361581C9}" type="pres">
      <dgm:prSet presAssocID="{84F710AB-E901-4352-BE2B-40C4F8B9930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7D0EB-F8DF-4CD9-9690-4CCD47D0C38E}" type="pres">
      <dgm:prSet presAssocID="{84F710AB-E901-4352-BE2B-40C4F8B9930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9A31B-F371-44CA-93DE-796AB3A8E56B}" type="pres">
      <dgm:prSet presAssocID="{84F710AB-E901-4352-BE2B-40C4F8B9930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6C4A7-30EE-4332-9235-92B4D865AB34}" type="presOf" srcId="{2F6BC314-EB27-422E-94FD-1673C10CB134}" destId="{0A1054BC-8CE8-488D-8107-EA483730B04A}" srcOrd="0" destOrd="0" presId="urn:microsoft.com/office/officeart/2005/8/layout/vProcess5"/>
    <dgm:cxn modelId="{D1B4AD93-8026-4B0B-9A6E-B5C8F72B6891}" srcId="{84F710AB-E901-4352-BE2B-40C4F8B9930E}" destId="{CCC27177-BC8B-4D6B-8249-AEC84D748CAB}" srcOrd="0" destOrd="0" parTransId="{E93265D7-533A-4A0B-B003-99A9025E5CB0}" sibTransId="{CF9388B0-D08E-4A79-AE7F-268498820631}"/>
    <dgm:cxn modelId="{A7CDBEB3-1B19-446A-B874-45FF79C202D4}" type="presOf" srcId="{4D19EE95-3452-444C-B264-03B4C1D40219}" destId="{F127D0EB-F8DF-4CD9-9690-4CCD47D0C38E}" srcOrd="1" destOrd="0" presId="urn:microsoft.com/office/officeart/2005/8/layout/vProcess5"/>
    <dgm:cxn modelId="{F896429D-1171-457C-B6E1-DE075C889256}" type="presOf" srcId="{AA800E2F-F513-40A5-8B43-D49F735F6D8D}" destId="{59D9A31B-F371-44CA-93DE-796AB3A8E56B}" srcOrd="1" destOrd="0" presId="urn:microsoft.com/office/officeart/2005/8/layout/vProcess5"/>
    <dgm:cxn modelId="{FFA0534F-E7AB-486A-8037-0E8713DAB328}" type="presOf" srcId="{84F710AB-E901-4352-BE2B-40C4F8B9930E}" destId="{0201749B-C839-4225-B61E-B5F2EA7BCAD3}" srcOrd="0" destOrd="0" presId="urn:microsoft.com/office/officeart/2005/8/layout/vProcess5"/>
    <dgm:cxn modelId="{A0091437-0F48-4CC9-9C95-717A000755FB}" type="presOf" srcId="{CCC27177-BC8B-4D6B-8249-AEC84D748CAB}" destId="{7738FC8A-6830-4C48-AE39-E79892547733}" srcOrd="1" destOrd="0" presId="urn:microsoft.com/office/officeart/2005/8/layout/vProcess5"/>
    <dgm:cxn modelId="{A3DE8B44-C53D-4F61-AAA7-5EBB7215A12E}" type="presOf" srcId="{4D19EE95-3452-444C-B264-03B4C1D40219}" destId="{292CB1BA-077C-4AFD-A5BE-71ECF3001C58}" srcOrd="0" destOrd="0" presId="urn:microsoft.com/office/officeart/2005/8/layout/vProcess5"/>
    <dgm:cxn modelId="{BB6C0411-400E-44FE-9FC2-81C1993CD139}" type="presOf" srcId="{CCC27177-BC8B-4D6B-8249-AEC84D748CAB}" destId="{8AA07B32-E68D-4C06-9CFB-B8126C09CD60}" srcOrd="0" destOrd="0" presId="urn:microsoft.com/office/officeart/2005/8/layout/vProcess5"/>
    <dgm:cxn modelId="{A3D7D679-22DC-4DAE-BF09-2EB4565A2433}" srcId="{84F710AB-E901-4352-BE2B-40C4F8B9930E}" destId="{4D19EE95-3452-444C-B264-03B4C1D40219}" srcOrd="3" destOrd="0" parTransId="{A3FC1EC9-7DCD-447C-B03B-47C68B754340}" sibTransId="{C8AC2D2F-F06B-4E80-BE3C-212D8C2B0B82}"/>
    <dgm:cxn modelId="{5431910F-293A-48A1-B182-E42B02978A2C}" type="presOf" srcId="{CF9388B0-D08E-4A79-AE7F-268498820631}" destId="{8932678F-5EBF-460A-8342-7DF858385C50}" srcOrd="0" destOrd="0" presId="urn:microsoft.com/office/officeart/2005/8/layout/vProcess5"/>
    <dgm:cxn modelId="{E379A387-BFA7-42DE-A7B5-2BBA3959584E}" type="presOf" srcId="{C8AC2D2F-F06B-4E80-BE3C-212D8C2B0B82}" destId="{2CE12A99-3D79-4107-B7A4-863C58ADA8C3}" srcOrd="0" destOrd="0" presId="urn:microsoft.com/office/officeart/2005/8/layout/vProcess5"/>
    <dgm:cxn modelId="{4C08E246-0A20-4D63-A185-D9EAF4A391B9}" type="presOf" srcId="{30FBA397-5FCC-434D-8249-B9FCD6680C92}" destId="{2390379F-17A6-4BDA-A702-79A1EF2C17D8}" srcOrd="0" destOrd="0" presId="urn:microsoft.com/office/officeart/2005/8/layout/vProcess5"/>
    <dgm:cxn modelId="{A46836AF-6380-4339-B541-504B17D34169}" srcId="{84F710AB-E901-4352-BE2B-40C4F8B9930E}" destId="{AA800E2F-F513-40A5-8B43-D49F735F6D8D}" srcOrd="4" destOrd="0" parTransId="{68D7BFD8-B9DA-4626-8210-CB890519F5E0}" sibTransId="{0E15D9AB-C11A-4D79-9EC4-B471D0C6BEC8}"/>
    <dgm:cxn modelId="{953E0A32-AF05-4C47-BFB2-7BAEB364F610}" type="presOf" srcId="{30FBA397-5FCC-434D-8249-B9FCD6680C92}" destId="{7FCE7B78-717F-4CBA-9298-6B0386441621}" srcOrd="1" destOrd="0" presId="urn:microsoft.com/office/officeart/2005/8/layout/vProcess5"/>
    <dgm:cxn modelId="{40395E4A-EB43-4E1E-AF38-59D2CF2785B0}" srcId="{84F710AB-E901-4352-BE2B-40C4F8B9930E}" destId="{30FBA397-5FCC-434D-8249-B9FCD6680C92}" srcOrd="1" destOrd="0" parTransId="{658CF346-4F1A-4F6B-911F-E51C133400C7}" sibTransId="{4D9E7118-F12D-4F83-BE3F-B18AA44FB78A}"/>
    <dgm:cxn modelId="{22DA9725-26AC-4594-8B2E-1B29B4D5480D}" type="presOf" srcId="{2F6BC314-EB27-422E-94FD-1673C10CB134}" destId="{5106E6CE-5E43-44FF-B7F7-1797361581C9}" srcOrd="1" destOrd="0" presId="urn:microsoft.com/office/officeart/2005/8/layout/vProcess5"/>
    <dgm:cxn modelId="{5E2FF2B4-5C90-4CB6-9FD9-FB776679A2B9}" type="presOf" srcId="{420490FF-692A-411C-90C1-2F9008CEB2F7}" destId="{F7984F99-2989-4AC8-B9E6-B1704C9B8CB5}" srcOrd="0" destOrd="0" presId="urn:microsoft.com/office/officeart/2005/8/layout/vProcess5"/>
    <dgm:cxn modelId="{25B33D27-F7EA-44E9-8FC6-C0D79C369113}" srcId="{84F710AB-E901-4352-BE2B-40C4F8B9930E}" destId="{2F6BC314-EB27-422E-94FD-1673C10CB134}" srcOrd="2" destOrd="0" parTransId="{8A219E5D-3216-48B4-843A-C2C221292C88}" sibTransId="{420490FF-692A-411C-90C1-2F9008CEB2F7}"/>
    <dgm:cxn modelId="{D3E192D9-6456-40A5-B31D-33BB50229D57}" type="presOf" srcId="{4D9E7118-F12D-4F83-BE3F-B18AA44FB78A}" destId="{C383BC08-40B4-4B2F-8123-98C3940F0E39}" srcOrd="0" destOrd="0" presId="urn:microsoft.com/office/officeart/2005/8/layout/vProcess5"/>
    <dgm:cxn modelId="{1BA8F6A3-C48D-4B6D-8C92-57EF96742391}" type="presOf" srcId="{AA800E2F-F513-40A5-8B43-D49F735F6D8D}" destId="{4FD492E2-17CE-4F1C-85C6-A69EEDB3578D}" srcOrd="0" destOrd="0" presId="urn:microsoft.com/office/officeart/2005/8/layout/vProcess5"/>
    <dgm:cxn modelId="{79722D16-5A12-4E43-8602-6B0A092C70C7}" type="presParOf" srcId="{0201749B-C839-4225-B61E-B5F2EA7BCAD3}" destId="{C2FFAB54-81C0-4891-972D-E40A3E6C9A42}" srcOrd="0" destOrd="0" presId="urn:microsoft.com/office/officeart/2005/8/layout/vProcess5"/>
    <dgm:cxn modelId="{97123561-B957-43CC-8ACB-2235A591B5AA}" type="presParOf" srcId="{0201749B-C839-4225-B61E-B5F2EA7BCAD3}" destId="{8AA07B32-E68D-4C06-9CFB-B8126C09CD60}" srcOrd="1" destOrd="0" presId="urn:microsoft.com/office/officeart/2005/8/layout/vProcess5"/>
    <dgm:cxn modelId="{F0D849A4-F531-4708-A74C-64195C6CC4C2}" type="presParOf" srcId="{0201749B-C839-4225-B61E-B5F2EA7BCAD3}" destId="{2390379F-17A6-4BDA-A702-79A1EF2C17D8}" srcOrd="2" destOrd="0" presId="urn:microsoft.com/office/officeart/2005/8/layout/vProcess5"/>
    <dgm:cxn modelId="{99ABA97E-21C1-47C0-86F6-04774DBD9D99}" type="presParOf" srcId="{0201749B-C839-4225-B61E-B5F2EA7BCAD3}" destId="{0A1054BC-8CE8-488D-8107-EA483730B04A}" srcOrd="3" destOrd="0" presId="urn:microsoft.com/office/officeart/2005/8/layout/vProcess5"/>
    <dgm:cxn modelId="{9702EC2E-F435-4FEE-9582-E2988765B446}" type="presParOf" srcId="{0201749B-C839-4225-B61E-B5F2EA7BCAD3}" destId="{292CB1BA-077C-4AFD-A5BE-71ECF3001C58}" srcOrd="4" destOrd="0" presId="urn:microsoft.com/office/officeart/2005/8/layout/vProcess5"/>
    <dgm:cxn modelId="{7D4F5D8F-CD6F-4999-8B1A-9ECB107D5CD7}" type="presParOf" srcId="{0201749B-C839-4225-B61E-B5F2EA7BCAD3}" destId="{4FD492E2-17CE-4F1C-85C6-A69EEDB3578D}" srcOrd="5" destOrd="0" presId="urn:microsoft.com/office/officeart/2005/8/layout/vProcess5"/>
    <dgm:cxn modelId="{96AF9134-B245-4B92-9B2D-9F07C0FD3F2B}" type="presParOf" srcId="{0201749B-C839-4225-B61E-B5F2EA7BCAD3}" destId="{8932678F-5EBF-460A-8342-7DF858385C50}" srcOrd="6" destOrd="0" presId="urn:microsoft.com/office/officeart/2005/8/layout/vProcess5"/>
    <dgm:cxn modelId="{88B32D0B-0C2D-49F3-857B-0CF92CE7040B}" type="presParOf" srcId="{0201749B-C839-4225-B61E-B5F2EA7BCAD3}" destId="{C383BC08-40B4-4B2F-8123-98C3940F0E39}" srcOrd="7" destOrd="0" presId="urn:microsoft.com/office/officeart/2005/8/layout/vProcess5"/>
    <dgm:cxn modelId="{786E630B-F5E5-4A5B-A9C2-7F34EA070C4F}" type="presParOf" srcId="{0201749B-C839-4225-B61E-B5F2EA7BCAD3}" destId="{F7984F99-2989-4AC8-B9E6-B1704C9B8CB5}" srcOrd="8" destOrd="0" presId="urn:microsoft.com/office/officeart/2005/8/layout/vProcess5"/>
    <dgm:cxn modelId="{6E91174D-2E4C-4D2B-8C49-9C043D829162}" type="presParOf" srcId="{0201749B-C839-4225-B61E-B5F2EA7BCAD3}" destId="{2CE12A99-3D79-4107-B7A4-863C58ADA8C3}" srcOrd="9" destOrd="0" presId="urn:microsoft.com/office/officeart/2005/8/layout/vProcess5"/>
    <dgm:cxn modelId="{BE440B59-4626-4266-B2A4-55825A42EEF7}" type="presParOf" srcId="{0201749B-C839-4225-B61E-B5F2EA7BCAD3}" destId="{7738FC8A-6830-4C48-AE39-E79892547733}" srcOrd="10" destOrd="0" presId="urn:microsoft.com/office/officeart/2005/8/layout/vProcess5"/>
    <dgm:cxn modelId="{DE9302BE-520F-40AA-99D1-8E5803229BE0}" type="presParOf" srcId="{0201749B-C839-4225-B61E-B5F2EA7BCAD3}" destId="{7FCE7B78-717F-4CBA-9298-6B0386441621}" srcOrd="11" destOrd="0" presId="urn:microsoft.com/office/officeart/2005/8/layout/vProcess5"/>
    <dgm:cxn modelId="{CFD862E0-5536-4994-9205-EC956B9610F1}" type="presParOf" srcId="{0201749B-C839-4225-B61E-B5F2EA7BCAD3}" destId="{5106E6CE-5E43-44FF-B7F7-1797361581C9}" srcOrd="12" destOrd="0" presId="urn:microsoft.com/office/officeart/2005/8/layout/vProcess5"/>
    <dgm:cxn modelId="{B35835FD-6735-4FE5-994A-C3BF7ADE3EBC}" type="presParOf" srcId="{0201749B-C839-4225-B61E-B5F2EA7BCAD3}" destId="{F127D0EB-F8DF-4CD9-9690-4CCD47D0C38E}" srcOrd="13" destOrd="0" presId="urn:microsoft.com/office/officeart/2005/8/layout/vProcess5"/>
    <dgm:cxn modelId="{F35F94B8-106A-447B-95D8-1A5FB066FCAF}" type="presParOf" srcId="{0201749B-C839-4225-B61E-B5F2EA7BCAD3}" destId="{59D9A31B-F371-44CA-93DE-796AB3A8E56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BCD35-855F-407D-B355-D5EA2170D89D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194E3-A33C-4CFF-BA49-119EC657DB16}">
      <dgm:prSet custT="1"/>
      <dgm:spPr>
        <a:solidFill>
          <a:srgbClr val="2366AC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Arial Narrow" pitchFamily="34" charset="0"/>
            </a:rPr>
            <a:t>лично участвовать в обеспечении безопасных условий труда на своем рабочем месте в пределах своей трудовой функции</a:t>
          </a:r>
          <a:endParaRPr lang="ru-RU" sz="1400" b="1" i="0" baseline="0" dirty="0">
            <a:latin typeface="Arial Narrow" pitchFamily="34" charset="0"/>
          </a:endParaRP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baseline="0" dirty="0">
            <a:latin typeface="Arial Narrow" pitchFamily="34" charset="0"/>
          </a:endParaRPr>
        </a:p>
      </dgm:t>
    </dgm:pt>
    <dgm:pt modelId="{073111EF-C034-4174-B4BF-146DAD8980A5}" type="parTrans" cxnId="{5A765735-E555-45C8-A43B-640FF659677F}">
      <dgm:prSet/>
      <dgm:spPr/>
      <dgm:t>
        <a:bodyPr/>
        <a:lstStyle/>
        <a:p>
          <a:endParaRPr lang="ru-RU"/>
        </a:p>
      </dgm:t>
    </dgm:pt>
    <dgm:pt modelId="{16AF7B11-4DBC-4DA6-ABAF-0B6D1F5BB571}" type="sibTrans" cxnId="{5A765735-E555-45C8-A43B-640FF659677F}">
      <dgm:prSet/>
      <dgm:spPr/>
      <dgm:t>
        <a:bodyPr/>
        <a:lstStyle/>
        <a:p>
          <a:endParaRPr lang="ru-RU"/>
        </a:p>
      </dgm:t>
    </dgm:pt>
    <dgm:pt modelId="{82FD97AF-4C40-4EEA-86C3-DAEDE9DE1EC2}">
      <dgm:prSet custT="1"/>
      <dgm:spPr>
        <a:solidFill>
          <a:srgbClr val="2366AC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Arial Narrow" pitchFamily="34" charset="0"/>
            </a:rPr>
            <a:t>правильно использовать оборудование, инструмент, сырье и материалы, применять технологию</a:t>
          </a:r>
          <a:endParaRPr lang="ru-RU" sz="1400" b="1" i="0" baseline="0" dirty="0">
            <a:latin typeface="Arial Narrow" pitchFamily="34" charset="0"/>
          </a:endParaRP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baseline="0" dirty="0">
            <a:latin typeface="Arial Narrow" pitchFamily="34" charset="0"/>
          </a:endParaRPr>
        </a:p>
      </dgm:t>
    </dgm:pt>
    <dgm:pt modelId="{6BD582F3-F40F-43C8-9744-0C015B20A679}" type="parTrans" cxnId="{4C2C4513-175C-4B8D-BA3C-D6DC3994FC94}">
      <dgm:prSet/>
      <dgm:spPr/>
      <dgm:t>
        <a:bodyPr/>
        <a:lstStyle/>
        <a:p>
          <a:endParaRPr lang="ru-RU"/>
        </a:p>
      </dgm:t>
    </dgm:pt>
    <dgm:pt modelId="{3581EE00-CB96-4BD3-9350-52D0B9E75C90}" type="sibTrans" cxnId="{4C2C4513-175C-4B8D-BA3C-D6DC3994FC94}">
      <dgm:prSet/>
      <dgm:spPr/>
      <dgm:t>
        <a:bodyPr/>
        <a:lstStyle/>
        <a:p>
          <a:endParaRPr lang="ru-RU"/>
        </a:p>
      </dgm:t>
    </dgm:pt>
    <dgm:pt modelId="{B56D950F-D351-46AF-8F1B-EC0F3DE61F69}">
      <dgm:prSet custT="1"/>
      <dgm:spPr>
        <a:solidFill>
          <a:srgbClr val="2366AC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Arial Narrow" pitchFamily="34" charset="0"/>
            </a:rPr>
            <a:t>следить за исправностью используемых оборудования и инструментов</a:t>
          </a:r>
          <a:endParaRPr lang="ru-RU" sz="1400" b="1" i="0" baseline="0" dirty="0">
            <a:latin typeface="Arial Narrow" pitchFamily="34" charset="0"/>
          </a:endParaRP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baseline="0" dirty="0">
            <a:latin typeface="Arial Narrow" pitchFamily="34" charset="0"/>
          </a:endParaRPr>
        </a:p>
      </dgm:t>
    </dgm:pt>
    <dgm:pt modelId="{BDA0306C-938F-432F-A6FB-26D7978A2877}" type="parTrans" cxnId="{7167F9A2-B9B1-4AAD-858B-84F3959DF1AB}">
      <dgm:prSet/>
      <dgm:spPr/>
      <dgm:t>
        <a:bodyPr/>
        <a:lstStyle/>
        <a:p>
          <a:endParaRPr lang="ru-RU"/>
        </a:p>
      </dgm:t>
    </dgm:pt>
    <dgm:pt modelId="{A853148C-AF19-4FD0-9AB2-08320A704D98}" type="sibTrans" cxnId="{7167F9A2-B9B1-4AAD-858B-84F3959DF1AB}">
      <dgm:prSet/>
      <dgm:spPr/>
      <dgm:t>
        <a:bodyPr/>
        <a:lstStyle/>
        <a:p>
          <a:endParaRPr lang="ru-RU"/>
        </a:p>
      </dgm:t>
    </dgm:pt>
    <dgm:pt modelId="{5D0531AC-9E8D-4FC0-A380-B14D2FAE1B9E}">
      <dgm:prSet custT="1"/>
      <dgm:spPr>
        <a:solidFill>
          <a:srgbClr val="2366AC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Arial Narrow" pitchFamily="34" charset="0"/>
            </a:rPr>
            <a:t>немедленно предпринять меры по устранению выявленных неисправностей, нарушений применяемой технологии, несоответствий используемых сырья и материалов в соответствии со своими должностными обязанностями, извещать своего непосредственного или вышестоящего руководителя о подобных случаях</a:t>
          </a:r>
        </a:p>
      </dgm:t>
    </dgm:pt>
    <dgm:pt modelId="{FB5E20BE-A4B0-48FF-8388-1409FB8AC57B}" type="parTrans" cxnId="{B44FD07F-5941-45A6-B319-053C05F18B4C}">
      <dgm:prSet/>
      <dgm:spPr/>
      <dgm:t>
        <a:bodyPr/>
        <a:lstStyle/>
        <a:p>
          <a:endParaRPr lang="ru-RU"/>
        </a:p>
      </dgm:t>
    </dgm:pt>
    <dgm:pt modelId="{0A207F91-DE49-4D39-A7D5-E13FBF78CB9A}" type="sibTrans" cxnId="{B44FD07F-5941-45A6-B319-053C05F18B4C}">
      <dgm:prSet/>
      <dgm:spPr/>
      <dgm:t>
        <a:bodyPr/>
        <a:lstStyle/>
        <a:p>
          <a:endParaRPr lang="ru-RU"/>
        </a:p>
      </dgm:t>
    </dgm:pt>
    <dgm:pt modelId="{129CBA1B-311C-4375-8AE6-FAEBB8F1584E}" type="pres">
      <dgm:prSet presAssocID="{545BCD35-855F-407D-B355-D5EA2170D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6F214-51DF-40E3-BFFF-C4C56C480AAD}" type="pres">
      <dgm:prSet presAssocID="{348194E3-A33C-4CFF-BA49-119EC657DB16}" presName="node" presStyleLbl="node1" presStyleIdx="0" presStyleCnt="4" custScaleX="142623" custLinFactNeighborX="3243" custLinFactNeighborY="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6E34-F67C-4D9F-A7A4-39F91B812F2D}" type="pres">
      <dgm:prSet presAssocID="{16AF7B11-4DBC-4DA6-ABAF-0B6D1F5BB571}" presName="sibTrans" presStyleCnt="0"/>
      <dgm:spPr/>
    </dgm:pt>
    <dgm:pt modelId="{07D6F565-CF53-435C-AC21-46C22E812A8C}" type="pres">
      <dgm:prSet presAssocID="{82FD97AF-4C40-4EEA-86C3-DAEDE9DE1EC2}" presName="node" presStyleLbl="node1" presStyleIdx="1" presStyleCnt="4" custScaleX="157716" custLinFactNeighborX="-650" custLinFactNeighborY="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5875C-0038-4B45-A14F-D4D433A761EA}" type="pres">
      <dgm:prSet presAssocID="{3581EE00-CB96-4BD3-9350-52D0B9E75C90}" presName="sibTrans" presStyleCnt="0"/>
      <dgm:spPr/>
    </dgm:pt>
    <dgm:pt modelId="{134BA427-4574-4C35-98A4-E868EBC1B6BD}" type="pres">
      <dgm:prSet presAssocID="{B56D950F-D351-46AF-8F1B-EC0F3DE61F69}" presName="node" presStyleLbl="node1" presStyleIdx="2" presStyleCnt="4" custScaleX="143727" custScaleY="164102" custLinFactNeighborX="4452" custLinFactNeighborY="-5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19435-1477-4C39-A211-C7F8332D791B}" type="pres">
      <dgm:prSet presAssocID="{A853148C-AF19-4FD0-9AB2-08320A704D98}" presName="sibTrans" presStyleCnt="0"/>
      <dgm:spPr/>
    </dgm:pt>
    <dgm:pt modelId="{1F4824E5-AEFC-4BA2-8B21-2894A2986C1D}" type="pres">
      <dgm:prSet presAssocID="{5D0531AC-9E8D-4FC0-A380-B14D2FAE1B9E}" presName="node" presStyleLbl="node1" presStyleIdx="3" presStyleCnt="4" custScaleX="160256" custScaleY="158063" custLinFactNeighborX="5730" custLinFactNeighborY="-5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A7C4A-6A3B-4D60-B002-A50B8A913435}" type="presOf" srcId="{82FD97AF-4C40-4EEA-86C3-DAEDE9DE1EC2}" destId="{07D6F565-CF53-435C-AC21-46C22E812A8C}" srcOrd="0" destOrd="0" presId="urn:microsoft.com/office/officeart/2005/8/layout/default"/>
    <dgm:cxn modelId="{07E2105B-9064-4F30-BF5C-849C6C3E3557}" type="presOf" srcId="{545BCD35-855F-407D-B355-D5EA2170D89D}" destId="{129CBA1B-311C-4375-8AE6-FAEBB8F1584E}" srcOrd="0" destOrd="0" presId="urn:microsoft.com/office/officeart/2005/8/layout/default"/>
    <dgm:cxn modelId="{4C2C4513-175C-4B8D-BA3C-D6DC3994FC94}" srcId="{545BCD35-855F-407D-B355-D5EA2170D89D}" destId="{82FD97AF-4C40-4EEA-86C3-DAEDE9DE1EC2}" srcOrd="1" destOrd="0" parTransId="{6BD582F3-F40F-43C8-9744-0C015B20A679}" sibTransId="{3581EE00-CB96-4BD3-9350-52D0B9E75C90}"/>
    <dgm:cxn modelId="{696D79F9-133D-458D-94F9-1D24A1E96DC9}" type="presOf" srcId="{5D0531AC-9E8D-4FC0-A380-B14D2FAE1B9E}" destId="{1F4824E5-AEFC-4BA2-8B21-2894A2986C1D}" srcOrd="0" destOrd="0" presId="urn:microsoft.com/office/officeart/2005/8/layout/default"/>
    <dgm:cxn modelId="{A0788561-D653-47AE-A038-46C66BF03627}" type="presOf" srcId="{B56D950F-D351-46AF-8F1B-EC0F3DE61F69}" destId="{134BA427-4574-4C35-98A4-E868EBC1B6BD}" srcOrd="0" destOrd="0" presId="urn:microsoft.com/office/officeart/2005/8/layout/default"/>
    <dgm:cxn modelId="{7167F9A2-B9B1-4AAD-858B-84F3959DF1AB}" srcId="{545BCD35-855F-407D-B355-D5EA2170D89D}" destId="{B56D950F-D351-46AF-8F1B-EC0F3DE61F69}" srcOrd="2" destOrd="0" parTransId="{BDA0306C-938F-432F-A6FB-26D7978A2877}" sibTransId="{A853148C-AF19-4FD0-9AB2-08320A704D98}"/>
    <dgm:cxn modelId="{22E6BDB6-556B-4374-916D-15D8C8E8867E}" type="presOf" srcId="{348194E3-A33C-4CFF-BA49-119EC657DB16}" destId="{CBB6F214-51DF-40E3-BFFF-C4C56C480AAD}" srcOrd="0" destOrd="0" presId="urn:microsoft.com/office/officeart/2005/8/layout/default"/>
    <dgm:cxn modelId="{5A765735-E555-45C8-A43B-640FF659677F}" srcId="{545BCD35-855F-407D-B355-D5EA2170D89D}" destId="{348194E3-A33C-4CFF-BA49-119EC657DB16}" srcOrd="0" destOrd="0" parTransId="{073111EF-C034-4174-B4BF-146DAD8980A5}" sibTransId="{16AF7B11-4DBC-4DA6-ABAF-0B6D1F5BB571}"/>
    <dgm:cxn modelId="{B44FD07F-5941-45A6-B319-053C05F18B4C}" srcId="{545BCD35-855F-407D-B355-D5EA2170D89D}" destId="{5D0531AC-9E8D-4FC0-A380-B14D2FAE1B9E}" srcOrd="3" destOrd="0" parTransId="{FB5E20BE-A4B0-48FF-8388-1409FB8AC57B}" sibTransId="{0A207F91-DE49-4D39-A7D5-E13FBF78CB9A}"/>
    <dgm:cxn modelId="{07D78B12-3F5B-4C0A-BA44-A6C292D2772E}" type="presParOf" srcId="{129CBA1B-311C-4375-8AE6-FAEBB8F1584E}" destId="{CBB6F214-51DF-40E3-BFFF-C4C56C480AAD}" srcOrd="0" destOrd="0" presId="urn:microsoft.com/office/officeart/2005/8/layout/default"/>
    <dgm:cxn modelId="{5F89D616-3043-4F02-B9E0-D60F18F8C13A}" type="presParOf" srcId="{129CBA1B-311C-4375-8AE6-FAEBB8F1584E}" destId="{AF926E34-F67C-4D9F-A7A4-39F91B812F2D}" srcOrd="1" destOrd="0" presId="urn:microsoft.com/office/officeart/2005/8/layout/default"/>
    <dgm:cxn modelId="{97AD6807-58A2-43DB-AE5F-752F48DE748A}" type="presParOf" srcId="{129CBA1B-311C-4375-8AE6-FAEBB8F1584E}" destId="{07D6F565-CF53-435C-AC21-46C22E812A8C}" srcOrd="2" destOrd="0" presId="urn:microsoft.com/office/officeart/2005/8/layout/default"/>
    <dgm:cxn modelId="{F9E7C800-1C80-4DE9-84C4-92B16EE1F239}" type="presParOf" srcId="{129CBA1B-311C-4375-8AE6-FAEBB8F1584E}" destId="{5FA5875C-0038-4B45-A14F-D4D433A761EA}" srcOrd="3" destOrd="0" presId="urn:microsoft.com/office/officeart/2005/8/layout/default"/>
    <dgm:cxn modelId="{A8B8D3FA-D6C3-49CB-8DE6-87A799FDF7F8}" type="presParOf" srcId="{129CBA1B-311C-4375-8AE6-FAEBB8F1584E}" destId="{134BA427-4574-4C35-98A4-E868EBC1B6BD}" srcOrd="4" destOrd="0" presId="urn:microsoft.com/office/officeart/2005/8/layout/default"/>
    <dgm:cxn modelId="{5F3D02B1-34E4-4656-9623-9A5737391D4D}" type="presParOf" srcId="{129CBA1B-311C-4375-8AE6-FAEBB8F1584E}" destId="{C5C19435-1477-4C39-A211-C7F8332D791B}" srcOrd="5" destOrd="0" presId="urn:microsoft.com/office/officeart/2005/8/layout/default"/>
    <dgm:cxn modelId="{A2280C1E-6029-4938-BADD-58D761E51190}" type="presParOf" srcId="{129CBA1B-311C-4375-8AE6-FAEBB8F1584E}" destId="{1F4824E5-AEFC-4BA2-8B21-2894A2986C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8D0FB-A1DF-46ED-A60A-8712C77509C5}">
      <dsp:nvSpPr>
        <dsp:cNvPr id="0" name=""/>
        <dsp:cNvSpPr/>
      </dsp:nvSpPr>
      <dsp:spPr>
        <a:xfrm>
          <a:off x="4337472" y="1511276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48FDA3-CDCD-45C2-834B-D2376AC76E0D}">
      <dsp:nvSpPr>
        <dsp:cNvPr id="0" name=""/>
        <dsp:cNvSpPr/>
      </dsp:nvSpPr>
      <dsp:spPr>
        <a:xfrm>
          <a:off x="3471110" y="0"/>
          <a:ext cx="3449594" cy="11871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rPr>
            <a:t>1. Стать лидером – показать приверженность принципам</a:t>
          </a:r>
          <a:endParaRPr lang="ru-RU" sz="20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3471110" y="0"/>
        <a:ext cx="3449594" cy="1187177"/>
      </dsp:txXfrm>
    </dsp:sp>
    <dsp:sp modelId="{E4DF1BD2-F161-4A77-AF97-A05F90FC7377}">
      <dsp:nvSpPr>
        <dsp:cNvPr id="0" name=""/>
        <dsp:cNvSpPr/>
      </dsp:nvSpPr>
      <dsp:spPr>
        <a:xfrm>
          <a:off x="4905379" y="1784327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31A005-5B88-4723-B844-3EE2DA725F1B}">
      <dsp:nvSpPr>
        <dsp:cNvPr id="0" name=""/>
        <dsp:cNvSpPr/>
      </dsp:nvSpPr>
      <dsp:spPr>
        <a:xfrm>
          <a:off x="6586262" y="1127818"/>
          <a:ext cx="3085275" cy="13058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rPr>
            <a:t>2. Выявлять угрозы – контролировать риски</a:t>
          </a:r>
          <a:endParaRPr lang="ru-RU" sz="2000" b="1" kern="1200" dirty="0">
            <a:solidFill>
              <a:srgbClr val="00B050"/>
            </a:solidFill>
            <a:latin typeface="Arial Narrow" pitchFamily="34" charset="0"/>
          </a:endParaRPr>
        </a:p>
      </dsp:txBody>
      <dsp:txXfrm>
        <a:off x="6586262" y="1127818"/>
        <a:ext cx="3085275" cy="1305894"/>
      </dsp:txXfrm>
    </dsp:sp>
    <dsp:sp modelId="{1602EC57-8715-4488-9B8D-9BD12D6CBA85}">
      <dsp:nvSpPr>
        <dsp:cNvPr id="0" name=""/>
        <dsp:cNvSpPr/>
      </dsp:nvSpPr>
      <dsp:spPr>
        <a:xfrm>
          <a:off x="5044936" y="2398691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BCEFAA-BDC5-4703-8DFB-70CD10A1A261}">
      <dsp:nvSpPr>
        <dsp:cNvPr id="0" name=""/>
        <dsp:cNvSpPr/>
      </dsp:nvSpPr>
      <dsp:spPr>
        <a:xfrm>
          <a:off x="6956988" y="2789866"/>
          <a:ext cx="2706833" cy="13949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rPr>
            <a:t>3. Определять цели – разрабатывать программы</a:t>
          </a:r>
          <a:endParaRPr lang="ru-RU" sz="2000" b="1" kern="1200" dirty="0">
            <a:solidFill>
              <a:srgbClr val="0070C0"/>
            </a:solidFill>
            <a:latin typeface="Arial Narrow" pitchFamily="34" charset="0"/>
          </a:endParaRPr>
        </a:p>
      </dsp:txBody>
      <dsp:txXfrm>
        <a:off x="6956988" y="2789866"/>
        <a:ext cx="2706833" cy="1394933"/>
      </dsp:txXfrm>
    </dsp:sp>
    <dsp:sp modelId="{7A4E97BA-DA57-464E-9C4C-A7D2A403F8DA}">
      <dsp:nvSpPr>
        <dsp:cNvPr id="0" name=""/>
        <dsp:cNvSpPr/>
      </dsp:nvSpPr>
      <dsp:spPr>
        <a:xfrm>
          <a:off x="4652080" y="2891370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C3D02F-7FFE-4477-90D4-BECC5AFE28D1}">
      <dsp:nvSpPr>
        <dsp:cNvPr id="0" name=""/>
        <dsp:cNvSpPr/>
      </dsp:nvSpPr>
      <dsp:spPr>
        <a:xfrm>
          <a:off x="6123880" y="4659670"/>
          <a:ext cx="3450082" cy="1276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4. Создать систему безопасности и гигиены труда – достичь высокого уровня организации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6123880" y="4659670"/>
        <a:ext cx="3450082" cy="1276215"/>
      </dsp:txXfrm>
    </dsp:sp>
    <dsp:sp modelId="{28DB43E5-9F76-4E66-A2E4-6854DA00B88F}">
      <dsp:nvSpPr>
        <dsp:cNvPr id="0" name=""/>
        <dsp:cNvSpPr/>
      </dsp:nvSpPr>
      <dsp:spPr>
        <a:xfrm>
          <a:off x="4022864" y="2891370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A6476C-C2FB-4C36-9DAE-BF56137045BF}">
      <dsp:nvSpPr>
        <dsp:cNvPr id="0" name=""/>
        <dsp:cNvSpPr/>
      </dsp:nvSpPr>
      <dsp:spPr>
        <a:xfrm>
          <a:off x="990155" y="4630700"/>
          <a:ext cx="3419202" cy="1276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rPr>
            <a:t>5. Обеспечивать безопасность и гигиену на рабочих местах, при работе со станками и оборудованием </a:t>
          </a:r>
          <a:endParaRPr lang="ru-RU" sz="2000" b="1" kern="1200" dirty="0">
            <a:solidFill>
              <a:srgbClr val="7030A0"/>
            </a:solidFill>
            <a:latin typeface="Arial Narrow" pitchFamily="34" charset="0"/>
          </a:endParaRPr>
        </a:p>
      </dsp:txBody>
      <dsp:txXfrm>
        <a:off x="990155" y="4630700"/>
        <a:ext cx="3419202" cy="1276215"/>
      </dsp:txXfrm>
    </dsp:sp>
    <dsp:sp modelId="{8B55700E-3E01-413C-B909-9AEA3FF766F2}">
      <dsp:nvSpPr>
        <dsp:cNvPr id="0" name=""/>
        <dsp:cNvSpPr/>
      </dsp:nvSpPr>
      <dsp:spPr>
        <a:xfrm>
          <a:off x="3630007" y="2398691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D14904-6AF7-4392-8AD6-595C6E7FE55A}">
      <dsp:nvSpPr>
        <dsp:cNvPr id="0" name=""/>
        <dsp:cNvSpPr/>
      </dsp:nvSpPr>
      <dsp:spPr>
        <a:xfrm>
          <a:off x="294057" y="2803453"/>
          <a:ext cx="3198015" cy="13949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6. Повышать квалификацию – развивать профессиональные навыки</a:t>
          </a:r>
        </a:p>
      </dsp:txBody>
      <dsp:txXfrm>
        <a:off x="294057" y="2803453"/>
        <a:ext cx="3198015" cy="1394933"/>
      </dsp:txXfrm>
    </dsp:sp>
    <dsp:sp modelId="{3BF3D964-136B-416F-AEE6-79315B398170}">
      <dsp:nvSpPr>
        <dsp:cNvPr id="0" name=""/>
        <dsp:cNvSpPr/>
      </dsp:nvSpPr>
      <dsp:spPr>
        <a:xfrm>
          <a:off x="3769564" y="1784327"/>
          <a:ext cx="1936048" cy="19362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58CCCD-B3BB-436D-8408-3FB438188A87}">
      <dsp:nvSpPr>
        <dsp:cNvPr id="0" name=""/>
        <dsp:cNvSpPr/>
      </dsp:nvSpPr>
      <dsp:spPr>
        <a:xfrm>
          <a:off x="89761" y="1117462"/>
          <a:ext cx="4336408" cy="13058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cs typeface="Times New Roman" pitchFamily="18" charset="0"/>
            </a:rPr>
            <a:t>7. Инвестировать в кадры – мотивировать посредством участия</a:t>
          </a:r>
        </a:p>
      </dsp:txBody>
      <dsp:txXfrm>
        <a:off x="89761" y="1117462"/>
        <a:ext cx="4336408" cy="130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7B32-E68D-4C06-9CFB-B8126C09CD60}">
      <dsp:nvSpPr>
        <dsp:cNvPr id="0" name=""/>
        <dsp:cNvSpPr/>
      </dsp:nvSpPr>
      <dsp:spPr>
        <a:xfrm>
          <a:off x="0" y="0"/>
          <a:ext cx="8913891" cy="466611"/>
        </a:xfrm>
        <a:prstGeom prst="roundRect">
          <a:avLst>
            <a:gd name="adj" fmla="val 10000"/>
          </a:avLst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СПЕЦИАЛЬНАЯ ОЦЕНКА УСЛОВИЙ ТРУДА</a:t>
          </a:r>
        </a:p>
      </dsp:txBody>
      <dsp:txXfrm>
        <a:off x="13667" y="13667"/>
        <a:ext cx="8355786" cy="439277"/>
      </dsp:txXfrm>
    </dsp:sp>
    <dsp:sp modelId="{2390379F-17A6-4BDA-A702-79A1EF2C17D8}">
      <dsp:nvSpPr>
        <dsp:cNvPr id="0" name=""/>
        <dsp:cNvSpPr/>
      </dsp:nvSpPr>
      <dsp:spPr>
        <a:xfrm>
          <a:off x="665647" y="531419"/>
          <a:ext cx="8913891" cy="466611"/>
        </a:xfrm>
        <a:prstGeom prst="roundRect">
          <a:avLst>
            <a:gd name="adj" fmla="val 10000"/>
          </a:avLst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ПРОИЗВОДСТВЕННЫЙ КОНТРОЛЬ</a:t>
          </a:r>
        </a:p>
      </dsp:txBody>
      <dsp:txXfrm>
        <a:off x="679314" y="545086"/>
        <a:ext cx="7917611" cy="439277"/>
      </dsp:txXfrm>
    </dsp:sp>
    <dsp:sp modelId="{0A1054BC-8CE8-488D-8107-EA483730B04A}">
      <dsp:nvSpPr>
        <dsp:cNvPr id="0" name=""/>
        <dsp:cNvSpPr/>
      </dsp:nvSpPr>
      <dsp:spPr>
        <a:xfrm>
          <a:off x="1331295" y="1062838"/>
          <a:ext cx="8913891" cy="466611"/>
        </a:xfrm>
        <a:prstGeom prst="roundRect">
          <a:avLst>
            <a:gd name="adj" fmla="val 10000"/>
          </a:avLst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КОНТРОЛЬ РАБОТОДАТЕЛЯ ЗА СОСТОЯНИЕМ УСЛОВИЙ И ОХРАНЫ ТРУДА И СОБЛЮДЕНИЕМ ТРЕБОВАНИЙ ОХРАНЫ ТРУДА В СТРУКТУРНЫХ ПОДРАЗДЕЛЕНИЯХ И НА РАБОЧИХ МЕСТАХ</a:t>
          </a:r>
        </a:p>
      </dsp:txBody>
      <dsp:txXfrm>
        <a:off x="1344962" y="1076505"/>
        <a:ext cx="7917611" cy="439277"/>
      </dsp:txXfrm>
    </dsp:sp>
    <dsp:sp modelId="{292CB1BA-077C-4AFD-A5BE-71ECF3001C58}">
      <dsp:nvSpPr>
        <dsp:cNvPr id="0" name=""/>
        <dsp:cNvSpPr/>
      </dsp:nvSpPr>
      <dsp:spPr>
        <a:xfrm>
          <a:off x="1996943" y="1594257"/>
          <a:ext cx="8913891" cy="466611"/>
        </a:xfrm>
        <a:prstGeom prst="roundRect">
          <a:avLst>
            <a:gd name="adj" fmla="val 10000"/>
          </a:avLst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РАССЛЕДОВАНИЕ НЕСЧАСТНЫХ СЛУЧАЕВ НА ПРОИЗВОДСТВЕ, ПРОФЕССИОНАЛЬНЫХ ЗАБОЛЕВАНИЙ</a:t>
          </a:r>
        </a:p>
      </dsp:txBody>
      <dsp:txXfrm>
        <a:off x="2010610" y="1607924"/>
        <a:ext cx="7917611" cy="439277"/>
      </dsp:txXfrm>
    </dsp:sp>
    <dsp:sp modelId="{4FD492E2-17CE-4F1C-85C6-A69EEDB3578D}">
      <dsp:nvSpPr>
        <dsp:cNvPr id="0" name=""/>
        <dsp:cNvSpPr/>
      </dsp:nvSpPr>
      <dsp:spPr>
        <a:xfrm>
          <a:off x="2662590" y="2125676"/>
          <a:ext cx="8913891" cy="466611"/>
        </a:xfrm>
        <a:prstGeom prst="roundRect">
          <a:avLst>
            <a:gd name="adj" fmla="val 10000"/>
          </a:avLst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itchFamily="34" charset="0"/>
            </a:rPr>
            <a:t>РАССМОТРЕНИЕ ОБСТОЯТЕЛЬСТВ И ПРИЧИН, ПРИВЕДШИХ К ВОЗНИКНОВЕНИЮ МИКРОПОВРЕЖДЕНИЙ (МИКРОТРАВМ)</a:t>
          </a:r>
        </a:p>
      </dsp:txBody>
      <dsp:txXfrm>
        <a:off x="2676257" y="2139343"/>
        <a:ext cx="7917611" cy="439277"/>
      </dsp:txXfrm>
    </dsp:sp>
    <dsp:sp modelId="{8932678F-5EBF-460A-8342-7DF858385C50}">
      <dsp:nvSpPr>
        <dsp:cNvPr id="0" name=""/>
        <dsp:cNvSpPr/>
      </dsp:nvSpPr>
      <dsp:spPr>
        <a:xfrm>
          <a:off x="8610593" y="340885"/>
          <a:ext cx="303297" cy="303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8678835" y="340885"/>
        <a:ext cx="166813" cy="228231"/>
      </dsp:txXfrm>
    </dsp:sp>
    <dsp:sp modelId="{C383BC08-40B4-4B2F-8123-98C3940F0E39}">
      <dsp:nvSpPr>
        <dsp:cNvPr id="0" name=""/>
        <dsp:cNvSpPr/>
      </dsp:nvSpPr>
      <dsp:spPr>
        <a:xfrm>
          <a:off x="9276241" y="872304"/>
          <a:ext cx="303297" cy="303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9344483" y="872304"/>
        <a:ext cx="166813" cy="228231"/>
      </dsp:txXfrm>
    </dsp:sp>
    <dsp:sp modelId="{F7984F99-2989-4AC8-B9E6-B1704C9B8CB5}">
      <dsp:nvSpPr>
        <dsp:cNvPr id="0" name=""/>
        <dsp:cNvSpPr/>
      </dsp:nvSpPr>
      <dsp:spPr>
        <a:xfrm>
          <a:off x="9941888" y="1395947"/>
          <a:ext cx="303297" cy="303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0010130" y="1395947"/>
        <a:ext cx="166813" cy="228231"/>
      </dsp:txXfrm>
    </dsp:sp>
    <dsp:sp modelId="{2CE12A99-3D79-4107-B7A4-863C58ADA8C3}">
      <dsp:nvSpPr>
        <dsp:cNvPr id="0" name=""/>
        <dsp:cNvSpPr/>
      </dsp:nvSpPr>
      <dsp:spPr>
        <a:xfrm>
          <a:off x="10607536" y="1932550"/>
          <a:ext cx="303297" cy="3032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0675778" y="1932550"/>
        <a:ext cx="166813" cy="228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6F214-51DF-40E3-BFFF-C4C56C480AAD}">
      <dsp:nvSpPr>
        <dsp:cNvPr id="0" name=""/>
        <dsp:cNvSpPr/>
      </dsp:nvSpPr>
      <dsp:spPr>
        <a:xfrm>
          <a:off x="109342" y="150129"/>
          <a:ext cx="3040681" cy="1279182"/>
        </a:xfrm>
        <a:prstGeom prst="rect">
          <a:avLst/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Arial Narrow" pitchFamily="34" charset="0"/>
            </a:rPr>
            <a:t>лично участвовать в обеспечении безопасных условий труда на своем рабочем месте в пределах своей трудовой функции</a:t>
          </a:r>
          <a:endParaRPr lang="ru-RU" sz="1400" b="1" i="0" kern="1200" baseline="0" dirty="0">
            <a:latin typeface="Arial Narrow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baseline="0" dirty="0">
            <a:latin typeface="Arial Narrow" pitchFamily="34" charset="0"/>
          </a:endParaRPr>
        </a:p>
      </dsp:txBody>
      <dsp:txXfrm>
        <a:off x="109342" y="150129"/>
        <a:ext cx="3040681" cy="1279182"/>
      </dsp:txXfrm>
    </dsp:sp>
    <dsp:sp modelId="{07D6F565-CF53-435C-AC21-46C22E812A8C}">
      <dsp:nvSpPr>
        <dsp:cNvPr id="0" name=""/>
        <dsp:cNvSpPr/>
      </dsp:nvSpPr>
      <dsp:spPr>
        <a:xfrm>
          <a:off x="3280223" y="150129"/>
          <a:ext cx="3362459" cy="1279182"/>
        </a:xfrm>
        <a:prstGeom prst="rect">
          <a:avLst/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Arial Narrow" pitchFamily="34" charset="0"/>
            </a:rPr>
            <a:t>правильно использовать оборудование, инструмент, сырье и материалы, применять технологию</a:t>
          </a:r>
          <a:endParaRPr lang="ru-RU" sz="1400" b="1" i="0" kern="1200" baseline="0" dirty="0">
            <a:latin typeface="Arial Narrow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baseline="0" dirty="0">
            <a:latin typeface="Arial Narrow" pitchFamily="34" charset="0"/>
          </a:endParaRPr>
        </a:p>
      </dsp:txBody>
      <dsp:txXfrm>
        <a:off x="3280223" y="150129"/>
        <a:ext cx="3362459" cy="1279182"/>
      </dsp:txXfrm>
    </dsp:sp>
    <dsp:sp modelId="{134BA427-4574-4C35-98A4-E868EBC1B6BD}">
      <dsp:nvSpPr>
        <dsp:cNvPr id="0" name=""/>
        <dsp:cNvSpPr/>
      </dsp:nvSpPr>
      <dsp:spPr>
        <a:xfrm>
          <a:off x="96273" y="1504255"/>
          <a:ext cx="3064218" cy="2099164"/>
        </a:xfrm>
        <a:prstGeom prst="rect">
          <a:avLst/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Arial Narrow" pitchFamily="34" charset="0"/>
            </a:rPr>
            <a:t>следить за исправностью используемых оборудования и инструментов</a:t>
          </a:r>
          <a:endParaRPr lang="ru-RU" sz="1400" b="1" i="0" kern="1200" baseline="0" dirty="0">
            <a:latin typeface="Arial Narrow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baseline="0" dirty="0">
            <a:latin typeface="Arial Narrow" pitchFamily="34" charset="0"/>
          </a:endParaRPr>
        </a:p>
      </dsp:txBody>
      <dsp:txXfrm>
        <a:off x="96273" y="1504255"/>
        <a:ext cx="3064218" cy="2099164"/>
      </dsp:txXfrm>
    </dsp:sp>
    <dsp:sp modelId="{1F4824E5-AEFC-4BA2-8B21-2894A2986C1D}">
      <dsp:nvSpPr>
        <dsp:cNvPr id="0" name=""/>
        <dsp:cNvSpPr/>
      </dsp:nvSpPr>
      <dsp:spPr>
        <a:xfrm>
          <a:off x="3280132" y="1542880"/>
          <a:ext cx="3416611" cy="2021914"/>
        </a:xfrm>
        <a:prstGeom prst="rect">
          <a:avLst/>
        </a:prstGeom>
        <a:solidFill>
          <a:srgbClr val="2366A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Arial Narrow" pitchFamily="34" charset="0"/>
            </a:rPr>
            <a:t>немедленно предпринять меры по устранению выявленных неисправностей, нарушений применяемой технологии, несоответствий используемых сырья и материалов в соответствии со своими должностными обязанностями, извещать своего непосредственного или вышестоящего руководителя о подобных случаях</a:t>
          </a:r>
        </a:p>
      </dsp:txBody>
      <dsp:txXfrm>
        <a:off x="3280132" y="1542880"/>
        <a:ext cx="3416611" cy="2021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05821-35F4-664A-BE0A-36B606CEC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9C990A-D120-874B-869D-CFC9142F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F167F-CCC8-D14E-9E56-7F9CF5A3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8A366-9273-3D48-9686-65310B12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2A0E4-0010-E64C-8208-CE75322C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33218C-8009-2049-B631-D205DAEEC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0" r="22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B9ED4-003B-9843-A921-CBE05D74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0C71EE-AD81-B744-A1D1-892957255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D6B30F-D653-424D-9C4A-267B177C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B4EC22-1F42-AB47-AA03-5EAF2635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29BCB8-DB8E-F841-8DCF-13F8CF1A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90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96BE04-57B7-A44C-8FC9-6DC8239F3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2DADB3-2230-ED46-943D-2E0647D5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3082E3-3BBC-DC4C-BA70-C6EAD992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4F7A4-5536-9E49-A688-1019E3B4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8D37F6-32B8-FA49-910B-D965370E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9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FAF3F-9017-194C-BB41-45EF7C16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417B0-211C-3C48-A039-318B7870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48B343-F291-C944-98B2-1AB32AC0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5EF896-3D61-D645-A725-F5CB162D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0FA25-2DF3-9C43-8EB5-CB5E1D8D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1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F73FE-C7E8-BE46-B425-87B3096D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FF0DB5-8443-5048-8A8D-07040FFE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82036-30FF-C14E-9750-5E8F68FD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B5F52-CD17-8244-B0E3-72637141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0CD00-93EC-5748-9BCC-8D6580DC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0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250E7-4087-5840-B45E-B45CA898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F92118-0B42-F046-8C3B-80AF8008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0BE31C-AD3F-6D43-97F0-D48D44C1A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6C5F74-AD6E-E54F-BDCA-0E74BB08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D834EC-1EAA-9747-9046-337F13DA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49EDF-CC01-A349-8B0D-5E04A96F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2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6C439-3EAD-2541-8127-BA42E4FF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FBF6F1-F894-B34C-9383-EBD51142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44F63-88A0-2B4A-A521-318729A88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FDF6BD-3EE5-774A-B085-2368AF761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BF3BC1-5243-DE49-BF81-F362A91C5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8BFD2D-0AEF-444F-94B3-AC4244DF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9C67D4-C528-0A47-AED8-61FACB38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31B15B-4BFD-D840-B897-F8600B2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27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F8C2F-C481-1042-B700-81359DC5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096DB7-F90F-0048-9C26-A11D7641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4B12FC-296F-F04C-A8C7-894A89D9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DAA3FD-2661-0F44-A182-28E75746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4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CD6A15-FE24-0349-A175-F31F580A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00C140-CA1C-B14B-89A5-C59EAA27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EB53AD-3D4B-B845-8952-3A2748D5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2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7D21F-45A3-3741-86F9-8C1F98B5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25CE2-C230-D94F-B755-25F4E857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22832B-FA75-E04E-A04C-474EA7DF4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080683-2B59-D34B-B656-3B3B6A8C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D1A743-E9C2-DA40-9A59-B97FAD88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69FCB9-9405-2742-A1ED-4AB03341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82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DA031-CA56-BC40-A745-1BE83A7C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BE947D-161F-F249-B064-BB7EC0603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BE07DB-E949-9240-B8ED-AD4D595B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76E70A-6E62-204C-AA02-1E9EFBC5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FBF2EC-1744-3F46-82E8-50CCE0B6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E4ECDD-6DA2-554A-9E8F-A4D3A86F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8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709B1F-2989-D443-BC6D-A062541DD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228" r="301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2CC0C3-FF49-BC49-9111-29CAF2D3E27B}"/>
              </a:ext>
            </a:extLst>
          </p:cNvPr>
          <p:cNvSpPr/>
          <p:nvPr userDrawn="1"/>
        </p:nvSpPr>
        <p:spPr>
          <a:xfrm>
            <a:off x="1213104" y="4773168"/>
            <a:ext cx="9418320" cy="208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0301D-CEA0-0C49-97FB-36F6BEABA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B326-3242-9E40-A077-FAEEB0A3B4D3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8193E-D0C5-1E45-8058-A9B101B13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32DF1C-F4F5-D541-8FD9-D7E0AE321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9D71-BD86-AA4B-8D8A-43503DE8768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F7B95E-4FAA-AB44-A95E-D6F5D4D36DD3}"/>
              </a:ext>
            </a:extLst>
          </p:cNvPr>
          <p:cNvSpPr/>
          <p:nvPr userDrawn="1"/>
        </p:nvSpPr>
        <p:spPr>
          <a:xfrm>
            <a:off x="0" y="0"/>
            <a:ext cx="9418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A9DD1C-6FEC-C24E-A774-219C9E04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9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78120E-55DD-D847-AC3E-EDBF1E4D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1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66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57F81-200C-8A48-BB2C-87B1A800B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68" y="3172169"/>
            <a:ext cx="6444596" cy="2760155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>
                <a:solidFill>
                  <a:schemeClr val="bg1"/>
                </a:solidFill>
                <a:latin typeface="Seravek" panose="020B0503040000020004" pitchFamily="34" charset="0"/>
              </a:rPr>
              <a:t>Профилактика производственного травматизма</a:t>
            </a:r>
            <a:endParaRPr lang="uk-UA" sz="6600" dirty="0">
              <a:solidFill>
                <a:schemeClr val="bg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45B18D0-2F5B-48FC-A1B6-1B5B9B94DFC5}"/>
              </a:ext>
            </a:extLst>
          </p:cNvPr>
          <p:cNvSpPr/>
          <p:nvPr/>
        </p:nvSpPr>
        <p:spPr>
          <a:xfrm>
            <a:off x="251520" y="1484784"/>
            <a:ext cx="2520280" cy="28083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Создать систему безопасности и гигиены труда – достичь высокого уровня организации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164D8B3-34DC-4B90-BDFA-E4094AB860DE}"/>
              </a:ext>
            </a:extLst>
          </p:cNvPr>
          <p:cNvSpPr/>
          <p:nvPr/>
        </p:nvSpPr>
        <p:spPr>
          <a:xfrm>
            <a:off x="3563887" y="1340768"/>
            <a:ext cx="6521145" cy="1163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Статья 214 Трудового кодекса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Работодатель обязан обеспечить создание и функционирование системы управления охраной труда;</a:t>
            </a: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3E1540-4BCA-4381-B431-047495ED6FE5}"/>
              </a:ext>
            </a:extLst>
          </p:cNvPr>
          <p:cNvSpPr/>
          <p:nvPr/>
        </p:nvSpPr>
        <p:spPr>
          <a:xfrm>
            <a:off x="3563887" y="3429000"/>
            <a:ext cx="6521145" cy="1501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Статья 217. Система управления охраной труда у работодателя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Система управления охраной труда – комплекс взаимосвязанных и взаимодействующих между собой элементов, устанавливающих политику и цели в области охраны труда у конкретного работодателя и процедуры по достижению этих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целей</a:t>
            </a:r>
            <a:endParaRPr lang="ru-RU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266CFC-CF15-422F-B9D1-AE114E656F02}"/>
              </a:ext>
            </a:extLst>
          </p:cNvPr>
          <p:cNvSpPr txBox="1"/>
          <p:nvPr/>
        </p:nvSpPr>
        <p:spPr>
          <a:xfrm>
            <a:off x="2483768" y="26369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Стрелка вправо 12">
            <a:extLst>
              <a:ext uri="{FF2B5EF4-FFF2-40B4-BE49-F238E27FC236}">
                <a16:creationId xmlns:a16="http://schemas.microsoft.com/office/drawing/2014/main" xmlns="" id="{8CEF6E87-6746-4EB0-B1AA-3E35CB607E5A}"/>
              </a:ext>
            </a:extLst>
          </p:cNvPr>
          <p:cNvSpPr/>
          <p:nvPr/>
        </p:nvSpPr>
        <p:spPr>
          <a:xfrm>
            <a:off x="2771800" y="1412776"/>
            <a:ext cx="432048" cy="266429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16">
            <a:extLst>
              <a:ext uri="{FF2B5EF4-FFF2-40B4-BE49-F238E27FC236}">
                <a16:creationId xmlns:a16="http://schemas.microsoft.com/office/drawing/2014/main" xmlns="" id="{4B1AD40F-77B0-4511-9D5C-C68A3A7838E8}"/>
              </a:ext>
            </a:extLst>
          </p:cNvPr>
          <p:cNvSpPr/>
          <p:nvPr/>
        </p:nvSpPr>
        <p:spPr>
          <a:xfrm>
            <a:off x="6161517" y="2740699"/>
            <a:ext cx="871283" cy="3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F4215C-8C7A-4B42-BC4F-1774D6A5B520}"/>
              </a:ext>
            </a:extLst>
          </p:cNvPr>
          <p:cNvSpPr/>
          <p:nvPr/>
        </p:nvSpPr>
        <p:spPr>
          <a:xfrm>
            <a:off x="251520" y="375923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119F7B-DC4A-412D-8B84-FE2D5FF6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1" y="1775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E5C68A-C5B0-4896-AA5C-2F198BA4CBF1}"/>
              </a:ext>
            </a:extLst>
          </p:cNvPr>
          <p:cNvSpPr/>
          <p:nvPr/>
        </p:nvSpPr>
        <p:spPr>
          <a:xfrm>
            <a:off x="372862" y="1196753"/>
            <a:ext cx="2159917" cy="2522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Обеспечивать безопасность и гигиену на рабочих местах, при работе со станками и оборудованием 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A52201C-CAEA-4940-9953-D947E39F17AA}"/>
              </a:ext>
            </a:extLst>
          </p:cNvPr>
          <p:cNvSpPr/>
          <p:nvPr/>
        </p:nvSpPr>
        <p:spPr>
          <a:xfrm>
            <a:off x="3563888" y="1190090"/>
            <a:ext cx="6228182" cy="2094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latin typeface="Arial Narrow" pitchFamily="34" charset="0"/>
            </a:endParaRPr>
          </a:p>
          <a:p>
            <a:pPr algn="just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Статья 214. Работодатель обязан обеспечить: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безопасность работников при эксплуатации зданий, сооружений, оборудования, осуществлении технологических процессов, а также применяемых в производстве инструментов, сырья и материалов;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соответствующие требованиям охраны труда условия труда на каждом рабочем месте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Arial Narrow" pitchFamily="34" charset="0"/>
            </a:endParaRPr>
          </a:p>
          <a:p>
            <a:pPr algn="ctr">
              <a:defRPr/>
            </a:pPr>
            <a:endParaRPr lang="ru-RU" sz="2400" dirty="0">
              <a:latin typeface="Arial Narrow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2EC2DB0-9B5E-4F7A-AF04-4D859343C0A1}"/>
              </a:ext>
            </a:extLst>
          </p:cNvPr>
          <p:cNvSpPr/>
          <p:nvPr/>
        </p:nvSpPr>
        <p:spPr>
          <a:xfrm>
            <a:off x="467544" y="4162413"/>
            <a:ext cx="9457690" cy="631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систематическое выявление опасностей и профессиональных рисков, их регулярный анализ и оценку</a:t>
            </a:r>
            <a:endParaRPr lang="ru-RU" kern="1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F1A6551-C813-42AF-AA50-1B650447DA89}"/>
              </a:ext>
            </a:extLst>
          </p:cNvPr>
          <p:cNvSpPr/>
          <p:nvPr/>
        </p:nvSpPr>
        <p:spPr>
          <a:xfrm>
            <a:off x="3142695" y="3646578"/>
            <a:ext cx="6445188" cy="42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Работодатель обязан  обеспечить: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14AA6D4-3443-4C8A-B866-443452C28D0C}"/>
              </a:ext>
            </a:extLst>
          </p:cNvPr>
          <p:cNvSpPr/>
          <p:nvPr/>
        </p:nvSpPr>
        <p:spPr>
          <a:xfrm>
            <a:off x="467544" y="4959271"/>
            <a:ext cx="9457690" cy="840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5334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заблаговременную разработку мер, направленных на обеспечение безопасных условий и охраны труда, определение профессиональных рисков перед вводом в эксплуатацию производственных объектов, вновь организованных рабочих мест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BBCA99C-3620-481F-ADCD-FD450E9872FF}"/>
              </a:ext>
            </a:extLst>
          </p:cNvPr>
          <p:cNvSpPr/>
          <p:nvPr/>
        </p:nvSpPr>
        <p:spPr>
          <a:xfrm>
            <a:off x="467544" y="5964580"/>
            <a:ext cx="945769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разработку и утверждение правил (стандартов) организации  по охране труда , а также инструкций по охране труда для работников с учетом мнения профсоюза</a:t>
            </a:r>
          </a:p>
        </p:txBody>
      </p:sp>
      <p:sp>
        <p:nvSpPr>
          <p:cNvPr id="11" name="Стрелка вниз 19">
            <a:extLst>
              <a:ext uri="{FF2B5EF4-FFF2-40B4-BE49-F238E27FC236}">
                <a16:creationId xmlns:a16="http://schemas.microsoft.com/office/drawing/2014/main" xmlns="" id="{3E6A316F-A89A-4F8E-AAA3-D86FF8D4A4C4}"/>
              </a:ext>
            </a:extLst>
          </p:cNvPr>
          <p:cNvSpPr/>
          <p:nvPr/>
        </p:nvSpPr>
        <p:spPr>
          <a:xfrm>
            <a:off x="5868144" y="548680"/>
            <a:ext cx="576064" cy="28803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73B42340-E8B5-4AB9-83C3-DBD8B7108899}"/>
              </a:ext>
            </a:extLst>
          </p:cNvPr>
          <p:cNvSpPr/>
          <p:nvPr/>
        </p:nvSpPr>
        <p:spPr>
          <a:xfrm>
            <a:off x="2532779" y="1124498"/>
            <a:ext cx="432048" cy="244827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6">
            <a:extLst>
              <a:ext uri="{FF2B5EF4-FFF2-40B4-BE49-F238E27FC236}">
                <a16:creationId xmlns:a16="http://schemas.microsoft.com/office/drawing/2014/main" xmlns="" id="{83151BAB-DE6F-4A55-B38E-F2B9FF9248F1}"/>
              </a:ext>
            </a:extLst>
          </p:cNvPr>
          <p:cNvSpPr/>
          <p:nvPr/>
        </p:nvSpPr>
        <p:spPr>
          <a:xfrm>
            <a:off x="5868144" y="3284738"/>
            <a:ext cx="576064" cy="2880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CD642ED-FFA1-42B1-89A0-AB5AB2684F3C}"/>
              </a:ext>
            </a:extLst>
          </p:cNvPr>
          <p:cNvSpPr/>
          <p:nvPr/>
        </p:nvSpPr>
        <p:spPr>
          <a:xfrm>
            <a:off x="372862" y="303777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BDFB5-C161-48CB-82AB-79D5F340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DFB929-65C6-403E-BEFD-1E8A6671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5397"/>
            <a:ext cx="8737985" cy="6347206"/>
          </a:xfrm>
        </p:spPr>
      </p:pic>
    </p:spTree>
    <p:extLst>
      <p:ext uri="{BB962C8B-B14F-4D97-AF65-F5344CB8AC3E}">
        <p14:creationId xmlns:p14="http://schemas.microsoft.com/office/powerpoint/2010/main" val="29242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E579D3-08D9-4E29-9113-B1CCD170A813}"/>
              </a:ext>
            </a:extLst>
          </p:cNvPr>
          <p:cNvSpPr txBox="1"/>
          <p:nvPr/>
        </p:nvSpPr>
        <p:spPr>
          <a:xfrm>
            <a:off x="179512" y="4509120"/>
            <a:ext cx="3365636" cy="175432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Обучение по охране труда работников – это получение знаний, умений и навыков в ходе проведения</a:t>
            </a:r>
          </a:p>
          <a:p>
            <a:pPr algn="ctr"/>
            <a:endParaRPr lang="ru-RU" b="1" dirty="0">
              <a:latin typeface="Arial Narrow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918D795-D718-496D-A246-2FF022E7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048" y="4509120"/>
            <a:ext cx="5836595" cy="16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нструктажей  по охране труда</a:t>
            </a:r>
          </a:p>
          <a:p>
            <a:pPr marL="0" marR="0" lvl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стажировки на рабочем месте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обучения по охране труда в организациях, осуществляющих образовательную деятельность</a:t>
            </a:r>
          </a:p>
          <a:p>
            <a:pPr marL="0" marR="0" lvl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бучения по охране труда у работодателя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55A76CD-6B41-4B33-9046-2A5832D0AFC1}"/>
              </a:ext>
            </a:extLst>
          </p:cNvPr>
          <p:cNvCxnSpPr/>
          <p:nvPr/>
        </p:nvCxnSpPr>
        <p:spPr>
          <a:xfrm>
            <a:off x="3804570" y="4754737"/>
            <a:ext cx="115212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B22DE939-5620-454B-9F50-0595EF33B1C3}"/>
              </a:ext>
            </a:extLst>
          </p:cNvPr>
          <p:cNvCxnSpPr/>
          <p:nvPr/>
        </p:nvCxnSpPr>
        <p:spPr>
          <a:xfrm>
            <a:off x="3804570" y="5096035"/>
            <a:ext cx="115212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E5A81178-9403-4D99-AD4D-15AE8C8E88E9}"/>
              </a:ext>
            </a:extLst>
          </p:cNvPr>
          <p:cNvCxnSpPr/>
          <p:nvPr/>
        </p:nvCxnSpPr>
        <p:spPr>
          <a:xfrm>
            <a:off x="3804570" y="5390482"/>
            <a:ext cx="115212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C78F14A3-9A2B-4023-BB25-2752A755FC62}"/>
              </a:ext>
            </a:extLst>
          </p:cNvPr>
          <p:cNvCxnSpPr/>
          <p:nvPr/>
        </p:nvCxnSpPr>
        <p:spPr>
          <a:xfrm>
            <a:off x="3817390" y="6029179"/>
            <a:ext cx="115212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6A18C21-0762-4567-B353-4E85CA7D1B28}"/>
              </a:ext>
            </a:extLst>
          </p:cNvPr>
          <p:cNvSpPr/>
          <p:nvPr/>
        </p:nvSpPr>
        <p:spPr>
          <a:xfrm>
            <a:off x="2843808" y="2132855"/>
            <a:ext cx="6628666" cy="1623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Обучение по охране труда – процесс получения работниками и работодателями на всем протяжении трудовой деятельности  теоретических знаний и практических навыков в области охраны труда в объеме, необходимом и достаточном для формирования и поддержания компетенций по сохранению их жизни и здоровья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DC68F68-2D34-41E0-9880-EAECD9E7BEEE}"/>
              </a:ext>
            </a:extLst>
          </p:cNvPr>
          <p:cNvSpPr/>
          <p:nvPr/>
        </p:nvSpPr>
        <p:spPr>
          <a:xfrm>
            <a:off x="179512" y="1052736"/>
            <a:ext cx="2088232" cy="31683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Повышать квалификацию – развивать профессиональные навыки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F2DBF72-63A9-4023-996C-E83C85BBD84F}"/>
              </a:ext>
            </a:extLst>
          </p:cNvPr>
          <p:cNvSpPr/>
          <p:nvPr/>
        </p:nvSpPr>
        <p:spPr>
          <a:xfrm>
            <a:off x="2843807" y="1086142"/>
            <a:ext cx="6552727" cy="542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Статья 219 Трудового кодекса.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Обучение по охране труда </a:t>
            </a:r>
          </a:p>
        </p:txBody>
      </p:sp>
      <p:sp>
        <p:nvSpPr>
          <p:cNvPr id="16" name="Стрелка вправо 25">
            <a:extLst>
              <a:ext uri="{FF2B5EF4-FFF2-40B4-BE49-F238E27FC236}">
                <a16:creationId xmlns:a16="http://schemas.microsoft.com/office/drawing/2014/main" xmlns="" id="{E7DEB69E-0D64-4C66-932F-CE3C6A46E8A5}"/>
              </a:ext>
            </a:extLst>
          </p:cNvPr>
          <p:cNvSpPr/>
          <p:nvPr/>
        </p:nvSpPr>
        <p:spPr>
          <a:xfrm>
            <a:off x="2267744" y="1340768"/>
            <a:ext cx="288032" cy="280831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9">
            <a:extLst>
              <a:ext uri="{FF2B5EF4-FFF2-40B4-BE49-F238E27FC236}">
                <a16:creationId xmlns:a16="http://schemas.microsoft.com/office/drawing/2014/main" xmlns="" id="{7B31DFE3-8FB6-4BA7-A35C-F354D7A1F730}"/>
              </a:ext>
            </a:extLst>
          </p:cNvPr>
          <p:cNvSpPr/>
          <p:nvPr/>
        </p:nvSpPr>
        <p:spPr>
          <a:xfrm>
            <a:off x="5292080" y="548680"/>
            <a:ext cx="576064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23">
            <a:extLst>
              <a:ext uri="{FF2B5EF4-FFF2-40B4-BE49-F238E27FC236}">
                <a16:creationId xmlns:a16="http://schemas.microsoft.com/office/drawing/2014/main" xmlns="" id="{6BCBD42C-BA8E-4D71-988A-76FAFE65C6EC}"/>
              </a:ext>
            </a:extLst>
          </p:cNvPr>
          <p:cNvSpPr/>
          <p:nvPr/>
        </p:nvSpPr>
        <p:spPr>
          <a:xfrm>
            <a:off x="5400294" y="1675798"/>
            <a:ext cx="576064" cy="29285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2FAB935-3EBC-4792-99F4-06A307184038}"/>
              </a:ext>
            </a:extLst>
          </p:cNvPr>
          <p:cNvSpPr/>
          <p:nvPr/>
        </p:nvSpPr>
        <p:spPr>
          <a:xfrm>
            <a:off x="179512" y="241814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F1D2F-DE7B-44EC-81DF-6849EE53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2633F1-7669-4A1F-9E1C-A42F207D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91E0F4DC-78B3-469E-90DB-5C7CA8CC539E}"/>
              </a:ext>
            </a:extLst>
          </p:cNvPr>
          <p:cNvSpPr txBox="1">
            <a:spLocks/>
          </p:cNvSpPr>
          <p:nvPr/>
        </p:nvSpPr>
        <p:spPr>
          <a:xfrm>
            <a:off x="68042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DC373BD-4152-4F3A-95DD-2F52F733C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699995"/>
              </p:ext>
            </p:extLst>
          </p:nvPr>
        </p:nvGraphicFramePr>
        <p:xfrm>
          <a:off x="2339752" y="2780928"/>
          <a:ext cx="66967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xmlns="" id="{2EF5BAD3-D809-4D4D-A26A-9A8145F65F87}"/>
              </a:ext>
            </a:extLst>
          </p:cNvPr>
          <p:cNvSpPr/>
          <p:nvPr/>
        </p:nvSpPr>
        <p:spPr>
          <a:xfrm>
            <a:off x="2771800" y="1628800"/>
            <a:ext cx="5616624" cy="79208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Статья 215. Трудового кодекса 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Обязанности работника в области охраны труда</a:t>
            </a:r>
          </a:p>
        </p:txBody>
      </p:sp>
      <p:grpSp>
        <p:nvGrpSpPr>
          <p:cNvPr id="7" name="Группа 8">
            <a:extLst>
              <a:ext uri="{FF2B5EF4-FFF2-40B4-BE49-F238E27FC236}">
                <a16:creationId xmlns:a16="http://schemas.microsoft.com/office/drawing/2014/main" xmlns="" id="{88DEF34E-BF8D-4C5B-89A9-82B3D26EF429}"/>
              </a:ext>
            </a:extLst>
          </p:cNvPr>
          <p:cNvGrpSpPr/>
          <p:nvPr/>
        </p:nvGrpSpPr>
        <p:grpSpPr>
          <a:xfrm>
            <a:off x="171621" y="967036"/>
            <a:ext cx="8568952" cy="3816424"/>
            <a:chOff x="152888" y="951882"/>
            <a:chExt cx="3757004" cy="38164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1F2DC202-8EFA-4FB7-8E8A-47348747428E}"/>
                </a:ext>
              </a:extLst>
            </p:cNvPr>
            <p:cNvSpPr/>
            <p:nvPr/>
          </p:nvSpPr>
          <p:spPr>
            <a:xfrm>
              <a:off x="216031" y="951882"/>
              <a:ext cx="3693861" cy="111239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4CC4D1C9-CA7B-41C2-B5B1-FBA0E5381C46}"/>
                </a:ext>
              </a:extLst>
            </p:cNvPr>
            <p:cNvSpPr/>
            <p:nvPr/>
          </p:nvSpPr>
          <p:spPr>
            <a:xfrm>
              <a:off x="152888" y="1455938"/>
              <a:ext cx="852429" cy="33123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bg1"/>
                  </a:solidFill>
                  <a:latin typeface="Arial Narrow" pitchFamily="34" charset="0"/>
                  <a:cs typeface="Times New Roman" pitchFamily="18" charset="0"/>
                </a:rPr>
                <a:t>7. Инвестировать в кадры – мотивировать посредством участия</a:t>
              </a:r>
            </a:p>
          </p:txBody>
        </p:sp>
      </p:grpSp>
      <p:sp>
        <p:nvSpPr>
          <p:cNvPr id="12" name="Стрелка вниз 16">
            <a:extLst>
              <a:ext uri="{FF2B5EF4-FFF2-40B4-BE49-F238E27FC236}">
                <a16:creationId xmlns:a16="http://schemas.microsoft.com/office/drawing/2014/main" xmlns="" id="{7200D77A-3561-4607-95FD-6388CAE62E63}"/>
              </a:ext>
            </a:extLst>
          </p:cNvPr>
          <p:cNvSpPr/>
          <p:nvPr/>
        </p:nvSpPr>
        <p:spPr>
          <a:xfrm rot="16200000">
            <a:off x="1143728" y="2983260"/>
            <a:ext cx="2232248" cy="2880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7">
            <a:extLst>
              <a:ext uri="{FF2B5EF4-FFF2-40B4-BE49-F238E27FC236}">
                <a16:creationId xmlns:a16="http://schemas.microsoft.com/office/drawing/2014/main" xmlns="" id="{220F96FD-4FB2-42D9-A3A9-DEC0C03A9C8E}"/>
              </a:ext>
            </a:extLst>
          </p:cNvPr>
          <p:cNvSpPr/>
          <p:nvPr/>
        </p:nvSpPr>
        <p:spPr>
          <a:xfrm>
            <a:off x="5148064" y="2420888"/>
            <a:ext cx="864096" cy="50405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BB5CB1-08AF-44CA-8BD2-436836FF3E6F}"/>
              </a:ext>
            </a:extLst>
          </p:cNvPr>
          <p:cNvSpPr/>
          <p:nvPr/>
        </p:nvSpPr>
        <p:spPr>
          <a:xfrm>
            <a:off x="372862" y="375923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2089" y="2838590"/>
            <a:ext cx="929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</a:rPr>
              <a:t>На уровне  ТОП и ППО: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492421" y="2369684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215445" y="2379221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887299" y="2373088"/>
            <a:ext cx="3911884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486542" y="2379221"/>
            <a:ext cx="3076013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/>
          <p:cNvSpPr/>
          <p:nvPr/>
        </p:nvSpPr>
        <p:spPr>
          <a:xfrm>
            <a:off x="4938469" y="2372636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1033350" y="2499461"/>
            <a:ext cx="347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1086 ППО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6213664" y="2369684"/>
            <a:ext cx="3798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1016 </a:t>
            </a:r>
            <a:r>
              <a:rPr lang="ru-RU" sz="2000" b="1" dirty="0" smtClean="0">
                <a:solidFill>
                  <a:schemeClr val="bg1"/>
                </a:solidFill>
              </a:rPr>
              <a:t> уполномоченных по охране труда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089" y="1745166"/>
            <a:ext cx="929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</a:rPr>
              <a:t>На уровне  ТОП и ППО: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3492421" y="1276260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215445" y="1285797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5887299" y="1279664"/>
            <a:ext cx="3911884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486542" y="1285797"/>
            <a:ext cx="3076013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ашивка 25"/>
          <p:cNvSpPr/>
          <p:nvPr/>
        </p:nvSpPr>
        <p:spPr>
          <a:xfrm>
            <a:off x="4938469" y="1279212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1033350" y="1425021"/>
            <a:ext cx="347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26 ТОП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6213664" y="1275640"/>
            <a:ext cx="3798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27 </a:t>
            </a:r>
            <a:r>
              <a:rPr lang="ru-RU" sz="2000" b="1" dirty="0" smtClean="0">
                <a:solidFill>
                  <a:schemeClr val="bg1"/>
                </a:solidFill>
              </a:rPr>
              <a:t> Внештатных технических инспекторов труда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2089" y="3949767"/>
            <a:ext cx="929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</a:rPr>
              <a:t>На уровне  ТОП и ППО: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492421" y="3480861"/>
            <a:ext cx="821403" cy="832398"/>
          </a:xfrm>
          <a:prstGeom prst="chevron">
            <a:avLst>
              <a:gd name="adj" fmla="val 5043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215445" y="3490398"/>
            <a:ext cx="821403" cy="832398"/>
          </a:xfrm>
          <a:prstGeom prst="chevron">
            <a:avLst>
              <a:gd name="adj" fmla="val 5043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flipH="1">
            <a:off x="5887299" y="3484265"/>
            <a:ext cx="3911884" cy="844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>
            <a:off x="486542" y="3490398"/>
            <a:ext cx="3076013" cy="844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ашивка 33"/>
          <p:cNvSpPr/>
          <p:nvPr/>
        </p:nvSpPr>
        <p:spPr>
          <a:xfrm>
            <a:off x="4938469" y="3483813"/>
            <a:ext cx="821403" cy="832398"/>
          </a:xfrm>
          <a:prstGeom prst="chevron">
            <a:avLst>
              <a:gd name="adj" fmla="val 5043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504276" y="3654733"/>
            <a:ext cx="347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2584 </a:t>
            </a:r>
            <a:r>
              <a:rPr lang="ru-RU" sz="2000" b="1" dirty="0">
                <a:solidFill>
                  <a:schemeClr val="bg1"/>
                </a:solidFill>
              </a:rPr>
              <a:t>обследований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6213664" y="3638402"/>
            <a:ext cx="3798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972 </a:t>
            </a:r>
            <a:r>
              <a:rPr lang="ru-RU" sz="2000" b="1" dirty="0" smtClean="0">
                <a:solidFill>
                  <a:schemeClr val="bg1"/>
                </a:solidFill>
              </a:rPr>
              <a:t>нарушений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2089" y="5077063"/>
            <a:ext cx="929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</a:rPr>
              <a:t>На уровне  ТОП и ППО: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3492421" y="4608157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4215445" y="4617694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5887299" y="4611561"/>
            <a:ext cx="3911884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486542" y="4617694"/>
            <a:ext cx="3076013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Нашивка 41"/>
          <p:cNvSpPr/>
          <p:nvPr/>
        </p:nvSpPr>
        <p:spPr>
          <a:xfrm>
            <a:off x="4938469" y="4611109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486542" y="4765698"/>
            <a:ext cx="347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 </a:t>
            </a:r>
            <a:r>
              <a:rPr lang="ru-RU" sz="2000" b="1" dirty="0">
                <a:solidFill>
                  <a:schemeClr val="bg1"/>
                </a:solidFill>
              </a:rPr>
              <a:t>обучающих семинаров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6213664" y="4787735"/>
            <a:ext cx="3798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398 </a:t>
            </a:r>
            <a:r>
              <a:rPr lang="ru-RU" sz="2000" b="1" dirty="0">
                <a:solidFill>
                  <a:schemeClr val="bg1"/>
                </a:solidFill>
              </a:rPr>
              <a:t>членов Профсоюза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2089" y="6211056"/>
            <a:ext cx="929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</a:rPr>
              <a:t>На уровне  ТОП и ППО:</a:t>
            </a:r>
            <a:endParaRPr lang="ru-RU" sz="1400" dirty="0">
              <a:solidFill>
                <a:srgbClr val="0033CC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3492421" y="5742150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215445" y="5751687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ятиугольник 47"/>
          <p:cNvSpPr/>
          <p:nvPr/>
        </p:nvSpPr>
        <p:spPr>
          <a:xfrm flipH="1">
            <a:off x="5887299" y="5745554"/>
            <a:ext cx="3911884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ятиугольник 48"/>
          <p:cNvSpPr/>
          <p:nvPr/>
        </p:nvSpPr>
        <p:spPr>
          <a:xfrm>
            <a:off x="486542" y="5751687"/>
            <a:ext cx="3076013" cy="8446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Нашивка 49"/>
          <p:cNvSpPr/>
          <p:nvPr/>
        </p:nvSpPr>
        <p:spPr>
          <a:xfrm>
            <a:off x="4938469" y="5745102"/>
            <a:ext cx="821403" cy="832398"/>
          </a:xfrm>
          <a:prstGeom prst="chevron">
            <a:avLst>
              <a:gd name="adj" fmla="val 5043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1097063" y="5915594"/>
            <a:ext cx="347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2024 </a:t>
            </a:r>
            <a:r>
              <a:rPr lang="ru-RU" sz="2000" b="1" dirty="0" smtClean="0">
                <a:solidFill>
                  <a:schemeClr val="bg1"/>
                </a:solidFill>
              </a:rPr>
              <a:t>год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9310EA32-4152-4B18-BC43-D33CDBCA5C08}"/>
              </a:ext>
            </a:extLst>
          </p:cNvPr>
          <p:cNvSpPr/>
          <p:nvPr/>
        </p:nvSpPr>
        <p:spPr>
          <a:xfrm>
            <a:off x="6213664" y="5899691"/>
            <a:ext cx="3798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725 </a:t>
            </a:r>
            <a:r>
              <a:rPr lang="ru-RU" sz="2000" b="1" dirty="0" smtClean="0">
                <a:solidFill>
                  <a:schemeClr val="bg1"/>
                </a:solidFill>
              </a:rPr>
              <a:t>обучено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3" name="Заголовок 1">
            <a:extLst>
              <a:ext uri="{FF2B5EF4-FFF2-40B4-BE49-F238E27FC236}">
                <a16:creationId xmlns:a16="http://schemas.microsoft.com/office/drawing/2014/main" xmlns="" id="{EA2ADD08-6F17-4722-ACF9-9E1778DB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83" y="84891"/>
            <a:ext cx="10515600" cy="933323"/>
          </a:xfrm>
        </p:spPr>
        <p:txBody>
          <a:bodyPr/>
          <a:lstStyle/>
          <a:p>
            <a:r>
              <a:rPr lang="ru-RU" b="1" dirty="0" smtClean="0"/>
              <a:t>Итоги работы за 2024 год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755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CA4CF1-522F-4B58-A496-A46B61A4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4598425-0982-4E3D-A791-62FA7FFB7E8E}"/>
              </a:ext>
            </a:extLst>
          </p:cNvPr>
          <p:cNvSpPr/>
          <p:nvPr/>
        </p:nvSpPr>
        <p:spPr>
          <a:xfrm>
            <a:off x="655926" y="1206787"/>
            <a:ext cx="1163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1C1CEC"/>
              </a:solidFill>
            </a:endParaRPr>
          </a:p>
        </p:txBody>
      </p:sp>
      <p:sp>
        <p:nvSpPr>
          <p:cNvPr id="10" name="Скругленный прямоугольник 34">
            <a:extLst>
              <a:ext uri="{FF2B5EF4-FFF2-40B4-BE49-F238E27FC236}">
                <a16:creationId xmlns:a16="http://schemas.microsoft.com/office/drawing/2014/main" xmlns="" id="{76982079-19D2-4DDD-B0B8-8B626FB5CB98}"/>
              </a:ext>
            </a:extLst>
          </p:cNvPr>
          <p:cNvSpPr/>
          <p:nvPr/>
        </p:nvSpPr>
        <p:spPr>
          <a:xfrm rot="5400000">
            <a:off x="4739206" y="-3588379"/>
            <a:ext cx="775033" cy="8247618"/>
          </a:xfrm>
          <a:prstGeom prst="roundRect">
            <a:avLst>
              <a:gd name="adj" fmla="val 3881"/>
            </a:avLst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89227B8-C429-448A-83CF-4D7FA1EFE5F6}"/>
              </a:ext>
            </a:extLst>
          </p:cNvPr>
          <p:cNvSpPr/>
          <p:nvPr/>
        </p:nvSpPr>
        <p:spPr>
          <a:xfrm>
            <a:off x="2767899" y="147913"/>
            <a:ext cx="4889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Культуры безопасности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xmlns="" id="{261A947F-0538-43EB-9FB9-F4F7A6F3D487}"/>
              </a:ext>
            </a:extLst>
          </p:cNvPr>
          <p:cNvSpPr/>
          <p:nvPr/>
        </p:nvSpPr>
        <p:spPr>
          <a:xfrm rot="5400000">
            <a:off x="2196236" y="3557970"/>
            <a:ext cx="1009028" cy="5401501"/>
          </a:xfrm>
          <a:prstGeom prst="roundRect">
            <a:avLst/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xmlns="" id="{655D8159-726C-43A4-88D7-AFE5D240445D}"/>
              </a:ext>
            </a:extLst>
          </p:cNvPr>
          <p:cNvSpPr/>
          <p:nvPr/>
        </p:nvSpPr>
        <p:spPr>
          <a:xfrm rot="5400000">
            <a:off x="1827206" y="2781873"/>
            <a:ext cx="1009028" cy="4663441"/>
          </a:xfrm>
          <a:prstGeom prst="roundRect">
            <a:avLst/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2">
            <a:extLst>
              <a:ext uri="{FF2B5EF4-FFF2-40B4-BE49-F238E27FC236}">
                <a16:creationId xmlns:a16="http://schemas.microsoft.com/office/drawing/2014/main" xmlns="" id="{6E3DCF97-D1F2-4C1B-87FE-5065C534E933}"/>
              </a:ext>
            </a:extLst>
          </p:cNvPr>
          <p:cNvSpPr/>
          <p:nvPr/>
        </p:nvSpPr>
        <p:spPr>
          <a:xfrm rot="5400000">
            <a:off x="1488878" y="1975076"/>
            <a:ext cx="1009028" cy="3986784"/>
          </a:xfrm>
          <a:prstGeom prst="roundRect">
            <a:avLst/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3">
            <a:extLst>
              <a:ext uri="{FF2B5EF4-FFF2-40B4-BE49-F238E27FC236}">
                <a16:creationId xmlns:a16="http://schemas.microsoft.com/office/drawing/2014/main" xmlns="" id="{EF5AAA75-EF26-44C4-92A2-5664CE92A36B}"/>
              </a:ext>
            </a:extLst>
          </p:cNvPr>
          <p:cNvSpPr/>
          <p:nvPr/>
        </p:nvSpPr>
        <p:spPr>
          <a:xfrm rot="5400000">
            <a:off x="1214558" y="1121579"/>
            <a:ext cx="1009028" cy="3438144"/>
          </a:xfrm>
          <a:prstGeom prst="roundRect">
            <a:avLst/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4">
            <a:extLst>
              <a:ext uri="{FF2B5EF4-FFF2-40B4-BE49-F238E27FC236}">
                <a16:creationId xmlns:a16="http://schemas.microsoft.com/office/drawing/2014/main" xmlns="" id="{86F5B099-3C61-425F-8D26-20137DB861E5}"/>
              </a:ext>
            </a:extLst>
          </p:cNvPr>
          <p:cNvSpPr/>
          <p:nvPr/>
        </p:nvSpPr>
        <p:spPr>
          <a:xfrm rot="5400000">
            <a:off x="944558" y="273277"/>
            <a:ext cx="1009028" cy="2898143"/>
          </a:xfrm>
          <a:prstGeom prst="roundRect">
            <a:avLst/>
          </a:prstGeom>
          <a:solidFill>
            <a:srgbClr val="2366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3514A14-535B-4295-976C-B3FF8FFCFB69}"/>
              </a:ext>
            </a:extLst>
          </p:cNvPr>
          <p:cNvSpPr/>
          <p:nvPr/>
        </p:nvSpPr>
        <p:spPr>
          <a:xfrm>
            <a:off x="5707482" y="5800467"/>
            <a:ext cx="560115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«Пока не поймали»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за ОТ </a:t>
            </a:r>
            <a:r>
              <a:rPr lang="ru-RU" dirty="0" smtClean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игнорируется, нарушения </a:t>
            </a: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травмы скрываются</a:t>
            </a:r>
            <a:endParaRPr lang="ru-RU" sz="1600" dirty="0">
              <a:solidFill>
                <a:srgbClr val="2366A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73F38EF-5F25-43EC-9112-9519EE7AEF60}"/>
              </a:ext>
            </a:extLst>
          </p:cNvPr>
          <p:cNvSpPr/>
          <p:nvPr/>
        </p:nvSpPr>
        <p:spPr>
          <a:xfrm>
            <a:off x="155112" y="13254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aseline="-25000" dirty="0">
                <a:solidFill>
                  <a:schemeClr val="bg1"/>
                </a:solidFill>
              </a:rPr>
              <a:t>Созидательная</a:t>
            </a:r>
            <a:endParaRPr lang="ru-RU" sz="4400" baseline="-2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A7A1A33-53D4-4065-AE61-28AEC9510291}"/>
              </a:ext>
            </a:extLst>
          </p:cNvPr>
          <p:cNvSpPr/>
          <p:nvPr/>
        </p:nvSpPr>
        <p:spPr>
          <a:xfrm>
            <a:off x="160851" y="5841236"/>
            <a:ext cx="293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aseline="-25000" dirty="0">
                <a:solidFill>
                  <a:schemeClr val="bg1"/>
                </a:solidFill>
              </a:rPr>
              <a:t>Патологическая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D07D63B-ABCE-4507-B8B0-BAC524C7B753}"/>
              </a:ext>
            </a:extLst>
          </p:cNvPr>
          <p:cNvSpPr/>
          <p:nvPr/>
        </p:nvSpPr>
        <p:spPr>
          <a:xfrm>
            <a:off x="176304" y="4747898"/>
            <a:ext cx="2169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aseline="-25000" dirty="0">
                <a:solidFill>
                  <a:schemeClr val="bg1"/>
                </a:solidFill>
              </a:rPr>
              <a:t>Реактивная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8574333-4CE4-48F7-837B-C7D6C821F037}"/>
              </a:ext>
            </a:extLst>
          </p:cNvPr>
          <p:cNvSpPr/>
          <p:nvPr/>
        </p:nvSpPr>
        <p:spPr>
          <a:xfrm>
            <a:off x="183681" y="3592078"/>
            <a:ext cx="232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aseline="-25000" dirty="0">
                <a:solidFill>
                  <a:schemeClr val="bg1"/>
                </a:solidFill>
              </a:rPr>
              <a:t>Расчётливая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9706F98-305E-42BD-A708-30C1F66232A0}"/>
              </a:ext>
            </a:extLst>
          </p:cNvPr>
          <p:cNvSpPr/>
          <p:nvPr/>
        </p:nvSpPr>
        <p:spPr>
          <a:xfrm>
            <a:off x="181950" y="2457400"/>
            <a:ext cx="2716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aseline="-25000" dirty="0">
                <a:solidFill>
                  <a:schemeClr val="bg1"/>
                </a:solidFill>
              </a:rPr>
              <a:t>Инициативная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57D93DA-70CC-4D83-8856-F2C74D8D55A1}"/>
              </a:ext>
            </a:extLst>
          </p:cNvPr>
          <p:cNvSpPr/>
          <p:nvPr/>
        </p:nvSpPr>
        <p:spPr>
          <a:xfrm>
            <a:off x="3438144" y="1255048"/>
            <a:ext cx="798670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«Коллективное чувство осознанной безопасности»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за ОТ несут все</a:t>
            </a:r>
            <a:endParaRPr lang="ru-RU" sz="1600" dirty="0">
              <a:solidFill>
                <a:srgbClr val="2366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Постоянный обмен знаниями и совершенствование КБ</a:t>
            </a:r>
            <a:endParaRPr lang="ru-RU" sz="1600" dirty="0">
              <a:solidFill>
                <a:srgbClr val="2366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9D6A1B1-92F3-45D9-B919-6DF29C42BDAF}"/>
              </a:ext>
            </a:extLst>
          </p:cNvPr>
          <p:cNvSpPr/>
          <p:nvPr/>
        </p:nvSpPr>
        <p:spPr>
          <a:xfrm>
            <a:off x="3986784" y="23725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«Предотвращаем несчастные случаи»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Активный поиск опасностей и их </a:t>
            </a:r>
            <a:r>
              <a:rPr lang="ru-RU" dirty="0" smtClean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исправление, вовлечение </a:t>
            </a: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в процесс</a:t>
            </a:r>
            <a:endParaRPr lang="ru-RU" sz="1600" dirty="0">
              <a:solidFill>
                <a:srgbClr val="2366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1EC408C-3262-4E57-A1EC-9976CDDB6BEC}"/>
              </a:ext>
            </a:extLst>
          </p:cNvPr>
          <p:cNvSpPr/>
          <p:nvPr/>
        </p:nvSpPr>
        <p:spPr>
          <a:xfrm>
            <a:off x="4624734" y="346395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«Думаем о безопасности»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Много статистики, систем и аудитов, но собранные </a:t>
            </a:r>
            <a:endParaRPr lang="ru-RU" dirty="0" smtClean="0">
              <a:solidFill>
                <a:srgbClr val="2366A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малоэффективны</a:t>
            </a:r>
            <a:endParaRPr lang="ru-RU" sz="1600" dirty="0">
              <a:solidFill>
                <a:srgbClr val="2366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BE0DA92-8E08-4348-9342-82DF4FD5F633}"/>
              </a:ext>
            </a:extLst>
          </p:cNvPr>
          <p:cNvSpPr/>
          <p:nvPr/>
        </p:nvSpPr>
        <p:spPr>
          <a:xfrm>
            <a:off x="5212639" y="460648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«Решаем по мере поступления»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366A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и ПБ нацелены на расследование НС, а не на их предотвращение</a:t>
            </a:r>
            <a:endParaRPr lang="ru-RU" sz="1600" dirty="0">
              <a:solidFill>
                <a:srgbClr val="2366A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987C0A-66DC-4C7F-BA80-F2856263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858"/>
            <a:ext cx="5417967" cy="425052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879FFD0-CA65-44F3-ABBA-A011F933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647" y="663770"/>
            <a:ext cx="4887897" cy="41035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Охрана труда это наука или искусство? Это религия. В неё можно не верить, но обряды следует соблюдать.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15AD6B5-8A2C-413C-97A5-8B996846CEA3}"/>
              </a:ext>
            </a:extLst>
          </p:cNvPr>
          <p:cNvSpPr txBox="1">
            <a:spLocks/>
          </p:cNvSpPr>
          <p:nvPr/>
        </p:nvSpPr>
        <p:spPr>
          <a:xfrm>
            <a:off x="554114" y="2323894"/>
            <a:ext cx="3671657" cy="336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366A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80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ADD08-6F17-4722-ACF9-9E1778DB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несчастных случаев 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4EF2C464-F258-42E1-94FA-A1FD52203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509703"/>
              </p:ext>
            </p:extLst>
          </p:nvPr>
        </p:nvGraphicFramePr>
        <p:xfrm>
          <a:off x="1162976" y="1390617"/>
          <a:ext cx="8220721" cy="430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327">
                  <a:extLst>
                    <a:ext uri="{9D8B030D-6E8A-4147-A177-3AD203B41FA5}">
                      <a16:colId xmlns:a16="http://schemas.microsoft.com/office/drawing/2014/main" xmlns="" val="3376226872"/>
                    </a:ext>
                  </a:extLst>
                </a:gridCol>
                <a:gridCol w="1757779">
                  <a:extLst>
                    <a:ext uri="{9D8B030D-6E8A-4147-A177-3AD203B41FA5}">
                      <a16:colId xmlns:a16="http://schemas.microsoft.com/office/drawing/2014/main" xmlns="" val="2935026335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xmlns="" val="1898181621"/>
                    </a:ext>
                  </a:extLst>
                </a:gridCol>
                <a:gridCol w="1571347">
                  <a:extLst>
                    <a:ext uri="{9D8B030D-6E8A-4147-A177-3AD203B41FA5}">
                      <a16:colId xmlns:a16="http://schemas.microsoft.com/office/drawing/2014/main" xmlns="" val="2889591654"/>
                    </a:ext>
                  </a:extLst>
                </a:gridCol>
              </a:tblGrid>
              <a:tr h="89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тяжести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395887"/>
                  </a:ext>
                </a:extLst>
              </a:tr>
              <a:tr h="949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Легкие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68174077"/>
                  </a:ext>
                </a:extLst>
              </a:tr>
              <a:tr h="876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Тяжелые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38364918"/>
                  </a:ext>
                </a:extLst>
              </a:tr>
              <a:tr h="1361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 смертельным исходом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076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90057-D37E-4139-BB7C-8E2E045B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1F0A07A-61E6-48C8-9696-BD2A0178EE48}"/>
              </a:ext>
            </a:extLst>
          </p:cNvPr>
          <p:cNvSpPr txBox="1">
            <a:spLocks/>
          </p:cNvSpPr>
          <p:nvPr/>
        </p:nvSpPr>
        <p:spPr>
          <a:xfrm>
            <a:off x="1311408" y="266606"/>
            <a:ext cx="8229600" cy="922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Семь «золотых правил» концепции</a:t>
            </a:r>
            <a:br>
              <a:rPr lang="ru-RU" sz="2400" b="1" dirty="0">
                <a:latin typeface="Arial Narrow" pitchFamily="34" charset="0"/>
                <a:cs typeface="Times New Roman" pitchFamily="18" charset="0"/>
              </a:rPr>
            </a:br>
            <a:r>
              <a:rPr lang="en-US" sz="2400" dirty="0">
                <a:latin typeface="Arial Narrow" pitchFamily="34" charset="0"/>
                <a:cs typeface="Times New Roman" pitchFamily="18" charset="0"/>
              </a:rPr>
              <a:t>«Vision Zero»</a:t>
            </a: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EFBF083-D093-471B-8B0B-583082401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938648"/>
              </p:ext>
            </p:extLst>
          </p:nvPr>
        </p:nvGraphicFramePr>
        <p:xfrm>
          <a:off x="152871" y="922114"/>
          <a:ext cx="9985427" cy="593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6784F1-B25E-4E4C-92F4-51DABF405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14" y="2462378"/>
            <a:ext cx="6391923" cy="47906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610402-A7C3-4646-ACFC-A848B3F21CE8}"/>
              </a:ext>
            </a:extLst>
          </p:cNvPr>
          <p:cNvSpPr/>
          <p:nvPr/>
        </p:nvSpPr>
        <p:spPr>
          <a:xfrm>
            <a:off x="2627783" y="1202670"/>
            <a:ext cx="7084387" cy="15582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Трудовой кодекс Российской Федерации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Статья 214. Обязанности по обеспечению безопасных условий и охраны труда возлагаются на работодателя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F118A5-6015-4C68-8E71-D2B5A66F8823}"/>
              </a:ext>
            </a:extLst>
          </p:cNvPr>
          <p:cNvSpPr/>
          <p:nvPr/>
        </p:nvSpPr>
        <p:spPr>
          <a:xfrm>
            <a:off x="179513" y="1625841"/>
            <a:ext cx="1800199" cy="2808387"/>
          </a:xfrm>
          <a:prstGeom prst="rect">
            <a:avLst/>
          </a:prstGeom>
          <a:solidFill>
            <a:srgbClr val="0070C0"/>
          </a:solidFill>
          <a:ln>
            <a:solidFill>
              <a:srgbClr val="23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Стать лидером – показать приверженность принципам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Стрелка вправо 6">
            <a:extLst>
              <a:ext uri="{FF2B5EF4-FFF2-40B4-BE49-F238E27FC236}">
                <a16:creationId xmlns:a16="http://schemas.microsoft.com/office/drawing/2014/main" xmlns="" id="{8A12863E-845A-4B02-BAEA-E67697E39C5B}"/>
              </a:ext>
            </a:extLst>
          </p:cNvPr>
          <p:cNvSpPr/>
          <p:nvPr/>
        </p:nvSpPr>
        <p:spPr>
          <a:xfrm>
            <a:off x="1979712" y="1553833"/>
            <a:ext cx="504056" cy="2952328"/>
          </a:xfrm>
          <a:prstGeom prst="rightArrow">
            <a:avLst>
              <a:gd name="adj1" fmla="val 50000"/>
              <a:gd name="adj2" fmla="val 5128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73B7239-5DA1-4FAC-8BAC-70185DA8431E}"/>
              </a:ext>
            </a:extLst>
          </p:cNvPr>
          <p:cNvSpPr/>
          <p:nvPr/>
        </p:nvSpPr>
        <p:spPr>
          <a:xfrm>
            <a:off x="334780" y="299207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1C1FF91-2E64-4FA0-B22C-575FA05D4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84146"/>
              </p:ext>
            </p:extLst>
          </p:nvPr>
        </p:nvGraphicFramePr>
        <p:xfrm>
          <a:off x="630314" y="1908699"/>
          <a:ext cx="8780016" cy="4361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437">
                  <a:extLst>
                    <a:ext uri="{9D8B030D-6E8A-4147-A177-3AD203B41FA5}">
                      <a16:colId xmlns:a16="http://schemas.microsoft.com/office/drawing/2014/main" xmlns="" val="1169099707"/>
                    </a:ext>
                  </a:extLst>
                </a:gridCol>
                <a:gridCol w="3164223">
                  <a:extLst>
                    <a:ext uri="{9D8B030D-6E8A-4147-A177-3AD203B41FA5}">
                      <a16:colId xmlns:a16="http://schemas.microsoft.com/office/drawing/2014/main" xmlns="" val="4090743134"/>
                    </a:ext>
                  </a:extLst>
                </a:gridCol>
                <a:gridCol w="4392356">
                  <a:extLst>
                    <a:ext uri="{9D8B030D-6E8A-4147-A177-3AD203B41FA5}">
                      <a16:colId xmlns:a16="http://schemas.microsoft.com/office/drawing/2014/main" xmlns="" val="2077845618"/>
                    </a:ext>
                  </a:extLst>
                </a:gridCol>
              </a:tblGrid>
              <a:tr h="950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Количество организаций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Сумма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0185788"/>
                  </a:ext>
                </a:extLst>
              </a:tr>
              <a:tr h="80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2 782, 2 </a:t>
                      </a:r>
                      <a:r>
                        <a:rPr lang="ru-RU" sz="3200" dirty="0">
                          <a:effectLst/>
                        </a:rPr>
                        <a:t>тыс. 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3945320"/>
                  </a:ext>
                </a:extLst>
              </a:tr>
              <a:tr h="80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2 472, 8 </a:t>
                      </a:r>
                      <a:r>
                        <a:rPr lang="ru-RU" sz="3200" dirty="0">
                          <a:effectLst/>
                        </a:rPr>
                        <a:t>тыс. 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2658047"/>
                  </a:ext>
                </a:extLst>
              </a:tr>
              <a:tr h="80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2 064, 7 </a:t>
                      </a:r>
                      <a:r>
                        <a:rPr lang="ru-RU" sz="3200" dirty="0">
                          <a:effectLst/>
                        </a:rPr>
                        <a:t>тыс. 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8619795"/>
                  </a:ext>
                </a:extLst>
              </a:tr>
              <a:tr h="80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36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2 162, 1 </a:t>
                      </a:r>
                      <a:r>
                        <a:rPr lang="ru-RU" sz="3200" dirty="0">
                          <a:effectLst/>
                        </a:rPr>
                        <a:t>тыс. руб.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1492761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669B0CF-12FF-4805-ACFC-992D312D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478" y="486217"/>
            <a:ext cx="10515600" cy="933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Финансирование  предупредительных мер, направленных на сокращение производственного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4810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531934-B9F8-430C-84EE-98AB8BB82976}"/>
              </a:ext>
            </a:extLst>
          </p:cNvPr>
          <p:cNvSpPr/>
          <p:nvPr/>
        </p:nvSpPr>
        <p:spPr>
          <a:xfrm>
            <a:off x="191299" y="1052736"/>
            <a:ext cx="2374900" cy="2592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Выявлять угрозы – контролировать риски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2" name="Стрелка вправо 6">
            <a:extLst>
              <a:ext uri="{FF2B5EF4-FFF2-40B4-BE49-F238E27FC236}">
                <a16:creationId xmlns:a16="http://schemas.microsoft.com/office/drawing/2014/main" xmlns="" id="{17DBCF23-2D60-4122-87B8-B0CCB0507AA2}"/>
              </a:ext>
            </a:extLst>
          </p:cNvPr>
          <p:cNvSpPr/>
          <p:nvPr/>
        </p:nvSpPr>
        <p:spPr>
          <a:xfrm>
            <a:off x="2748512" y="1696175"/>
            <a:ext cx="649287" cy="72072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5D0B71-B7C1-4796-88E5-CC9C91FEA41F}"/>
              </a:ext>
            </a:extLst>
          </p:cNvPr>
          <p:cNvSpPr txBox="1"/>
          <p:nvPr/>
        </p:nvSpPr>
        <p:spPr>
          <a:xfrm>
            <a:off x="3580112" y="1328148"/>
            <a:ext cx="5400675" cy="1200329"/>
          </a:xfrm>
          <a:prstGeom prst="rect">
            <a:avLst/>
          </a:prstGeom>
          <a:solidFill>
            <a:srgbClr val="2366A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Статья 218 Трудового кодекса Российской Федерации.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chemeClr val="bg1"/>
                </a:solidFill>
                <a:latin typeface="Arial Narrow" pitchFamily="34" charset="0"/>
              </a:rPr>
              <a:t>Профессиональные риски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665D5B2-9DBB-47AD-BF70-495CE0F39F95}"/>
              </a:ext>
            </a:extLst>
          </p:cNvPr>
          <p:cNvSpPr/>
          <p:nvPr/>
        </p:nvSpPr>
        <p:spPr>
          <a:xfrm>
            <a:off x="3277071" y="3248557"/>
            <a:ext cx="5544616" cy="7059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atin typeface="Arial Narrow" pitchFamily="34" charset="0"/>
              </a:rPr>
              <a:t>ВЫЯВЛЕНИЕ ОПАСНОСТЕЙ И ОЦЕНКА РИСКОВ</a:t>
            </a:r>
          </a:p>
        </p:txBody>
      </p:sp>
      <p:sp>
        <p:nvSpPr>
          <p:cNvPr id="21" name="Стрелка вниз 18">
            <a:extLst>
              <a:ext uri="{FF2B5EF4-FFF2-40B4-BE49-F238E27FC236}">
                <a16:creationId xmlns:a16="http://schemas.microsoft.com/office/drawing/2014/main" xmlns="" id="{145CD2FC-385B-484F-B423-EF072D8F4F05}"/>
              </a:ext>
            </a:extLst>
          </p:cNvPr>
          <p:cNvSpPr/>
          <p:nvPr/>
        </p:nvSpPr>
        <p:spPr>
          <a:xfrm>
            <a:off x="5621816" y="2672493"/>
            <a:ext cx="792163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xmlns="" id="{DE9BE91D-EF52-43D9-AA00-8391D6F47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680233"/>
              </p:ext>
            </p:extLst>
          </p:nvPr>
        </p:nvGraphicFramePr>
        <p:xfrm>
          <a:off x="97654" y="4170566"/>
          <a:ext cx="1157648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FA09484-6BB9-458F-978B-9F266ADBA8E7}"/>
              </a:ext>
            </a:extLst>
          </p:cNvPr>
          <p:cNvSpPr/>
          <p:nvPr/>
        </p:nvSpPr>
        <p:spPr>
          <a:xfrm>
            <a:off x="191299" y="221079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6FBF26E-3C43-40DE-AE6B-FA938BC79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396" y="101033"/>
            <a:ext cx="6655933" cy="6655933"/>
          </a:xfrm>
        </p:spPr>
      </p:pic>
    </p:spTree>
    <p:extLst>
      <p:ext uri="{BB962C8B-B14F-4D97-AF65-F5344CB8AC3E}">
        <p14:creationId xmlns:p14="http://schemas.microsoft.com/office/powerpoint/2010/main" val="1086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8656" y="1772668"/>
            <a:ext cx="2374900" cy="31686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Определять цели – разрабатывать программы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783556" y="1772966"/>
            <a:ext cx="432048" cy="3168352"/>
          </a:xfrm>
          <a:prstGeom prst="rightArrow">
            <a:avLst>
              <a:gd name="adj1" fmla="val 50000"/>
              <a:gd name="adj2" fmla="val 421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069" y="1230200"/>
            <a:ext cx="6865488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Успех в деле охраны труда требует постановки ясных целей и принятия конкретных практических шагов</a:t>
            </a: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069" y="3356993"/>
            <a:ext cx="6937419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Положение о системе управления охраной труда</a:t>
            </a:r>
          </a:p>
          <a:p>
            <a:pPr algn="just">
              <a:defRPr/>
            </a:pPr>
            <a:endParaRPr lang="ru-RU" sz="24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Основные цели работодателя в области охраны труда содержатся в Политике по охране труда и достигаются путем реализации работодателем процедур, предусмотренных положением о системе управления охраной труда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328248" y="63093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19B0651-EE4F-4900-A07F-96A6BFA9D0F0}" type="slidenum">
              <a:rPr lang="ru-RU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306109" y="2710544"/>
            <a:ext cx="1008112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7F97DB4-B17E-439C-8618-2C90F51979D5}"/>
              </a:ext>
            </a:extLst>
          </p:cNvPr>
          <p:cNvSpPr/>
          <p:nvPr/>
        </p:nvSpPr>
        <p:spPr>
          <a:xfrm>
            <a:off x="408656" y="312082"/>
            <a:ext cx="9552372" cy="547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Действующее законодательство Российской Федерации</a:t>
            </a: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2A943-90B2-40A7-BCC3-EC45F0DC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3DD5BF3-1CDD-46FB-8956-819475CD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38" b="18100"/>
          <a:stretch/>
        </p:blipFill>
        <p:spPr>
          <a:xfrm>
            <a:off x="108205" y="1188720"/>
            <a:ext cx="9723742" cy="4869872"/>
          </a:xfrm>
        </p:spPr>
      </p:pic>
    </p:spTree>
    <p:extLst>
      <p:ext uri="{BB962C8B-B14F-4D97-AF65-F5344CB8AC3E}">
        <p14:creationId xmlns:p14="http://schemas.microsoft.com/office/powerpoint/2010/main" val="41639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877</Words>
  <Application>Microsoft Office PowerPoint</Application>
  <PresentationFormat>Широкоэкранный</PresentationFormat>
  <Paragraphs>149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Seravek</vt:lpstr>
      <vt:lpstr>Times New Roman</vt:lpstr>
      <vt:lpstr>Office Theme</vt:lpstr>
      <vt:lpstr>Профилактика производственного травматизма</vt:lpstr>
      <vt:lpstr>Статистика несчастных случаев </vt:lpstr>
      <vt:lpstr>Презентация PowerPoint</vt:lpstr>
      <vt:lpstr>Презентация PowerPoint</vt:lpstr>
      <vt:lpstr>Финансирование  предупредительных мер, направленных на сокращение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работы за 2024 год </vt:lpstr>
      <vt:lpstr>Презентация PowerPoint</vt:lpstr>
      <vt:lpstr>Охрана труда это наука или искусство? Это религия. В неё можно не верить, но обряды следует соблюдать.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Техинспетор</cp:lastModifiedBy>
  <cp:revision>6</cp:revision>
  <dcterms:created xsi:type="dcterms:W3CDTF">2024-02-13T07:51:58Z</dcterms:created>
  <dcterms:modified xsi:type="dcterms:W3CDTF">2024-04-02T06:55:16Z</dcterms:modified>
</cp:coreProperties>
</file>