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6" r:id="rId1"/>
  </p:sldMasterIdLst>
  <p:notesMasterIdLst>
    <p:notesMasterId r:id="rId17"/>
  </p:notesMasterIdLst>
  <p:handoutMasterIdLst>
    <p:handoutMasterId r:id="rId18"/>
  </p:handoutMasterIdLst>
  <p:sldIdLst>
    <p:sldId id="428" r:id="rId2"/>
    <p:sldId id="488" r:id="rId3"/>
    <p:sldId id="438" r:id="rId4"/>
    <p:sldId id="486" r:id="rId5"/>
    <p:sldId id="480" r:id="rId6"/>
    <p:sldId id="487" r:id="rId7"/>
    <p:sldId id="481" r:id="rId8"/>
    <p:sldId id="483" r:id="rId9"/>
    <p:sldId id="473" r:id="rId10"/>
    <p:sldId id="478" r:id="rId11"/>
    <p:sldId id="445" r:id="rId12"/>
    <p:sldId id="451" r:id="rId13"/>
    <p:sldId id="457" r:id="rId14"/>
    <p:sldId id="448" r:id="rId15"/>
    <p:sldId id="452" r:id="rId16"/>
  </p:sldIdLst>
  <p:sldSz cx="12192000" cy="6858000"/>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17" userDrawn="1">
          <p15:clr>
            <a:srgbClr val="A4A3A4"/>
          </p15:clr>
        </p15:guide>
        <p15:guide id="3" pos="39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DB4C"/>
    <a:srgbClr val="4DD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12" autoAdjust="0"/>
    <p:restoredTop sz="90131" autoAdjust="0"/>
  </p:normalViewPr>
  <p:slideViewPr>
    <p:cSldViewPr snapToGrid="0">
      <p:cViewPr varScale="1">
        <p:scale>
          <a:sx n="83" d="100"/>
          <a:sy n="83" d="100"/>
        </p:scale>
        <p:origin x="306" y="66"/>
      </p:cViewPr>
      <p:guideLst>
        <p:guide orient="horz" pos="2160"/>
        <p:guide pos="3817"/>
        <p:guide pos="39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ata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02F0F-C083-4A48-B83E-C95ED239F48E}" type="doc">
      <dgm:prSet loTypeId="urn:microsoft.com/office/officeart/2005/8/layout/pList2" loCatId="picture" qsTypeId="urn:microsoft.com/office/officeart/2005/8/quickstyle/simple1" qsCatId="simple" csTypeId="urn:microsoft.com/office/officeart/2005/8/colors/accent1_2" csCatId="accent1" phldr="1"/>
      <dgm:spPr/>
    </dgm:pt>
    <dgm:pt modelId="{F511166B-9B7F-4D46-89D6-D26790764CBC}">
      <dgm:prSet phldrT="[Текст]" custT="1"/>
      <dgm:spPr/>
      <dgm:t>
        <a:bodyPr/>
        <a:lstStyle/>
        <a:p>
          <a:r>
            <a:rPr lang="ru-RU" sz="2000" dirty="0" smtClean="0"/>
            <a:t>Более 17 тысяч проведенных ПМО  за счет средств ОСС от НС на производстве и ПЗ</a:t>
          </a:r>
          <a:endParaRPr lang="ru-RU" sz="2000" dirty="0"/>
        </a:p>
      </dgm:t>
    </dgm:pt>
    <dgm:pt modelId="{E379CE4F-2D31-4E08-A481-A43F040E0572}" type="parTrans" cxnId="{FD60809C-8C1E-41C6-A2DE-2BFF0A7995C0}">
      <dgm:prSet/>
      <dgm:spPr/>
      <dgm:t>
        <a:bodyPr/>
        <a:lstStyle/>
        <a:p>
          <a:endParaRPr lang="ru-RU"/>
        </a:p>
      </dgm:t>
    </dgm:pt>
    <dgm:pt modelId="{94447519-7436-40E8-9EB7-60F8D7FAA3E5}" type="sibTrans" cxnId="{FD60809C-8C1E-41C6-A2DE-2BFF0A7995C0}">
      <dgm:prSet/>
      <dgm:spPr/>
      <dgm:t>
        <a:bodyPr/>
        <a:lstStyle/>
        <a:p>
          <a:endParaRPr lang="ru-RU"/>
        </a:p>
      </dgm:t>
    </dgm:pt>
    <dgm:pt modelId="{8D8BFB35-1DD6-4FBB-8605-FB9D7D46585D}">
      <dgm:prSet phldrT="[Текст]" custT="1"/>
      <dgm:spPr/>
      <dgm:t>
        <a:bodyPr/>
        <a:lstStyle/>
        <a:p>
          <a:r>
            <a:rPr lang="ru-RU" sz="2000" dirty="0" smtClean="0"/>
            <a:t>Более 4,7 тыс. рабочих мест, на которых идентифицированы производственные факторы</a:t>
          </a:r>
          <a:endParaRPr lang="ru-RU" sz="2000" dirty="0"/>
        </a:p>
      </dgm:t>
    </dgm:pt>
    <dgm:pt modelId="{37CE37ED-B699-4DAE-8002-ADAFFC5C837B}" type="parTrans" cxnId="{D36EA1EA-6432-421D-8CCF-6CE63159E26E}">
      <dgm:prSet/>
      <dgm:spPr/>
      <dgm:t>
        <a:bodyPr/>
        <a:lstStyle/>
        <a:p>
          <a:endParaRPr lang="ru-RU"/>
        </a:p>
      </dgm:t>
    </dgm:pt>
    <dgm:pt modelId="{29908AA3-7709-4113-8DD4-636DC6A70532}" type="sibTrans" cxnId="{D36EA1EA-6432-421D-8CCF-6CE63159E26E}">
      <dgm:prSet/>
      <dgm:spPr/>
      <dgm:t>
        <a:bodyPr/>
        <a:lstStyle/>
        <a:p>
          <a:endParaRPr lang="ru-RU"/>
        </a:p>
      </dgm:t>
    </dgm:pt>
    <dgm:pt modelId="{B4C62067-B358-49C7-AAF9-275612BC8CC8}">
      <dgm:prSet phldrT="[Текст]" custT="1"/>
      <dgm:spPr/>
      <dgm:t>
        <a:bodyPr/>
        <a:lstStyle/>
        <a:p>
          <a:r>
            <a:rPr lang="ru-RU" sz="2000" dirty="0" smtClean="0"/>
            <a:t>Более 43 тысяч СИЗ, приобретен-</a:t>
          </a:r>
          <a:r>
            <a:rPr lang="ru-RU" sz="2000" dirty="0" err="1" smtClean="0"/>
            <a:t>ных</a:t>
          </a:r>
          <a:r>
            <a:rPr lang="ru-RU" sz="2000" dirty="0" smtClean="0"/>
            <a:t> за счет средств ОСС от НС на производстве и ПЗ</a:t>
          </a:r>
          <a:endParaRPr lang="ru-RU" sz="2000" dirty="0"/>
        </a:p>
      </dgm:t>
    </dgm:pt>
    <dgm:pt modelId="{E8E6D07B-A9E6-45F8-A883-25A69277146C}" type="sibTrans" cxnId="{00DE6634-B176-480E-BBD0-91871A83FA07}">
      <dgm:prSet/>
      <dgm:spPr/>
      <dgm:t>
        <a:bodyPr/>
        <a:lstStyle/>
        <a:p>
          <a:endParaRPr lang="ru-RU"/>
        </a:p>
      </dgm:t>
    </dgm:pt>
    <dgm:pt modelId="{6B593381-CBF4-4C57-A4D5-E9860D2D9316}" type="parTrans" cxnId="{00DE6634-B176-480E-BBD0-91871A83FA07}">
      <dgm:prSet/>
      <dgm:spPr/>
      <dgm:t>
        <a:bodyPr/>
        <a:lstStyle/>
        <a:p>
          <a:endParaRPr lang="ru-RU"/>
        </a:p>
      </dgm:t>
    </dgm:pt>
    <dgm:pt modelId="{47EDA518-57AB-43F4-AB70-1BE74C9EFF55}">
      <dgm:prSet phldrT="[Текст]" custT="1"/>
      <dgm:spPr/>
      <dgm:t>
        <a:bodyPr/>
        <a:lstStyle/>
        <a:p>
          <a:r>
            <a:rPr lang="ru-RU" sz="2000" dirty="0" smtClean="0"/>
            <a:t>Но и </a:t>
          </a:r>
          <a:r>
            <a:rPr lang="ru-RU" sz="2000" dirty="0" smtClean="0"/>
            <a:t>многое другое…</a:t>
          </a:r>
          <a:endParaRPr lang="ru-RU" sz="2000" dirty="0"/>
        </a:p>
      </dgm:t>
    </dgm:pt>
    <dgm:pt modelId="{1D8EA4B9-EF31-44DE-8A1F-A4E54BA9019C}" type="parTrans" cxnId="{96E8EB8C-425E-42D5-A125-C8A5DF6DB8DE}">
      <dgm:prSet/>
      <dgm:spPr/>
      <dgm:t>
        <a:bodyPr/>
        <a:lstStyle/>
        <a:p>
          <a:endParaRPr lang="ru-RU"/>
        </a:p>
      </dgm:t>
    </dgm:pt>
    <dgm:pt modelId="{2205C047-52A6-42A4-AC30-F03DFD4089B1}" type="sibTrans" cxnId="{96E8EB8C-425E-42D5-A125-C8A5DF6DB8DE}">
      <dgm:prSet/>
      <dgm:spPr/>
      <dgm:t>
        <a:bodyPr/>
        <a:lstStyle/>
        <a:p>
          <a:endParaRPr lang="ru-RU"/>
        </a:p>
      </dgm:t>
    </dgm:pt>
    <dgm:pt modelId="{38404B2F-D190-47DB-8EE9-ABAEC87760DE}" type="pres">
      <dgm:prSet presAssocID="{AB702F0F-C083-4A48-B83E-C95ED239F48E}" presName="Name0" presStyleCnt="0">
        <dgm:presLayoutVars>
          <dgm:dir/>
          <dgm:resizeHandles val="exact"/>
        </dgm:presLayoutVars>
      </dgm:prSet>
      <dgm:spPr/>
    </dgm:pt>
    <dgm:pt modelId="{96FB0131-7EA3-43F1-B81F-54A157343460}" type="pres">
      <dgm:prSet presAssocID="{AB702F0F-C083-4A48-B83E-C95ED239F48E}" presName="bkgdShp" presStyleLbl="alignAccFollowNode1" presStyleIdx="0" presStyleCnt="1"/>
      <dgm:spPr/>
    </dgm:pt>
    <dgm:pt modelId="{53187E8C-0E82-4115-8290-67EC679E10B2}" type="pres">
      <dgm:prSet presAssocID="{AB702F0F-C083-4A48-B83E-C95ED239F48E}" presName="linComp" presStyleCnt="0"/>
      <dgm:spPr/>
    </dgm:pt>
    <dgm:pt modelId="{52FF9396-A922-4C20-A1A7-DD6A8C1648B7}" type="pres">
      <dgm:prSet presAssocID="{F511166B-9B7F-4D46-89D6-D26790764CBC}" presName="compNode" presStyleCnt="0"/>
      <dgm:spPr/>
    </dgm:pt>
    <dgm:pt modelId="{1C3B6411-7831-4524-BE9A-36549BF01104}" type="pres">
      <dgm:prSet presAssocID="{F511166B-9B7F-4D46-89D6-D26790764CBC}" presName="node" presStyleLbl="node1" presStyleIdx="0" presStyleCnt="4">
        <dgm:presLayoutVars>
          <dgm:bulletEnabled val="1"/>
        </dgm:presLayoutVars>
      </dgm:prSet>
      <dgm:spPr/>
      <dgm:t>
        <a:bodyPr/>
        <a:lstStyle/>
        <a:p>
          <a:endParaRPr lang="ru-RU"/>
        </a:p>
      </dgm:t>
    </dgm:pt>
    <dgm:pt modelId="{99EBE468-35D6-4EB9-BF8E-69A3B7980139}" type="pres">
      <dgm:prSet presAssocID="{F511166B-9B7F-4D46-89D6-D26790764CBC}" presName="invisiNode" presStyleLbl="node1" presStyleIdx="0" presStyleCnt="4"/>
      <dgm:spPr/>
    </dgm:pt>
    <dgm:pt modelId="{51E32FF2-3919-4114-B7A0-73CAAA0994CF}" type="pres">
      <dgm:prSet presAssocID="{F511166B-9B7F-4D46-89D6-D26790764CBC}" presName="imagNode" presStyleLbl="fgImgPlace1" presStyleIdx="0" presStyleCnt="4"/>
      <dgm:spPr>
        <a:blipFill rotWithShape="1">
          <a:blip xmlns:r="http://schemas.openxmlformats.org/officeDocument/2006/relationships" r:embed="rId1"/>
          <a:stretch>
            <a:fillRect/>
          </a:stretch>
        </a:blipFill>
      </dgm:spPr>
    </dgm:pt>
    <dgm:pt modelId="{7B826E63-4658-428A-9E2F-7769107DD0AC}" type="pres">
      <dgm:prSet presAssocID="{94447519-7436-40E8-9EB7-60F8D7FAA3E5}" presName="sibTrans" presStyleLbl="sibTrans2D1" presStyleIdx="0" presStyleCnt="0"/>
      <dgm:spPr/>
      <dgm:t>
        <a:bodyPr/>
        <a:lstStyle/>
        <a:p>
          <a:endParaRPr lang="ru-RU"/>
        </a:p>
      </dgm:t>
    </dgm:pt>
    <dgm:pt modelId="{7C87E27A-9E46-45DF-87F3-B7D7ECB59541}" type="pres">
      <dgm:prSet presAssocID="{B4C62067-B358-49C7-AAF9-275612BC8CC8}" presName="compNode" presStyleCnt="0"/>
      <dgm:spPr/>
    </dgm:pt>
    <dgm:pt modelId="{AC672ACF-F7F8-4DC1-AC57-8CC8432A4F74}" type="pres">
      <dgm:prSet presAssocID="{B4C62067-B358-49C7-AAF9-275612BC8CC8}" presName="node" presStyleLbl="node1" presStyleIdx="1" presStyleCnt="4">
        <dgm:presLayoutVars>
          <dgm:bulletEnabled val="1"/>
        </dgm:presLayoutVars>
      </dgm:prSet>
      <dgm:spPr/>
      <dgm:t>
        <a:bodyPr/>
        <a:lstStyle/>
        <a:p>
          <a:endParaRPr lang="ru-RU"/>
        </a:p>
      </dgm:t>
    </dgm:pt>
    <dgm:pt modelId="{6367D01E-DFAC-4FB5-9881-E01F7321DE40}" type="pres">
      <dgm:prSet presAssocID="{B4C62067-B358-49C7-AAF9-275612BC8CC8}" presName="invisiNode" presStyleLbl="node1" presStyleIdx="1" presStyleCnt="4"/>
      <dgm:spPr/>
    </dgm:pt>
    <dgm:pt modelId="{6AD6BE00-73E3-4C20-8BCF-4820653DECAD}" type="pres">
      <dgm:prSet presAssocID="{B4C62067-B358-49C7-AAF9-275612BC8CC8}" presName="imagNode" presStyleLbl="fgImgPlace1" presStyleIdx="1" presStyleCnt="4"/>
      <dgm:spPr>
        <a:blipFill rotWithShape="1">
          <a:blip xmlns:r="http://schemas.openxmlformats.org/officeDocument/2006/relationships" r:embed="rId2"/>
          <a:stretch>
            <a:fillRect/>
          </a:stretch>
        </a:blipFill>
      </dgm:spPr>
    </dgm:pt>
    <dgm:pt modelId="{E8AEA6E4-4CE1-4515-8396-19AF5C71E222}" type="pres">
      <dgm:prSet presAssocID="{E8E6D07B-A9E6-45F8-A883-25A69277146C}" presName="sibTrans" presStyleLbl="sibTrans2D1" presStyleIdx="0" presStyleCnt="0"/>
      <dgm:spPr/>
      <dgm:t>
        <a:bodyPr/>
        <a:lstStyle/>
        <a:p>
          <a:endParaRPr lang="ru-RU"/>
        </a:p>
      </dgm:t>
    </dgm:pt>
    <dgm:pt modelId="{AF633DC8-12C2-4086-BBFE-368382634B69}" type="pres">
      <dgm:prSet presAssocID="{8D8BFB35-1DD6-4FBB-8605-FB9D7D46585D}" presName="compNode" presStyleCnt="0"/>
      <dgm:spPr/>
    </dgm:pt>
    <dgm:pt modelId="{2F628E86-C42A-48F8-ACC5-5B2E4A9C5DBC}" type="pres">
      <dgm:prSet presAssocID="{8D8BFB35-1DD6-4FBB-8605-FB9D7D46585D}" presName="node" presStyleLbl="node1" presStyleIdx="2" presStyleCnt="4">
        <dgm:presLayoutVars>
          <dgm:bulletEnabled val="1"/>
        </dgm:presLayoutVars>
      </dgm:prSet>
      <dgm:spPr/>
      <dgm:t>
        <a:bodyPr/>
        <a:lstStyle/>
        <a:p>
          <a:endParaRPr lang="ru-RU"/>
        </a:p>
      </dgm:t>
    </dgm:pt>
    <dgm:pt modelId="{DCFB8308-6A88-460D-979C-F21189C0233D}" type="pres">
      <dgm:prSet presAssocID="{8D8BFB35-1DD6-4FBB-8605-FB9D7D46585D}" presName="invisiNode" presStyleLbl="node1" presStyleIdx="2" presStyleCnt="4"/>
      <dgm:spPr/>
    </dgm:pt>
    <dgm:pt modelId="{608575E4-213D-4C16-9526-723D046BB259}" type="pres">
      <dgm:prSet presAssocID="{8D8BFB35-1DD6-4FBB-8605-FB9D7D46585D}" presName="imagNode" presStyleLbl="fgImgPlace1" presStyleIdx="2" presStyleCnt="4"/>
      <dgm:spPr>
        <a:blipFill rotWithShape="1">
          <a:blip xmlns:r="http://schemas.openxmlformats.org/officeDocument/2006/relationships" r:embed="rId3"/>
          <a:stretch>
            <a:fillRect/>
          </a:stretch>
        </a:blipFill>
      </dgm:spPr>
    </dgm:pt>
    <dgm:pt modelId="{13D08F56-D008-4242-B30C-5234D6F4A19D}" type="pres">
      <dgm:prSet presAssocID="{29908AA3-7709-4113-8DD4-636DC6A70532}" presName="sibTrans" presStyleLbl="sibTrans2D1" presStyleIdx="0" presStyleCnt="0"/>
      <dgm:spPr/>
      <dgm:t>
        <a:bodyPr/>
        <a:lstStyle/>
        <a:p>
          <a:endParaRPr lang="ru-RU"/>
        </a:p>
      </dgm:t>
    </dgm:pt>
    <dgm:pt modelId="{386C62ED-60C1-41BE-A757-71A8B3CE5E0A}" type="pres">
      <dgm:prSet presAssocID="{47EDA518-57AB-43F4-AB70-1BE74C9EFF55}" presName="compNode" presStyleCnt="0"/>
      <dgm:spPr/>
    </dgm:pt>
    <dgm:pt modelId="{7E8F72A2-8CE6-4A1D-A761-DC494612FCF3}" type="pres">
      <dgm:prSet presAssocID="{47EDA518-57AB-43F4-AB70-1BE74C9EFF55}" presName="node" presStyleLbl="node1" presStyleIdx="3" presStyleCnt="4">
        <dgm:presLayoutVars>
          <dgm:bulletEnabled val="1"/>
        </dgm:presLayoutVars>
      </dgm:prSet>
      <dgm:spPr/>
      <dgm:t>
        <a:bodyPr/>
        <a:lstStyle/>
        <a:p>
          <a:endParaRPr lang="ru-RU"/>
        </a:p>
      </dgm:t>
    </dgm:pt>
    <dgm:pt modelId="{36330F36-BD1B-43AE-A07C-77EA6AC24D80}" type="pres">
      <dgm:prSet presAssocID="{47EDA518-57AB-43F4-AB70-1BE74C9EFF55}" presName="invisiNode" presStyleLbl="node1" presStyleIdx="3" presStyleCnt="4"/>
      <dgm:spPr/>
    </dgm:pt>
    <dgm:pt modelId="{42781DCA-8D1E-4001-8011-251985747288}" type="pres">
      <dgm:prSet presAssocID="{47EDA518-57AB-43F4-AB70-1BE74C9EFF55}" presName="imagNode" presStyleLbl="fgImgPlace1" presStyleIdx="3" presStyleCnt="4"/>
      <dgm:spPr>
        <a:blipFill rotWithShape="1">
          <a:blip xmlns:r="http://schemas.openxmlformats.org/officeDocument/2006/relationships" r:embed="rId4"/>
          <a:stretch>
            <a:fillRect/>
          </a:stretch>
        </a:blipFill>
      </dgm:spPr>
      <dgm:t>
        <a:bodyPr/>
        <a:lstStyle/>
        <a:p>
          <a:endParaRPr lang="ru-RU"/>
        </a:p>
      </dgm:t>
    </dgm:pt>
  </dgm:ptLst>
  <dgm:cxnLst>
    <dgm:cxn modelId="{96E8EB8C-425E-42D5-A125-C8A5DF6DB8DE}" srcId="{AB702F0F-C083-4A48-B83E-C95ED239F48E}" destId="{47EDA518-57AB-43F4-AB70-1BE74C9EFF55}" srcOrd="3" destOrd="0" parTransId="{1D8EA4B9-EF31-44DE-8A1F-A4E54BA9019C}" sibTransId="{2205C047-52A6-42A4-AC30-F03DFD4089B1}"/>
    <dgm:cxn modelId="{FD3D2E1A-E82D-4AB3-B8F2-481DE0BE80BA}" type="presOf" srcId="{F511166B-9B7F-4D46-89D6-D26790764CBC}" destId="{1C3B6411-7831-4524-BE9A-36549BF01104}" srcOrd="0" destOrd="0" presId="urn:microsoft.com/office/officeart/2005/8/layout/pList2"/>
    <dgm:cxn modelId="{00DE6634-B176-480E-BBD0-91871A83FA07}" srcId="{AB702F0F-C083-4A48-B83E-C95ED239F48E}" destId="{B4C62067-B358-49C7-AAF9-275612BC8CC8}" srcOrd="1" destOrd="0" parTransId="{6B593381-CBF4-4C57-A4D5-E9860D2D9316}" sibTransId="{E8E6D07B-A9E6-45F8-A883-25A69277146C}"/>
    <dgm:cxn modelId="{F1181932-4B3B-472A-9E94-7EB3D5FD81FE}" type="presOf" srcId="{8D8BFB35-1DD6-4FBB-8605-FB9D7D46585D}" destId="{2F628E86-C42A-48F8-ACC5-5B2E4A9C5DBC}" srcOrd="0" destOrd="0" presId="urn:microsoft.com/office/officeart/2005/8/layout/pList2"/>
    <dgm:cxn modelId="{FD60809C-8C1E-41C6-A2DE-2BFF0A7995C0}" srcId="{AB702F0F-C083-4A48-B83E-C95ED239F48E}" destId="{F511166B-9B7F-4D46-89D6-D26790764CBC}" srcOrd="0" destOrd="0" parTransId="{E379CE4F-2D31-4E08-A481-A43F040E0572}" sibTransId="{94447519-7436-40E8-9EB7-60F8D7FAA3E5}"/>
    <dgm:cxn modelId="{86F3328A-ECE0-4F3A-BFAC-79120B98C0CE}" type="presOf" srcId="{E8E6D07B-A9E6-45F8-A883-25A69277146C}" destId="{E8AEA6E4-4CE1-4515-8396-19AF5C71E222}" srcOrd="0" destOrd="0" presId="urn:microsoft.com/office/officeart/2005/8/layout/pList2"/>
    <dgm:cxn modelId="{25495978-CD7A-4D41-A35F-6C144AC316F0}" type="presOf" srcId="{94447519-7436-40E8-9EB7-60F8D7FAA3E5}" destId="{7B826E63-4658-428A-9E2F-7769107DD0AC}" srcOrd="0" destOrd="0" presId="urn:microsoft.com/office/officeart/2005/8/layout/pList2"/>
    <dgm:cxn modelId="{A1D8B1CA-78CB-40B4-BAA8-3A311932C8C1}" type="presOf" srcId="{47EDA518-57AB-43F4-AB70-1BE74C9EFF55}" destId="{7E8F72A2-8CE6-4A1D-A761-DC494612FCF3}" srcOrd="0" destOrd="0" presId="urn:microsoft.com/office/officeart/2005/8/layout/pList2"/>
    <dgm:cxn modelId="{E6C4C1E3-C61A-46FB-A272-332813F0C342}" type="presOf" srcId="{AB702F0F-C083-4A48-B83E-C95ED239F48E}" destId="{38404B2F-D190-47DB-8EE9-ABAEC87760DE}" srcOrd="0" destOrd="0" presId="urn:microsoft.com/office/officeart/2005/8/layout/pList2"/>
    <dgm:cxn modelId="{73D0F9BD-E3A6-4696-B07F-63EA3B6C54FD}" type="presOf" srcId="{B4C62067-B358-49C7-AAF9-275612BC8CC8}" destId="{AC672ACF-F7F8-4DC1-AC57-8CC8432A4F74}" srcOrd="0" destOrd="0" presId="urn:microsoft.com/office/officeart/2005/8/layout/pList2"/>
    <dgm:cxn modelId="{FFD731F1-1107-474B-A024-F954B08F0A35}" type="presOf" srcId="{29908AA3-7709-4113-8DD4-636DC6A70532}" destId="{13D08F56-D008-4242-B30C-5234D6F4A19D}" srcOrd="0" destOrd="0" presId="urn:microsoft.com/office/officeart/2005/8/layout/pList2"/>
    <dgm:cxn modelId="{D36EA1EA-6432-421D-8CCF-6CE63159E26E}" srcId="{AB702F0F-C083-4A48-B83E-C95ED239F48E}" destId="{8D8BFB35-1DD6-4FBB-8605-FB9D7D46585D}" srcOrd="2" destOrd="0" parTransId="{37CE37ED-B699-4DAE-8002-ADAFFC5C837B}" sibTransId="{29908AA3-7709-4113-8DD4-636DC6A70532}"/>
    <dgm:cxn modelId="{671AA422-F6F0-4AB5-940E-B3BAEBAB89A9}" type="presParOf" srcId="{38404B2F-D190-47DB-8EE9-ABAEC87760DE}" destId="{96FB0131-7EA3-43F1-B81F-54A157343460}" srcOrd="0" destOrd="0" presId="urn:microsoft.com/office/officeart/2005/8/layout/pList2"/>
    <dgm:cxn modelId="{2D0C3291-3950-4A62-AC09-3D962E79C067}" type="presParOf" srcId="{38404B2F-D190-47DB-8EE9-ABAEC87760DE}" destId="{53187E8C-0E82-4115-8290-67EC679E10B2}" srcOrd="1" destOrd="0" presId="urn:microsoft.com/office/officeart/2005/8/layout/pList2"/>
    <dgm:cxn modelId="{501D6AB3-F327-4F44-9811-9031392D8021}" type="presParOf" srcId="{53187E8C-0E82-4115-8290-67EC679E10B2}" destId="{52FF9396-A922-4C20-A1A7-DD6A8C1648B7}" srcOrd="0" destOrd="0" presId="urn:microsoft.com/office/officeart/2005/8/layout/pList2"/>
    <dgm:cxn modelId="{DA4A6845-F05B-47C8-915D-5740CBC6CEBF}" type="presParOf" srcId="{52FF9396-A922-4C20-A1A7-DD6A8C1648B7}" destId="{1C3B6411-7831-4524-BE9A-36549BF01104}" srcOrd="0" destOrd="0" presId="urn:microsoft.com/office/officeart/2005/8/layout/pList2"/>
    <dgm:cxn modelId="{D3BC5DD9-4D2E-443C-8E6B-A8983ACCDEED}" type="presParOf" srcId="{52FF9396-A922-4C20-A1A7-DD6A8C1648B7}" destId="{99EBE468-35D6-4EB9-BF8E-69A3B7980139}" srcOrd="1" destOrd="0" presId="urn:microsoft.com/office/officeart/2005/8/layout/pList2"/>
    <dgm:cxn modelId="{75C64864-DCE3-4CE1-86BC-3BE9C4B7997B}" type="presParOf" srcId="{52FF9396-A922-4C20-A1A7-DD6A8C1648B7}" destId="{51E32FF2-3919-4114-B7A0-73CAAA0994CF}" srcOrd="2" destOrd="0" presId="urn:microsoft.com/office/officeart/2005/8/layout/pList2"/>
    <dgm:cxn modelId="{73C161CE-1003-41B9-9E2F-C073C756620B}" type="presParOf" srcId="{53187E8C-0E82-4115-8290-67EC679E10B2}" destId="{7B826E63-4658-428A-9E2F-7769107DD0AC}" srcOrd="1" destOrd="0" presId="urn:microsoft.com/office/officeart/2005/8/layout/pList2"/>
    <dgm:cxn modelId="{2DB9EC4F-0D58-4591-902B-55C6E25D51A8}" type="presParOf" srcId="{53187E8C-0E82-4115-8290-67EC679E10B2}" destId="{7C87E27A-9E46-45DF-87F3-B7D7ECB59541}" srcOrd="2" destOrd="0" presId="urn:microsoft.com/office/officeart/2005/8/layout/pList2"/>
    <dgm:cxn modelId="{BF0C7E54-BF0C-4653-8F79-7A7EDD27F99A}" type="presParOf" srcId="{7C87E27A-9E46-45DF-87F3-B7D7ECB59541}" destId="{AC672ACF-F7F8-4DC1-AC57-8CC8432A4F74}" srcOrd="0" destOrd="0" presId="urn:microsoft.com/office/officeart/2005/8/layout/pList2"/>
    <dgm:cxn modelId="{F7AF63B0-6164-44F3-938B-B3A5CA8B3AB1}" type="presParOf" srcId="{7C87E27A-9E46-45DF-87F3-B7D7ECB59541}" destId="{6367D01E-DFAC-4FB5-9881-E01F7321DE40}" srcOrd="1" destOrd="0" presId="urn:microsoft.com/office/officeart/2005/8/layout/pList2"/>
    <dgm:cxn modelId="{C5DC0E7F-EB2D-468F-AE05-3C0655ED7717}" type="presParOf" srcId="{7C87E27A-9E46-45DF-87F3-B7D7ECB59541}" destId="{6AD6BE00-73E3-4C20-8BCF-4820653DECAD}" srcOrd="2" destOrd="0" presId="urn:microsoft.com/office/officeart/2005/8/layout/pList2"/>
    <dgm:cxn modelId="{8AE83EDF-3DCF-4137-BB89-5EE79DEFB74B}" type="presParOf" srcId="{53187E8C-0E82-4115-8290-67EC679E10B2}" destId="{E8AEA6E4-4CE1-4515-8396-19AF5C71E222}" srcOrd="3" destOrd="0" presId="urn:microsoft.com/office/officeart/2005/8/layout/pList2"/>
    <dgm:cxn modelId="{01E976D4-D651-4D79-BD1C-B11F1A1D2029}" type="presParOf" srcId="{53187E8C-0E82-4115-8290-67EC679E10B2}" destId="{AF633DC8-12C2-4086-BBFE-368382634B69}" srcOrd="4" destOrd="0" presId="urn:microsoft.com/office/officeart/2005/8/layout/pList2"/>
    <dgm:cxn modelId="{28BCBB65-63D4-4C87-930E-813C5182D690}" type="presParOf" srcId="{AF633DC8-12C2-4086-BBFE-368382634B69}" destId="{2F628E86-C42A-48F8-ACC5-5B2E4A9C5DBC}" srcOrd="0" destOrd="0" presId="urn:microsoft.com/office/officeart/2005/8/layout/pList2"/>
    <dgm:cxn modelId="{25CA8781-6D8A-4C06-9B8B-F57089CD715F}" type="presParOf" srcId="{AF633DC8-12C2-4086-BBFE-368382634B69}" destId="{DCFB8308-6A88-460D-979C-F21189C0233D}" srcOrd="1" destOrd="0" presId="urn:microsoft.com/office/officeart/2005/8/layout/pList2"/>
    <dgm:cxn modelId="{9853B020-FEDD-418B-9BBD-9AC830AA041A}" type="presParOf" srcId="{AF633DC8-12C2-4086-BBFE-368382634B69}" destId="{608575E4-213D-4C16-9526-723D046BB259}" srcOrd="2" destOrd="0" presId="urn:microsoft.com/office/officeart/2005/8/layout/pList2"/>
    <dgm:cxn modelId="{E616B999-5858-4555-95A6-B96620D2A9D7}" type="presParOf" srcId="{53187E8C-0E82-4115-8290-67EC679E10B2}" destId="{13D08F56-D008-4242-B30C-5234D6F4A19D}" srcOrd="5" destOrd="0" presId="urn:microsoft.com/office/officeart/2005/8/layout/pList2"/>
    <dgm:cxn modelId="{8E0E7099-CCDB-4759-9652-91D696236C3A}" type="presParOf" srcId="{53187E8C-0E82-4115-8290-67EC679E10B2}" destId="{386C62ED-60C1-41BE-A757-71A8B3CE5E0A}" srcOrd="6" destOrd="0" presId="urn:microsoft.com/office/officeart/2005/8/layout/pList2"/>
    <dgm:cxn modelId="{41B3B9CC-D150-4F25-BC89-0BEAFD7E59F1}" type="presParOf" srcId="{386C62ED-60C1-41BE-A757-71A8B3CE5E0A}" destId="{7E8F72A2-8CE6-4A1D-A761-DC494612FCF3}" srcOrd="0" destOrd="0" presId="urn:microsoft.com/office/officeart/2005/8/layout/pList2"/>
    <dgm:cxn modelId="{B8500420-DF24-42A3-A5AE-498FB72763F5}" type="presParOf" srcId="{386C62ED-60C1-41BE-A757-71A8B3CE5E0A}" destId="{36330F36-BD1B-43AE-A07C-77EA6AC24D80}" srcOrd="1" destOrd="0" presId="urn:microsoft.com/office/officeart/2005/8/layout/pList2"/>
    <dgm:cxn modelId="{A4C593B7-6FED-4D8D-B4AA-74BD78492108}" type="presParOf" srcId="{386C62ED-60C1-41BE-A757-71A8B3CE5E0A}" destId="{42781DCA-8D1E-4001-8011-251985747288}"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4FD3C4-E71B-4915-9799-95FA10A57553}"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ru-RU"/>
        </a:p>
      </dgm:t>
    </dgm:pt>
    <dgm:pt modelId="{85C93E95-9577-4A57-95B8-E657A01C546E}">
      <dgm:prSet phldrT="[Текст]"/>
      <dgm:spPr/>
      <dgm:t>
        <a:bodyPr/>
        <a:lstStyle/>
        <a:p>
          <a:r>
            <a:rPr lang="ru-RU" dirty="0" smtClean="0"/>
            <a:t>При направлении на СКЛ </a:t>
          </a:r>
          <a:r>
            <a:rPr lang="ru-RU" dirty="0" err="1" smtClean="0"/>
            <a:t>предпенсионеров</a:t>
          </a:r>
          <a:endParaRPr lang="ru-RU" dirty="0"/>
        </a:p>
      </dgm:t>
    </dgm:pt>
    <dgm:pt modelId="{D4267E5A-32F5-4050-93C6-B7CAE207E872}" type="parTrans" cxnId="{9664779F-054F-4548-B216-0C416BABD4A2}">
      <dgm:prSet/>
      <dgm:spPr/>
      <dgm:t>
        <a:bodyPr/>
        <a:lstStyle/>
        <a:p>
          <a:endParaRPr lang="ru-RU"/>
        </a:p>
      </dgm:t>
    </dgm:pt>
    <dgm:pt modelId="{CD4959BD-14EC-4965-9813-AC3FA19C545D}" type="sibTrans" cxnId="{9664779F-054F-4548-B216-0C416BABD4A2}">
      <dgm:prSet/>
      <dgm:spPr>
        <a:blipFill rotWithShape="1">
          <a:blip xmlns:r="http://schemas.openxmlformats.org/officeDocument/2006/relationships" r:embed="rId1"/>
          <a:stretch>
            <a:fillRect/>
          </a:stretch>
        </a:blipFill>
      </dgm:spPr>
      <dgm:t>
        <a:bodyPr/>
        <a:lstStyle/>
        <a:p>
          <a:endParaRPr lang="ru-RU"/>
        </a:p>
      </dgm:t>
    </dgm:pt>
    <dgm:pt modelId="{B1002C0E-7612-491B-97B3-E58518D9DE23}">
      <dgm:prSet phldrT="[Текст]"/>
      <dgm:spPr/>
      <dgm:t>
        <a:bodyPr/>
        <a:lstStyle/>
        <a:p>
          <a:r>
            <a:rPr lang="ru-RU" dirty="0" smtClean="0"/>
            <a:t>Страховые взносы  на НС и ПЗ за предыдущий год минусом расходы Фонда на ЭЛН и </a:t>
          </a:r>
          <a:r>
            <a:rPr lang="ru-RU" dirty="0" err="1" smtClean="0"/>
            <a:t>доп.отпуск</a:t>
          </a:r>
          <a:endParaRPr lang="ru-RU" dirty="0"/>
        </a:p>
      </dgm:t>
    </dgm:pt>
    <dgm:pt modelId="{D58A6385-673C-4631-9B47-99DDF7008796}" type="parTrans" cxnId="{56E75C16-27CB-4574-9C20-22A46909D6E4}">
      <dgm:prSet/>
      <dgm:spPr/>
      <dgm:t>
        <a:bodyPr/>
        <a:lstStyle/>
        <a:p>
          <a:endParaRPr lang="ru-RU"/>
        </a:p>
      </dgm:t>
    </dgm:pt>
    <dgm:pt modelId="{6AF47CDC-5B0B-46B5-A127-8B55252271ED}" type="sibTrans" cxnId="{56E75C16-27CB-4574-9C20-22A46909D6E4}">
      <dgm:prSet/>
      <dgm:spPr>
        <a:blipFill rotWithShape="1">
          <a:blip xmlns:r="http://schemas.openxmlformats.org/officeDocument/2006/relationships" r:embed="rId2"/>
          <a:stretch>
            <a:fillRect/>
          </a:stretch>
        </a:blipFill>
      </dgm:spPr>
      <dgm:t>
        <a:bodyPr/>
        <a:lstStyle/>
        <a:p>
          <a:endParaRPr lang="ru-RU"/>
        </a:p>
      </dgm:t>
    </dgm:pt>
    <dgm:pt modelId="{6794E4CB-39F9-4402-AD37-6973469348BC}" type="pres">
      <dgm:prSet presAssocID="{244FD3C4-E71B-4915-9799-95FA10A57553}" presName="Name0" presStyleCnt="0">
        <dgm:presLayoutVars>
          <dgm:chMax val="7"/>
          <dgm:chPref val="7"/>
          <dgm:dir/>
        </dgm:presLayoutVars>
      </dgm:prSet>
      <dgm:spPr/>
      <dgm:t>
        <a:bodyPr/>
        <a:lstStyle/>
        <a:p>
          <a:endParaRPr lang="ru-RU"/>
        </a:p>
      </dgm:t>
    </dgm:pt>
    <dgm:pt modelId="{6F82DE8B-EAF9-4B4B-B944-4A0311A842FD}" type="pres">
      <dgm:prSet presAssocID="{244FD3C4-E71B-4915-9799-95FA10A57553}" presName="dot1" presStyleLbl="alignNode1" presStyleIdx="0" presStyleCnt="10"/>
      <dgm:spPr/>
    </dgm:pt>
    <dgm:pt modelId="{2A4F2168-1940-4E27-98DB-173A10B4F5C1}" type="pres">
      <dgm:prSet presAssocID="{244FD3C4-E71B-4915-9799-95FA10A57553}" presName="dot2" presStyleLbl="alignNode1" presStyleIdx="1" presStyleCnt="10"/>
      <dgm:spPr/>
    </dgm:pt>
    <dgm:pt modelId="{E9F2F2BA-1866-4903-B11B-8F29371968F8}" type="pres">
      <dgm:prSet presAssocID="{244FD3C4-E71B-4915-9799-95FA10A57553}" presName="dot3" presStyleLbl="alignNode1" presStyleIdx="2" presStyleCnt="10"/>
      <dgm:spPr/>
    </dgm:pt>
    <dgm:pt modelId="{B7AC8764-7BF8-4D77-BC05-8A162B532377}" type="pres">
      <dgm:prSet presAssocID="{244FD3C4-E71B-4915-9799-95FA10A57553}" presName="dotArrow1" presStyleLbl="alignNode1" presStyleIdx="3" presStyleCnt="10"/>
      <dgm:spPr/>
    </dgm:pt>
    <dgm:pt modelId="{A6ABD5FC-C700-4E1C-8A42-3E70C82795D1}" type="pres">
      <dgm:prSet presAssocID="{244FD3C4-E71B-4915-9799-95FA10A57553}" presName="dotArrow2" presStyleLbl="alignNode1" presStyleIdx="4" presStyleCnt="10"/>
      <dgm:spPr/>
    </dgm:pt>
    <dgm:pt modelId="{03218CA4-5B03-4264-B39D-F4590A288F13}" type="pres">
      <dgm:prSet presAssocID="{244FD3C4-E71B-4915-9799-95FA10A57553}" presName="dotArrow3" presStyleLbl="alignNode1" presStyleIdx="5" presStyleCnt="10"/>
      <dgm:spPr/>
    </dgm:pt>
    <dgm:pt modelId="{94C55923-35F1-49C6-9703-FA0F0C36D26E}" type="pres">
      <dgm:prSet presAssocID="{244FD3C4-E71B-4915-9799-95FA10A57553}" presName="dotArrow4" presStyleLbl="alignNode1" presStyleIdx="6" presStyleCnt="10"/>
      <dgm:spPr/>
    </dgm:pt>
    <dgm:pt modelId="{CAB78EC0-6F73-4B9C-A55A-5A36843A879D}" type="pres">
      <dgm:prSet presAssocID="{244FD3C4-E71B-4915-9799-95FA10A57553}" presName="dotArrow5" presStyleLbl="alignNode1" presStyleIdx="7" presStyleCnt="10"/>
      <dgm:spPr/>
    </dgm:pt>
    <dgm:pt modelId="{8A64E0FC-CAFC-4145-9D1A-94E0AE8C5165}" type="pres">
      <dgm:prSet presAssocID="{244FD3C4-E71B-4915-9799-95FA10A57553}" presName="dotArrow6" presStyleLbl="alignNode1" presStyleIdx="8" presStyleCnt="10"/>
      <dgm:spPr/>
    </dgm:pt>
    <dgm:pt modelId="{0F72CE23-7631-4C45-BB29-11620945C4F5}" type="pres">
      <dgm:prSet presAssocID="{244FD3C4-E71B-4915-9799-95FA10A57553}" presName="dotArrow7" presStyleLbl="alignNode1" presStyleIdx="9" presStyleCnt="10"/>
      <dgm:spPr/>
    </dgm:pt>
    <dgm:pt modelId="{D7A18F1D-CBB2-4DA6-A2C8-35C4D891FC37}" type="pres">
      <dgm:prSet presAssocID="{85C93E95-9577-4A57-95B8-E657A01C546E}" presName="parTx1" presStyleLbl="node1" presStyleIdx="0" presStyleCnt="2"/>
      <dgm:spPr/>
      <dgm:t>
        <a:bodyPr/>
        <a:lstStyle/>
        <a:p>
          <a:endParaRPr lang="ru-RU"/>
        </a:p>
      </dgm:t>
    </dgm:pt>
    <dgm:pt modelId="{CE794DE5-863E-498E-85A7-5EA4A2AE5936}" type="pres">
      <dgm:prSet presAssocID="{CD4959BD-14EC-4965-9813-AC3FA19C545D}" presName="picture1" presStyleCnt="0"/>
      <dgm:spPr/>
    </dgm:pt>
    <dgm:pt modelId="{6729F09F-C5AB-4BBD-8F31-7392694D066C}" type="pres">
      <dgm:prSet presAssocID="{CD4959BD-14EC-4965-9813-AC3FA19C545D}" presName="imageRepeatNode" presStyleLbl="fgImgPlace1" presStyleIdx="0" presStyleCnt="2"/>
      <dgm:spPr/>
      <dgm:t>
        <a:bodyPr/>
        <a:lstStyle/>
        <a:p>
          <a:endParaRPr lang="ru-RU"/>
        </a:p>
      </dgm:t>
    </dgm:pt>
    <dgm:pt modelId="{25C7F931-4F92-4880-A41F-2E1E6E8CA9BE}" type="pres">
      <dgm:prSet presAssocID="{B1002C0E-7612-491B-97B3-E58518D9DE23}" presName="parTx2" presStyleLbl="node1" presStyleIdx="1" presStyleCnt="2"/>
      <dgm:spPr/>
      <dgm:t>
        <a:bodyPr/>
        <a:lstStyle/>
        <a:p>
          <a:endParaRPr lang="ru-RU"/>
        </a:p>
      </dgm:t>
    </dgm:pt>
    <dgm:pt modelId="{B83DF0B5-F546-47D4-A271-580D10A6F8BF}" type="pres">
      <dgm:prSet presAssocID="{6AF47CDC-5B0B-46B5-A127-8B55252271ED}" presName="picture2" presStyleCnt="0"/>
      <dgm:spPr/>
    </dgm:pt>
    <dgm:pt modelId="{D2F5D59B-D859-4767-B8C1-18EB66F8307D}" type="pres">
      <dgm:prSet presAssocID="{6AF47CDC-5B0B-46B5-A127-8B55252271ED}" presName="imageRepeatNode" presStyleLbl="fgImgPlace1" presStyleIdx="1" presStyleCnt="2"/>
      <dgm:spPr/>
      <dgm:t>
        <a:bodyPr/>
        <a:lstStyle/>
        <a:p>
          <a:endParaRPr lang="ru-RU"/>
        </a:p>
      </dgm:t>
    </dgm:pt>
  </dgm:ptLst>
  <dgm:cxnLst>
    <dgm:cxn modelId="{5FF4E3C8-3119-4284-853C-C4955D51CCAD}" type="presOf" srcId="{6AF47CDC-5B0B-46B5-A127-8B55252271ED}" destId="{D2F5D59B-D859-4767-B8C1-18EB66F8307D}" srcOrd="0" destOrd="0" presId="urn:microsoft.com/office/officeart/2008/layout/AscendingPictureAccentProcess"/>
    <dgm:cxn modelId="{C4DC0CF7-A41E-48ED-9078-07B1A01CDA8B}" type="presOf" srcId="{244FD3C4-E71B-4915-9799-95FA10A57553}" destId="{6794E4CB-39F9-4402-AD37-6973469348BC}" srcOrd="0" destOrd="0" presId="urn:microsoft.com/office/officeart/2008/layout/AscendingPictureAccentProcess"/>
    <dgm:cxn modelId="{184BE63F-01FA-498B-9FC3-3756E625D2CD}" type="presOf" srcId="{85C93E95-9577-4A57-95B8-E657A01C546E}" destId="{D7A18F1D-CBB2-4DA6-A2C8-35C4D891FC37}" srcOrd="0" destOrd="0" presId="urn:microsoft.com/office/officeart/2008/layout/AscendingPictureAccentProcess"/>
    <dgm:cxn modelId="{9664779F-054F-4548-B216-0C416BABD4A2}" srcId="{244FD3C4-E71B-4915-9799-95FA10A57553}" destId="{85C93E95-9577-4A57-95B8-E657A01C546E}" srcOrd="0" destOrd="0" parTransId="{D4267E5A-32F5-4050-93C6-B7CAE207E872}" sibTransId="{CD4959BD-14EC-4965-9813-AC3FA19C545D}"/>
    <dgm:cxn modelId="{B5FFB62B-7F96-4FBE-A463-E6A42A3200CB}" type="presOf" srcId="{CD4959BD-14EC-4965-9813-AC3FA19C545D}" destId="{6729F09F-C5AB-4BBD-8F31-7392694D066C}" srcOrd="0" destOrd="0" presId="urn:microsoft.com/office/officeart/2008/layout/AscendingPictureAccentProcess"/>
    <dgm:cxn modelId="{56E75C16-27CB-4574-9C20-22A46909D6E4}" srcId="{244FD3C4-E71B-4915-9799-95FA10A57553}" destId="{B1002C0E-7612-491B-97B3-E58518D9DE23}" srcOrd="1" destOrd="0" parTransId="{D58A6385-673C-4631-9B47-99DDF7008796}" sibTransId="{6AF47CDC-5B0B-46B5-A127-8B55252271ED}"/>
    <dgm:cxn modelId="{FA9AB108-8389-471F-AC84-F631B795CDB5}" type="presOf" srcId="{B1002C0E-7612-491B-97B3-E58518D9DE23}" destId="{25C7F931-4F92-4880-A41F-2E1E6E8CA9BE}" srcOrd="0" destOrd="0" presId="urn:microsoft.com/office/officeart/2008/layout/AscendingPictureAccentProcess"/>
    <dgm:cxn modelId="{7E63874A-65AF-4103-9E92-93CC57508BBB}" type="presParOf" srcId="{6794E4CB-39F9-4402-AD37-6973469348BC}" destId="{6F82DE8B-EAF9-4B4B-B944-4A0311A842FD}" srcOrd="0" destOrd="0" presId="urn:microsoft.com/office/officeart/2008/layout/AscendingPictureAccentProcess"/>
    <dgm:cxn modelId="{45A8EE83-BE51-42AE-9367-15C4483518D5}" type="presParOf" srcId="{6794E4CB-39F9-4402-AD37-6973469348BC}" destId="{2A4F2168-1940-4E27-98DB-173A10B4F5C1}" srcOrd="1" destOrd="0" presId="urn:microsoft.com/office/officeart/2008/layout/AscendingPictureAccentProcess"/>
    <dgm:cxn modelId="{B95A7368-CA1D-4C22-A98B-C23058810AE1}" type="presParOf" srcId="{6794E4CB-39F9-4402-AD37-6973469348BC}" destId="{E9F2F2BA-1866-4903-B11B-8F29371968F8}" srcOrd="2" destOrd="0" presId="urn:microsoft.com/office/officeart/2008/layout/AscendingPictureAccentProcess"/>
    <dgm:cxn modelId="{76C3BAC3-20A0-43C0-87F4-6C7EC3EF859B}" type="presParOf" srcId="{6794E4CB-39F9-4402-AD37-6973469348BC}" destId="{B7AC8764-7BF8-4D77-BC05-8A162B532377}" srcOrd="3" destOrd="0" presId="urn:microsoft.com/office/officeart/2008/layout/AscendingPictureAccentProcess"/>
    <dgm:cxn modelId="{0D206EB0-D249-483F-8713-313528B75700}" type="presParOf" srcId="{6794E4CB-39F9-4402-AD37-6973469348BC}" destId="{A6ABD5FC-C700-4E1C-8A42-3E70C82795D1}" srcOrd="4" destOrd="0" presId="urn:microsoft.com/office/officeart/2008/layout/AscendingPictureAccentProcess"/>
    <dgm:cxn modelId="{011CD1F3-07FC-4160-8D8B-23B66E0CDEF5}" type="presParOf" srcId="{6794E4CB-39F9-4402-AD37-6973469348BC}" destId="{03218CA4-5B03-4264-B39D-F4590A288F13}" srcOrd="5" destOrd="0" presId="urn:microsoft.com/office/officeart/2008/layout/AscendingPictureAccentProcess"/>
    <dgm:cxn modelId="{840EB9B6-1CE9-4967-8416-E61F6B7D00D0}" type="presParOf" srcId="{6794E4CB-39F9-4402-AD37-6973469348BC}" destId="{94C55923-35F1-49C6-9703-FA0F0C36D26E}" srcOrd="6" destOrd="0" presId="urn:microsoft.com/office/officeart/2008/layout/AscendingPictureAccentProcess"/>
    <dgm:cxn modelId="{2B0A86EA-3844-4887-8322-07A4ABE69EA6}" type="presParOf" srcId="{6794E4CB-39F9-4402-AD37-6973469348BC}" destId="{CAB78EC0-6F73-4B9C-A55A-5A36843A879D}" srcOrd="7" destOrd="0" presId="urn:microsoft.com/office/officeart/2008/layout/AscendingPictureAccentProcess"/>
    <dgm:cxn modelId="{CE189EE4-90E8-4BF0-ACF0-33790927A3EA}" type="presParOf" srcId="{6794E4CB-39F9-4402-AD37-6973469348BC}" destId="{8A64E0FC-CAFC-4145-9D1A-94E0AE8C5165}" srcOrd="8" destOrd="0" presId="urn:microsoft.com/office/officeart/2008/layout/AscendingPictureAccentProcess"/>
    <dgm:cxn modelId="{00D05D74-DF33-4269-BE03-46ACC2138958}" type="presParOf" srcId="{6794E4CB-39F9-4402-AD37-6973469348BC}" destId="{0F72CE23-7631-4C45-BB29-11620945C4F5}" srcOrd="9" destOrd="0" presId="urn:microsoft.com/office/officeart/2008/layout/AscendingPictureAccentProcess"/>
    <dgm:cxn modelId="{286D02F4-F27D-4D4F-A8D7-4335430B2B12}" type="presParOf" srcId="{6794E4CB-39F9-4402-AD37-6973469348BC}" destId="{D7A18F1D-CBB2-4DA6-A2C8-35C4D891FC37}" srcOrd="10" destOrd="0" presId="urn:microsoft.com/office/officeart/2008/layout/AscendingPictureAccentProcess"/>
    <dgm:cxn modelId="{0D502E91-BADF-4824-B9C3-B909953F3FD0}" type="presParOf" srcId="{6794E4CB-39F9-4402-AD37-6973469348BC}" destId="{CE794DE5-863E-498E-85A7-5EA4A2AE5936}" srcOrd="11" destOrd="0" presId="urn:microsoft.com/office/officeart/2008/layout/AscendingPictureAccentProcess"/>
    <dgm:cxn modelId="{A45F4876-5B7C-492C-81DF-9FF6CEA72D47}" type="presParOf" srcId="{CE794DE5-863E-498E-85A7-5EA4A2AE5936}" destId="{6729F09F-C5AB-4BBD-8F31-7392694D066C}" srcOrd="0" destOrd="0" presId="urn:microsoft.com/office/officeart/2008/layout/AscendingPictureAccentProcess"/>
    <dgm:cxn modelId="{88FA2EC7-9FF3-4238-94DE-EA69255D1E1E}" type="presParOf" srcId="{6794E4CB-39F9-4402-AD37-6973469348BC}" destId="{25C7F931-4F92-4880-A41F-2E1E6E8CA9BE}" srcOrd="12" destOrd="0" presId="urn:microsoft.com/office/officeart/2008/layout/AscendingPictureAccentProcess"/>
    <dgm:cxn modelId="{0067443F-1CFD-428D-9D25-E0E70944787D}" type="presParOf" srcId="{6794E4CB-39F9-4402-AD37-6973469348BC}" destId="{B83DF0B5-F546-47D4-A271-580D10A6F8BF}" srcOrd="13" destOrd="0" presId="urn:microsoft.com/office/officeart/2008/layout/AscendingPictureAccentProcess"/>
    <dgm:cxn modelId="{1BBDDE24-1586-4E8F-9203-50F2745250AD}" type="presParOf" srcId="{B83DF0B5-F546-47D4-A271-580D10A6F8BF}" destId="{D2F5D59B-D859-4767-B8C1-18EB66F8307D}" srcOrd="0" destOrd="0" presId="urn:microsoft.com/office/officeart/2008/layout/AscendingPictureAccentProces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C90033-120B-4F1B-978A-B8022249F2CA}" type="doc">
      <dgm:prSet loTypeId="urn:microsoft.com/office/officeart/2005/8/layout/radial5" loCatId="cycle" qsTypeId="urn:microsoft.com/office/officeart/2005/8/quickstyle/3d1" qsCatId="3D" csTypeId="urn:microsoft.com/office/officeart/2005/8/colors/accent1_2" csCatId="accent1" phldr="1"/>
      <dgm:spPr/>
      <dgm:t>
        <a:bodyPr/>
        <a:lstStyle/>
        <a:p>
          <a:endParaRPr lang="ru-RU"/>
        </a:p>
      </dgm:t>
    </dgm:pt>
    <dgm:pt modelId="{D181DAE1-3F25-44F5-A107-43B440E5052A}">
      <dgm:prSet phldrT="[Текст]"/>
      <dgm:spPr/>
      <dgm:t>
        <a:bodyPr/>
        <a:lstStyle/>
        <a:p>
          <a:r>
            <a:rPr lang="ru-RU" dirty="0" smtClean="0"/>
            <a:t>Всего </a:t>
          </a:r>
        </a:p>
        <a:p>
          <a:r>
            <a:rPr lang="ru-RU" dirty="0" smtClean="0"/>
            <a:t>16 мероприятий</a:t>
          </a:r>
          <a:endParaRPr lang="ru-RU" dirty="0"/>
        </a:p>
      </dgm:t>
    </dgm:pt>
    <dgm:pt modelId="{63C64350-8BC7-4458-801B-C5A45629D2BC}" type="parTrans" cxnId="{B8207951-6E7B-48EE-B085-F093E5C09535}">
      <dgm:prSet/>
      <dgm:spPr/>
      <dgm:t>
        <a:bodyPr/>
        <a:lstStyle/>
        <a:p>
          <a:endParaRPr lang="ru-RU"/>
        </a:p>
      </dgm:t>
    </dgm:pt>
    <dgm:pt modelId="{E0FAAC7C-1BE0-49F1-9108-D4C84BAC8BC4}" type="sibTrans" cxnId="{B8207951-6E7B-48EE-B085-F093E5C09535}">
      <dgm:prSet/>
      <dgm:spPr/>
      <dgm:t>
        <a:bodyPr/>
        <a:lstStyle/>
        <a:p>
          <a:endParaRPr lang="ru-RU"/>
        </a:p>
      </dgm:t>
    </dgm:pt>
    <dgm:pt modelId="{063F4638-9A07-426F-BF0D-9A77BF470F48}">
      <dgm:prSet phldrT="[Текст]"/>
      <dgm:spPr/>
      <dgm:t>
        <a:bodyPr/>
        <a:lstStyle/>
        <a:p>
          <a:r>
            <a:rPr lang="ru-RU" dirty="0" smtClean="0"/>
            <a:t>СОУТ</a:t>
          </a:r>
          <a:endParaRPr lang="ru-RU" dirty="0"/>
        </a:p>
      </dgm:t>
    </dgm:pt>
    <dgm:pt modelId="{CCD92787-63CB-4E69-A793-DD0D3BB01F77}" type="parTrans" cxnId="{3E7860A8-85F4-4561-8B0B-9FE671B1512A}">
      <dgm:prSet/>
      <dgm:spPr/>
      <dgm:t>
        <a:bodyPr/>
        <a:lstStyle/>
        <a:p>
          <a:endParaRPr lang="ru-RU"/>
        </a:p>
      </dgm:t>
    </dgm:pt>
    <dgm:pt modelId="{239551AF-1451-4196-9888-E902B4A8E0EB}" type="sibTrans" cxnId="{3E7860A8-85F4-4561-8B0B-9FE671B1512A}">
      <dgm:prSet/>
      <dgm:spPr/>
      <dgm:t>
        <a:bodyPr/>
        <a:lstStyle/>
        <a:p>
          <a:endParaRPr lang="ru-RU"/>
        </a:p>
      </dgm:t>
    </dgm:pt>
    <dgm:pt modelId="{54D56AE2-DD8E-4304-A769-BE99F46BF6A7}">
      <dgm:prSet phldrT="[Текст]"/>
      <dgm:spPr/>
      <dgm:t>
        <a:bodyPr/>
        <a:lstStyle/>
        <a:p>
          <a:r>
            <a:rPr lang="ru-RU" dirty="0" smtClean="0"/>
            <a:t>Проведение ПМО</a:t>
          </a:r>
          <a:endParaRPr lang="ru-RU" dirty="0"/>
        </a:p>
      </dgm:t>
    </dgm:pt>
    <dgm:pt modelId="{5A3D9C34-8983-4414-8CE9-C3C406C0C54F}" type="parTrans" cxnId="{33EFA948-B298-40CC-ABE4-C1357F15B7CE}">
      <dgm:prSet/>
      <dgm:spPr/>
      <dgm:t>
        <a:bodyPr/>
        <a:lstStyle/>
        <a:p>
          <a:endParaRPr lang="ru-RU"/>
        </a:p>
      </dgm:t>
    </dgm:pt>
    <dgm:pt modelId="{E8685525-5B79-44FE-AB3C-451C405E84D7}" type="sibTrans" cxnId="{33EFA948-B298-40CC-ABE4-C1357F15B7CE}">
      <dgm:prSet/>
      <dgm:spPr/>
      <dgm:t>
        <a:bodyPr/>
        <a:lstStyle/>
        <a:p>
          <a:endParaRPr lang="ru-RU"/>
        </a:p>
      </dgm:t>
    </dgm:pt>
    <dgm:pt modelId="{ABC80BEC-F7AA-4F1A-B595-7D41AB88BD10}">
      <dgm:prSet phldrT="[Текст]"/>
      <dgm:spPr/>
      <dgm:t>
        <a:bodyPr/>
        <a:lstStyle/>
        <a:p>
          <a:r>
            <a:rPr lang="ru-RU" dirty="0" smtClean="0"/>
            <a:t>Приобретение аптечек</a:t>
          </a:r>
          <a:endParaRPr lang="ru-RU" dirty="0"/>
        </a:p>
      </dgm:t>
    </dgm:pt>
    <dgm:pt modelId="{0A05F8BA-046A-4BA4-B050-77BBF82CA933}" type="parTrans" cxnId="{8F366F9E-D811-42F5-A6EC-98187F01EB18}">
      <dgm:prSet/>
      <dgm:spPr/>
      <dgm:t>
        <a:bodyPr/>
        <a:lstStyle/>
        <a:p>
          <a:endParaRPr lang="ru-RU"/>
        </a:p>
      </dgm:t>
    </dgm:pt>
    <dgm:pt modelId="{0B2F13C7-784F-4269-80D2-910D73EE6D2E}" type="sibTrans" cxnId="{8F366F9E-D811-42F5-A6EC-98187F01EB18}">
      <dgm:prSet/>
      <dgm:spPr/>
      <dgm:t>
        <a:bodyPr/>
        <a:lstStyle/>
        <a:p>
          <a:endParaRPr lang="ru-RU"/>
        </a:p>
      </dgm:t>
    </dgm:pt>
    <dgm:pt modelId="{4CFC5F23-2D3D-47AB-A4E9-4977E2F7705E}">
      <dgm:prSet phldrT="[Текст]"/>
      <dgm:spPr/>
      <dgm:t>
        <a:bodyPr/>
        <a:lstStyle/>
        <a:p>
          <a:r>
            <a:rPr lang="ru-RU" dirty="0" smtClean="0"/>
            <a:t>Приобретение СИЗ</a:t>
          </a:r>
          <a:endParaRPr lang="ru-RU" dirty="0"/>
        </a:p>
      </dgm:t>
    </dgm:pt>
    <dgm:pt modelId="{32C73C5E-0166-4607-B91D-2D753F17DF9B}" type="parTrans" cxnId="{1783B659-AA82-4669-810F-52D12C355002}">
      <dgm:prSet/>
      <dgm:spPr/>
      <dgm:t>
        <a:bodyPr/>
        <a:lstStyle/>
        <a:p>
          <a:endParaRPr lang="ru-RU"/>
        </a:p>
      </dgm:t>
    </dgm:pt>
    <dgm:pt modelId="{4D80D4DC-E183-4511-AAE1-533F943F7AF8}" type="sibTrans" cxnId="{1783B659-AA82-4669-810F-52D12C355002}">
      <dgm:prSet/>
      <dgm:spPr/>
      <dgm:t>
        <a:bodyPr/>
        <a:lstStyle/>
        <a:p>
          <a:endParaRPr lang="ru-RU"/>
        </a:p>
      </dgm:t>
    </dgm:pt>
    <dgm:pt modelId="{9EA146E9-4B0C-4831-954D-9EB5B0EF1DC2}" type="pres">
      <dgm:prSet presAssocID="{39C90033-120B-4F1B-978A-B8022249F2CA}" presName="Name0" presStyleCnt="0">
        <dgm:presLayoutVars>
          <dgm:chMax val="1"/>
          <dgm:dir/>
          <dgm:animLvl val="ctr"/>
          <dgm:resizeHandles val="exact"/>
        </dgm:presLayoutVars>
      </dgm:prSet>
      <dgm:spPr/>
      <dgm:t>
        <a:bodyPr/>
        <a:lstStyle/>
        <a:p>
          <a:endParaRPr lang="ru-RU"/>
        </a:p>
      </dgm:t>
    </dgm:pt>
    <dgm:pt modelId="{B3343983-A881-4CB4-AB38-DAF0E0A77A1A}" type="pres">
      <dgm:prSet presAssocID="{D181DAE1-3F25-44F5-A107-43B440E5052A}" presName="centerShape" presStyleLbl="node0" presStyleIdx="0" presStyleCnt="1"/>
      <dgm:spPr/>
      <dgm:t>
        <a:bodyPr/>
        <a:lstStyle/>
        <a:p>
          <a:endParaRPr lang="ru-RU"/>
        </a:p>
      </dgm:t>
    </dgm:pt>
    <dgm:pt modelId="{04D15498-88B9-4FF7-A2B8-99B9289676DF}" type="pres">
      <dgm:prSet presAssocID="{CCD92787-63CB-4E69-A793-DD0D3BB01F77}" presName="parTrans" presStyleLbl="sibTrans2D1" presStyleIdx="0" presStyleCnt="4"/>
      <dgm:spPr/>
      <dgm:t>
        <a:bodyPr/>
        <a:lstStyle/>
        <a:p>
          <a:endParaRPr lang="ru-RU"/>
        </a:p>
      </dgm:t>
    </dgm:pt>
    <dgm:pt modelId="{67722B34-A39C-4825-8D0C-CE69AB2A1D52}" type="pres">
      <dgm:prSet presAssocID="{CCD92787-63CB-4E69-A793-DD0D3BB01F77}" presName="connectorText" presStyleLbl="sibTrans2D1" presStyleIdx="0" presStyleCnt="4"/>
      <dgm:spPr/>
      <dgm:t>
        <a:bodyPr/>
        <a:lstStyle/>
        <a:p>
          <a:endParaRPr lang="ru-RU"/>
        </a:p>
      </dgm:t>
    </dgm:pt>
    <dgm:pt modelId="{330EABBA-6656-4379-81D8-1DA7F36DCE44}" type="pres">
      <dgm:prSet presAssocID="{063F4638-9A07-426F-BF0D-9A77BF470F48}" presName="node" presStyleLbl="node1" presStyleIdx="0" presStyleCnt="4">
        <dgm:presLayoutVars>
          <dgm:bulletEnabled val="1"/>
        </dgm:presLayoutVars>
      </dgm:prSet>
      <dgm:spPr/>
      <dgm:t>
        <a:bodyPr/>
        <a:lstStyle/>
        <a:p>
          <a:endParaRPr lang="ru-RU"/>
        </a:p>
      </dgm:t>
    </dgm:pt>
    <dgm:pt modelId="{299EC2D8-33AA-434A-A820-E3F7FAFAE601}" type="pres">
      <dgm:prSet presAssocID="{5A3D9C34-8983-4414-8CE9-C3C406C0C54F}" presName="parTrans" presStyleLbl="sibTrans2D1" presStyleIdx="1" presStyleCnt="4"/>
      <dgm:spPr/>
      <dgm:t>
        <a:bodyPr/>
        <a:lstStyle/>
        <a:p>
          <a:endParaRPr lang="ru-RU"/>
        </a:p>
      </dgm:t>
    </dgm:pt>
    <dgm:pt modelId="{F3D0A37A-A474-4009-B150-FB2F7AC68410}" type="pres">
      <dgm:prSet presAssocID="{5A3D9C34-8983-4414-8CE9-C3C406C0C54F}" presName="connectorText" presStyleLbl="sibTrans2D1" presStyleIdx="1" presStyleCnt="4"/>
      <dgm:spPr/>
      <dgm:t>
        <a:bodyPr/>
        <a:lstStyle/>
        <a:p>
          <a:endParaRPr lang="ru-RU"/>
        </a:p>
      </dgm:t>
    </dgm:pt>
    <dgm:pt modelId="{877B0AA3-4BF3-4AC9-99E3-B55329F1BF4C}" type="pres">
      <dgm:prSet presAssocID="{54D56AE2-DD8E-4304-A769-BE99F46BF6A7}" presName="node" presStyleLbl="node1" presStyleIdx="1" presStyleCnt="4" custRadScaleRad="160932" custRadScaleInc="964">
        <dgm:presLayoutVars>
          <dgm:bulletEnabled val="1"/>
        </dgm:presLayoutVars>
      </dgm:prSet>
      <dgm:spPr/>
      <dgm:t>
        <a:bodyPr/>
        <a:lstStyle/>
        <a:p>
          <a:endParaRPr lang="ru-RU"/>
        </a:p>
      </dgm:t>
    </dgm:pt>
    <dgm:pt modelId="{4D86DB5C-CFE5-405C-8097-021CCB12602D}" type="pres">
      <dgm:prSet presAssocID="{0A05F8BA-046A-4BA4-B050-77BBF82CA933}" presName="parTrans" presStyleLbl="sibTrans2D1" presStyleIdx="2" presStyleCnt="4"/>
      <dgm:spPr/>
      <dgm:t>
        <a:bodyPr/>
        <a:lstStyle/>
        <a:p>
          <a:endParaRPr lang="ru-RU"/>
        </a:p>
      </dgm:t>
    </dgm:pt>
    <dgm:pt modelId="{CD4CA01E-F2A8-4898-92FC-443A03F3073D}" type="pres">
      <dgm:prSet presAssocID="{0A05F8BA-046A-4BA4-B050-77BBF82CA933}" presName="connectorText" presStyleLbl="sibTrans2D1" presStyleIdx="2" presStyleCnt="4"/>
      <dgm:spPr/>
      <dgm:t>
        <a:bodyPr/>
        <a:lstStyle/>
        <a:p>
          <a:endParaRPr lang="ru-RU"/>
        </a:p>
      </dgm:t>
    </dgm:pt>
    <dgm:pt modelId="{86FE2272-4253-4D6C-800B-2A266ADFE80F}" type="pres">
      <dgm:prSet presAssocID="{ABC80BEC-F7AA-4F1A-B595-7D41AB88BD10}" presName="node" presStyleLbl="node1" presStyleIdx="2" presStyleCnt="4">
        <dgm:presLayoutVars>
          <dgm:bulletEnabled val="1"/>
        </dgm:presLayoutVars>
      </dgm:prSet>
      <dgm:spPr/>
      <dgm:t>
        <a:bodyPr/>
        <a:lstStyle/>
        <a:p>
          <a:endParaRPr lang="ru-RU"/>
        </a:p>
      </dgm:t>
    </dgm:pt>
    <dgm:pt modelId="{53702EEB-8678-4007-8E5D-B1E04EC3FC95}" type="pres">
      <dgm:prSet presAssocID="{32C73C5E-0166-4607-B91D-2D753F17DF9B}" presName="parTrans" presStyleLbl="sibTrans2D1" presStyleIdx="3" presStyleCnt="4"/>
      <dgm:spPr/>
      <dgm:t>
        <a:bodyPr/>
        <a:lstStyle/>
        <a:p>
          <a:endParaRPr lang="ru-RU"/>
        </a:p>
      </dgm:t>
    </dgm:pt>
    <dgm:pt modelId="{80F3BB17-5B93-4463-99B8-D188FE688D9B}" type="pres">
      <dgm:prSet presAssocID="{32C73C5E-0166-4607-B91D-2D753F17DF9B}" presName="connectorText" presStyleLbl="sibTrans2D1" presStyleIdx="3" presStyleCnt="4"/>
      <dgm:spPr/>
      <dgm:t>
        <a:bodyPr/>
        <a:lstStyle/>
        <a:p>
          <a:endParaRPr lang="ru-RU"/>
        </a:p>
      </dgm:t>
    </dgm:pt>
    <dgm:pt modelId="{37CE7171-172E-472B-AF8A-0882E3CBFCE9}" type="pres">
      <dgm:prSet presAssocID="{4CFC5F23-2D3D-47AB-A4E9-4977E2F7705E}" presName="node" presStyleLbl="node1" presStyleIdx="3" presStyleCnt="4" custRadScaleRad="163894" custRadScaleInc="1420">
        <dgm:presLayoutVars>
          <dgm:bulletEnabled val="1"/>
        </dgm:presLayoutVars>
      </dgm:prSet>
      <dgm:spPr/>
      <dgm:t>
        <a:bodyPr/>
        <a:lstStyle/>
        <a:p>
          <a:endParaRPr lang="ru-RU"/>
        </a:p>
      </dgm:t>
    </dgm:pt>
  </dgm:ptLst>
  <dgm:cxnLst>
    <dgm:cxn modelId="{4DA126BA-43C6-4D15-97E5-355586A7046F}" type="presOf" srcId="{063F4638-9A07-426F-BF0D-9A77BF470F48}" destId="{330EABBA-6656-4379-81D8-1DA7F36DCE44}" srcOrd="0" destOrd="0" presId="urn:microsoft.com/office/officeart/2005/8/layout/radial5"/>
    <dgm:cxn modelId="{B8207951-6E7B-48EE-B085-F093E5C09535}" srcId="{39C90033-120B-4F1B-978A-B8022249F2CA}" destId="{D181DAE1-3F25-44F5-A107-43B440E5052A}" srcOrd="0" destOrd="0" parTransId="{63C64350-8BC7-4458-801B-C5A45629D2BC}" sibTransId="{E0FAAC7C-1BE0-49F1-9108-D4C84BAC8BC4}"/>
    <dgm:cxn modelId="{D8057901-A558-4807-8153-53DE60A57D44}" type="presOf" srcId="{54D56AE2-DD8E-4304-A769-BE99F46BF6A7}" destId="{877B0AA3-4BF3-4AC9-99E3-B55329F1BF4C}" srcOrd="0" destOrd="0" presId="urn:microsoft.com/office/officeart/2005/8/layout/radial5"/>
    <dgm:cxn modelId="{A41D4F6F-8855-40C2-8D2B-84E3140343D8}" type="presOf" srcId="{0A05F8BA-046A-4BA4-B050-77BBF82CA933}" destId="{4D86DB5C-CFE5-405C-8097-021CCB12602D}" srcOrd="0" destOrd="0" presId="urn:microsoft.com/office/officeart/2005/8/layout/radial5"/>
    <dgm:cxn modelId="{13B0DB5E-BC8B-4166-ABF8-E48935C48A55}" type="presOf" srcId="{39C90033-120B-4F1B-978A-B8022249F2CA}" destId="{9EA146E9-4B0C-4831-954D-9EB5B0EF1DC2}" srcOrd="0" destOrd="0" presId="urn:microsoft.com/office/officeart/2005/8/layout/radial5"/>
    <dgm:cxn modelId="{AFE8F055-2A3A-4C5A-88DC-16E2E5C04ECA}" type="presOf" srcId="{ABC80BEC-F7AA-4F1A-B595-7D41AB88BD10}" destId="{86FE2272-4253-4D6C-800B-2A266ADFE80F}" srcOrd="0" destOrd="0" presId="urn:microsoft.com/office/officeart/2005/8/layout/radial5"/>
    <dgm:cxn modelId="{E17598DC-7252-43BF-A137-74DA7C2731C2}" type="presOf" srcId="{32C73C5E-0166-4607-B91D-2D753F17DF9B}" destId="{80F3BB17-5B93-4463-99B8-D188FE688D9B}" srcOrd="1" destOrd="0" presId="urn:microsoft.com/office/officeart/2005/8/layout/radial5"/>
    <dgm:cxn modelId="{33EFA948-B298-40CC-ABE4-C1357F15B7CE}" srcId="{D181DAE1-3F25-44F5-A107-43B440E5052A}" destId="{54D56AE2-DD8E-4304-A769-BE99F46BF6A7}" srcOrd="1" destOrd="0" parTransId="{5A3D9C34-8983-4414-8CE9-C3C406C0C54F}" sibTransId="{E8685525-5B79-44FE-AB3C-451C405E84D7}"/>
    <dgm:cxn modelId="{3E7860A8-85F4-4561-8B0B-9FE671B1512A}" srcId="{D181DAE1-3F25-44F5-A107-43B440E5052A}" destId="{063F4638-9A07-426F-BF0D-9A77BF470F48}" srcOrd="0" destOrd="0" parTransId="{CCD92787-63CB-4E69-A793-DD0D3BB01F77}" sibTransId="{239551AF-1451-4196-9888-E902B4A8E0EB}"/>
    <dgm:cxn modelId="{351E804A-C588-45FC-A3D8-6F27DDF54E4B}" type="presOf" srcId="{4CFC5F23-2D3D-47AB-A4E9-4977E2F7705E}" destId="{37CE7171-172E-472B-AF8A-0882E3CBFCE9}" srcOrd="0" destOrd="0" presId="urn:microsoft.com/office/officeart/2005/8/layout/radial5"/>
    <dgm:cxn modelId="{C8F48DF2-C811-48EA-89FE-2B760079329A}" type="presOf" srcId="{32C73C5E-0166-4607-B91D-2D753F17DF9B}" destId="{53702EEB-8678-4007-8E5D-B1E04EC3FC95}" srcOrd="0" destOrd="0" presId="urn:microsoft.com/office/officeart/2005/8/layout/radial5"/>
    <dgm:cxn modelId="{102F097D-77FF-4094-969D-90972AE65FB8}" type="presOf" srcId="{0A05F8BA-046A-4BA4-B050-77BBF82CA933}" destId="{CD4CA01E-F2A8-4898-92FC-443A03F3073D}" srcOrd="1" destOrd="0" presId="urn:microsoft.com/office/officeart/2005/8/layout/radial5"/>
    <dgm:cxn modelId="{B3643E15-712B-488D-9139-3916074D3E73}" type="presOf" srcId="{CCD92787-63CB-4E69-A793-DD0D3BB01F77}" destId="{04D15498-88B9-4FF7-A2B8-99B9289676DF}" srcOrd="0" destOrd="0" presId="urn:microsoft.com/office/officeart/2005/8/layout/radial5"/>
    <dgm:cxn modelId="{1783B659-AA82-4669-810F-52D12C355002}" srcId="{D181DAE1-3F25-44F5-A107-43B440E5052A}" destId="{4CFC5F23-2D3D-47AB-A4E9-4977E2F7705E}" srcOrd="3" destOrd="0" parTransId="{32C73C5E-0166-4607-B91D-2D753F17DF9B}" sibTransId="{4D80D4DC-E183-4511-AAE1-533F943F7AF8}"/>
    <dgm:cxn modelId="{F2E0C835-5754-4BC6-A5E3-C496231E20D5}" type="presOf" srcId="{D181DAE1-3F25-44F5-A107-43B440E5052A}" destId="{B3343983-A881-4CB4-AB38-DAF0E0A77A1A}" srcOrd="0" destOrd="0" presId="urn:microsoft.com/office/officeart/2005/8/layout/radial5"/>
    <dgm:cxn modelId="{872827A5-9A7D-41D9-B712-C014F738DC77}" type="presOf" srcId="{5A3D9C34-8983-4414-8CE9-C3C406C0C54F}" destId="{299EC2D8-33AA-434A-A820-E3F7FAFAE601}" srcOrd="0" destOrd="0" presId="urn:microsoft.com/office/officeart/2005/8/layout/radial5"/>
    <dgm:cxn modelId="{8F366F9E-D811-42F5-A6EC-98187F01EB18}" srcId="{D181DAE1-3F25-44F5-A107-43B440E5052A}" destId="{ABC80BEC-F7AA-4F1A-B595-7D41AB88BD10}" srcOrd="2" destOrd="0" parTransId="{0A05F8BA-046A-4BA4-B050-77BBF82CA933}" sibTransId="{0B2F13C7-784F-4269-80D2-910D73EE6D2E}"/>
    <dgm:cxn modelId="{ACC920CD-AC50-4642-A156-35EEDE244E2D}" type="presOf" srcId="{5A3D9C34-8983-4414-8CE9-C3C406C0C54F}" destId="{F3D0A37A-A474-4009-B150-FB2F7AC68410}" srcOrd="1" destOrd="0" presId="urn:microsoft.com/office/officeart/2005/8/layout/radial5"/>
    <dgm:cxn modelId="{10B485B6-5719-43CF-B7FD-B63D45AA41D6}" type="presOf" srcId="{CCD92787-63CB-4E69-A793-DD0D3BB01F77}" destId="{67722B34-A39C-4825-8D0C-CE69AB2A1D52}" srcOrd="1" destOrd="0" presId="urn:microsoft.com/office/officeart/2005/8/layout/radial5"/>
    <dgm:cxn modelId="{370AD6F4-D9D4-4EC7-8958-19A6B218EE36}" type="presParOf" srcId="{9EA146E9-4B0C-4831-954D-9EB5B0EF1DC2}" destId="{B3343983-A881-4CB4-AB38-DAF0E0A77A1A}" srcOrd="0" destOrd="0" presId="urn:microsoft.com/office/officeart/2005/8/layout/radial5"/>
    <dgm:cxn modelId="{F648743B-0171-46C6-8589-23C6BCD25797}" type="presParOf" srcId="{9EA146E9-4B0C-4831-954D-9EB5B0EF1DC2}" destId="{04D15498-88B9-4FF7-A2B8-99B9289676DF}" srcOrd="1" destOrd="0" presId="urn:microsoft.com/office/officeart/2005/8/layout/radial5"/>
    <dgm:cxn modelId="{BB75D1B9-F279-4047-A2EA-E65F5A78504B}" type="presParOf" srcId="{04D15498-88B9-4FF7-A2B8-99B9289676DF}" destId="{67722B34-A39C-4825-8D0C-CE69AB2A1D52}" srcOrd="0" destOrd="0" presId="urn:microsoft.com/office/officeart/2005/8/layout/radial5"/>
    <dgm:cxn modelId="{A5162E53-AE27-49A3-A7CF-B374A5C0CB27}" type="presParOf" srcId="{9EA146E9-4B0C-4831-954D-9EB5B0EF1DC2}" destId="{330EABBA-6656-4379-81D8-1DA7F36DCE44}" srcOrd="2" destOrd="0" presId="urn:microsoft.com/office/officeart/2005/8/layout/radial5"/>
    <dgm:cxn modelId="{B8B0CF41-3FEB-4109-831D-28ACAEEA15A0}" type="presParOf" srcId="{9EA146E9-4B0C-4831-954D-9EB5B0EF1DC2}" destId="{299EC2D8-33AA-434A-A820-E3F7FAFAE601}" srcOrd="3" destOrd="0" presId="urn:microsoft.com/office/officeart/2005/8/layout/radial5"/>
    <dgm:cxn modelId="{62DDF63F-8A3B-4F04-A8D9-4AED771FD8EE}" type="presParOf" srcId="{299EC2D8-33AA-434A-A820-E3F7FAFAE601}" destId="{F3D0A37A-A474-4009-B150-FB2F7AC68410}" srcOrd="0" destOrd="0" presId="urn:microsoft.com/office/officeart/2005/8/layout/radial5"/>
    <dgm:cxn modelId="{1435AE61-4FCE-4209-9E48-4DCAE8166F85}" type="presParOf" srcId="{9EA146E9-4B0C-4831-954D-9EB5B0EF1DC2}" destId="{877B0AA3-4BF3-4AC9-99E3-B55329F1BF4C}" srcOrd="4" destOrd="0" presId="urn:microsoft.com/office/officeart/2005/8/layout/radial5"/>
    <dgm:cxn modelId="{CDC97CB2-FFA5-4718-BA23-353E0ACAF899}" type="presParOf" srcId="{9EA146E9-4B0C-4831-954D-9EB5B0EF1DC2}" destId="{4D86DB5C-CFE5-405C-8097-021CCB12602D}" srcOrd="5" destOrd="0" presId="urn:microsoft.com/office/officeart/2005/8/layout/radial5"/>
    <dgm:cxn modelId="{B7CEB810-2478-4991-9D1E-30B7014942A4}" type="presParOf" srcId="{4D86DB5C-CFE5-405C-8097-021CCB12602D}" destId="{CD4CA01E-F2A8-4898-92FC-443A03F3073D}" srcOrd="0" destOrd="0" presId="urn:microsoft.com/office/officeart/2005/8/layout/radial5"/>
    <dgm:cxn modelId="{8883739D-AA0A-4B2A-9FA0-828052AD69F2}" type="presParOf" srcId="{9EA146E9-4B0C-4831-954D-9EB5B0EF1DC2}" destId="{86FE2272-4253-4D6C-800B-2A266ADFE80F}" srcOrd="6" destOrd="0" presId="urn:microsoft.com/office/officeart/2005/8/layout/radial5"/>
    <dgm:cxn modelId="{D6B0098D-61D6-4BE5-BB98-DEF237272355}" type="presParOf" srcId="{9EA146E9-4B0C-4831-954D-9EB5B0EF1DC2}" destId="{53702EEB-8678-4007-8E5D-B1E04EC3FC95}" srcOrd="7" destOrd="0" presId="urn:microsoft.com/office/officeart/2005/8/layout/radial5"/>
    <dgm:cxn modelId="{BC341B45-A312-4B2C-8F61-0DC4BC17DD5F}" type="presParOf" srcId="{53702EEB-8678-4007-8E5D-B1E04EC3FC95}" destId="{80F3BB17-5B93-4463-99B8-D188FE688D9B}" srcOrd="0" destOrd="0" presId="urn:microsoft.com/office/officeart/2005/8/layout/radial5"/>
    <dgm:cxn modelId="{5CCE5EA2-1C8E-466A-93EF-C6CCD99E0F3B}" type="presParOf" srcId="{9EA146E9-4B0C-4831-954D-9EB5B0EF1DC2}" destId="{37CE7171-172E-472B-AF8A-0882E3CBFCE9}" srcOrd="8" destOrd="0" presId="urn:microsoft.com/office/officeart/2005/8/layout/radial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225E3C-CB53-495C-A424-4618C08C2E0E}"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ru-RU"/>
        </a:p>
      </dgm:t>
    </dgm:pt>
    <dgm:pt modelId="{C0077435-CD01-49EE-9F9E-5AD8FBD78B04}" type="pres">
      <dgm:prSet presAssocID="{A7225E3C-CB53-495C-A424-4618C08C2E0E}" presName="Name0" presStyleCnt="0">
        <dgm:presLayoutVars>
          <dgm:chMax val="7"/>
          <dgm:chPref val="7"/>
          <dgm:dir/>
        </dgm:presLayoutVars>
      </dgm:prSet>
      <dgm:spPr/>
      <dgm:t>
        <a:bodyPr/>
        <a:lstStyle/>
        <a:p>
          <a:endParaRPr lang="ru-RU"/>
        </a:p>
      </dgm:t>
    </dgm:pt>
    <dgm:pt modelId="{8E9EAF06-A42E-43AB-A5A4-0D79D739CA13}" type="pres">
      <dgm:prSet presAssocID="{A7225E3C-CB53-495C-A424-4618C08C2E0E}" presName="Name1" presStyleCnt="0"/>
      <dgm:spPr/>
    </dgm:pt>
    <dgm:pt modelId="{CE86F502-3AF1-4C04-9053-246DC8277DC0}" type="pres">
      <dgm:prSet presAssocID="{A7225E3C-CB53-495C-A424-4618C08C2E0E}" presName="cycle" presStyleCnt="0"/>
      <dgm:spPr/>
    </dgm:pt>
    <dgm:pt modelId="{218E94CA-3F67-4F2B-8CC5-6900A255B711}" type="pres">
      <dgm:prSet presAssocID="{A7225E3C-CB53-495C-A424-4618C08C2E0E}" presName="srcNode" presStyleLbl="node1" presStyleIdx="0" presStyleCnt="0"/>
      <dgm:spPr/>
    </dgm:pt>
    <dgm:pt modelId="{098DFA22-1F25-4EA1-B21F-F9E44748D6BC}" type="pres">
      <dgm:prSet presAssocID="{A7225E3C-CB53-495C-A424-4618C08C2E0E}" presName="conn" presStyleLbl="parChTrans1D2" presStyleIdx="0" presStyleCnt="1"/>
      <dgm:spPr/>
    </dgm:pt>
    <dgm:pt modelId="{9511FA46-383B-4D4C-9B84-E7EFA01BD5D9}" type="pres">
      <dgm:prSet presAssocID="{A7225E3C-CB53-495C-A424-4618C08C2E0E}" presName="extraNode" presStyleLbl="node1" presStyleIdx="0" presStyleCnt="0"/>
      <dgm:spPr/>
    </dgm:pt>
    <dgm:pt modelId="{0F7C1075-5E54-4152-AA46-9FBE6DAC54A8}" type="pres">
      <dgm:prSet presAssocID="{A7225E3C-CB53-495C-A424-4618C08C2E0E}" presName="dstNode" presStyleLbl="node1" presStyleIdx="0" presStyleCnt="0"/>
      <dgm:spPr/>
    </dgm:pt>
  </dgm:ptLst>
  <dgm:cxnLst>
    <dgm:cxn modelId="{5CD7C558-0B88-4191-80BD-90E54E602B69}" type="presOf" srcId="{A7225E3C-CB53-495C-A424-4618C08C2E0E}" destId="{C0077435-CD01-49EE-9F9E-5AD8FBD78B04}" srcOrd="0" destOrd="0" presId="urn:microsoft.com/office/officeart/2008/layout/VerticalCurvedList"/>
    <dgm:cxn modelId="{93220033-A485-4C03-9CBB-5131C6E03DAA}" type="presParOf" srcId="{C0077435-CD01-49EE-9F9E-5AD8FBD78B04}" destId="{8E9EAF06-A42E-43AB-A5A4-0D79D739CA13}" srcOrd="0" destOrd="0" presId="urn:microsoft.com/office/officeart/2008/layout/VerticalCurvedList"/>
    <dgm:cxn modelId="{0125D5F5-D62B-4528-B13E-8ABBEABFA053}" type="presParOf" srcId="{8E9EAF06-A42E-43AB-A5A4-0D79D739CA13}" destId="{CE86F502-3AF1-4C04-9053-246DC8277DC0}" srcOrd="0" destOrd="0" presId="urn:microsoft.com/office/officeart/2008/layout/VerticalCurvedList"/>
    <dgm:cxn modelId="{29D83F79-6DBB-4D5E-BD67-360208F494F6}" type="presParOf" srcId="{CE86F502-3AF1-4C04-9053-246DC8277DC0}" destId="{218E94CA-3F67-4F2B-8CC5-6900A255B711}" srcOrd="0" destOrd="0" presId="urn:microsoft.com/office/officeart/2008/layout/VerticalCurvedList"/>
    <dgm:cxn modelId="{FDA79117-A8A5-469C-9731-26B43E520205}" type="presParOf" srcId="{CE86F502-3AF1-4C04-9053-246DC8277DC0}" destId="{098DFA22-1F25-4EA1-B21F-F9E44748D6BC}" srcOrd="1" destOrd="0" presId="urn:microsoft.com/office/officeart/2008/layout/VerticalCurvedList"/>
    <dgm:cxn modelId="{F137F5A0-9A91-4579-AC66-70E53CFB156A}" type="presParOf" srcId="{CE86F502-3AF1-4C04-9053-246DC8277DC0}" destId="{9511FA46-383B-4D4C-9B84-E7EFA01BD5D9}" srcOrd="2" destOrd="0" presId="urn:microsoft.com/office/officeart/2008/layout/VerticalCurvedList"/>
    <dgm:cxn modelId="{7091FA6C-681B-4C6A-AF8A-9B0B3B383080}" type="presParOf" srcId="{CE86F502-3AF1-4C04-9053-246DC8277DC0}" destId="{0F7C1075-5E54-4152-AA46-9FBE6DAC54A8}" srcOrd="3"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B0131-7EA3-43F1-B81F-54A157343460}">
      <dsp:nvSpPr>
        <dsp:cNvPr id="0" name=""/>
        <dsp:cNvSpPr/>
      </dsp:nvSpPr>
      <dsp:spPr>
        <a:xfrm>
          <a:off x="0" y="0"/>
          <a:ext cx="9645051" cy="218071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E32FF2-3919-4114-B7A0-73CAAA0994CF}">
      <dsp:nvSpPr>
        <dsp:cNvPr id="0" name=""/>
        <dsp:cNvSpPr/>
      </dsp:nvSpPr>
      <dsp:spPr>
        <a:xfrm>
          <a:off x="292007" y="290761"/>
          <a:ext cx="2107217" cy="1599188"/>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3B6411-7831-4524-BE9A-36549BF01104}">
      <dsp:nvSpPr>
        <dsp:cNvPr id="0" name=""/>
        <dsp:cNvSpPr/>
      </dsp:nvSpPr>
      <dsp:spPr>
        <a:xfrm rot="10800000">
          <a:off x="292007" y="2180711"/>
          <a:ext cx="2107217" cy="266531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ru-RU" sz="2000" kern="1200" dirty="0" smtClean="0"/>
            <a:t>Более 17 тысяч проведенных ПМО  за счет средств ОСС от НС на производстве и ПЗ</a:t>
          </a:r>
          <a:endParaRPr lang="ru-RU" sz="2000" kern="1200" dirty="0"/>
        </a:p>
      </dsp:txBody>
      <dsp:txXfrm rot="10800000">
        <a:off x="356811" y="2180711"/>
        <a:ext cx="1977609" cy="2600510"/>
      </dsp:txXfrm>
    </dsp:sp>
    <dsp:sp modelId="{6AD6BE00-73E3-4C20-8BCF-4820653DECAD}">
      <dsp:nvSpPr>
        <dsp:cNvPr id="0" name=""/>
        <dsp:cNvSpPr/>
      </dsp:nvSpPr>
      <dsp:spPr>
        <a:xfrm>
          <a:off x="2609947" y="290761"/>
          <a:ext cx="2107217" cy="1599188"/>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672ACF-F7F8-4DC1-AC57-8CC8432A4F74}">
      <dsp:nvSpPr>
        <dsp:cNvPr id="0" name=""/>
        <dsp:cNvSpPr/>
      </dsp:nvSpPr>
      <dsp:spPr>
        <a:xfrm rot="10800000">
          <a:off x="2609947" y="2180711"/>
          <a:ext cx="2107217" cy="266531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ru-RU" sz="2000" kern="1200" dirty="0" smtClean="0"/>
            <a:t>Более 43 тысяч СИЗ, приобретен-</a:t>
          </a:r>
          <a:r>
            <a:rPr lang="ru-RU" sz="2000" kern="1200" dirty="0" err="1" smtClean="0"/>
            <a:t>ных</a:t>
          </a:r>
          <a:r>
            <a:rPr lang="ru-RU" sz="2000" kern="1200" dirty="0" smtClean="0"/>
            <a:t> за счет средств ОСС от НС на производстве и ПЗ</a:t>
          </a:r>
          <a:endParaRPr lang="ru-RU" sz="2000" kern="1200" dirty="0"/>
        </a:p>
      </dsp:txBody>
      <dsp:txXfrm rot="10800000">
        <a:off x="2674751" y="2180711"/>
        <a:ext cx="1977609" cy="2600510"/>
      </dsp:txXfrm>
    </dsp:sp>
    <dsp:sp modelId="{608575E4-213D-4C16-9526-723D046BB259}">
      <dsp:nvSpPr>
        <dsp:cNvPr id="0" name=""/>
        <dsp:cNvSpPr/>
      </dsp:nvSpPr>
      <dsp:spPr>
        <a:xfrm>
          <a:off x="4927886" y="290761"/>
          <a:ext cx="2107217" cy="1599188"/>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628E86-C42A-48F8-ACC5-5B2E4A9C5DBC}">
      <dsp:nvSpPr>
        <dsp:cNvPr id="0" name=""/>
        <dsp:cNvSpPr/>
      </dsp:nvSpPr>
      <dsp:spPr>
        <a:xfrm rot="10800000">
          <a:off x="4927886" y="2180711"/>
          <a:ext cx="2107217" cy="266531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ru-RU" sz="2000" kern="1200" dirty="0" smtClean="0"/>
            <a:t>Более 4,7 тыс. рабочих мест, на которых идентифицированы производственные факторы</a:t>
          </a:r>
          <a:endParaRPr lang="ru-RU" sz="2000" kern="1200" dirty="0"/>
        </a:p>
      </dsp:txBody>
      <dsp:txXfrm rot="10800000">
        <a:off x="4992690" y="2180711"/>
        <a:ext cx="1977609" cy="2600510"/>
      </dsp:txXfrm>
    </dsp:sp>
    <dsp:sp modelId="{42781DCA-8D1E-4001-8011-251985747288}">
      <dsp:nvSpPr>
        <dsp:cNvPr id="0" name=""/>
        <dsp:cNvSpPr/>
      </dsp:nvSpPr>
      <dsp:spPr>
        <a:xfrm>
          <a:off x="7245825" y="290761"/>
          <a:ext cx="2107217" cy="1599188"/>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8F72A2-8CE6-4A1D-A761-DC494612FCF3}">
      <dsp:nvSpPr>
        <dsp:cNvPr id="0" name=""/>
        <dsp:cNvSpPr/>
      </dsp:nvSpPr>
      <dsp:spPr>
        <a:xfrm rot="10800000">
          <a:off x="7245825" y="2180711"/>
          <a:ext cx="2107217" cy="266531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ru-RU" sz="2000" kern="1200" dirty="0" smtClean="0"/>
            <a:t>Но и </a:t>
          </a:r>
          <a:r>
            <a:rPr lang="ru-RU" sz="2000" kern="1200" dirty="0" smtClean="0"/>
            <a:t>многое другое…</a:t>
          </a:r>
          <a:endParaRPr lang="ru-RU" sz="2000" kern="1200" dirty="0"/>
        </a:p>
      </dsp:txBody>
      <dsp:txXfrm rot="10800000">
        <a:off x="7310629" y="2180711"/>
        <a:ext cx="1977609" cy="2600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43983-A881-4CB4-AB38-DAF0E0A77A1A}">
      <dsp:nvSpPr>
        <dsp:cNvPr id="0" name=""/>
        <dsp:cNvSpPr/>
      </dsp:nvSpPr>
      <dsp:spPr>
        <a:xfrm>
          <a:off x="3640859" y="1955146"/>
          <a:ext cx="1393650" cy="139365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kern="1200" dirty="0" smtClean="0"/>
            <a:t>Всего </a:t>
          </a:r>
        </a:p>
        <a:p>
          <a:pPr lvl="0" algn="ctr" defTabSz="577850">
            <a:lnSpc>
              <a:spcPct val="90000"/>
            </a:lnSpc>
            <a:spcBef>
              <a:spcPct val="0"/>
            </a:spcBef>
            <a:spcAft>
              <a:spcPct val="35000"/>
            </a:spcAft>
          </a:pPr>
          <a:r>
            <a:rPr lang="ru-RU" sz="1300" kern="1200" dirty="0" smtClean="0"/>
            <a:t>16 мероприятий</a:t>
          </a:r>
          <a:endParaRPr lang="ru-RU" sz="1300" kern="1200" dirty="0"/>
        </a:p>
      </dsp:txBody>
      <dsp:txXfrm>
        <a:off x="3844954" y="2159241"/>
        <a:ext cx="985460" cy="985460"/>
      </dsp:txXfrm>
    </dsp:sp>
    <dsp:sp modelId="{04D15498-88B9-4FF7-A2B8-99B9289676DF}">
      <dsp:nvSpPr>
        <dsp:cNvPr id="0" name=""/>
        <dsp:cNvSpPr/>
      </dsp:nvSpPr>
      <dsp:spPr>
        <a:xfrm rot="16200000">
          <a:off x="4189455" y="1446937"/>
          <a:ext cx="296459" cy="47384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4233924" y="1586174"/>
        <a:ext cx="207521" cy="284305"/>
      </dsp:txXfrm>
    </dsp:sp>
    <dsp:sp modelId="{330EABBA-6656-4379-81D8-1DA7F36DCE44}">
      <dsp:nvSpPr>
        <dsp:cNvPr id="0" name=""/>
        <dsp:cNvSpPr/>
      </dsp:nvSpPr>
      <dsp:spPr>
        <a:xfrm>
          <a:off x="3640859" y="2138"/>
          <a:ext cx="1393650" cy="139365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СОУТ</a:t>
          </a:r>
          <a:endParaRPr lang="ru-RU" sz="1200" kern="1200" dirty="0"/>
        </a:p>
      </dsp:txBody>
      <dsp:txXfrm>
        <a:off x="3844954" y="206233"/>
        <a:ext cx="985460" cy="985460"/>
      </dsp:txXfrm>
    </dsp:sp>
    <dsp:sp modelId="{299EC2D8-33AA-434A-A820-E3F7FAFAE601}">
      <dsp:nvSpPr>
        <dsp:cNvPr id="0" name=""/>
        <dsp:cNvSpPr/>
      </dsp:nvSpPr>
      <dsp:spPr>
        <a:xfrm rot="26028">
          <a:off x="5419326" y="2426750"/>
          <a:ext cx="927162" cy="47384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5419328" y="2520980"/>
        <a:ext cx="785010" cy="284305"/>
      </dsp:txXfrm>
    </dsp:sp>
    <dsp:sp modelId="{877B0AA3-4BF3-4AC9-99E3-B55329F1BF4C}">
      <dsp:nvSpPr>
        <dsp:cNvPr id="0" name=""/>
        <dsp:cNvSpPr/>
      </dsp:nvSpPr>
      <dsp:spPr>
        <a:xfrm>
          <a:off x="6783783" y="1978942"/>
          <a:ext cx="1393650" cy="139365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Проведение ПМО</a:t>
          </a:r>
          <a:endParaRPr lang="ru-RU" sz="1200" kern="1200" dirty="0"/>
        </a:p>
      </dsp:txBody>
      <dsp:txXfrm>
        <a:off x="6987878" y="2183037"/>
        <a:ext cx="985460" cy="985460"/>
      </dsp:txXfrm>
    </dsp:sp>
    <dsp:sp modelId="{4D86DB5C-CFE5-405C-8097-021CCB12602D}">
      <dsp:nvSpPr>
        <dsp:cNvPr id="0" name=""/>
        <dsp:cNvSpPr/>
      </dsp:nvSpPr>
      <dsp:spPr>
        <a:xfrm rot="5400000">
          <a:off x="4189455" y="3383164"/>
          <a:ext cx="296459" cy="47384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4233924" y="3433463"/>
        <a:ext cx="207521" cy="284305"/>
      </dsp:txXfrm>
    </dsp:sp>
    <dsp:sp modelId="{86FE2272-4253-4D6C-800B-2A266ADFE80F}">
      <dsp:nvSpPr>
        <dsp:cNvPr id="0" name=""/>
        <dsp:cNvSpPr/>
      </dsp:nvSpPr>
      <dsp:spPr>
        <a:xfrm>
          <a:off x="3640859" y="3908153"/>
          <a:ext cx="1393650" cy="139365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Приобретение аптечек</a:t>
          </a:r>
          <a:endParaRPr lang="ru-RU" sz="1200" kern="1200" dirty="0"/>
        </a:p>
      </dsp:txBody>
      <dsp:txXfrm>
        <a:off x="3844954" y="4112248"/>
        <a:ext cx="985460" cy="985460"/>
      </dsp:txXfrm>
    </dsp:sp>
    <dsp:sp modelId="{53702EEB-8678-4007-8E5D-B1E04EC3FC95}">
      <dsp:nvSpPr>
        <dsp:cNvPr id="0" name=""/>
        <dsp:cNvSpPr/>
      </dsp:nvSpPr>
      <dsp:spPr>
        <a:xfrm rot="10838340">
          <a:off x="2285548" y="2397504"/>
          <a:ext cx="957822" cy="47384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0800000">
        <a:off x="2427696" y="2493065"/>
        <a:ext cx="815670" cy="284305"/>
      </dsp:txXfrm>
    </dsp:sp>
    <dsp:sp modelId="{37CE7171-172E-472B-AF8A-0882E3CBFCE9}">
      <dsp:nvSpPr>
        <dsp:cNvPr id="0" name=""/>
        <dsp:cNvSpPr/>
      </dsp:nvSpPr>
      <dsp:spPr>
        <a:xfrm>
          <a:off x="440196" y="1919448"/>
          <a:ext cx="1393650" cy="139365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Приобретение СИЗ</a:t>
          </a:r>
          <a:endParaRPr lang="ru-RU" sz="1200" kern="1200" dirty="0"/>
        </a:p>
      </dsp:txBody>
      <dsp:txXfrm>
        <a:off x="644291" y="2123543"/>
        <a:ext cx="985460" cy="985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2"/>
            <a:ext cx="2946400" cy="496888"/>
          </a:xfrm>
          <a:prstGeom prst="rect">
            <a:avLst/>
          </a:prstGeom>
        </p:spPr>
        <p:txBody>
          <a:bodyPr vert="horz" lIns="91440" tIns="45720" rIns="91440" bIns="45720" rtlCol="0"/>
          <a:lstStyle>
            <a:lvl1pPr algn="r">
              <a:defRPr sz="1200"/>
            </a:lvl1pPr>
          </a:lstStyle>
          <a:p>
            <a:fld id="{9E35A735-A643-46AD-A768-5F7E2092BBA3}" type="datetimeFigureOut">
              <a:rPr lang="ru-RU" smtClean="0"/>
              <a:pPr/>
              <a:t>20.03.2024</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B75A64A-7491-4C25-A42F-77498D5AC3F5}" type="slidenum">
              <a:rPr lang="ru-RU" smtClean="0"/>
              <a:pPr/>
              <a:t>‹#›</a:t>
            </a:fld>
            <a:endParaRPr lang="ru-RU"/>
          </a:p>
        </p:txBody>
      </p:sp>
    </p:spTree>
    <p:extLst>
      <p:ext uri="{BB962C8B-B14F-4D97-AF65-F5344CB8AC3E}">
        <p14:creationId xmlns:p14="http://schemas.microsoft.com/office/powerpoint/2010/main" val="11936251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46400"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49688" y="2"/>
            <a:ext cx="2946400" cy="4984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D93A3D3-4956-4185-AB9F-798365999486}" type="datetimeFigureOut">
              <a:rPr lang="ru-RU"/>
              <a:pPr>
                <a:defRPr/>
              </a:pPr>
              <a:t>20.03.2024</a:t>
            </a:fld>
            <a:endParaRPr lang="ru-RU"/>
          </a:p>
        </p:txBody>
      </p:sp>
      <p:sp>
        <p:nvSpPr>
          <p:cNvPr id="4" name="Образ слайда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2" y="4776790"/>
            <a:ext cx="5438775" cy="3908425"/>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8BB3F7D-6B7D-4D73-9C6F-06EFF8F93980}" type="slidenum">
              <a:rPr lang="ru-RU"/>
              <a:pPr>
                <a:defRPr/>
              </a:pPr>
              <a:t>‹#›</a:t>
            </a:fld>
            <a:endParaRPr lang="ru-RU"/>
          </a:p>
        </p:txBody>
      </p:sp>
    </p:spTree>
    <p:extLst>
      <p:ext uri="{BB962C8B-B14F-4D97-AF65-F5344CB8AC3E}">
        <p14:creationId xmlns:p14="http://schemas.microsoft.com/office/powerpoint/2010/main" val="19098044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Tree>
    <p:extLst>
      <p:ext uri="{BB962C8B-B14F-4D97-AF65-F5344CB8AC3E}">
        <p14:creationId xmlns:p14="http://schemas.microsoft.com/office/powerpoint/2010/main" val="2190124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3863" y="1244600"/>
            <a:ext cx="5949950" cy="334645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76110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1638" y="1246188"/>
            <a:ext cx="5957887" cy="33528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837063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8D70430-4F62-499C-8C49-2916A284CD48}" type="slidenum">
              <a:rPr lang="ru-RU" altLang="ru-RU">
                <a:ea typeface="Lucida Sans Unicode" panose="020B0602030504020204" pitchFamily="34" charset="0"/>
                <a:cs typeface="Lucida Sans Unicode" panose="020B0602030504020204" pitchFamily="34" charset="0"/>
              </a:rPr>
              <a:pPr fontAlgn="base">
                <a:spcBef>
                  <a:spcPct val="0"/>
                </a:spcBef>
                <a:spcAft>
                  <a:spcPct val="0"/>
                </a:spcAft>
              </a:pPr>
              <a:t>9</a:t>
            </a:fld>
            <a:endParaRPr lang="ru-RU" altLang="ru-RU">
              <a:ea typeface="Lucida Sans Unicode" panose="020B0602030504020204" pitchFamily="34" charset="0"/>
              <a:cs typeface="Lucida Sans Unicode" panose="020B0602030504020204" pitchFamily="34" charset="0"/>
            </a:endParaRPr>
          </a:p>
        </p:txBody>
      </p:sp>
      <p:sp>
        <p:nvSpPr>
          <p:cNvPr id="36867" name="Rectangle 1"/>
          <p:cNvSpPr>
            <a:spLocks noGrp="1" noRot="1" noChangeAspect="1" noChangeArrowheads="1" noTextEdit="1"/>
          </p:cNvSpPr>
          <p:nvPr>
            <p:ph type="sldImg"/>
          </p:nvPr>
        </p:nvSpPr>
        <p:spPr bwMode="auto">
          <a:xfrm>
            <a:off x="90488" y="746125"/>
            <a:ext cx="6627812" cy="3729038"/>
          </a:xfrm>
          <a:solidFill>
            <a:srgbClr val="FFFFFF"/>
          </a:solidFill>
          <a:ln>
            <a:solidFill>
              <a:srgbClr val="000000"/>
            </a:solidFill>
            <a:miter lim="800000"/>
            <a:headEnd/>
            <a:tailEnd/>
          </a:ln>
        </p:spPr>
      </p:sp>
      <p:sp>
        <p:nvSpPr>
          <p:cNvPr id="36868" name="Rectangle 2"/>
          <p:cNvSpPr>
            <a:spLocks noGrp="1" noChangeArrowheads="1"/>
          </p:cNvSpPr>
          <p:nvPr>
            <p:ph type="body" idx="1"/>
          </p:nvPr>
        </p:nvSpPr>
        <p:spPr bwMode="auto">
          <a:xfrm>
            <a:off x="681038" y="4724400"/>
            <a:ext cx="5445125" cy="4475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endParaRPr lang="ru-RU" altLang="ru-RU" smtClean="0"/>
          </a:p>
        </p:txBody>
      </p:sp>
    </p:spTree>
    <p:extLst>
      <p:ext uri="{BB962C8B-B14F-4D97-AF65-F5344CB8AC3E}">
        <p14:creationId xmlns:p14="http://schemas.microsoft.com/office/powerpoint/2010/main" val="2292107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1638" y="1246188"/>
            <a:ext cx="5957887" cy="33528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800690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1638" y="1246188"/>
            <a:ext cx="5957887" cy="33528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063681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4C14425-D426-4416-9A8D-482E4F565892}" type="datetime1">
              <a:rPr lang="ru-RU" smtClean="0"/>
              <a:pPr>
                <a:defRPr/>
              </a:pPr>
              <a:t>20.03.2024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1</a:t>
            </a:r>
            <a:endParaRPr lang="ru-RU"/>
          </a:p>
        </p:txBody>
      </p:sp>
      <p:sp>
        <p:nvSpPr>
          <p:cNvPr id="6" name="Номер слайда 5"/>
          <p:cNvSpPr>
            <a:spLocks noGrp="1"/>
          </p:cNvSpPr>
          <p:nvPr>
            <p:ph type="sldNum" sz="quarter" idx="12"/>
          </p:nvPr>
        </p:nvSpPr>
        <p:spPr/>
        <p:txBody>
          <a:bodyPr/>
          <a:lstStyle>
            <a:lvl1pPr>
              <a:defRPr/>
            </a:lvl1pPr>
          </a:lstStyle>
          <a:p>
            <a:pPr>
              <a:defRPr/>
            </a:pPr>
            <a:fld id="{E38594C7-77EB-45CB-9543-47BAC169C26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001E6EB-8506-4987-8C68-09A22E68F931}" type="datetime1">
              <a:rPr lang="ru-RU" smtClean="0"/>
              <a:pPr>
                <a:defRPr/>
              </a:pPr>
              <a:t>20.03.2024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1</a:t>
            </a:r>
            <a:endParaRPr lang="ru-RU"/>
          </a:p>
        </p:txBody>
      </p:sp>
      <p:sp>
        <p:nvSpPr>
          <p:cNvPr id="6" name="Номер слайда 5"/>
          <p:cNvSpPr>
            <a:spLocks noGrp="1"/>
          </p:cNvSpPr>
          <p:nvPr>
            <p:ph type="sldNum" sz="quarter" idx="12"/>
          </p:nvPr>
        </p:nvSpPr>
        <p:spPr/>
        <p:txBody>
          <a:bodyPr/>
          <a:lstStyle>
            <a:lvl1pPr>
              <a:defRPr/>
            </a:lvl1pPr>
          </a:lstStyle>
          <a:p>
            <a:pPr>
              <a:defRPr/>
            </a:pPr>
            <a:fld id="{C61E1BFF-F4B0-4B23-B6D3-40CC1BB3D44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82E559A-C182-4BED-97BA-985BA07CE10B}" type="datetime1">
              <a:rPr lang="ru-RU" smtClean="0"/>
              <a:pPr>
                <a:defRPr/>
              </a:pPr>
              <a:t>20.03.2024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1</a:t>
            </a:r>
            <a:endParaRPr lang="ru-RU"/>
          </a:p>
        </p:txBody>
      </p:sp>
      <p:sp>
        <p:nvSpPr>
          <p:cNvPr id="6" name="Номер слайда 5"/>
          <p:cNvSpPr>
            <a:spLocks noGrp="1"/>
          </p:cNvSpPr>
          <p:nvPr>
            <p:ph type="sldNum" sz="quarter" idx="12"/>
          </p:nvPr>
        </p:nvSpPr>
        <p:spPr/>
        <p:txBody>
          <a:bodyPr/>
          <a:lstStyle>
            <a:lvl1pPr>
              <a:defRPr/>
            </a:lvl1pPr>
          </a:lstStyle>
          <a:p>
            <a:pPr>
              <a:defRPr/>
            </a:pPr>
            <a:fld id="{4A1F82D4-9BC1-4022-BBCE-184CCE382E9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B27F5EC-954A-4493-8585-CA2CB5DB4782}" type="datetime1">
              <a:rPr lang="ru-RU" smtClean="0"/>
              <a:pPr>
                <a:defRPr/>
              </a:pPr>
              <a:t>20.03.2024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1</a:t>
            </a:r>
            <a:endParaRPr lang="ru-RU"/>
          </a:p>
        </p:txBody>
      </p:sp>
      <p:sp>
        <p:nvSpPr>
          <p:cNvPr id="6" name="Номер слайда 5"/>
          <p:cNvSpPr>
            <a:spLocks noGrp="1"/>
          </p:cNvSpPr>
          <p:nvPr>
            <p:ph type="sldNum" sz="quarter" idx="12"/>
          </p:nvPr>
        </p:nvSpPr>
        <p:spPr/>
        <p:txBody>
          <a:bodyPr/>
          <a:lstStyle>
            <a:lvl1pPr>
              <a:defRPr/>
            </a:lvl1pPr>
          </a:lstStyle>
          <a:p>
            <a:pPr>
              <a:defRPr/>
            </a:pPr>
            <a:fld id="{1FF413D5-B93F-4811-B1EC-A68F56D7BB8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C102855-B027-468C-A2D8-2095241A02C0}" type="datetime1">
              <a:rPr lang="ru-RU" smtClean="0"/>
              <a:pPr>
                <a:defRPr/>
              </a:pPr>
              <a:t>20.03.2024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1</a:t>
            </a:r>
            <a:endParaRPr lang="ru-RU"/>
          </a:p>
        </p:txBody>
      </p:sp>
      <p:sp>
        <p:nvSpPr>
          <p:cNvPr id="6" name="Номер слайда 5"/>
          <p:cNvSpPr>
            <a:spLocks noGrp="1"/>
          </p:cNvSpPr>
          <p:nvPr>
            <p:ph type="sldNum" sz="quarter" idx="12"/>
          </p:nvPr>
        </p:nvSpPr>
        <p:spPr/>
        <p:txBody>
          <a:bodyPr/>
          <a:lstStyle>
            <a:lvl1pPr>
              <a:defRPr/>
            </a:lvl1pPr>
          </a:lstStyle>
          <a:p>
            <a:pPr>
              <a:defRPr/>
            </a:pPr>
            <a:fld id="{37A849FE-2EBB-43AC-B121-798A79E2E73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4FFCABD-A7A5-4958-833E-8947FE8D9277}" type="datetime1">
              <a:rPr lang="ru-RU" smtClean="0"/>
              <a:pPr>
                <a:defRPr/>
              </a:pPr>
              <a:t>20.03.2024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1</a:t>
            </a:r>
            <a:endParaRPr lang="ru-RU"/>
          </a:p>
        </p:txBody>
      </p:sp>
      <p:sp>
        <p:nvSpPr>
          <p:cNvPr id="7" name="Номер слайда 5"/>
          <p:cNvSpPr>
            <a:spLocks noGrp="1"/>
          </p:cNvSpPr>
          <p:nvPr>
            <p:ph type="sldNum" sz="quarter" idx="12"/>
          </p:nvPr>
        </p:nvSpPr>
        <p:spPr/>
        <p:txBody>
          <a:bodyPr/>
          <a:lstStyle>
            <a:lvl1pPr>
              <a:defRPr/>
            </a:lvl1pPr>
          </a:lstStyle>
          <a:p>
            <a:pPr>
              <a:defRPr/>
            </a:pPr>
            <a:fld id="{1A7DAB09-9F43-43EC-A27C-69EE77E88CA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14EAF8F-414C-4369-B29D-069F734C58B0}" type="datetime1">
              <a:rPr lang="ru-RU" smtClean="0"/>
              <a:pPr>
                <a:defRPr/>
              </a:pPr>
              <a:t>20.03.2024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smtClean="0"/>
              <a:t>1</a:t>
            </a:r>
            <a:endParaRPr lang="ru-RU"/>
          </a:p>
        </p:txBody>
      </p:sp>
      <p:sp>
        <p:nvSpPr>
          <p:cNvPr id="9" name="Номер слайда 5"/>
          <p:cNvSpPr>
            <a:spLocks noGrp="1"/>
          </p:cNvSpPr>
          <p:nvPr>
            <p:ph type="sldNum" sz="quarter" idx="12"/>
          </p:nvPr>
        </p:nvSpPr>
        <p:spPr/>
        <p:txBody>
          <a:bodyPr/>
          <a:lstStyle>
            <a:lvl1pPr>
              <a:defRPr/>
            </a:lvl1pPr>
          </a:lstStyle>
          <a:p>
            <a:pPr>
              <a:defRPr/>
            </a:pPr>
            <a:fld id="{50F6F002-02D9-4BD3-BFEB-C2434B8E7F6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354002D-C2F3-4712-82EE-14EB5FA914F7}" type="datetime1">
              <a:rPr lang="ru-RU" smtClean="0"/>
              <a:pPr>
                <a:defRPr/>
              </a:pPr>
              <a:t>20.03.2024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smtClean="0"/>
              <a:t>1</a:t>
            </a:r>
            <a:endParaRPr lang="ru-RU"/>
          </a:p>
        </p:txBody>
      </p:sp>
      <p:sp>
        <p:nvSpPr>
          <p:cNvPr id="5" name="Номер слайда 5"/>
          <p:cNvSpPr>
            <a:spLocks noGrp="1"/>
          </p:cNvSpPr>
          <p:nvPr>
            <p:ph type="sldNum" sz="quarter" idx="12"/>
          </p:nvPr>
        </p:nvSpPr>
        <p:spPr/>
        <p:txBody>
          <a:bodyPr/>
          <a:lstStyle>
            <a:lvl1pPr>
              <a:defRPr/>
            </a:lvl1pPr>
          </a:lstStyle>
          <a:p>
            <a:pPr>
              <a:defRPr/>
            </a:pPr>
            <a:fld id="{637B05D4-1AF7-4DE6-ADB2-DECF657481B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8036281-CAF1-4262-A44A-995B20793277}" type="datetime1">
              <a:rPr lang="ru-RU" smtClean="0"/>
              <a:pPr>
                <a:defRPr/>
              </a:pPr>
              <a:t>20.03.2024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smtClean="0"/>
              <a:t>1</a:t>
            </a:r>
            <a:endParaRPr lang="ru-RU"/>
          </a:p>
        </p:txBody>
      </p:sp>
      <p:sp>
        <p:nvSpPr>
          <p:cNvPr id="4" name="Номер слайда 5"/>
          <p:cNvSpPr>
            <a:spLocks noGrp="1"/>
          </p:cNvSpPr>
          <p:nvPr>
            <p:ph type="sldNum" sz="quarter" idx="12"/>
          </p:nvPr>
        </p:nvSpPr>
        <p:spPr/>
        <p:txBody>
          <a:bodyPr/>
          <a:lstStyle>
            <a:lvl1pPr>
              <a:defRPr/>
            </a:lvl1pPr>
          </a:lstStyle>
          <a:p>
            <a:pPr>
              <a:defRPr/>
            </a:pPr>
            <a:fld id="{DE89B435-92D4-41DD-B01A-AFF526D5705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33FC2E7-36FD-4781-9B33-BE0C909F0CD8}" type="datetime1">
              <a:rPr lang="ru-RU" smtClean="0"/>
              <a:pPr>
                <a:defRPr/>
              </a:pPr>
              <a:t>20.03.2024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1</a:t>
            </a:r>
            <a:endParaRPr lang="ru-RU"/>
          </a:p>
        </p:txBody>
      </p:sp>
      <p:sp>
        <p:nvSpPr>
          <p:cNvPr id="7" name="Номер слайда 5"/>
          <p:cNvSpPr>
            <a:spLocks noGrp="1"/>
          </p:cNvSpPr>
          <p:nvPr>
            <p:ph type="sldNum" sz="quarter" idx="12"/>
          </p:nvPr>
        </p:nvSpPr>
        <p:spPr/>
        <p:txBody>
          <a:bodyPr/>
          <a:lstStyle>
            <a:lvl1pPr>
              <a:defRPr/>
            </a:lvl1pPr>
          </a:lstStyle>
          <a:p>
            <a:pPr>
              <a:defRPr/>
            </a:pPr>
            <a:fld id="{40F0AA40-F965-400A-A41A-6E44F39CF9E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704DF74-E14A-4997-8BFC-4FB2521D6E8B}" type="datetime1">
              <a:rPr lang="ru-RU" smtClean="0"/>
              <a:pPr>
                <a:defRPr/>
              </a:pPr>
              <a:t>20.03.2024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1</a:t>
            </a:r>
            <a:endParaRPr lang="ru-RU"/>
          </a:p>
        </p:txBody>
      </p:sp>
      <p:sp>
        <p:nvSpPr>
          <p:cNvPr id="7" name="Номер слайда 5"/>
          <p:cNvSpPr>
            <a:spLocks noGrp="1"/>
          </p:cNvSpPr>
          <p:nvPr>
            <p:ph type="sldNum" sz="quarter" idx="12"/>
          </p:nvPr>
        </p:nvSpPr>
        <p:spPr/>
        <p:txBody>
          <a:bodyPr/>
          <a:lstStyle>
            <a:lvl1pPr>
              <a:defRPr/>
            </a:lvl1pPr>
          </a:lstStyle>
          <a:p>
            <a:pPr>
              <a:defRPr/>
            </a:pPr>
            <a:fld id="{421D8482-2EF8-41E2-AE66-CF349672A50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FDCC1F8-ACBD-4EEB-9127-03E4BB67929F}" type="datetime1">
              <a:rPr lang="ru-RU" smtClean="0"/>
              <a:pPr>
                <a:defRPr/>
              </a:pPr>
              <a:t>20.03.2024</a:t>
            </a:fld>
            <a:endParaRPr lang="ru-RU"/>
          </a:p>
        </p:txBody>
      </p:sp>
      <p:sp>
        <p:nvSpPr>
          <p:cNvPr id="5" name="Нижний колонтитул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ru-RU" smtClean="0"/>
              <a:t>1</a:t>
            </a:r>
            <a:endParaRPr lang="ru-RU"/>
          </a:p>
        </p:txBody>
      </p:sp>
      <p:sp>
        <p:nvSpPr>
          <p:cNvPr id="6" name="Номер слайда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DBA93F3-6808-43AE-9A4F-8889CE8E117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notesSlide" Target="../notesSlides/notesSlide5.xml"/><Relationship Id="rId16"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5.png"/><Relationship Id="rId5" Type="http://schemas.openxmlformats.org/officeDocument/2006/relationships/diagramQuickStyle" Target="../diagrams/quickStyle4.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diagramLayout" Target="../diagrams/layout4.xml"/><Relationship Id="rId9" Type="http://schemas.openxmlformats.org/officeDocument/2006/relationships/image" Target="../media/image3.png"/><Relationship Id="rId1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hyperlink" Target="consultantplus://offline/ref=00813BFD8F93C4EAF6972AB2ECDBEA1EBED3C8C7B69455E5B659E59258DB985CB0CB92632842A08C86FADE94E6iAs0H" TargetMode="Externa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hyperlink" Target="consultantplus://offline/ref=00813BFD8F93C4EAF6972AB2ECDBEA1EBFD2C9CBB49555E5B659E59258DB985CA2CBCA6F294BBE898FEF88C5A3FC1E50257ABB320C39F4DEiAs5H" TargetMode="Externa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diagramData" Target="../diagrams/data1.xml"/><Relationship Id="rId16"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6.png"/><Relationship Id="rId5" Type="http://schemas.openxmlformats.org/officeDocument/2006/relationships/diagramColors" Target="../diagrams/colors1.xm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7.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diagramColors" Target="../diagrams/colors2.xml"/><Relationship Id="rId2" Type="http://schemas.openxmlformats.org/officeDocument/2006/relationships/image" Target="../media/image18.png"/><Relationship Id="rId16" Type="http://schemas.openxmlformats.org/officeDocument/2006/relationships/diagramQuickStyle" Target="../diagrams/quickStyl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diagramLayout" Target="../diagrams/layout2.xml"/><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Data" Target="../diagrams/data3.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microsoft.com/office/2007/relationships/diagramDrawing" Target="../diagrams/drawing3.xml"/><Relationship Id="rId2" Type="http://schemas.openxmlformats.org/officeDocument/2006/relationships/image" Target="../media/image2.png"/><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diagramQuickStyle" Target="../diagrams/quickStyle3.xml"/><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E38594C7-77EB-45CB-9543-47BAC169C266}" type="slidenum">
              <a:rPr lang="ru-RU" smtClean="0"/>
              <a:pPr>
                <a:defRPr/>
              </a:pPr>
              <a:t>1</a:t>
            </a:fld>
            <a:endParaRPr lang="ru-RU" dirty="0"/>
          </a:p>
        </p:txBody>
      </p:sp>
      <p:sp>
        <p:nvSpPr>
          <p:cNvPr id="6" name="Заголовок 1"/>
          <p:cNvSpPr>
            <a:spLocks noGrp="1"/>
          </p:cNvSpPr>
          <p:nvPr>
            <p:ph type="ctrTitle"/>
          </p:nvPr>
        </p:nvSpPr>
        <p:spPr>
          <a:xfrm>
            <a:off x="2186252" y="1314450"/>
            <a:ext cx="9186598" cy="3268980"/>
          </a:xfrm>
        </p:spPr>
        <p:txBody>
          <a:bodyPr rtlCol="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ru-RU" altLang="ru-RU" sz="3400" dirty="0">
                <a:solidFill>
                  <a:srgbClr val="0070C0"/>
                </a:solidFill>
                <a:effectLst>
                  <a:outerShdw blurRad="38100" dist="38100" dir="2700000" algn="tl">
                    <a:srgbClr val="000000"/>
                  </a:outerShdw>
                </a:effectLst>
                <a:latin typeface="Georgia" panose="02040502050405020303" pitchFamily="18" charset="0"/>
                <a:cs typeface="Arial" panose="020B0604020202020204" pitchFamily="34" charset="0"/>
              </a:rPr>
              <a:t>Финансовое обеспечение предупредительных</a:t>
            </a:r>
            <a:r>
              <a:rPr lang="ru-RU" altLang="ru-RU" sz="3400" b="1" dirty="0">
                <a:solidFill>
                  <a:srgbClr val="0070C0"/>
                </a:solidFill>
              </a:rPr>
              <a:t> </a:t>
            </a:r>
            <a:r>
              <a:rPr lang="ru-RU" altLang="ru-RU" sz="3400" dirty="0">
                <a:solidFill>
                  <a:srgbClr val="0070C0"/>
                </a:solidFill>
                <a:effectLst>
                  <a:outerShdw blurRad="38100" dist="38100" dir="2700000" algn="tl">
                    <a:srgbClr val="000000"/>
                  </a:outerShdw>
                </a:effectLst>
                <a:latin typeface="Georgia" panose="02040502050405020303" pitchFamily="18" charset="0"/>
                <a:cs typeface="Arial" panose="020B0604020202020204" pitchFamily="34" charset="0"/>
              </a:rPr>
              <a:t>мер по сокращению производственного травматизма и профессиональных заболеваний </a:t>
            </a:r>
            <a:r>
              <a:rPr lang="ru-RU" altLang="ru-RU" sz="3400" dirty="0" smtClean="0">
                <a:solidFill>
                  <a:srgbClr val="0070C0"/>
                </a:solidFill>
                <a:effectLst>
                  <a:outerShdw blurRad="38100" dist="38100" dir="2700000" algn="tl">
                    <a:srgbClr val="000000"/>
                  </a:outerShdw>
                </a:effectLst>
                <a:latin typeface="Georgia" panose="02040502050405020303" pitchFamily="18" charset="0"/>
                <a:cs typeface="Arial" panose="020B0604020202020204" pitchFamily="34" charset="0"/>
              </a:rPr>
              <a:t>работников в Республике Крым</a:t>
            </a:r>
            <a:endParaRPr lang="ru-RU" sz="3400"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Narrow" panose="020B0606020202030204" pitchFamily="34" charset="0"/>
            </a:endParaRPr>
          </a:p>
        </p:txBody>
      </p:sp>
      <p:grpSp>
        <p:nvGrpSpPr>
          <p:cNvPr id="7" name="Группа 6">
            <a:extLst>
              <a:ext uri="{FF2B5EF4-FFF2-40B4-BE49-F238E27FC236}">
                <a16:creationId xmlns="" xmlns:a16="http://schemas.microsoft.com/office/drawing/2014/main" id="{45014156-0806-4D7B-AD72-53E6D48B9F2D}"/>
              </a:ext>
            </a:extLst>
          </p:cNvPr>
          <p:cNvGrpSpPr/>
          <p:nvPr/>
        </p:nvGrpSpPr>
        <p:grpSpPr>
          <a:xfrm>
            <a:off x="0" y="0"/>
            <a:ext cx="1783080" cy="6875387"/>
            <a:chOff x="165711" y="141391"/>
            <a:chExt cx="2647850" cy="8858781"/>
          </a:xfrm>
        </p:grpSpPr>
        <p:sp>
          <p:nvSpPr>
            <p:cNvPr id="8" name="object 3">
              <a:extLst>
                <a:ext uri="{FF2B5EF4-FFF2-40B4-BE49-F238E27FC236}">
                  <a16:creationId xmlns="" xmlns:a16="http://schemas.microsoft.com/office/drawing/2014/main" id="{25560B43-C6CA-4066-9D33-94DA62021647}"/>
                </a:ext>
              </a:extLst>
            </p:cNvPr>
            <p:cNvSpPr/>
            <p:nvPr/>
          </p:nvSpPr>
          <p:spPr>
            <a:xfrm>
              <a:off x="165711" y="143827"/>
              <a:ext cx="2628290" cy="8856345"/>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pic>
          <p:nvPicPr>
            <p:cNvPr id="9" name="object 4">
              <a:extLst>
                <a:ext uri="{FF2B5EF4-FFF2-40B4-BE49-F238E27FC236}">
                  <a16:creationId xmlns="" xmlns:a16="http://schemas.microsoft.com/office/drawing/2014/main" id="{599A091A-BF80-4610-8169-DD107386513D}"/>
                </a:ext>
              </a:extLst>
            </p:cNvPr>
            <p:cNvPicPr/>
            <p:nvPr/>
          </p:nvPicPr>
          <p:blipFill>
            <a:blip r:embed="rId3" cstate="print"/>
            <a:stretch>
              <a:fillRect/>
            </a:stretch>
          </p:blipFill>
          <p:spPr>
            <a:xfrm>
              <a:off x="2087180" y="141391"/>
              <a:ext cx="726381" cy="8858650"/>
            </a:xfrm>
            <a:prstGeom prst="rect">
              <a:avLst/>
            </a:prstGeom>
          </p:spPr>
        </p:pic>
        <p:grpSp>
          <p:nvGrpSpPr>
            <p:cNvPr id="10" name="Group 7">
              <a:extLst>
                <a:ext uri="{FF2B5EF4-FFF2-40B4-BE49-F238E27FC236}">
                  <a16:creationId xmlns="" xmlns:a16="http://schemas.microsoft.com/office/drawing/2014/main" id="{2DA1FF5F-69E6-4BDE-91E0-0F1510C40992}"/>
                </a:ext>
              </a:extLst>
            </p:cNvPr>
            <p:cNvGrpSpPr/>
            <p:nvPr/>
          </p:nvGrpSpPr>
          <p:grpSpPr>
            <a:xfrm>
              <a:off x="656706" y="7554298"/>
              <a:ext cx="914452" cy="1075534"/>
              <a:chOff x="634994" y="7556702"/>
              <a:chExt cx="914452" cy="1075534"/>
            </a:xfrm>
          </p:grpSpPr>
          <p:pic>
            <p:nvPicPr>
              <p:cNvPr id="11" name="object 5">
                <a:extLst>
                  <a:ext uri="{FF2B5EF4-FFF2-40B4-BE49-F238E27FC236}">
                    <a16:creationId xmlns="" xmlns:a16="http://schemas.microsoft.com/office/drawing/2014/main" id="{2F4473A3-5C74-4413-9C1A-A60D761FAA98}"/>
                  </a:ext>
                </a:extLst>
              </p:cNvPr>
              <p:cNvPicPr/>
              <p:nvPr/>
            </p:nvPicPr>
            <p:blipFill>
              <a:blip r:embed="rId4" cstate="print"/>
              <a:stretch>
                <a:fillRect/>
              </a:stretch>
            </p:blipFill>
            <p:spPr>
              <a:xfrm>
                <a:off x="637218" y="8429396"/>
                <a:ext cx="163266" cy="78676"/>
              </a:xfrm>
              <a:prstGeom prst="rect">
                <a:avLst/>
              </a:prstGeom>
            </p:spPr>
          </p:pic>
          <p:pic>
            <p:nvPicPr>
              <p:cNvPr id="12" name="object 6">
                <a:extLst>
                  <a:ext uri="{FF2B5EF4-FFF2-40B4-BE49-F238E27FC236}">
                    <a16:creationId xmlns="" xmlns:a16="http://schemas.microsoft.com/office/drawing/2014/main" id="{E340FA12-DE45-4257-8A24-D4A844C0A607}"/>
                  </a:ext>
                </a:extLst>
              </p:cNvPr>
              <p:cNvPicPr/>
              <p:nvPr/>
            </p:nvPicPr>
            <p:blipFill>
              <a:blip r:embed="rId5" cstate="print"/>
              <a:stretch>
                <a:fillRect/>
              </a:stretch>
            </p:blipFill>
            <p:spPr>
              <a:xfrm>
                <a:off x="822641" y="8430279"/>
                <a:ext cx="341118" cy="89959"/>
              </a:xfrm>
              <a:prstGeom prst="rect">
                <a:avLst/>
              </a:prstGeom>
            </p:spPr>
          </p:pic>
          <p:sp>
            <p:nvSpPr>
              <p:cNvPr id="13" name="object 7">
                <a:extLst>
                  <a:ext uri="{FF2B5EF4-FFF2-40B4-BE49-F238E27FC236}">
                    <a16:creationId xmlns="" xmlns:a16="http://schemas.microsoft.com/office/drawing/2014/main" id="{8BE0D24B-0D29-4FCA-B432-D75B29BC3C2A}"/>
                  </a:ext>
                </a:extLst>
              </p:cNvPr>
              <p:cNvSpPr/>
              <p:nvPr/>
            </p:nvSpPr>
            <p:spPr>
              <a:xfrm>
                <a:off x="1192096" y="8430277"/>
                <a:ext cx="62230" cy="77470"/>
              </a:xfrm>
              <a:custGeom>
                <a:avLst/>
                <a:gdLst/>
                <a:ahLst/>
                <a:cxnLst/>
                <a:rect l="l" t="t" r="r" b="b"/>
                <a:pathLst>
                  <a:path w="62230" h="77470">
                    <a:moveTo>
                      <a:pt x="10883" y="0"/>
                    </a:moveTo>
                    <a:lnTo>
                      <a:pt x="0" y="0"/>
                    </a:lnTo>
                    <a:lnTo>
                      <a:pt x="0" y="76923"/>
                    </a:lnTo>
                    <a:lnTo>
                      <a:pt x="31750" y="76923"/>
                    </a:lnTo>
                    <a:lnTo>
                      <a:pt x="44600" y="75284"/>
                    </a:lnTo>
                    <a:lnTo>
                      <a:pt x="54124" y="70399"/>
                    </a:lnTo>
                    <a:lnTo>
                      <a:pt x="55698" y="68249"/>
                    </a:lnTo>
                    <a:lnTo>
                      <a:pt x="10883" y="68249"/>
                    </a:lnTo>
                    <a:lnTo>
                      <a:pt x="10883" y="35483"/>
                    </a:lnTo>
                    <a:lnTo>
                      <a:pt x="56574" y="35483"/>
                    </a:lnTo>
                    <a:lnTo>
                      <a:pt x="54738" y="32935"/>
                    </a:lnTo>
                    <a:lnTo>
                      <a:pt x="45848" y="28348"/>
                    </a:lnTo>
                    <a:lnTo>
                      <a:pt x="33731" y="26809"/>
                    </a:lnTo>
                    <a:lnTo>
                      <a:pt x="10883" y="26809"/>
                    </a:lnTo>
                    <a:lnTo>
                      <a:pt x="10883" y="0"/>
                    </a:lnTo>
                    <a:close/>
                  </a:path>
                  <a:path w="62230" h="77470">
                    <a:moveTo>
                      <a:pt x="56574" y="35483"/>
                    </a:moveTo>
                    <a:lnTo>
                      <a:pt x="44170" y="35483"/>
                    </a:lnTo>
                    <a:lnTo>
                      <a:pt x="51079" y="40436"/>
                    </a:lnTo>
                    <a:lnTo>
                      <a:pt x="51079" y="51320"/>
                    </a:lnTo>
                    <a:lnTo>
                      <a:pt x="49782" y="58643"/>
                    </a:lnTo>
                    <a:lnTo>
                      <a:pt x="45972" y="63942"/>
                    </a:lnTo>
                    <a:lnTo>
                      <a:pt x="39769" y="67163"/>
                    </a:lnTo>
                    <a:lnTo>
                      <a:pt x="31292" y="68249"/>
                    </a:lnTo>
                    <a:lnTo>
                      <a:pt x="55698" y="68249"/>
                    </a:lnTo>
                    <a:lnTo>
                      <a:pt x="60042" y="62318"/>
                    </a:lnTo>
                    <a:lnTo>
                      <a:pt x="62077" y="51092"/>
                    </a:lnTo>
                    <a:lnTo>
                      <a:pt x="60211" y="40531"/>
                    </a:lnTo>
                    <a:lnTo>
                      <a:pt x="56574" y="35483"/>
                    </a:lnTo>
                    <a:close/>
                  </a:path>
                </a:pathLst>
              </a:custGeom>
              <a:solidFill>
                <a:srgbClr val="58595B"/>
              </a:solidFill>
            </p:spPr>
            <p:txBody>
              <a:bodyPr wrap="square" lIns="0" tIns="0" rIns="0" bIns="0" rtlCol="0"/>
              <a:lstStyle/>
              <a:p>
                <a:endParaRPr/>
              </a:p>
            </p:txBody>
          </p:sp>
          <p:pic>
            <p:nvPicPr>
              <p:cNvPr id="14" name="object 8">
                <a:extLst>
                  <a:ext uri="{FF2B5EF4-FFF2-40B4-BE49-F238E27FC236}">
                    <a16:creationId xmlns="" xmlns:a16="http://schemas.microsoft.com/office/drawing/2014/main" id="{BB54184F-310A-4465-B2C5-16C932CC356B}"/>
                  </a:ext>
                </a:extLst>
              </p:cNvPr>
              <p:cNvPicPr/>
              <p:nvPr/>
            </p:nvPicPr>
            <p:blipFill>
              <a:blip r:embed="rId6" cstate="print"/>
              <a:stretch>
                <a:fillRect/>
              </a:stretch>
            </p:blipFill>
            <p:spPr>
              <a:xfrm>
                <a:off x="1274796" y="8430279"/>
                <a:ext cx="66154" cy="76911"/>
              </a:xfrm>
              <a:prstGeom prst="rect">
                <a:avLst/>
              </a:prstGeom>
            </p:spPr>
          </p:pic>
          <p:pic>
            <p:nvPicPr>
              <p:cNvPr id="15" name="object 9">
                <a:extLst>
                  <a:ext uri="{FF2B5EF4-FFF2-40B4-BE49-F238E27FC236}">
                    <a16:creationId xmlns="" xmlns:a16="http://schemas.microsoft.com/office/drawing/2014/main" id="{94AAC41D-D133-4B97-B07B-84A8D5B30D30}"/>
                  </a:ext>
                </a:extLst>
              </p:cNvPr>
              <p:cNvPicPr/>
              <p:nvPr/>
            </p:nvPicPr>
            <p:blipFill>
              <a:blip r:embed="rId7" cstate="print"/>
              <a:stretch>
                <a:fillRect/>
              </a:stretch>
            </p:blipFill>
            <p:spPr>
              <a:xfrm>
                <a:off x="1369272" y="8430277"/>
                <a:ext cx="85153" cy="76923"/>
              </a:xfrm>
              <a:prstGeom prst="rect">
                <a:avLst/>
              </a:prstGeom>
            </p:spPr>
          </p:pic>
          <p:sp>
            <p:nvSpPr>
              <p:cNvPr id="16" name="object 10">
                <a:extLst>
                  <a:ext uri="{FF2B5EF4-FFF2-40B4-BE49-F238E27FC236}">
                    <a16:creationId xmlns="" xmlns:a16="http://schemas.microsoft.com/office/drawing/2014/main" id="{20AC1A1B-3967-40C9-90D3-F1B35F2154B1}"/>
                  </a:ext>
                </a:extLst>
              </p:cNvPr>
              <p:cNvSpPr/>
              <p:nvPr/>
            </p:nvSpPr>
            <p:spPr>
              <a:xfrm>
                <a:off x="1482771" y="8430279"/>
                <a:ext cx="66675" cy="77470"/>
              </a:xfrm>
              <a:custGeom>
                <a:avLst/>
                <a:gdLst/>
                <a:ahLst/>
                <a:cxnLst/>
                <a:rect l="l" t="t" r="r" b="b"/>
                <a:pathLst>
                  <a:path w="66675" h="77470">
                    <a:moveTo>
                      <a:pt x="66471" y="0"/>
                    </a:moveTo>
                    <a:lnTo>
                      <a:pt x="56349" y="0"/>
                    </a:lnTo>
                    <a:lnTo>
                      <a:pt x="10871" y="59334"/>
                    </a:lnTo>
                    <a:lnTo>
                      <a:pt x="10871" y="0"/>
                    </a:lnTo>
                    <a:lnTo>
                      <a:pt x="0" y="0"/>
                    </a:lnTo>
                    <a:lnTo>
                      <a:pt x="0" y="76911"/>
                    </a:lnTo>
                    <a:lnTo>
                      <a:pt x="10096" y="76911"/>
                    </a:lnTo>
                    <a:lnTo>
                      <a:pt x="55689" y="17691"/>
                    </a:lnTo>
                    <a:lnTo>
                      <a:pt x="55689" y="76911"/>
                    </a:lnTo>
                    <a:lnTo>
                      <a:pt x="66471" y="76911"/>
                    </a:lnTo>
                    <a:lnTo>
                      <a:pt x="66471" y="0"/>
                    </a:lnTo>
                    <a:close/>
                  </a:path>
                </a:pathLst>
              </a:custGeom>
              <a:solidFill>
                <a:srgbClr val="58595B"/>
              </a:solidFill>
            </p:spPr>
            <p:txBody>
              <a:bodyPr wrap="square" lIns="0" tIns="0" rIns="0" bIns="0" rtlCol="0"/>
              <a:lstStyle/>
              <a:p>
                <a:endParaRPr/>
              </a:p>
            </p:txBody>
          </p:sp>
          <p:pic>
            <p:nvPicPr>
              <p:cNvPr id="17" name="object 11">
                <a:extLst>
                  <a:ext uri="{FF2B5EF4-FFF2-40B4-BE49-F238E27FC236}">
                    <a16:creationId xmlns="" xmlns:a16="http://schemas.microsoft.com/office/drawing/2014/main" id="{7454DA5C-605C-4897-83FD-376FC559181E}"/>
                  </a:ext>
                </a:extLst>
              </p:cNvPr>
              <p:cNvPicPr/>
              <p:nvPr/>
            </p:nvPicPr>
            <p:blipFill>
              <a:blip r:embed="rId8" cstate="print"/>
              <a:stretch>
                <a:fillRect/>
              </a:stretch>
            </p:blipFill>
            <p:spPr>
              <a:xfrm>
                <a:off x="634994" y="8541165"/>
                <a:ext cx="188554" cy="82626"/>
              </a:xfrm>
              <a:prstGeom prst="rect">
                <a:avLst/>
              </a:prstGeom>
            </p:spPr>
          </p:pic>
          <p:pic>
            <p:nvPicPr>
              <p:cNvPr id="18" name="object 12">
                <a:extLst>
                  <a:ext uri="{FF2B5EF4-FFF2-40B4-BE49-F238E27FC236}">
                    <a16:creationId xmlns="" xmlns:a16="http://schemas.microsoft.com/office/drawing/2014/main" id="{C5E23C37-CD07-411A-B370-A2BAC426DE68}"/>
                  </a:ext>
                </a:extLst>
              </p:cNvPr>
              <p:cNvPicPr/>
              <p:nvPr/>
            </p:nvPicPr>
            <p:blipFill>
              <a:blip r:embed="rId9" cstate="print"/>
              <a:stretch>
                <a:fillRect/>
              </a:stretch>
            </p:blipFill>
            <p:spPr>
              <a:xfrm>
                <a:off x="845724" y="8544010"/>
                <a:ext cx="164275" cy="88226"/>
              </a:xfrm>
              <a:prstGeom prst="rect">
                <a:avLst/>
              </a:prstGeom>
            </p:spPr>
          </p:pic>
          <p:pic>
            <p:nvPicPr>
              <p:cNvPr id="19" name="object 13">
                <a:extLst>
                  <a:ext uri="{FF2B5EF4-FFF2-40B4-BE49-F238E27FC236}">
                    <a16:creationId xmlns="" xmlns:a16="http://schemas.microsoft.com/office/drawing/2014/main" id="{9B16F169-76EE-4D2A-B34B-A005198DD3A9}"/>
                  </a:ext>
                </a:extLst>
              </p:cNvPr>
              <p:cNvPicPr/>
              <p:nvPr/>
            </p:nvPicPr>
            <p:blipFill>
              <a:blip r:embed="rId10" cstate="print"/>
              <a:stretch>
                <a:fillRect/>
              </a:stretch>
            </p:blipFill>
            <p:spPr>
              <a:xfrm>
                <a:off x="1057757" y="8543142"/>
                <a:ext cx="319289" cy="78663"/>
              </a:xfrm>
              <a:prstGeom prst="rect">
                <a:avLst/>
              </a:prstGeom>
            </p:spPr>
          </p:pic>
          <p:pic>
            <p:nvPicPr>
              <p:cNvPr id="20" name="object 14">
                <a:extLst>
                  <a:ext uri="{FF2B5EF4-FFF2-40B4-BE49-F238E27FC236}">
                    <a16:creationId xmlns="" xmlns:a16="http://schemas.microsoft.com/office/drawing/2014/main" id="{F9471CAE-9E72-4784-8097-F90845BF8053}"/>
                  </a:ext>
                </a:extLst>
              </p:cNvPr>
              <p:cNvPicPr/>
              <p:nvPr/>
            </p:nvPicPr>
            <p:blipFill>
              <a:blip r:embed="rId11" cstate="print"/>
              <a:stretch>
                <a:fillRect/>
              </a:stretch>
            </p:blipFill>
            <p:spPr>
              <a:xfrm>
                <a:off x="1396605" y="8544012"/>
                <a:ext cx="66471" cy="76911"/>
              </a:xfrm>
              <a:prstGeom prst="rect">
                <a:avLst/>
              </a:prstGeom>
            </p:spPr>
          </p:pic>
          <p:pic>
            <p:nvPicPr>
              <p:cNvPr id="21" name="object 15">
                <a:extLst>
                  <a:ext uri="{FF2B5EF4-FFF2-40B4-BE49-F238E27FC236}">
                    <a16:creationId xmlns="" xmlns:a16="http://schemas.microsoft.com/office/drawing/2014/main" id="{EF3F846E-29AC-4133-81E1-246BFF9A8108}"/>
                  </a:ext>
                </a:extLst>
              </p:cNvPr>
              <p:cNvPicPr/>
              <p:nvPr/>
            </p:nvPicPr>
            <p:blipFill>
              <a:blip r:embed="rId12" cstate="print"/>
              <a:stretch>
                <a:fillRect/>
              </a:stretch>
            </p:blipFill>
            <p:spPr>
              <a:xfrm>
                <a:off x="1482771" y="8544012"/>
                <a:ext cx="66471" cy="76911"/>
              </a:xfrm>
              <a:prstGeom prst="rect">
                <a:avLst/>
              </a:prstGeom>
            </p:spPr>
          </p:pic>
          <p:sp>
            <p:nvSpPr>
              <p:cNvPr id="22" name="object 16">
                <a:extLst>
                  <a:ext uri="{FF2B5EF4-FFF2-40B4-BE49-F238E27FC236}">
                    <a16:creationId xmlns="" xmlns:a16="http://schemas.microsoft.com/office/drawing/2014/main" id="{4DE75F48-C908-47FD-8E30-0779D7200B66}"/>
                  </a:ext>
                </a:extLst>
              </p:cNvPr>
              <p:cNvSpPr/>
              <p:nvPr/>
            </p:nvSpPr>
            <p:spPr>
              <a:xfrm>
                <a:off x="1489430" y="8408555"/>
                <a:ext cx="54610" cy="8255"/>
              </a:xfrm>
              <a:custGeom>
                <a:avLst/>
                <a:gdLst/>
                <a:ahLst/>
                <a:cxnLst/>
                <a:rect l="l" t="t" r="r" b="b"/>
                <a:pathLst>
                  <a:path w="54609" h="8254">
                    <a:moveTo>
                      <a:pt x="54533" y="0"/>
                    </a:moveTo>
                    <a:lnTo>
                      <a:pt x="0" y="0"/>
                    </a:lnTo>
                    <a:lnTo>
                      <a:pt x="0" y="8115"/>
                    </a:lnTo>
                    <a:lnTo>
                      <a:pt x="54533" y="8115"/>
                    </a:lnTo>
                    <a:lnTo>
                      <a:pt x="54533" y="0"/>
                    </a:lnTo>
                    <a:close/>
                  </a:path>
                </a:pathLst>
              </a:custGeom>
              <a:solidFill>
                <a:srgbClr val="58595B"/>
              </a:solidFill>
            </p:spPr>
            <p:txBody>
              <a:bodyPr wrap="square" lIns="0" tIns="0" rIns="0" bIns="0" rtlCol="0"/>
              <a:lstStyle/>
              <a:p>
                <a:endParaRPr/>
              </a:p>
            </p:txBody>
          </p:sp>
          <p:pic>
            <p:nvPicPr>
              <p:cNvPr id="23" name="object 17">
                <a:extLst>
                  <a:ext uri="{FF2B5EF4-FFF2-40B4-BE49-F238E27FC236}">
                    <a16:creationId xmlns="" xmlns:a16="http://schemas.microsoft.com/office/drawing/2014/main" id="{9EB60AFA-358D-42CC-B13B-9466788C84CC}"/>
                  </a:ext>
                </a:extLst>
              </p:cNvPr>
              <p:cNvPicPr/>
              <p:nvPr/>
            </p:nvPicPr>
            <p:blipFill>
              <a:blip r:embed="rId13" cstate="print"/>
              <a:stretch>
                <a:fillRect/>
              </a:stretch>
            </p:blipFill>
            <p:spPr>
              <a:xfrm>
                <a:off x="644093" y="7556702"/>
                <a:ext cx="895848" cy="769188"/>
              </a:xfrm>
              <a:prstGeom prst="rect">
                <a:avLst/>
              </a:prstGeom>
            </p:spPr>
          </p:pic>
        </p:grpSp>
      </p:grpSp>
    </p:spTree>
    <p:extLst>
      <p:ext uri="{BB962C8B-B14F-4D97-AF65-F5344CB8AC3E}">
        <p14:creationId xmlns:p14="http://schemas.microsoft.com/office/powerpoint/2010/main" val="3936843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DE89B435-92D4-41DD-B01A-AFF526D57050}" type="slidenum">
              <a:rPr lang="ru-RU" smtClean="0"/>
              <a:pPr>
                <a:defRPr/>
              </a:pPr>
              <a:t>10</a:t>
            </a:fld>
            <a:endParaRPr lang="ru-RU"/>
          </a:p>
        </p:txBody>
      </p:sp>
      <p:sp>
        <p:nvSpPr>
          <p:cNvPr id="13" name="Прямоугольник 12"/>
          <p:cNvSpPr/>
          <p:nvPr/>
        </p:nvSpPr>
        <p:spPr>
          <a:xfrm>
            <a:off x="1886659" y="1128811"/>
            <a:ext cx="9509761" cy="3139321"/>
          </a:xfrm>
          <a:prstGeom prst="rect">
            <a:avLst/>
          </a:prstGeom>
        </p:spPr>
        <p:txBody>
          <a:bodyPr wrap="square">
            <a:spAutoFit/>
          </a:bodyPr>
          <a:lstStyle/>
          <a:p>
            <a:pPr marL="285750" indent="-285750" algn="just">
              <a:buFont typeface="Wingdings" panose="05000000000000000000" pitchFamily="2" charset="2"/>
              <a:buChar char="ü"/>
            </a:pPr>
            <a:r>
              <a:rPr lang="ru-RU" sz="2000" dirty="0">
                <a:solidFill>
                  <a:srgbClr val="0070C0"/>
                </a:solidFill>
                <a:latin typeface="+mn-lt"/>
                <a:ea typeface="Calibri" panose="020F0502020204030204" pitchFamily="34" charset="0"/>
                <a:cs typeface="Times New Roman" panose="02020603050405020304" pitchFamily="18" charset="0"/>
              </a:rPr>
              <a:t>При этом на санаторно-курортное лечение работников </a:t>
            </a:r>
            <a:r>
              <a:rPr lang="ru-RU" sz="2000" dirty="0" err="1">
                <a:solidFill>
                  <a:srgbClr val="0070C0"/>
                </a:solidFill>
                <a:latin typeface="+mn-lt"/>
                <a:ea typeface="Calibri" panose="020F0502020204030204" pitchFamily="34" charset="0"/>
                <a:cs typeface="Times New Roman" panose="02020603050405020304" pitchFamily="18" charset="0"/>
              </a:rPr>
              <a:t>предпенсионного</a:t>
            </a:r>
            <a:r>
              <a:rPr lang="ru-RU" sz="2000" dirty="0">
                <a:solidFill>
                  <a:srgbClr val="0070C0"/>
                </a:solidFill>
                <a:latin typeface="+mn-lt"/>
                <a:ea typeface="Calibri" panose="020F0502020204030204" pitchFamily="34" charset="0"/>
                <a:cs typeface="Times New Roman" panose="02020603050405020304" pitchFamily="18" charset="0"/>
              </a:rPr>
              <a:t> и пенсионного возраста может быть направлена вся расчетная сумма финансирования (30</a:t>
            </a:r>
            <a:r>
              <a:rPr lang="ru-RU" sz="2000" dirty="0" smtClean="0">
                <a:solidFill>
                  <a:srgbClr val="0070C0"/>
                </a:solidFill>
                <a:latin typeface="+mn-lt"/>
                <a:ea typeface="Calibri" panose="020F0502020204030204" pitchFamily="34" charset="0"/>
                <a:cs typeface="Times New Roman" panose="02020603050405020304" pitchFamily="18" charset="0"/>
              </a:rPr>
              <a:t>%).</a:t>
            </a:r>
          </a:p>
          <a:p>
            <a:pPr marL="285750" indent="-285750" algn="just">
              <a:buFont typeface="Wingdings" panose="05000000000000000000" pitchFamily="2" charset="2"/>
              <a:buChar char="ü"/>
            </a:pPr>
            <a:r>
              <a:rPr lang="ru-RU" sz="2000" dirty="0">
                <a:solidFill>
                  <a:srgbClr val="0070C0"/>
                </a:solidFill>
                <a:latin typeface="+mn-lt"/>
              </a:rPr>
              <a:t>Дополнительный объем </a:t>
            </a:r>
            <a:r>
              <a:rPr lang="ru-RU" sz="2000" b="1" u="sng" dirty="0">
                <a:solidFill>
                  <a:srgbClr val="0070C0"/>
                </a:solidFill>
                <a:latin typeface="+mn-lt"/>
              </a:rPr>
              <a:t>не</a:t>
            </a:r>
            <a:r>
              <a:rPr lang="ru-RU" sz="2000" dirty="0">
                <a:solidFill>
                  <a:srgbClr val="0070C0"/>
                </a:solidFill>
                <a:latin typeface="+mn-lt"/>
              </a:rPr>
              <a:t> может быть направлен работодателем на иные мероприятия, кроме санаторно-курортного лечения работников </a:t>
            </a:r>
            <a:r>
              <a:rPr lang="ru-RU" sz="2000" dirty="0" err="1">
                <a:solidFill>
                  <a:srgbClr val="0070C0"/>
                </a:solidFill>
                <a:latin typeface="+mn-lt"/>
              </a:rPr>
              <a:t>предпенсионного</a:t>
            </a:r>
            <a:r>
              <a:rPr lang="ru-RU" sz="2000" dirty="0">
                <a:solidFill>
                  <a:srgbClr val="0070C0"/>
                </a:solidFill>
                <a:latin typeface="+mn-lt"/>
              </a:rPr>
              <a:t> и пенсионного возраста. </a:t>
            </a:r>
            <a:endParaRPr lang="ru-RU" sz="2000" dirty="0" smtClean="0">
              <a:solidFill>
                <a:srgbClr val="0070C0"/>
              </a:solidFill>
              <a:latin typeface="+mn-lt"/>
            </a:endParaRPr>
          </a:p>
          <a:p>
            <a:pPr marL="285750" indent="-285750" algn="just">
              <a:buFont typeface="Wingdings" panose="05000000000000000000" pitchFamily="2" charset="2"/>
              <a:buChar char="ü"/>
            </a:pPr>
            <a:r>
              <a:rPr lang="ru-RU" sz="2000" dirty="0" smtClean="0">
                <a:solidFill>
                  <a:srgbClr val="0070C0"/>
                </a:solidFill>
                <a:latin typeface="+mn-lt"/>
              </a:rPr>
              <a:t>Если </a:t>
            </a:r>
            <a:r>
              <a:rPr lang="ru-RU" sz="2000" dirty="0">
                <a:solidFill>
                  <a:srgbClr val="0070C0"/>
                </a:solidFill>
                <a:latin typeface="+mn-lt"/>
              </a:rPr>
              <a:t>страхователь не проводит санаторно-курортное лечение работников данной категории, финансовое обеспечение предупредительных мер будет предоставлено из расчетной суммы в пределах 20%.</a:t>
            </a:r>
          </a:p>
          <a:p>
            <a:endParaRPr lang="ru-RU" dirty="0"/>
          </a:p>
        </p:txBody>
      </p:sp>
      <p:grpSp>
        <p:nvGrpSpPr>
          <p:cNvPr id="14" name="Группа 13">
            <a:extLst>
              <a:ext uri="{FF2B5EF4-FFF2-40B4-BE49-F238E27FC236}">
                <a16:creationId xmlns="" xmlns:a16="http://schemas.microsoft.com/office/drawing/2014/main" id="{45014156-0806-4D7B-AD72-53E6D48B9F2D}"/>
              </a:ext>
            </a:extLst>
          </p:cNvPr>
          <p:cNvGrpSpPr/>
          <p:nvPr/>
        </p:nvGrpSpPr>
        <p:grpSpPr>
          <a:xfrm>
            <a:off x="0" y="-17387"/>
            <a:ext cx="1588770" cy="6875387"/>
            <a:chOff x="165711" y="141391"/>
            <a:chExt cx="2647850" cy="8858781"/>
          </a:xfrm>
        </p:grpSpPr>
        <p:sp>
          <p:nvSpPr>
            <p:cNvPr id="15" name="object 3">
              <a:extLst>
                <a:ext uri="{FF2B5EF4-FFF2-40B4-BE49-F238E27FC236}">
                  <a16:creationId xmlns="" xmlns:a16="http://schemas.microsoft.com/office/drawing/2014/main" id="{25560B43-C6CA-4066-9D33-94DA62021647}"/>
                </a:ext>
              </a:extLst>
            </p:cNvPr>
            <p:cNvSpPr/>
            <p:nvPr/>
          </p:nvSpPr>
          <p:spPr>
            <a:xfrm>
              <a:off x="165711" y="143827"/>
              <a:ext cx="2628290" cy="8856345"/>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pic>
          <p:nvPicPr>
            <p:cNvPr id="16" name="object 4">
              <a:extLst>
                <a:ext uri="{FF2B5EF4-FFF2-40B4-BE49-F238E27FC236}">
                  <a16:creationId xmlns="" xmlns:a16="http://schemas.microsoft.com/office/drawing/2014/main" id="{599A091A-BF80-4610-8169-DD107386513D}"/>
                </a:ext>
              </a:extLst>
            </p:cNvPr>
            <p:cNvPicPr/>
            <p:nvPr/>
          </p:nvPicPr>
          <p:blipFill>
            <a:blip r:embed="rId2" cstate="print"/>
            <a:stretch>
              <a:fillRect/>
            </a:stretch>
          </p:blipFill>
          <p:spPr>
            <a:xfrm>
              <a:off x="2087180" y="141391"/>
              <a:ext cx="726381" cy="8858650"/>
            </a:xfrm>
            <a:prstGeom prst="rect">
              <a:avLst/>
            </a:prstGeom>
          </p:spPr>
        </p:pic>
        <p:grpSp>
          <p:nvGrpSpPr>
            <p:cNvPr id="17" name="Group 7">
              <a:extLst>
                <a:ext uri="{FF2B5EF4-FFF2-40B4-BE49-F238E27FC236}">
                  <a16:creationId xmlns="" xmlns:a16="http://schemas.microsoft.com/office/drawing/2014/main" id="{2DA1FF5F-69E6-4BDE-91E0-0F1510C40992}"/>
                </a:ext>
              </a:extLst>
            </p:cNvPr>
            <p:cNvGrpSpPr/>
            <p:nvPr/>
          </p:nvGrpSpPr>
          <p:grpSpPr>
            <a:xfrm>
              <a:off x="656706" y="7554298"/>
              <a:ext cx="914452" cy="1075534"/>
              <a:chOff x="634994" y="7556702"/>
              <a:chExt cx="914452" cy="1075534"/>
            </a:xfrm>
          </p:grpSpPr>
          <p:pic>
            <p:nvPicPr>
              <p:cNvPr id="18" name="object 5">
                <a:extLst>
                  <a:ext uri="{FF2B5EF4-FFF2-40B4-BE49-F238E27FC236}">
                    <a16:creationId xmlns="" xmlns:a16="http://schemas.microsoft.com/office/drawing/2014/main" id="{2F4473A3-5C74-4413-9C1A-A60D761FAA98}"/>
                  </a:ext>
                </a:extLst>
              </p:cNvPr>
              <p:cNvPicPr/>
              <p:nvPr/>
            </p:nvPicPr>
            <p:blipFill>
              <a:blip r:embed="rId3" cstate="print"/>
              <a:stretch>
                <a:fillRect/>
              </a:stretch>
            </p:blipFill>
            <p:spPr>
              <a:xfrm>
                <a:off x="637218" y="8429396"/>
                <a:ext cx="163266" cy="78676"/>
              </a:xfrm>
              <a:prstGeom prst="rect">
                <a:avLst/>
              </a:prstGeom>
            </p:spPr>
          </p:pic>
          <p:pic>
            <p:nvPicPr>
              <p:cNvPr id="19" name="object 6">
                <a:extLst>
                  <a:ext uri="{FF2B5EF4-FFF2-40B4-BE49-F238E27FC236}">
                    <a16:creationId xmlns="" xmlns:a16="http://schemas.microsoft.com/office/drawing/2014/main" id="{E340FA12-DE45-4257-8A24-D4A844C0A607}"/>
                  </a:ext>
                </a:extLst>
              </p:cNvPr>
              <p:cNvPicPr/>
              <p:nvPr/>
            </p:nvPicPr>
            <p:blipFill>
              <a:blip r:embed="rId4" cstate="print"/>
              <a:stretch>
                <a:fillRect/>
              </a:stretch>
            </p:blipFill>
            <p:spPr>
              <a:xfrm>
                <a:off x="822641" y="8430279"/>
                <a:ext cx="341118" cy="89959"/>
              </a:xfrm>
              <a:prstGeom prst="rect">
                <a:avLst/>
              </a:prstGeom>
            </p:spPr>
          </p:pic>
          <p:sp>
            <p:nvSpPr>
              <p:cNvPr id="20" name="object 7">
                <a:extLst>
                  <a:ext uri="{FF2B5EF4-FFF2-40B4-BE49-F238E27FC236}">
                    <a16:creationId xmlns="" xmlns:a16="http://schemas.microsoft.com/office/drawing/2014/main" id="{8BE0D24B-0D29-4FCA-B432-D75B29BC3C2A}"/>
                  </a:ext>
                </a:extLst>
              </p:cNvPr>
              <p:cNvSpPr/>
              <p:nvPr/>
            </p:nvSpPr>
            <p:spPr>
              <a:xfrm>
                <a:off x="1192096" y="8430277"/>
                <a:ext cx="62230" cy="77470"/>
              </a:xfrm>
              <a:custGeom>
                <a:avLst/>
                <a:gdLst/>
                <a:ahLst/>
                <a:cxnLst/>
                <a:rect l="l" t="t" r="r" b="b"/>
                <a:pathLst>
                  <a:path w="62230" h="77470">
                    <a:moveTo>
                      <a:pt x="10883" y="0"/>
                    </a:moveTo>
                    <a:lnTo>
                      <a:pt x="0" y="0"/>
                    </a:lnTo>
                    <a:lnTo>
                      <a:pt x="0" y="76923"/>
                    </a:lnTo>
                    <a:lnTo>
                      <a:pt x="31750" y="76923"/>
                    </a:lnTo>
                    <a:lnTo>
                      <a:pt x="44600" y="75284"/>
                    </a:lnTo>
                    <a:lnTo>
                      <a:pt x="54124" y="70399"/>
                    </a:lnTo>
                    <a:lnTo>
                      <a:pt x="55698" y="68249"/>
                    </a:lnTo>
                    <a:lnTo>
                      <a:pt x="10883" y="68249"/>
                    </a:lnTo>
                    <a:lnTo>
                      <a:pt x="10883" y="35483"/>
                    </a:lnTo>
                    <a:lnTo>
                      <a:pt x="56574" y="35483"/>
                    </a:lnTo>
                    <a:lnTo>
                      <a:pt x="54738" y="32935"/>
                    </a:lnTo>
                    <a:lnTo>
                      <a:pt x="45848" y="28348"/>
                    </a:lnTo>
                    <a:lnTo>
                      <a:pt x="33731" y="26809"/>
                    </a:lnTo>
                    <a:lnTo>
                      <a:pt x="10883" y="26809"/>
                    </a:lnTo>
                    <a:lnTo>
                      <a:pt x="10883" y="0"/>
                    </a:lnTo>
                    <a:close/>
                  </a:path>
                  <a:path w="62230" h="77470">
                    <a:moveTo>
                      <a:pt x="56574" y="35483"/>
                    </a:moveTo>
                    <a:lnTo>
                      <a:pt x="44170" y="35483"/>
                    </a:lnTo>
                    <a:lnTo>
                      <a:pt x="51079" y="40436"/>
                    </a:lnTo>
                    <a:lnTo>
                      <a:pt x="51079" y="51320"/>
                    </a:lnTo>
                    <a:lnTo>
                      <a:pt x="49782" y="58643"/>
                    </a:lnTo>
                    <a:lnTo>
                      <a:pt x="45972" y="63942"/>
                    </a:lnTo>
                    <a:lnTo>
                      <a:pt x="39769" y="67163"/>
                    </a:lnTo>
                    <a:lnTo>
                      <a:pt x="31292" y="68249"/>
                    </a:lnTo>
                    <a:lnTo>
                      <a:pt x="55698" y="68249"/>
                    </a:lnTo>
                    <a:lnTo>
                      <a:pt x="60042" y="62318"/>
                    </a:lnTo>
                    <a:lnTo>
                      <a:pt x="62077" y="51092"/>
                    </a:lnTo>
                    <a:lnTo>
                      <a:pt x="60211" y="40531"/>
                    </a:lnTo>
                    <a:lnTo>
                      <a:pt x="56574" y="35483"/>
                    </a:lnTo>
                    <a:close/>
                  </a:path>
                </a:pathLst>
              </a:custGeom>
              <a:solidFill>
                <a:srgbClr val="58595B"/>
              </a:solidFill>
            </p:spPr>
            <p:txBody>
              <a:bodyPr wrap="square" lIns="0" tIns="0" rIns="0" bIns="0" rtlCol="0"/>
              <a:lstStyle/>
              <a:p>
                <a:endParaRPr/>
              </a:p>
            </p:txBody>
          </p:sp>
          <p:pic>
            <p:nvPicPr>
              <p:cNvPr id="21" name="object 8">
                <a:extLst>
                  <a:ext uri="{FF2B5EF4-FFF2-40B4-BE49-F238E27FC236}">
                    <a16:creationId xmlns="" xmlns:a16="http://schemas.microsoft.com/office/drawing/2014/main" id="{BB54184F-310A-4465-B2C5-16C932CC356B}"/>
                  </a:ext>
                </a:extLst>
              </p:cNvPr>
              <p:cNvPicPr/>
              <p:nvPr/>
            </p:nvPicPr>
            <p:blipFill>
              <a:blip r:embed="rId5" cstate="print"/>
              <a:stretch>
                <a:fillRect/>
              </a:stretch>
            </p:blipFill>
            <p:spPr>
              <a:xfrm>
                <a:off x="1274796" y="8430279"/>
                <a:ext cx="66154" cy="76911"/>
              </a:xfrm>
              <a:prstGeom prst="rect">
                <a:avLst/>
              </a:prstGeom>
            </p:spPr>
          </p:pic>
          <p:pic>
            <p:nvPicPr>
              <p:cNvPr id="22" name="object 9">
                <a:extLst>
                  <a:ext uri="{FF2B5EF4-FFF2-40B4-BE49-F238E27FC236}">
                    <a16:creationId xmlns="" xmlns:a16="http://schemas.microsoft.com/office/drawing/2014/main" id="{94AAC41D-D133-4B97-B07B-84A8D5B30D30}"/>
                  </a:ext>
                </a:extLst>
              </p:cNvPr>
              <p:cNvPicPr/>
              <p:nvPr/>
            </p:nvPicPr>
            <p:blipFill>
              <a:blip r:embed="rId6" cstate="print"/>
              <a:stretch>
                <a:fillRect/>
              </a:stretch>
            </p:blipFill>
            <p:spPr>
              <a:xfrm>
                <a:off x="1369272" y="8430277"/>
                <a:ext cx="85153" cy="76923"/>
              </a:xfrm>
              <a:prstGeom prst="rect">
                <a:avLst/>
              </a:prstGeom>
            </p:spPr>
          </p:pic>
          <p:sp>
            <p:nvSpPr>
              <p:cNvPr id="23" name="object 10">
                <a:extLst>
                  <a:ext uri="{FF2B5EF4-FFF2-40B4-BE49-F238E27FC236}">
                    <a16:creationId xmlns="" xmlns:a16="http://schemas.microsoft.com/office/drawing/2014/main" id="{20AC1A1B-3967-40C9-90D3-F1B35F2154B1}"/>
                  </a:ext>
                </a:extLst>
              </p:cNvPr>
              <p:cNvSpPr/>
              <p:nvPr/>
            </p:nvSpPr>
            <p:spPr>
              <a:xfrm>
                <a:off x="1482771" y="8430279"/>
                <a:ext cx="66675" cy="77470"/>
              </a:xfrm>
              <a:custGeom>
                <a:avLst/>
                <a:gdLst/>
                <a:ahLst/>
                <a:cxnLst/>
                <a:rect l="l" t="t" r="r" b="b"/>
                <a:pathLst>
                  <a:path w="66675" h="77470">
                    <a:moveTo>
                      <a:pt x="66471" y="0"/>
                    </a:moveTo>
                    <a:lnTo>
                      <a:pt x="56349" y="0"/>
                    </a:lnTo>
                    <a:lnTo>
                      <a:pt x="10871" y="59334"/>
                    </a:lnTo>
                    <a:lnTo>
                      <a:pt x="10871" y="0"/>
                    </a:lnTo>
                    <a:lnTo>
                      <a:pt x="0" y="0"/>
                    </a:lnTo>
                    <a:lnTo>
                      <a:pt x="0" y="76911"/>
                    </a:lnTo>
                    <a:lnTo>
                      <a:pt x="10096" y="76911"/>
                    </a:lnTo>
                    <a:lnTo>
                      <a:pt x="55689" y="17691"/>
                    </a:lnTo>
                    <a:lnTo>
                      <a:pt x="55689" y="76911"/>
                    </a:lnTo>
                    <a:lnTo>
                      <a:pt x="66471" y="76911"/>
                    </a:lnTo>
                    <a:lnTo>
                      <a:pt x="66471" y="0"/>
                    </a:lnTo>
                    <a:close/>
                  </a:path>
                </a:pathLst>
              </a:custGeom>
              <a:solidFill>
                <a:srgbClr val="58595B"/>
              </a:solidFill>
            </p:spPr>
            <p:txBody>
              <a:bodyPr wrap="square" lIns="0" tIns="0" rIns="0" bIns="0" rtlCol="0"/>
              <a:lstStyle/>
              <a:p>
                <a:endParaRPr/>
              </a:p>
            </p:txBody>
          </p:sp>
          <p:pic>
            <p:nvPicPr>
              <p:cNvPr id="24" name="object 11">
                <a:extLst>
                  <a:ext uri="{FF2B5EF4-FFF2-40B4-BE49-F238E27FC236}">
                    <a16:creationId xmlns="" xmlns:a16="http://schemas.microsoft.com/office/drawing/2014/main" id="{7454DA5C-605C-4897-83FD-376FC559181E}"/>
                  </a:ext>
                </a:extLst>
              </p:cNvPr>
              <p:cNvPicPr/>
              <p:nvPr/>
            </p:nvPicPr>
            <p:blipFill>
              <a:blip r:embed="rId7" cstate="print"/>
              <a:stretch>
                <a:fillRect/>
              </a:stretch>
            </p:blipFill>
            <p:spPr>
              <a:xfrm>
                <a:off x="634994" y="8541165"/>
                <a:ext cx="188554" cy="82626"/>
              </a:xfrm>
              <a:prstGeom prst="rect">
                <a:avLst/>
              </a:prstGeom>
            </p:spPr>
          </p:pic>
          <p:pic>
            <p:nvPicPr>
              <p:cNvPr id="25" name="object 12">
                <a:extLst>
                  <a:ext uri="{FF2B5EF4-FFF2-40B4-BE49-F238E27FC236}">
                    <a16:creationId xmlns="" xmlns:a16="http://schemas.microsoft.com/office/drawing/2014/main" id="{C5E23C37-CD07-411A-B370-A2BAC426DE68}"/>
                  </a:ext>
                </a:extLst>
              </p:cNvPr>
              <p:cNvPicPr/>
              <p:nvPr/>
            </p:nvPicPr>
            <p:blipFill>
              <a:blip r:embed="rId8" cstate="print"/>
              <a:stretch>
                <a:fillRect/>
              </a:stretch>
            </p:blipFill>
            <p:spPr>
              <a:xfrm>
                <a:off x="845724" y="8544010"/>
                <a:ext cx="164275" cy="88226"/>
              </a:xfrm>
              <a:prstGeom prst="rect">
                <a:avLst/>
              </a:prstGeom>
            </p:spPr>
          </p:pic>
          <p:pic>
            <p:nvPicPr>
              <p:cNvPr id="26" name="object 13">
                <a:extLst>
                  <a:ext uri="{FF2B5EF4-FFF2-40B4-BE49-F238E27FC236}">
                    <a16:creationId xmlns="" xmlns:a16="http://schemas.microsoft.com/office/drawing/2014/main" id="{9B16F169-76EE-4D2A-B34B-A005198DD3A9}"/>
                  </a:ext>
                </a:extLst>
              </p:cNvPr>
              <p:cNvPicPr/>
              <p:nvPr/>
            </p:nvPicPr>
            <p:blipFill>
              <a:blip r:embed="rId9" cstate="print"/>
              <a:stretch>
                <a:fillRect/>
              </a:stretch>
            </p:blipFill>
            <p:spPr>
              <a:xfrm>
                <a:off x="1057757" y="8543142"/>
                <a:ext cx="319289" cy="78663"/>
              </a:xfrm>
              <a:prstGeom prst="rect">
                <a:avLst/>
              </a:prstGeom>
            </p:spPr>
          </p:pic>
          <p:pic>
            <p:nvPicPr>
              <p:cNvPr id="27" name="object 14">
                <a:extLst>
                  <a:ext uri="{FF2B5EF4-FFF2-40B4-BE49-F238E27FC236}">
                    <a16:creationId xmlns="" xmlns:a16="http://schemas.microsoft.com/office/drawing/2014/main" id="{F9471CAE-9E72-4784-8097-F90845BF8053}"/>
                  </a:ext>
                </a:extLst>
              </p:cNvPr>
              <p:cNvPicPr/>
              <p:nvPr/>
            </p:nvPicPr>
            <p:blipFill>
              <a:blip r:embed="rId10" cstate="print"/>
              <a:stretch>
                <a:fillRect/>
              </a:stretch>
            </p:blipFill>
            <p:spPr>
              <a:xfrm>
                <a:off x="1396605" y="8544012"/>
                <a:ext cx="66471" cy="76911"/>
              </a:xfrm>
              <a:prstGeom prst="rect">
                <a:avLst/>
              </a:prstGeom>
            </p:spPr>
          </p:pic>
          <p:pic>
            <p:nvPicPr>
              <p:cNvPr id="28" name="object 15">
                <a:extLst>
                  <a:ext uri="{FF2B5EF4-FFF2-40B4-BE49-F238E27FC236}">
                    <a16:creationId xmlns="" xmlns:a16="http://schemas.microsoft.com/office/drawing/2014/main" id="{EF3F846E-29AC-4133-81E1-246BFF9A8108}"/>
                  </a:ext>
                </a:extLst>
              </p:cNvPr>
              <p:cNvPicPr/>
              <p:nvPr/>
            </p:nvPicPr>
            <p:blipFill>
              <a:blip r:embed="rId11" cstate="print"/>
              <a:stretch>
                <a:fillRect/>
              </a:stretch>
            </p:blipFill>
            <p:spPr>
              <a:xfrm>
                <a:off x="1482771" y="8544012"/>
                <a:ext cx="66471" cy="76911"/>
              </a:xfrm>
              <a:prstGeom prst="rect">
                <a:avLst/>
              </a:prstGeom>
            </p:spPr>
          </p:pic>
          <p:sp>
            <p:nvSpPr>
              <p:cNvPr id="29" name="object 16">
                <a:extLst>
                  <a:ext uri="{FF2B5EF4-FFF2-40B4-BE49-F238E27FC236}">
                    <a16:creationId xmlns="" xmlns:a16="http://schemas.microsoft.com/office/drawing/2014/main" id="{4DE75F48-C908-47FD-8E30-0779D7200B66}"/>
                  </a:ext>
                </a:extLst>
              </p:cNvPr>
              <p:cNvSpPr/>
              <p:nvPr/>
            </p:nvSpPr>
            <p:spPr>
              <a:xfrm>
                <a:off x="1489430" y="8408555"/>
                <a:ext cx="54610" cy="8255"/>
              </a:xfrm>
              <a:custGeom>
                <a:avLst/>
                <a:gdLst/>
                <a:ahLst/>
                <a:cxnLst/>
                <a:rect l="l" t="t" r="r" b="b"/>
                <a:pathLst>
                  <a:path w="54609" h="8254">
                    <a:moveTo>
                      <a:pt x="54533" y="0"/>
                    </a:moveTo>
                    <a:lnTo>
                      <a:pt x="0" y="0"/>
                    </a:lnTo>
                    <a:lnTo>
                      <a:pt x="0" y="8115"/>
                    </a:lnTo>
                    <a:lnTo>
                      <a:pt x="54533" y="8115"/>
                    </a:lnTo>
                    <a:lnTo>
                      <a:pt x="54533" y="0"/>
                    </a:lnTo>
                    <a:close/>
                  </a:path>
                </a:pathLst>
              </a:custGeom>
              <a:solidFill>
                <a:srgbClr val="58595B"/>
              </a:solidFill>
            </p:spPr>
            <p:txBody>
              <a:bodyPr wrap="square" lIns="0" tIns="0" rIns="0" bIns="0" rtlCol="0"/>
              <a:lstStyle/>
              <a:p>
                <a:endParaRPr/>
              </a:p>
            </p:txBody>
          </p:sp>
          <p:pic>
            <p:nvPicPr>
              <p:cNvPr id="30" name="object 17">
                <a:extLst>
                  <a:ext uri="{FF2B5EF4-FFF2-40B4-BE49-F238E27FC236}">
                    <a16:creationId xmlns="" xmlns:a16="http://schemas.microsoft.com/office/drawing/2014/main" id="{9EB60AFA-358D-42CC-B13B-9466788C84CC}"/>
                  </a:ext>
                </a:extLst>
              </p:cNvPr>
              <p:cNvPicPr/>
              <p:nvPr/>
            </p:nvPicPr>
            <p:blipFill>
              <a:blip r:embed="rId12" cstate="print"/>
              <a:stretch>
                <a:fillRect/>
              </a:stretch>
            </p:blipFill>
            <p:spPr>
              <a:xfrm>
                <a:off x="644093" y="7556702"/>
                <a:ext cx="895848" cy="769188"/>
              </a:xfrm>
              <a:prstGeom prst="rect">
                <a:avLst/>
              </a:prstGeom>
            </p:spPr>
          </p:pic>
        </p:grpSp>
      </p:grpSp>
    </p:spTree>
    <p:extLst>
      <p:ext uri="{BB962C8B-B14F-4D97-AF65-F5344CB8AC3E}">
        <p14:creationId xmlns:p14="http://schemas.microsoft.com/office/powerpoint/2010/main" val="379682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Номер слайда 18"/>
          <p:cNvSpPr>
            <a:spLocks noGrp="1"/>
          </p:cNvSpPr>
          <p:nvPr>
            <p:ph type="sldNum" sz="quarter" idx="12"/>
          </p:nvPr>
        </p:nvSpPr>
        <p:spPr/>
        <p:txBody>
          <a:bodyPr/>
          <a:lstStyle/>
          <a:p>
            <a:pPr>
              <a:defRPr/>
            </a:pPr>
            <a:fld id="{DE89B435-92D4-41DD-B01A-AFF526D57050}" type="slidenum">
              <a:rPr lang="ru-RU" smtClean="0"/>
              <a:pPr>
                <a:defRPr/>
              </a:pPr>
              <a:t>11</a:t>
            </a:fld>
            <a:endParaRPr lang="ru-RU" dirty="0"/>
          </a:p>
        </p:txBody>
      </p:sp>
      <p:graphicFrame>
        <p:nvGraphicFramePr>
          <p:cNvPr id="22" name="Схема 21"/>
          <p:cNvGraphicFramePr/>
          <p:nvPr>
            <p:extLst>
              <p:ext uri="{D42A27DB-BD31-4B8C-83A1-F6EECF244321}">
                <p14:modId xmlns:p14="http://schemas.microsoft.com/office/powerpoint/2010/main" val="2109187592"/>
              </p:ext>
            </p:extLst>
          </p:nvPr>
        </p:nvGraphicFramePr>
        <p:xfrm>
          <a:off x="313150" y="4393870"/>
          <a:ext cx="5746338" cy="2327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2"/>
          <p:cNvSpPr>
            <a:spLocks noChangeArrowheads="1"/>
          </p:cNvSpPr>
          <p:nvPr/>
        </p:nvSpPr>
        <p:spPr bwMode="auto">
          <a:xfrm>
            <a:off x="2023496" y="1714105"/>
            <a:ext cx="4240144" cy="2958478"/>
          </a:xfrm>
          <a:prstGeom prst="rect">
            <a:avLst/>
          </a:prstGeom>
          <a:noFill/>
          <a:ln w="9360" cap="sq">
            <a:solidFill>
              <a:srgbClr val="4A7EB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46800" rIns="18000" bIns="46800"/>
          <a:lstStyle>
            <a:lvl1pPr marL="342900" indent="-341313">
              <a:spcBef>
                <a:spcPts val="8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gn="ctr">
              <a:spcBef>
                <a:spcPts val="450"/>
              </a:spcBef>
              <a:buClrTx/>
              <a:buFontTx/>
              <a:buNone/>
            </a:pPr>
            <a:r>
              <a:rPr lang="ru-RU" altLang="ru-RU" sz="1800" dirty="0">
                <a:solidFill>
                  <a:srgbClr val="000066"/>
                </a:solidFill>
              </a:rPr>
              <a:t>     </a:t>
            </a:r>
            <a:r>
              <a:rPr lang="ru-RU" altLang="ru-RU" sz="1800" b="1" u="sng" dirty="0">
                <a:solidFill>
                  <a:srgbClr val="000066"/>
                </a:solidFill>
              </a:rPr>
              <a:t>Территориальные органы Фонда</a:t>
            </a:r>
            <a:r>
              <a:rPr lang="ru-RU" altLang="ru-RU" sz="1800" dirty="0">
                <a:solidFill>
                  <a:srgbClr val="000066"/>
                </a:solidFill>
              </a:rPr>
              <a:t> </a:t>
            </a:r>
            <a:endParaRPr lang="ru-RU" altLang="ru-RU" sz="1800" b="1" dirty="0">
              <a:solidFill>
                <a:srgbClr val="000066"/>
              </a:solidFill>
            </a:endParaRPr>
          </a:p>
          <a:p>
            <a:pPr algn="ctr">
              <a:spcBef>
                <a:spcPts val="450"/>
              </a:spcBef>
              <a:buClrTx/>
              <a:buFontTx/>
              <a:buNone/>
            </a:pPr>
            <a:r>
              <a:rPr lang="ru-RU" altLang="ru-RU" sz="1500" b="1" i="1" dirty="0">
                <a:solidFill>
                  <a:srgbClr val="000066"/>
                </a:solidFill>
              </a:rPr>
              <a:t>         в отношении заявителей, у которых сумма страховых взносов, начисленных за предшествующий год</a:t>
            </a:r>
            <a:r>
              <a:rPr lang="ru-RU" altLang="ru-RU" sz="1500" b="1" i="1" dirty="0" smtClean="0">
                <a:solidFill>
                  <a:srgbClr val="000066"/>
                </a:solidFill>
              </a:rPr>
              <a:t>, составляет </a:t>
            </a:r>
            <a:r>
              <a:rPr lang="ru-RU" altLang="ru-RU" sz="1500" b="1" i="1" dirty="0">
                <a:solidFill>
                  <a:srgbClr val="FF0000"/>
                </a:solidFill>
              </a:rPr>
              <a:t>до 25 000,0 тыс. </a:t>
            </a:r>
            <a:r>
              <a:rPr lang="ru-RU" altLang="ru-RU" sz="1500" b="1" i="1" dirty="0">
                <a:solidFill>
                  <a:srgbClr val="000066"/>
                </a:solidFill>
              </a:rPr>
              <a:t>рублей включительно, решение принимается </a:t>
            </a:r>
          </a:p>
          <a:p>
            <a:pPr algn="ctr">
              <a:spcBef>
                <a:spcPts val="450"/>
              </a:spcBef>
              <a:buClrTx/>
              <a:buFontTx/>
              <a:buNone/>
            </a:pPr>
            <a:r>
              <a:rPr lang="ru-RU" altLang="ru-RU" sz="1500" b="1" i="1" dirty="0">
                <a:solidFill>
                  <a:srgbClr val="C00000"/>
                </a:solidFill>
              </a:rPr>
              <a:t>в течение 10 рабочих дней </a:t>
            </a:r>
          </a:p>
          <a:p>
            <a:pPr algn="ctr">
              <a:spcBef>
                <a:spcPts val="450"/>
              </a:spcBef>
              <a:buClrTx/>
              <a:buFontTx/>
              <a:buNone/>
            </a:pPr>
            <a:r>
              <a:rPr lang="ru-RU" altLang="ru-RU" sz="1500" b="1" i="1" dirty="0">
                <a:solidFill>
                  <a:srgbClr val="C00000"/>
                </a:solidFill>
              </a:rPr>
              <a:t>со дня получения </a:t>
            </a:r>
            <a:r>
              <a:rPr lang="ru-RU" altLang="ru-RU" sz="1500" b="1" i="1" dirty="0" smtClean="0">
                <a:solidFill>
                  <a:srgbClr val="C00000"/>
                </a:solidFill>
              </a:rPr>
              <a:t>заявления и полного комплекта документов (копий документов)</a:t>
            </a:r>
            <a:endParaRPr lang="ru-RU" altLang="ru-RU" sz="1500" b="1" i="1" dirty="0">
              <a:solidFill>
                <a:srgbClr val="C00000"/>
              </a:solidFill>
            </a:endParaRPr>
          </a:p>
        </p:txBody>
      </p:sp>
      <p:sp>
        <p:nvSpPr>
          <p:cNvPr id="16" name="Rectangle 3"/>
          <p:cNvSpPr>
            <a:spLocks noChangeArrowheads="1"/>
          </p:cNvSpPr>
          <p:nvPr/>
        </p:nvSpPr>
        <p:spPr bwMode="auto">
          <a:xfrm>
            <a:off x="6652260" y="1714105"/>
            <a:ext cx="4930140" cy="2958479"/>
          </a:xfrm>
          <a:prstGeom prst="rect">
            <a:avLst/>
          </a:prstGeom>
          <a:noFill/>
          <a:ln w="9360" cap="sq">
            <a:solidFill>
              <a:srgbClr val="4A7EBB"/>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46800" rIns="36000" bIns="46800"/>
          <a:lstStyle>
            <a:lvl1pPr marL="342900" indent="-341313">
              <a:spcBef>
                <a:spcPts val="8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gn="ctr">
              <a:spcBef>
                <a:spcPts val="450"/>
              </a:spcBef>
              <a:buClrTx/>
              <a:buFontTx/>
              <a:buNone/>
            </a:pPr>
            <a:r>
              <a:rPr lang="ru-RU" altLang="ru-RU" sz="1800" b="1" u="sng" dirty="0">
                <a:solidFill>
                  <a:srgbClr val="000066"/>
                </a:solidFill>
              </a:rPr>
              <a:t>Территориальные органы Фонда</a:t>
            </a:r>
            <a:r>
              <a:rPr lang="ru-RU" altLang="ru-RU" sz="1800" dirty="0">
                <a:solidFill>
                  <a:srgbClr val="000066"/>
                </a:solidFill>
              </a:rPr>
              <a:t> </a:t>
            </a:r>
            <a:r>
              <a:rPr lang="ru-RU" altLang="ru-RU" sz="1800" b="1" u="sng" dirty="0" smtClean="0">
                <a:solidFill>
                  <a:srgbClr val="000066"/>
                </a:solidFill>
              </a:rPr>
              <a:t> </a:t>
            </a:r>
            <a:endParaRPr lang="ru-RU" altLang="ru-RU" sz="1800" b="1" u="sng" dirty="0">
              <a:solidFill>
                <a:srgbClr val="000066"/>
              </a:solidFill>
            </a:endParaRPr>
          </a:p>
          <a:p>
            <a:pPr algn="ctr">
              <a:spcBef>
                <a:spcPts val="0"/>
              </a:spcBef>
              <a:buClrTx/>
              <a:buFontTx/>
              <a:buNone/>
            </a:pPr>
            <a:r>
              <a:rPr lang="ru-RU" altLang="ru-RU" sz="1500" b="1" i="1" dirty="0">
                <a:solidFill>
                  <a:srgbClr val="000066"/>
                </a:solidFill>
              </a:rPr>
              <a:t>        в отношении заявителей, у которых сумма страховых взносов, начисленных за предшествующий год,</a:t>
            </a:r>
          </a:p>
          <a:p>
            <a:pPr algn="ctr">
              <a:spcBef>
                <a:spcPts val="0"/>
              </a:spcBef>
              <a:buClrTx/>
              <a:buFontTx/>
              <a:buNone/>
            </a:pPr>
            <a:r>
              <a:rPr lang="ru-RU" altLang="ru-RU" sz="1500" b="1" i="1" dirty="0">
                <a:solidFill>
                  <a:srgbClr val="000066"/>
                </a:solidFill>
              </a:rPr>
              <a:t> составляет </a:t>
            </a:r>
            <a:r>
              <a:rPr lang="ru-RU" altLang="ru-RU" sz="1500" b="1" i="1" dirty="0">
                <a:solidFill>
                  <a:srgbClr val="FF0000"/>
                </a:solidFill>
              </a:rPr>
              <a:t>более   25 000,0 тыс. рублей</a:t>
            </a:r>
            <a:r>
              <a:rPr lang="ru-RU" altLang="ru-RU" sz="1500" b="1" i="1" dirty="0">
                <a:solidFill>
                  <a:srgbClr val="000066"/>
                </a:solidFill>
              </a:rPr>
              <a:t>, решение принимается после согласования </a:t>
            </a:r>
            <a:r>
              <a:rPr lang="ru-RU" altLang="ru-RU" sz="1500" b="1" i="1" dirty="0">
                <a:solidFill>
                  <a:srgbClr val="FF0000"/>
                </a:solidFill>
              </a:rPr>
              <a:t>с Фондом</a:t>
            </a:r>
            <a:r>
              <a:rPr lang="ru-RU" altLang="ru-RU" sz="1500" b="1" i="1" dirty="0">
                <a:solidFill>
                  <a:srgbClr val="000066"/>
                </a:solidFill>
              </a:rPr>
              <a:t>:</a:t>
            </a:r>
          </a:p>
          <a:p>
            <a:pPr algn="ctr">
              <a:spcBef>
                <a:spcPts val="0"/>
              </a:spcBef>
              <a:buClrTx/>
              <a:buFontTx/>
              <a:buNone/>
            </a:pPr>
            <a:r>
              <a:rPr lang="ru-RU" altLang="ru-RU" sz="1500" b="1" i="1" dirty="0">
                <a:solidFill>
                  <a:srgbClr val="000066"/>
                </a:solidFill>
              </a:rPr>
              <a:t>  ТО в течение </a:t>
            </a:r>
            <a:r>
              <a:rPr lang="ru-RU" altLang="ru-RU" sz="1500" b="1" i="1" dirty="0">
                <a:solidFill>
                  <a:srgbClr val="C00000"/>
                </a:solidFill>
              </a:rPr>
              <a:t>3 рабочих дней </a:t>
            </a:r>
            <a:r>
              <a:rPr lang="ru-RU" altLang="ru-RU" sz="1500" b="1" i="1" dirty="0">
                <a:solidFill>
                  <a:srgbClr val="000066"/>
                </a:solidFill>
              </a:rPr>
              <a:t>со дня</a:t>
            </a:r>
          </a:p>
          <a:p>
            <a:pPr algn="ctr">
              <a:spcBef>
                <a:spcPts val="0"/>
              </a:spcBef>
              <a:buClrTx/>
              <a:buFontTx/>
              <a:buNone/>
            </a:pPr>
            <a:r>
              <a:rPr lang="ru-RU" altLang="ru-RU" sz="1500" b="1" i="1" dirty="0">
                <a:solidFill>
                  <a:srgbClr val="000066"/>
                </a:solidFill>
              </a:rPr>
              <a:t>получения заявления направляет его и комплект документов на согласование в Фонд;</a:t>
            </a:r>
          </a:p>
          <a:p>
            <a:pPr algn="ctr">
              <a:spcBef>
                <a:spcPts val="0"/>
              </a:spcBef>
              <a:buClrTx/>
              <a:buFontTx/>
              <a:buNone/>
            </a:pPr>
            <a:r>
              <a:rPr lang="ru-RU" altLang="ru-RU" sz="1500" b="1" i="1" dirty="0">
                <a:solidFill>
                  <a:srgbClr val="000066"/>
                </a:solidFill>
              </a:rPr>
              <a:t>2)  </a:t>
            </a:r>
            <a:r>
              <a:rPr lang="ru-RU" altLang="ru-RU" sz="1500" b="1" i="1" dirty="0" smtClean="0">
                <a:solidFill>
                  <a:srgbClr val="000066"/>
                </a:solidFill>
              </a:rPr>
              <a:t>Фонд </a:t>
            </a:r>
            <a:r>
              <a:rPr lang="ru-RU" altLang="ru-RU" sz="1500" b="1" i="1" dirty="0">
                <a:solidFill>
                  <a:srgbClr val="000066"/>
                </a:solidFill>
              </a:rPr>
              <a:t>рассматривает документы и согласовывает решение  ТО</a:t>
            </a:r>
          </a:p>
          <a:p>
            <a:pPr algn="ctr">
              <a:spcBef>
                <a:spcPts val="0"/>
              </a:spcBef>
              <a:buClrTx/>
              <a:buFontTx/>
              <a:buNone/>
            </a:pPr>
            <a:r>
              <a:rPr lang="ru-RU" altLang="ru-RU" sz="1500" b="1" i="1" dirty="0">
                <a:solidFill>
                  <a:srgbClr val="000066"/>
                </a:solidFill>
              </a:rPr>
              <a:t> </a:t>
            </a:r>
            <a:r>
              <a:rPr lang="ru-RU" altLang="ru-RU" sz="1500" b="1" i="1" dirty="0">
                <a:solidFill>
                  <a:srgbClr val="C00000"/>
                </a:solidFill>
              </a:rPr>
              <a:t>в течение 15 рабочих дней со дня их поступления.</a:t>
            </a:r>
          </a:p>
        </p:txBody>
      </p:sp>
      <p:sp>
        <p:nvSpPr>
          <p:cNvPr id="17" name="Rectangle 6"/>
          <p:cNvSpPr>
            <a:spLocks noChangeArrowheads="1"/>
          </p:cNvSpPr>
          <p:nvPr/>
        </p:nvSpPr>
        <p:spPr bwMode="auto">
          <a:xfrm>
            <a:off x="1863090" y="4880402"/>
            <a:ext cx="9719310" cy="926037"/>
          </a:xfrm>
          <a:prstGeom prst="rect">
            <a:avLst/>
          </a:prstGeom>
          <a:noFill/>
          <a:ln w="9360" cap="sq">
            <a:solidFill>
              <a:srgbClr val="BE4B48"/>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marL="342900" indent="-341313">
              <a:spcBef>
                <a:spcPts val="8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ru-RU" altLang="ru-RU" sz="1600" dirty="0">
                <a:solidFill>
                  <a:srgbClr val="000066"/>
                </a:solidFill>
              </a:rPr>
              <a:t>     </a:t>
            </a:r>
            <a:r>
              <a:rPr lang="ru-RU" altLang="ru-RU" sz="1600" b="1" i="1" dirty="0">
                <a:solidFill>
                  <a:srgbClr val="000066"/>
                </a:solidFill>
              </a:rPr>
              <a:t>Приказ о финансовом обеспечении предупредительных мер или об отказе в финансовом обеспечении предупредительных мер направляется заявителю </a:t>
            </a:r>
            <a:r>
              <a:rPr lang="ru-RU" altLang="ru-RU" sz="1600" b="1" i="1" dirty="0" smtClean="0">
                <a:solidFill>
                  <a:srgbClr val="000066"/>
                </a:solidFill>
              </a:rPr>
              <a:t>территориальным органом Фонда</a:t>
            </a:r>
            <a:endParaRPr lang="ru-RU" altLang="ru-RU" sz="1600" b="1" i="1" dirty="0">
              <a:solidFill>
                <a:srgbClr val="000066"/>
              </a:solidFill>
            </a:endParaRPr>
          </a:p>
          <a:p>
            <a:pPr algn="ctr">
              <a:spcBef>
                <a:spcPct val="0"/>
              </a:spcBef>
              <a:buClrTx/>
              <a:buFontTx/>
              <a:buNone/>
            </a:pPr>
            <a:r>
              <a:rPr lang="ru-RU" altLang="ru-RU" sz="1600" b="1" i="1" dirty="0">
                <a:solidFill>
                  <a:srgbClr val="000066"/>
                </a:solidFill>
              </a:rPr>
              <a:t> </a:t>
            </a:r>
            <a:r>
              <a:rPr lang="ru-RU" altLang="ru-RU" sz="1800" b="1" i="1" dirty="0">
                <a:solidFill>
                  <a:srgbClr val="C00000"/>
                </a:solidFill>
              </a:rPr>
              <a:t>в </a:t>
            </a:r>
            <a:r>
              <a:rPr lang="ru-RU" altLang="ru-RU" sz="1800" b="1" i="1" dirty="0" smtClean="0">
                <a:solidFill>
                  <a:srgbClr val="C00000"/>
                </a:solidFill>
              </a:rPr>
              <a:t>течение 3 рабочих </a:t>
            </a:r>
            <a:r>
              <a:rPr lang="ru-RU" altLang="ru-RU" sz="1800" b="1" i="1" dirty="0">
                <a:solidFill>
                  <a:srgbClr val="C00000"/>
                </a:solidFill>
              </a:rPr>
              <a:t>дней со дня принятия решения</a:t>
            </a:r>
          </a:p>
        </p:txBody>
      </p:sp>
      <p:sp>
        <p:nvSpPr>
          <p:cNvPr id="18" name="Rectangle 7"/>
          <p:cNvSpPr>
            <a:spLocks noChangeArrowheads="1"/>
          </p:cNvSpPr>
          <p:nvPr/>
        </p:nvSpPr>
        <p:spPr bwMode="auto">
          <a:xfrm>
            <a:off x="2491740" y="436563"/>
            <a:ext cx="9090660" cy="1069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55675" algn="l"/>
                <a:tab pos="1912938" algn="l"/>
                <a:tab pos="2870200" algn="l"/>
                <a:tab pos="3827463" algn="l"/>
                <a:tab pos="4784725" algn="l"/>
                <a:tab pos="5741988" algn="l"/>
                <a:tab pos="6699250" algn="l"/>
                <a:tab pos="7656513" algn="l"/>
                <a:tab pos="8613775" algn="l"/>
                <a:tab pos="9571038" algn="l"/>
                <a:tab pos="105283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gn="ctr">
              <a:lnSpc>
                <a:spcPts val="1888"/>
              </a:lnSpc>
              <a:spcBef>
                <a:spcPct val="0"/>
              </a:spcBef>
              <a:buClrTx/>
              <a:buFontTx/>
              <a:buNone/>
            </a:pPr>
            <a:r>
              <a:rPr lang="ru-RU" altLang="ru-RU" sz="1600" b="1" dirty="0">
                <a:solidFill>
                  <a:srgbClr val="376092"/>
                </a:solidFill>
                <a:latin typeface="Arial" panose="020B0604020202020204" pitchFamily="34" charset="0"/>
              </a:rPr>
              <a:t>	</a:t>
            </a:r>
            <a:r>
              <a:rPr lang="ru-RU" altLang="ru-RU" sz="1800" b="1" dirty="0">
                <a:solidFill>
                  <a:srgbClr val="376092"/>
                </a:solidFill>
                <a:latin typeface="Arial" panose="020B0604020202020204" pitchFamily="34" charset="0"/>
              </a:rPr>
              <a:t>Сроки предоставления  </a:t>
            </a:r>
            <a:r>
              <a:rPr lang="ru-RU" altLang="ru-RU" sz="1800" b="1" dirty="0" smtClean="0">
                <a:solidFill>
                  <a:srgbClr val="376092"/>
                </a:solidFill>
                <a:latin typeface="Arial" panose="020B0604020202020204" pitchFamily="34" charset="0"/>
              </a:rPr>
              <a:t>государственной услуги </a:t>
            </a:r>
            <a:r>
              <a:rPr lang="ru-RU" altLang="ru-RU" sz="1800" b="1" dirty="0">
                <a:solidFill>
                  <a:srgbClr val="376092"/>
                </a:solidFill>
                <a:latin typeface="Arial" panose="020B0604020202020204" pitchFamily="34" charset="0"/>
              </a:rPr>
              <a:t>по принятию  решения о финансовом обеспечении предупредительных мер по сокращению производственного травматизма и профессиональных заболеваний </a:t>
            </a:r>
            <a:r>
              <a:rPr lang="ru-RU" altLang="ru-RU" sz="1800" b="1" dirty="0" smtClean="0">
                <a:solidFill>
                  <a:srgbClr val="376092"/>
                </a:solidFill>
                <a:latin typeface="Arial" panose="020B0604020202020204" pitchFamily="34" charset="0"/>
              </a:rPr>
              <a:t>работников</a:t>
            </a:r>
            <a:endParaRPr lang="ru-RU" altLang="ru-RU" sz="1800" b="1" dirty="0">
              <a:solidFill>
                <a:srgbClr val="376092"/>
              </a:solidFill>
              <a:latin typeface="Arial" panose="020B0604020202020204" pitchFamily="34" charset="0"/>
            </a:endParaRPr>
          </a:p>
        </p:txBody>
      </p:sp>
      <p:grpSp>
        <p:nvGrpSpPr>
          <p:cNvPr id="21" name="Группа 20">
            <a:extLst>
              <a:ext uri="{FF2B5EF4-FFF2-40B4-BE49-F238E27FC236}">
                <a16:creationId xmlns="" xmlns:a16="http://schemas.microsoft.com/office/drawing/2014/main" id="{45014156-0806-4D7B-AD72-53E6D48B9F2D}"/>
              </a:ext>
            </a:extLst>
          </p:cNvPr>
          <p:cNvGrpSpPr/>
          <p:nvPr/>
        </p:nvGrpSpPr>
        <p:grpSpPr>
          <a:xfrm>
            <a:off x="0" y="-17387"/>
            <a:ext cx="1588770" cy="6875387"/>
            <a:chOff x="165711" y="141391"/>
            <a:chExt cx="2647850" cy="8858781"/>
          </a:xfrm>
        </p:grpSpPr>
        <p:sp>
          <p:nvSpPr>
            <p:cNvPr id="23" name="object 3">
              <a:extLst>
                <a:ext uri="{FF2B5EF4-FFF2-40B4-BE49-F238E27FC236}">
                  <a16:creationId xmlns="" xmlns:a16="http://schemas.microsoft.com/office/drawing/2014/main" id="{25560B43-C6CA-4066-9D33-94DA62021647}"/>
                </a:ext>
              </a:extLst>
            </p:cNvPr>
            <p:cNvSpPr/>
            <p:nvPr/>
          </p:nvSpPr>
          <p:spPr>
            <a:xfrm>
              <a:off x="165711" y="143827"/>
              <a:ext cx="2628290" cy="8856345"/>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pic>
          <p:nvPicPr>
            <p:cNvPr id="24" name="object 4">
              <a:extLst>
                <a:ext uri="{FF2B5EF4-FFF2-40B4-BE49-F238E27FC236}">
                  <a16:creationId xmlns="" xmlns:a16="http://schemas.microsoft.com/office/drawing/2014/main" id="{599A091A-BF80-4610-8169-DD107386513D}"/>
                </a:ext>
              </a:extLst>
            </p:cNvPr>
            <p:cNvPicPr/>
            <p:nvPr/>
          </p:nvPicPr>
          <p:blipFill>
            <a:blip r:embed="rId8" cstate="print"/>
            <a:stretch>
              <a:fillRect/>
            </a:stretch>
          </p:blipFill>
          <p:spPr>
            <a:xfrm>
              <a:off x="2087180" y="141391"/>
              <a:ext cx="726381" cy="8858650"/>
            </a:xfrm>
            <a:prstGeom prst="rect">
              <a:avLst/>
            </a:prstGeom>
          </p:spPr>
        </p:pic>
        <p:grpSp>
          <p:nvGrpSpPr>
            <p:cNvPr id="25" name="Group 7">
              <a:extLst>
                <a:ext uri="{FF2B5EF4-FFF2-40B4-BE49-F238E27FC236}">
                  <a16:creationId xmlns="" xmlns:a16="http://schemas.microsoft.com/office/drawing/2014/main" id="{2DA1FF5F-69E6-4BDE-91E0-0F1510C40992}"/>
                </a:ext>
              </a:extLst>
            </p:cNvPr>
            <p:cNvGrpSpPr/>
            <p:nvPr/>
          </p:nvGrpSpPr>
          <p:grpSpPr>
            <a:xfrm>
              <a:off x="656706" y="7554298"/>
              <a:ext cx="914452" cy="1075534"/>
              <a:chOff x="634994" y="7556702"/>
              <a:chExt cx="914452" cy="1075534"/>
            </a:xfrm>
          </p:grpSpPr>
          <p:pic>
            <p:nvPicPr>
              <p:cNvPr id="26" name="object 5">
                <a:extLst>
                  <a:ext uri="{FF2B5EF4-FFF2-40B4-BE49-F238E27FC236}">
                    <a16:creationId xmlns="" xmlns:a16="http://schemas.microsoft.com/office/drawing/2014/main" id="{2F4473A3-5C74-4413-9C1A-A60D761FAA98}"/>
                  </a:ext>
                </a:extLst>
              </p:cNvPr>
              <p:cNvPicPr/>
              <p:nvPr/>
            </p:nvPicPr>
            <p:blipFill>
              <a:blip r:embed="rId9" cstate="print"/>
              <a:stretch>
                <a:fillRect/>
              </a:stretch>
            </p:blipFill>
            <p:spPr>
              <a:xfrm>
                <a:off x="637218" y="8429396"/>
                <a:ext cx="163266" cy="78676"/>
              </a:xfrm>
              <a:prstGeom prst="rect">
                <a:avLst/>
              </a:prstGeom>
            </p:spPr>
          </p:pic>
          <p:pic>
            <p:nvPicPr>
              <p:cNvPr id="27" name="object 6">
                <a:extLst>
                  <a:ext uri="{FF2B5EF4-FFF2-40B4-BE49-F238E27FC236}">
                    <a16:creationId xmlns="" xmlns:a16="http://schemas.microsoft.com/office/drawing/2014/main" id="{E340FA12-DE45-4257-8A24-D4A844C0A607}"/>
                  </a:ext>
                </a:extLst>
              </p:cNvPr>
              <p:cNvPicPr/>
              <p:nvPr/>
            </p:nvPicPr>
            <p:blipFill>
              <a:blip r:embed="rId10" cstate="print"/>
              <a:stretch>
                <a:fillRect/>
              </a:stretch>
            </p:blipFill>
            <p:spPr>
              <a:xfrm>
                <a:off x="822641" y="8430279"/>
                <a:ext cx="341118" cy="89959"/>
              </a:xfrm>
              <a:prstGeom prst="rect">
                <a:avLst/>
              </a:prstGeom>
            </p:spPr>
          </p:pic>
          <p:sp>
            <p:nvSpPr>
              <p:cNvPr id="28" name="object 7">
                <a:extLst>
                  <a:ext uri="{FF2B5EF4-FFF2-40B4-BE49-F238E27FC236}">
                    <a16:creationId xmlns="" xmlns:a16="http://schemas.microsoft.com/office/drawing/2014/main" id="{8BE0D24B-0D29-4FCA-B432-D75B29BC3C2A}"/>
                  </a:ext>
                </a:extLst>
              </p:cNvPr>
              <p:cNvSpPr/>
              <p:nvPr/>
            </p:nvSpPr>
            <p:spPr>
              <a:xfrm>
                <a:off x="1192096" y="8430277"/>
                <a:ext cx="62230" cy="77470"/>
              </a:xfrm>
              <a:custGeom>
                <a:avLst/>
                <a:gdLst/>
                <a:ahLst/>
                <a:cxnLst/>
                <a:rect l="l" t="t" r="r" b="b"/>
                <a:pathLst>
                  <a:path w="62230" h="77470">
                    <a:moveTo>
                      <a:pt x="10883" y="0"/>
                    </a:moveTo>
                    <a:lnTo>
                      <a:pt x="0" y="0"/>
                    </a:lnTo>
                    <a:lnTo>
                      <a:pt x="0" y="76923"/>
                    </a:lnTo>
                    <a:lnTo>
                      <a:pt x="31750" y="76923"/>
                    </a:lnTo>
                    <a:lnTo>
                      <a:pt x="44600" y="75284"/>
                    </a:lnTo>
                    <a:lnTo>
                      <a:pt x="54124" y="70399"/>
                    </a:lnTo>
                    <a:lnTo>
                      <a:pt x="55698" y="68249"/>
                    </a:lnTo>
                    <a:lnTo>
                      <a:pt x="10883" y="68249"/>
                    </a:lnTo>
                    <a:lnTo>
                      <a:pt x="10883" y="35483"/>
                    </a:lnTo>
                    <a:lnTo>
                      <a:pt x="56574" y="35483"/>
                    </a:lnTo>
                    <a:lnTo>
                      <a:pt x="54738" y="32935"/>
                    </a:lnTo>
                    <a:lnTo>
                      <a:pt x="45848" y="28348"/>
                    </a:lnTo>
                    <a:lnTo>
                      <a:pt x="33731" y="26809"/>
                    </a:lnTo>
                    <a:lnTo>
                      <a:pt x="10883" y="26809"/>
                    </a:lnTo>
                    <a:lnTo>
                      <a:pt x="10883" y="0"/>
                    </a:lnTo>
                    <a:close/>
                  </a:path>
                  <a:path w="62230" h="77470">
                    <a:moveTo>
                      <a:pt x="56574" y="35483"/>
                    </a:moveTo>
                    <a:lnTo>
                      <a:pt x="44170" y="35483"/>
                    </a:lnTo>
                    <a:lnTo>
                      <a:pt x="51079" y="40436"/>
                    </a:lnTo>
                    <a:lnTo>
                      <a:pt x="51079" y="51320"/>
                    </a:lnTo>
                    <a:lnTo>
                      <a:pt x="49782" y="58643"/>
                    </a:lnTo>
                    <a:lnTo>
                      <a:pt x="45972" y="63942"/>
                    </a:lnTo>
                    <a:lnTo>
                      <a:pt x="39769" y="67163"/>
                    </a:lnTo>
                    <a:lnTo>
                      <a:pt x="31292" y="68249"/>
                    </a:lnTo>
                    <a:lnTo>
                      <a:pt x="55698" y="68249"/>
                    </a:lnTo>
                    <a:lnTo>
                      <a:pt x="60042" y="62318"/>
                    </a:lnTo>
                    <a:lnTo>
                      <a:pt x="62077" y="51092"/>
                    </a:lnTo>
                    <a:lnTo>
                      <a:pt x="60211" y="40531"/>
                    </a:lnTo>
                    <a:lnTo>
                      <a:pt x="56574" y="35483"/>
                    </a:lnTo>
                    <a:close/>
                  </a:path>
                </a:pathLst>
              </a:custGeom>
              <a:solidFill>
                <a:srgbClr val="58595B"/>
              </a:solidFill>
            </p:spPr>
            <p:txBody>
              <a:bodyPr wrap="square" lIns="0" tIns="0" rIns="0" bIns="0" rtlCol="0"/>
              <a:lstStyle/>
              <a:p>
                <a:endParaRPr/>
              </a:p>
            </p:txBody>
          </p:sp>
          <p:pic>
            <p:nvPicPr>
              <p:cNvPr id="29" name="object 8">
                <a:extLst>
                  <a:ext uri="{FF2B5EF4-FFF2-40B4-BE49-F238E27FC236}">
                    <a16:creationId xmlns="" xmlns:a16="http://schemas.microsoft.com/office/drawing/2014/main" id="{BB54184F-310A-4465-B2C5-16C932CC356B}"/>
                  </a:ext>
                </a:extLst>
              </p:cNvPr>
              <p:cNvPicPr/>
              <p:nvPr/>
            </p:nvPicPr>
            <p:blipFill>
              <a:blip r:embed="rId11" cstate="print"/>
              <a:stretch>
                <a:fillRect/>
              </a:stretch>
            </p:blipFill>
            <p:spPr>
              <a:xfrm>
                <a:off x="1274796" y="8430279"/>
                <a:ext cx="66154" cy="76911"/>
              </a:xfrm>
              <a:prstGeom prst="rect">
                <a:avLst/>
              </a:prstGeom>
            </p:spPr>
          </p:pic>
          <p:pic>
            <p:nvPicPr>
              <p:cNvPr id="30" name="object 9">
                <a:extLst>
                  <a:ext uri="{FF2B5EF4-FFF2-40B4-BE49-F238E27FC236}">
                    <a16:creationId xmlns="" xmlns:a16="http://schemas.microsoft.com/office/drawing/2014/main" id="{94AAC41D-D133-4B97-B07B-84A8D5B30D30}"/>
                  </a:ext>
                </a:extLst>
              </p:cNvPr>
              <p:cNvPicPr/>
              <p:nvPr/>
            </p:nvPicPr>
            <p:blipFill>
              <a:blip r:embed="rId12" cstate="print"/>
              <a:stretch>
                <a:fillRect/>
              </a:stretch>
            </p:blipFill>
            <p:spPr>
              <a:xfrm>
                <a:off x="1369272" y="8430277"/>
                <a:ext cx="85153" cy="76923"/>
              </a:xfrm>
              <a:prstGeom prst="rect">
                <a:avLst/>
              </a:prstGeom>
            </p:spPr>
          </p:pic>
          <p:sp>
            <p:nvSpPr>
              <p:cNvPr id="31" name="object 10">
                <a:extLst>
                  <a:ext uri="{FF2B5EF4-FFF2-40B4-BE49-F238E27FC236}">
                    <a16:creationId xmlns="" xmlns:a16="http://schemas.microsoft.com/office/drawing/2014/main" id="{20AC1A1B-3967-40C9-90D3-F1B35F2154B1}"/>
                  </a:ext>
                </a:extLst>
              </p:cNvPr>
              <p:cNvSpPr/>
              <p:nvPr/>
            </p:nvSpPr>
            <p:spPr>
              <a:xfrm>
                <a:off x="1482771" y="8430279"/>
                <a:ext cx="66675" cy="77470"/>
              </a:xfrm>
              <a:custGeom>
                <a:avLst/>
                <a:gdLst/>
                <a:ahLst/>
                <a:cxnLst/>
                <a:rect l="l" t="t" r="r" b="b"/>
                <a:pathLst>
                  <a:path w="66675" h="77470">
                    <a:moveTo>
                      <a:pt x="66471" y="0"/>
                    </a:moveTo>
                    <a:lnTo>
                      <a:pt x="56349" y="0"/>
                    </a:lnTo>
                    <a:lnTo>
                      <a:pt x="10871" y="59334"/>
                    </a:lnTo>
                    <a:lnTo>
                      <a:pt x="10871" y="0"/>
                    </a:lnTo>
                    <a:lnTo>
                      <a:pt x="0" y="0"/>
                    </a:lnTo>
                    <a:lnTo>
                      <a:pt x="0" y="76911"/>
                    </a:lnTo>
                    <a:lnTo>
                      <a:pt x="10096" y="76911"/>
                    </a:lnTo>
                    <a:lnTo>
                      <a:pt x="55689" y="17691"/>
                    </a:lnTo>
                    <a:lnTo>
                      <a:pt x="55689" y="76911"/>
                    </a:lnTo>
                    <a:lnTo>
                      <a:pt x="66471" y="76911"/>
                    </a:lnTo>
                    <a:lnTo>
                      <a:pt x="66471" y="0"/>
                    </a:lnTo>
                    <a:close/>
                  </a:path>
                </a:pathLst>
              </a:custGeom>
              <a:solidFill>
                <a:srgbClr val="58595B"/>
              </a:solidFill>
            </p:spPr>
            <p:txBody>
              <a:bodyPr wrap="square" lIns="0" tIns="0" rIns="0" bIns="0" rtlCol="0"/>
              <a:lstStyle/>
              <a:p>
                <a:endParaRPr/>
              </a:p>
            </p:txBody>
          </p:sp>
          <p:pic>
            <p:nvPicPr>
              <p:cNvPr id="32" name="object 11">
                <a:extLst>
                  <a:ext uri="{FF2B5EF4-FFF2-40B4-BE49-F238E27FC236}">
                    <a16:creationId xmlns="" xmlns:a16="http://schemas.microsoft.com/office/drawing/2014/main" id="{7454DA5C-605C-4897-83FD-376FC559181E}"/>
                  </a:ext>
                </a:extLst>
              </p:cNvPr>
              <p:cNvPicPr/>
              <p:nvPr/>
            </p:nvPicPr>
            <p:blipFill>
              <a:blip r:embed="rId13" cstate="print"/>
              <a:stretch>
                <a:fillRect/>
              </a:stretch>
            </p:blipFill>
            <p:spPr>
              <a:xfrm>
                <a:off x="634994" y="8541165"/>
                <a:ext cx="188554" cy="82626"/>
              </a:xfrm>
              <a:prstGeom prst="rect">
                <a:avLst/>
              </a:prstGeom>
            </p:spPr>
          </p:pic>
          <p:pic>
            <p:nvPicPr>
              <p:cNvPr id="33" name="object 12">
                <a:extLst>
                  <a:ext uri="{FF2B5EF4-FFF2-40B4-BE49-F238E27FC236}">
                    <a16:creationId xmlns="" xmlns:a16="http://schemas.microsoft.com/office/drawing/2014/main" id="{C5E23C37-CD07-411A-B370-A2BAC426DE68}"/>
                  </a:ext>
                </a:extLst>
              </p:cNvPr>
              <p:cNvPicPr/>
              <p:nvPr/>
            </p:nvPicPr>
            <p:blipFill>
              <a:blip r:embed="rId14" cstate="print"/>
              <a:stretch>
                <a:fillRect/>
              </a:stretch>
            </p:blipFill>
            <p:spPr>
              <a:xfrm>
                <a:off x="845724" y="8544010"/>
                <a:ext cx="164275" cy="88226"/>
              </a:xfrm>
              <a:prstGeom prst="rect">
                <a:avLst/>
              </a:prstGeom>
            </p:spPr>
          </p:pic>
          <p:pic>
            <p:nvPicPr>
              <p:cNvPr id="34" name="object 13">
                <a:extLst>
                  <a:ext uri="{FF2B5EF4-FFF2-40B4-BE49-F238E27FC236}">
                    <a16:creationId xmlns="" xmlns:a16="http://schemas.microsoft.com/office/drawing/2014/main" id="{9B16F169-76EE-4D2A-B34B-A005198DD3A9}"/>
                  </a:ext>
                </a:extLst>
              </p:cNvPr>
              <p:cNvPicPr/>
              <p:nvPr/>
            </p:nvPicPr>
            <p:blipFill>
              <a:blip r:embed="rId15" cstate="print"/>
              <a:stretch>
                <a:fillRect/>
              </a:stretch>
            </p:blipFill>
            <p:spPr>
              <a:xfrm>
                <a:off x="1057757" y="8543142"/>
                <a:ext cx="319289" cy="78663"/>
              </a:xfrm>
              <a:prstGeom prst="rect">
                <a:avLst/>
              </a:prstGeom>
            </p:spPr>
          </p:pic>
          <p:pic>
            <p:nvPicPr>
              <p:cNvPr id="35" name="object 14">
                <a:extLst>
                  <a:ext uri="{FF2B5EF4-FFF2-40B4-BE49-F238E27FC236}">
                    <a16:creationId xmlns="" xmlns:a16="http://schemas.microsoft.com/office/drawing/2014/main" id="{F9471CAE-9E72-4784-8097-F90845BF8053}"/>
                  </a:ext>
                </a:extLst>
              </p:cNvPr>
              <p:cNvPicPr/>
              <p:nvPr/>
            </p:nvPicPr>
            <p:blipFill>
              <a:blip r:embed="rId16" cstate="print"/>
              <a:stretch>
                <a:fillRect/>
              </a:stretch>
            </p:blipFill>
            <p:spPr>
              <a:xfrm>
                <a:off x="1396605" y="8544012"/>
                <a:ext cx="66471" cy="76911"/>
              </a:xfrm>
              <a:prstGeom prst="rect">
                <a:avLst/>
              </a:prstGeom>
            </p:spPr>
          </p:pic>
          <p:pic>
            <p:nvPicPr>
              <p:cNvPr id="36" name="object 15">
                <a:extLst>
                  <a:ext uri="{FF2B5EF4-FFF2-40B4-BE49-F238E27FC236}">
                    <a16:creationId xmlns="" xmlns:a16="http://schemas.microsoft.com/office/drawing/2014/main" id="{EF3F846E-29AC-4133-81E1-246BFF9A8108}"/>
                  </a:ext>
                </a:extLst>
              </p:cNvPr>
              <p:cNvPicPr/>
              <p:nvPr/>
            </p:nvPicPr>
            <p:blipFill>
              <a:blip r:embed="rId17" cstate="print"/>
              <a:stretch>
                <a:fillRect/>
              </a:stretch>
            </p:blipFill>
            <p:spPr>
              <a:xfrm>
                <a:off x="1482771" y="8544012"/>
                <a:ext cx="66471" cy="76911"/>
              </a:xfrm>
              <a:prstGeom prst="rect">
                <a:avLst/>
              </a:prstGeom>
            </p:spPr>
          </p:pic>
          <p:sp>
            <p:nvSpPr>
              <p:cNvPr id="37" name="object 16">
                <a:extLst>
                  <a:ext uri="{FF2B5EF4-FFF2-40B4-BE49-F238E27FC236}">
                    <a16:creationId xmlns="" xmlns:a16="http://schemas.microsoft.com/office/drawing/2014/main" id="{4DE75F48-C908-47FD-8E30-0779D7200B66}"/>
                  </a:ext>
                </a:extLst>
              </p:cNvPr>
              <p:cNvSpPr/>
              <p:nvPr/>
            </p:nvSpPr>
            <p:spPr>
              <a:xfrm>
                <a:off x="1489430" y="8408555"/>
                <a:ext cx="54610" cy="8255"/>
              </a:xfrm>
              <a:custGeom>
                <a:avLst/>
                <a:gdLst/>
                <a:ahLst/>
                <a:cxnLst/>
                <a:rect l="l" t="t" r="r" b="b"/>
                <a:pathLst>
                  <a:path w="54609" h="8254">
                    <a:moveTo>
                      <a:pt x="54533" y="0"/>
                    </a:moveTo>
                    <a:lnTo>
                      <a:pt x="0" y="0"/>
                    </a:lnTo>
                    <a:lnTo>
                      <a:pt x="0" y="8115"/>
                    </a:lnTo>
                    <a:lnTo>
                      <a:pt x="54533" y="8115"/>
                    </a:lnTo>
                    <a:lnTo>
                      <a:pt x="54533" y="0"/>
                    </a:lnTo>
                    <a:close/>
                  </a:path>
                </a:pathLst>
              </a:custGeom>
              <a:solidFill>
                <a:srgbClr val="58595B"/>
              </a:solidFill>
            </p:spPr>
            <p:txBody>
              <a:bodyPr wrap="square" lIns="0" tIns="0" rIns="0" bIns="0" rtlCol="0"/>
              <a:lstStyle/>
              <a:p>
                <a:endParaRPr/>
              </a:p>
            </p:txBody>
          </p:sp>
          <p:pic>
            <p:nvPicPr>
              <p:cNvPr id="38" name="object 17">
                <a:extLst>
                  <a:ext uri="{FF2B5EF4-FFF2-40B4-BE49-F238E27FC236}">
                    <a16:creationId xmlns="" xmlns:a16="http://schemas.microsoft.com/office/drawing/2014/main" id="{9EB60AFA-358D-42CC-B13B-9466788C84CC}"/>
                  </a:ext>
                </a:extLst>
              </p:cNvPr>
              <p:cNvPicPr/>
              <p:nvPr/>
            </p:nvPicPr>
            <p:blipFill>
              <a:blip r:embed="rId18" cstate="print"/>
              <a:stretch>
                <a:fillRect/>
              </a:stretch>
            </p:blipFill>
            <p:spPr>
              <a:xfrm>
                <a:off x="644093" y="7556702"/>
                <a:ext cx="895848" cy="769188"/>
              </a:xfrm>
              <a:prstGeom prst="rect">
                <a:avLst/>
              </a:prstGeom>
            </p:spPr>
          </p:pic>
        </p:grpSp>
      </p:grpSp>
    </p:spTree>
    <p:extLst>
      <p:ext uri="{BB962C8B-B14F-4D97-AF65-F5344CB8AC3E}">
        <p14:creationId xmlns:p14="http://schemas.microsoft.com/office/powerpoint/2010/main" val="2735401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DE89B435-92D4-41DD-B01A-AFF526D57050}" type="slidenum">
              <a:rPr lang="ru-RU" smtClean="0"/>
              <a:pPr>
                <a:defRPr/>
              </a:pPr>
              <a:t>12</a:t>
            </a:fld>
            <a:endParaRPr lang="ru-RU"/>
          </a:p>
        </p:txBody>
      </p:sp>
      <p:sp>
        <p:nvSpPr>
          <p:cNvPr id="4" name="Text Box 1"/>
          <p:cNvSpPr txBox="1">
            <a:spLocks noChangeArrowheads="1"/>
          </p:cNvSpPr>
          <p:nvPr/>
        </p:nvSpPr>
        <p:spPr bwMode="auto">
          <a:xfrm>
            <a:off x="1920240" y="1200151"/>
            <a:ext cx="10068630" cy="48234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0975" indent="180975">
              <a:spcBef>
                <a:spcPts val="800"/>
              </a:spcBef>
              <a:buClr>
                <a:srgbClr val="000000"/>
              </a:buClr>
              <a:buSzPct val="100000"/>
              <a:buFont typeface="Times New Roman" panose="02020603050405020304" pitchFamily="18" charset="0"/>
              <a:tabLst>
                <a:tab pos="750888" algn="l"/>
                <a:tab pos="1665288" algn="l"/>
                <a:tab pos="2579688" algn="l"/>
                <a:tab pos="3494088" algn="l"/>
                <a:tab pos="4408488" algn="l"/>
                <a:tab pos="5322888" algn="l"/>
                <a:tab pos="6237288" algn="l"/>
                <a:tab pos="7151688" algn="l"/>
                <a:tab pos="8066088" algn="l"/>
                <a:tab pos="8980488" algn="l"/>
                <a:tab pos="9894888"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750888" algn="l"/>
                <a:tab pos="1665288" algn="l"/>
                <a:tab pos="2579688" algn="l"/>
                <a:tab pos="3494088" algn="l"/>
                <a:tab pos="4408488" algn="l"/>
                <a:tab pos="5322888" algn="l"/>
                <a:tab pos="6237288" algn="l"/>
                <a:tab pos="7151688" algn="l"/>
                <a:tab pos="8066088" algn="l"/>
                <a:tab pos="8980488" algn="l"/>
                <a:tab pos="9894888"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750888" algn="l"/>
                <a:tab pos="1665288" algn="l"/>
                <a:tab pos="2579688" algn="l"/>
                <a:tab pos="3494088" algn="l"/>
                <a:tab pos="4408488" algn="l"/>
                <a:tab pos="5322888" algn="l"/>
                <a:tab pos="6237288" algn="l"/>
                <a:tab pos="7151688" algn="l"/>
                <a:tab pos="8066088" algn="l"/>
                <a:tab pos="8980488" algn="l"/>
                <a:tab pos="9894888"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750888" algn="l"/>
                <a:tab pos="1665288" algn="l"/>
                <a:tab pos="2579688" algn="l"/>
                <a:tab pos="3494088" algn="l"/>
                <a:tab pos="4408488" algn="l"/>
                <a:tab pos="5322888" algn="l"/>
                <a:tab pos="6237288" algn="l"/>
                <a:tab pos="7151688" algn="l"/>
                <a:tab pos="8066088" algn="l"/>
                <a:tab pos="8980488" algn="l"/>
                <a:tab pos="9894888"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750888" algn="l"/>
                <a:tab pos="1665288" algn="l"/>
                <a:tab pos="2579688" algn="l"/>
                <a:tab pos="3494088" algn="l"/>
                <a:tab pos="4408488" algn="l"/>
                <a:tab pos="5322888" algn="l"/>
                <a:tab pos="6237288" algn="l"/>
                <a:tab pos="7151688" algn="l"/>
                <a:tab pos="8066088" algn="l"/>
                <a:tab pos="8980488" algn="l"/>
                <a:tab pos="9894888"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750888" algn="l"/>
                <a:tab pos="1665288" algn="l"/>
                <a:tab pos="2579688" algn="l"/>
                <a:tab pos="3494088" algn="l"/>
                <a:tab pos="4408488" algn="l"/>
                <a:tab pos="5322888" algn="l"/>
                <a:tab pos="6237288" algn="l"/>
                <a:tab pos="7151688" algn="l"/>
                <a:tab pos="8066088" algn="l"/>
                <a:tab pos="8980488" algn="l"/>
                <a:tab pos="9894888"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750888" algn="l"/>
                <a:tab pos="1665288" algn="l"/>
                <a:tab pos="2579688" algn="l"/>
                <a:tab pos="3494088" algn="l"/>
                <a:tab pos="4408488" algn="l"/>
                <a:tab pos="5322888" algn="l"/>
                <a:tab pos="6237288" algn="l"/>
                <a:tab pos="7151688" algn="l"/>
                <a:tab pos="8066088" algn="l"/>
                <a:tab pos="8980488" algn="l"/>
                <a:tab pos="9894888"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750888" algn="l"/>
                <a:tab pos="1665288" algn="l"/>
                <a:tab pos="2579688" algn="l"/>
                <a:tab pos="3494088" algn="l"/>
                <a:tab pos="4408488" algn="l"/>
                <a:tab pos="5322888" algn="l"/>
                <a:tab pos="6237288" algn="l"/>
                <a:tab pos="7151688" algn="l"/>
                <a:tab pos="8066088" algn="l"/>
                <a:tab pos="8980488" algn="l"/>
                <a:tab pos="9894888"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750888" algn="l"/>
                <a:tab pos="1665288" algn="l"/>
                <a:tab pos="2579688" algn="l"/>
                <a:tab pos="3494088" algn="l"/>
                <a:tab pos="4408488" algn="l"/>
                <a:tab pos="5322888" algn="l"/>
                <a:tab pos="6237288" algn="l"/>
                <a:tab pos="7151688" algn="l"/>
                <a:tab pos="8066088" algn="l"/>
                <a:tab pos="8980488" algn="l"/>
                <a:tab pos="9894888"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gn="just" eaLnBrk="1" hangingPunct="1">
              <a:lnSpc>
                <a:spcPct val="80000"/>
              </a:lnSpc>
              <a:spcBef>
                <a:spcPts val="425"/>
              </a:spcBef>
              <a:buClr>
                <a:srgbClr val="DB1318"/>
              </a:buClr>
              <a:buFont typeface="Wingdings" panose="05000000000000000000" pitchFamily="2" charset="2"/>
              <a:buChar char=""/>
            </a:pPr>
            <a:r>
              <a:rPr lang="en-US" altLang="ru-RU" sz="2000" b="1" dirty="0">
                <a:solidFill>
                  <a:srgbClr val="1F497D"/>
                </a:solidFill>
                <a:effectLst>
                  <a:outerShdw blurRad="38100" dist="38100" dir="2700000" algn="tl">
                    <a:srgbClr val="C0C0C0"/>
                  </a:outerShdw>
                </a:effectLst>
                <a:latin typeface="Times New Roman" panose="02020603050405020304" pitchFamily="18" charset="0"/>
              </a:rPr>
              <a:t> </a:t>
            </a:r>
            <a:r>
              <a:rPr lang="ru-RU" altLang="ru-RU" sz="1600" b="1" dirty="0">
                <a:solidFill>
                  <a:srgbClr val="C00000"/>
                </a:solidFill>
              </a:rPr>
              <a:t>если на день подачи заявления у страхователя имеются непогашенные недоимка, задолженность по пеням и штрафам, образовавшиеся по итогам отчетного периода в текущем финансовом году, недоимка, выявленная в ходе камеральной или выездной проверки, и (или) начисленные пени и штрафы по итогам камеральной или выездной проверки </a:t>
            </a:r>
          </a:p>
          <a:p>
            <a:pPr algn="just" eaLnBrk="1" hangingPunct="1">
              <a:lnSpc>
                <a:spcPct val="80000"/>
              </a:lnSpc>
              <a:spcBef>
                <a:spcPts val="425"/>
              </a:spcBef>
              <a:buClr>
                <a:srgbClr val="DB1318"/>
              </a:buClr>
              <a:buFont typeface="Wingdings" panose="05000000000000000000" pitchFamily="2" charset="2"/>
              <a:buChar char=""/>
            </a:pPr>
            <a:r>
              <a:rPr lang="ru-RU" altLang="ru-RU" sz="1600" b="1" dirty="0">
                <a:solidFill>
                  <a:srgbClr val="C00000"/>
                </a:solidFill>
              </a:rPr>
              <a:t> </a:t>
            </a:r>
            <a:r>
              <a:rPr lang="ru-RU" altLang="ru-RU" sz="1600" b="1" dirty="0">
                <a:solidFill>
                  <a:srgbClr val="002060"/>
                </a:solidFill>
              </a:rPr>
              <a:t>представленные страхователем документы содержат недостоверную информацию;</a:t>
            </a:r>
          </a:p>
          <a:p>
            <a:pPr algn="just" eaLnBrk="1" hangingPunct="1">
              <a:lnSpc>
                <a:spcPct val="80000"/>
              </a:lnSpc>
              <a:spcBef>
                <a:spcPts val="425"/>
              </a:spcBef>
              <a:buClr>
                <a:srgbClr val="DB1318"/>
              </a:buClr>
              <a:buFont typeface="Wingdings" panose="05000000000000000000" pitchFamily="2" charset="2"/>
              <a:buChar char=""/>
            </a:pPr>
            <a:r>
              <a:rPr lang="en-US" altLang="ru-RU" sz="1600" b="1" dirty="0">
                <a:solidFill>
                  <a:srgbClr val="1F497D"/>
                </a:solidFill>
                <a:latin typeface="Times New Roman" panose="02020603050405020304" pitchFamily="18" charset="0"/>
              </a:rPr>
              <a:t> </a:t>
            </a:r>
            <a:r>
              <a:rPr lang="ru-RU" altLang="ru-RU" sz="1600" b="1" dirty="0">
                <a:solidFill>
                  <a:srgbClr val="1F497D"/>
                </a:solidFill>
                <a:latin typeface="Times New Roman" panose="02020603050405020304" pitchFamily="18" charset="0"/>
              </a:rPr>
              <a:t> </a:t>
            </a:r>
            <a:r>
              <a:rPr lang="ru-RU" altLang="ru-RU" sz="1600" b="1" dirty="0">
                <a:solidFill>
                  <a:srgbClr val="002060"/>
                </a:solidFill>
              </a:rPr>
              <a:t>если предусмотренные бюджетом Фонда средства на финансовое обеспечение предупредительных мер на текущий год полностью распределены.</a:t>
            </a:r>
          </a:p>
          <a:p>
            <a:pPr algn="just" eaLnBrk="1" hangingPunct="1">
              <a:lnSpc>
                <a:spcPct val="80000"/>
              </a:lnSpc>
              <a:spcBef>
                <a:spcPts val="425"/>
              </a:spcBef>
              <a:buClr>
                <a:srgbClr val="DB1318"/>
              </a:buClr>
              <a:buFont typeface="Wingdings" panose="05000000000000000000" pitchFamily="2" charset="2"/>
              <a:buChar char=""/>
            </a:pPr>
            <a:r>
              <a:rPr lang="ru-RU" altLang="ru-RU" sz="1600" b="1" dirty="0">
                <a:solidFill>
                  <a:srgbClr val="002060"/>
                </a:solidFill>
              </a:rPr>
              <a:t>  при представлении страхователем неполного комплекта </a:t>
            </a:r>
            <a:r>
              <a:rPr lang="ru-RU" altLang="ru-RU" sz="1600" b="1" dirty="0" smtClean="0">
                <a:solidFill>
                  <a:srgbClr val="002060"/>
                </a:solidFill>
              </a:rPr>
              <a:t>документов</a:t>
            </a:r>
          </a:p>
          <a:p>
            <a:pPr algn="just" eaLnBrk="1" hangingPunct="1">
              <a:lnSpc>
                <a:spcPct val="80000"/>
              </a:lnSpc>
              <a:spcBef>
                <a:spcPts val="425"/>
              </a:spcBef>
              <a:buClrTx/>
              <a:buFontTx/>
              <a:buNone/>
            </a:pPr>
            <a:r>
              <a:rPr lang="ru-RU" altLang="ru-RU" sz="1600" b="1" dirty="0" smtClean="0">
                <a:solidFill>
                  <a:srgbClr val="C00000"/>
                </a:solidFill>
              </a:rPr>
              <a:t>Страхователь </a:t>
            </a:r>
            <a:r>
              <a:rPr lang="ru-RU" altLang="ru-RU" sz="1600" b="1" dirty="0">
                <a:solidFill>
                  <a:srgbClr val="C00000"/>
                </a:solidFill>
              </a:rPr>
              <a:t>вправе повторно, но не позднее срока, установленного пунктом 4 Правил, обратиться с заявлением в территориальный орган Фонда по месту своей регистрации. </a:t>
            </a:r>
            <a:endParaRPr lang="ru-RU" altLang="ru-RU" sz="1600" b="1" dirty="0" smtClean="0">
              <a:solidFill>
                <a:srgbClr val="C00000"/>
              </a:solidFill>
            </a:endParaRPr>
          </a:p>
          <a:p>
            <a:pPr algn="just" eaLnBrk="1" hangingPunct="1">
              <a:lnSpc>
                <a:spcPct val="80000"/>
              </a:lnSpc>
              <a:spcBef>
                <a:spcPts val="425"/>
              </a:spcBef>
              <a:buClrTx/>
              <a:buFontTx/>
              <a:buNone/>
            </a:pPr>
            <a:r>
              <a:rPr lang="ru-RU" altLang="ru-RU" sz="1400" b="1" dirty="0">
                <a:solidFill>
                  <a:srgbClr val="0070C0"/>
                </a:solidFill>
              </a:rPr>
              <a:t>Страхователь вправе дополнительно, в случае если им первоначально было подано заявление на сумму меньше расчетного объема средств, направляемых на финансовое обеспечение предупредительных мер, предусмотренного пунктом 2 Правил (далее - расчетный объем средств), и после получения приказа территориального органа Фонда о финансовом обеспечении предупредительных мер, но не позднее срока, установленного пунктом 4 Правил, обратиться в территориальный орган Фонда по месту своей регистрации с заявлением на сумму, не превышающую разницу между расчетным объемом средств и суммой финансового обеспечения предупредительных мер, указанной в приказе территориального органа Фонда по первоначальному заявлению. В данном случае страхователь обязан предоставить вместе с заявлением документы (копии документов), предусмотренные пунктами 4 - 6 Правил</a:t>
            </a:r>
            <a:r>
              <a:rPr lang="ru-RU" altLang="ru-RU" sz="1400" b="1" dirty="0" smtClean="0">
                <a:solidFill>
                  <a:srgbClr val="0070C0"/>
                </a:solidFill>
              </a:rPr>
              <a:t>.</a:t>
            </a:r>
          </a:p>
          <a:p>
            <a:pPr algn="just" eaLnBrk="1" hangingPunct="1">
              <a:lnSpc>
                <a:spcPct val="80000"/>
              </a:lnSpc>
              <a:spcBef>
                <a:spcPts val="425"/>
              </a:spcBef>
              <a:buClrTx/>
              <a:buFontTx/>
              <a:buNone/>
            </a:pPr>
            <a:r>
              <a:rPr lang="ru-RU" altLang="ru-RU" sz="1400" b="1" dirty="0">
                <a:solidFill>
                  <a:srgbClr val="7030A0"/>
                </a:solidFill>
              </a:rPr>
              <a:t>Страхователь вправе дополнительно, в случае если им первоначально было подано заявление на сумму меньше расчетного объема средств, направляемых на финансовое обеспечение предупредительных мер, предусмотренного пунктом 2 Правил (далее - расчетный объем средств), и после получения приказа территориального органа Фонда о финансовом обеспечении предупредительных мер, но не позднее срока, установленного пунктом 4 Правил, обратиться в территориальный орган Фонда по месту своей регистрации с заявлением на сумму, не превышающую разницу между расчетным объемом средств и суммой финансового обеспечения предупредительных мер, указанной в приказе территориального органа Фонда по первоначальному заявлению. В данном случае страхователь обязан предоставить вместе с заявлением документы (копии документов), предусмотренные пунктами 4 - 6 Правил.</a:t>
            </a:r>
          </a:p>
          <a:p>
            <a:pPr algn="just" eaLnBrk="1" hangingPunct="1">
              <a:lnSpc>
                <a:spcPct val="80000"/>
              </a:lnSpc>
              <a:spcBef>
                <a:spcPts val="425"/>
              </a:spcBef>
              <a:buClrTx/>
              <a:buFontTx/>
              <a:buNone/>
            </a:pPr>
            <a:endParaRPr lang="ru-RU" altLang="ru-RU" sz="1700" b="1" dirty="0">
              <a:solidFill>
                <a:srgbClr val="C00000"/>
              </a:solidFill>
            </a:endParaRPr>
          </a:p>
          <a:p>
            <a:pPr algn="just" eaLnBrk="1" hangingPunct="1">
              <a:lnSpc>
                <a:spcPct val="80000"/>
              </a:lnSpc>
              <a:spcBef>
                <a:spcPts val="425"/>
              </a:spcBef>
              <a:buClrTx/>
              <a:buFontTx/>
              <a:buNone/>
            </a:pPr>
            <a:endParaRPr lang="ru-RU" altLang="ru-RU" sz="1800" b="1" dirty="0">
              <a:solidFill>
                <a:srgbClr val="C00000"/>
              </a:solidFill>
            </a:endParaRPr>
          </a:p>
        </p:txBody>
      </p:sp>
      <p:sp>
        <p:nvSpPr>
          <p:cNvPr id="5" name="Rectangle 2"/>
          <p:cNvSpPr>
            <a:spLocks noChangeArrowheads="1"/>
          </p:cNvSpPr>
          <p:nvPr/>
        </p:nvSpPr>
        <p:spPr bwMode="auto">
          <a:xfrm>
            <a:off x="1950219" y="182706"/>
            <a:ext cx="9592297" cy="8254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gn="ctr">
              <a:lnSpc>
                <a:spcPts val="1888"/>
              </a:lnSpc>
              <a:spcBef>
                <a:spcPct val="0"/>
              </a:spcBef>
              <a:buClrTx/>
              <a:buFontTx/>
              <a:buNone/>
            </a:pPr>
            <a:r>
              <a:rPr lang="ru-RU" altLang="ru-RU" sz="1800" b="1" dirty="0" smtClean="0">
                <a:solidFill>
                  <a:srgbClr val="376092"/>
                </a:solidFill>
                <a:latin typeface="Arial" panose="020B0604020202020204" pitchFamily="34" charset="0"/>
              </a:rPr>
              <a:t>Основания для ОТКАЗА </a:t>
            </a:r>
            <a:r>
              <a:rPr lang="ru-RU" altLang="ru-RU" sz="1800" b="1" dirty="0">
                <a:solidFill>
                  <a:srgbClr val="376092"/>
                </a:solidFill>
                <a:latin typeface="Arial" panose="020B0604020202020204" pitchFamily="34" charset="0"/>
              </a:rPr>
              <a:t/>
            </a:r>
            <a:br>
              <a:rPr lang="ru-RU" altLang="ru-RU" sz="1800" b="1" dirty="0">
                <a:solidFill>
                  <a:srgbClr val="376092"/>
                </a:solidFill>
                <a:latin typeface="Arial" panose="020B0604020202020204" pitchFamily="34" charset="0"/>
              </a:rPr>
            </a:br>
            <a:r>
              <a:rPr lang="ru-RU" altLang="ru-RU" sz="1800" b="1" dirty="0">
                <a:solidFill>
                  <a:srgbClr val="376092"/>
                </a:solidFill>
                <a:latin typeface="Arial" panose="020B0604020202020204" pitchFamily="34" charset="0"/>
              </a:rPr>
              <a:t>в финансовом обеспечении предупредительных мер по сокращению производственного травматизма и профессиональных заболеваний работников</a:t>
            </a:r>
          </a:p>
        </p:txBody>
      </p:sp>
      <p:grpSp>
        <p:nvGrpSpPr>
          <p:cNvPr id="13" name="Группа 12">
            <a:extLst>
              <a:ext uri="{FF2B5EF4-FFF2-40B4-BE49-F238E27FC236}">
                <a16:creationId xmlns="" xmlns:a16="http://schemas.microsoft.com/office/drawing/2014/main" id="{45014156-0806-4D7B-AD72-53E6D48B9F2D}"/>
              </a:ext>
            </a:extLst>
          </p:cNvPr>
          <p:cNvGrpSpPr/>
          <p:nvPr/>
        </p:nvGrpSpPr>
        <p:grpSpPr>
          <a:xfrm>
            <a:off x="0" y="-17387"/>
            <a:ext cx="1588770" cy="6875387"/>
            <a:chOff x="165711" y="141391"/>
            <a:chExt cx="2647850" cy="8858781"/>
          </a:xfrm>
        </p:grpSpPr>
        <p:sp>
          <p:nvSpPr>
            <p:cNvPr id="14" name="object 3">
              <a:extLst>
                <a:ext uri="{FF2B5EF4-FFF2-40B4-BE49-F238E27FC236}">
                  <a16:creationId xmlns="" xmlns:a16="http://schemas.microsoft.com/office/drawing/2014/main" id="{25560B43-C6CA-4066-9D33-94DA62021647}"/>
                </a:ext>
              </a:extLst>
            </p:cNvPr>
            <p:cNvSpPr/>
            <p:nvPr/>
          </p:nvSpPr>
          <p:spPr>
            <a:xfrm>
              <a:off x="165711" y="143827"/>
              <a:ext cx="2628290" cy="8856345"/>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pic>
          <p:nvPicPr>
            <p:cNvPr id="15" name="object 4">
              <a:extLst>
                <a:ext uri="{FF2B5EF4-FFF2-40B4-BE49-F238E27FC236}">
                  <a16:creationId xmlns="" xmlns:a16="http://schemas.microsoft.com/office/drawing/2014/main" id="{599A091A-BF80-4610-8169-DD107386513D}"/>
                </a:ext>
              </a:extLst>
            </p:cNvPr>
            <p:cNvPicPr/>
            <p:nvPr/>
          </p:nvPicPr>
          <p:blipFill>
            <a:blip r:embed="rId2" cstate="print"/>
            <a:stretch>
              <a:fillRect/>
            </a:stretch>
          </p:blipFill>
          <p:spPr>
            <a:xfrm>
              <a:off x="2087180" y="141391"/>
              <a:ext cx="726381" cy="8858650"/>
            </a:xfrm>
            <a:prstGeom prst="rect">
              <a:avLst/>
            </a:prstGeom>
          </p:spPr>
        </p:pic>
        <p:grpSp>
          <p:nvGrpSpPr>
            <p:cNvPr id="16" name="Group 7">
              <a:extLst>
                <a:ext uri="{FF2B5EF4-FFF2-40B4-BE49-F238E27FC236}">
                  <a16:creationId xmlns="" xmlns:a16="http://schemas.microsoft.com/office/drawing/2014/main" id="{2DA1FF5F-69E6-4BDE-91E0-0F1510C40992}"/>
                </a:ext>
              </a:extLst>
            </p:cNvPr>
            <p:cNvGrpSpPr/>
            <p:nvPr/>
          </p:nvGrpSpPr>
          <p:grpSpPr>
            <a:xfrm>
              <a:off x="656706" y="7554298"/>
              <a:ext cx="914452" cy="1075534"/>
              <a:chOff x="634994" y="7556702"/>
              <a:chExt cx="914452" cy="1075534"/>
            </a:xfrm>
          </p:grpSpPr>
          <p:pic>
            <p:nvPicPr>
              <p:cNvPr id="17" name="object 5">
                <a:extLst>
                  <a:ext uri="{FF2B5EF4-FFF2-40B4-BE49-F238E27FC236}">
                    <a16:creationId xmlns="" xmlns:a16="http://schemas.microsoft.com/office/drawing/2014/main" id="{2F4473A3-5C74-4413-9C1A-A60D761FAA98}"/>
                  </a:ext>
                </a:extLst>
              </p:cNvPr>
              <p:cNvPicPr/>
              <p:nvPr/>
            </p:nvPicPr>
            <p:blipFill>
              <a:blip r:embed="rId3" cstate="print"/>
              <a:stretch>
                <a:fillRect/>
              </a:stretch>
            </p:blipFill>
            <p:spPr>
              <a:xfrm>
                <a:off x="637218" y="8429396"/>
                <a:ext cx="163266" cy="78676"/>
              </a:xfrm>
              <a:prstGeom prst="rect">
                <a:avLst/>
              </a:prstGeom>
            </p:spPr>
          </p:pic>
          <p:pic>
            <p:nvPicPr>
              <p:cNvPr id="18" name="object 6">
                <a:extLst>
                  <a:ext uri="{FF2B5EF4-FFF2-40B4-BE49-F238E27FC236}">
                    <a16:creationId xmlns="" xmlns:a16="http://schemas.microsoft.com/office/drawing/2014/main" id="{E340FA12-DE45-4257-8A24-D4A844C0A607}"/>
                  </a:ext>
                </a:extLst>
              </p:cNvPr>
              <p:cNvPicPr/>
              <p:nvPr/>
            </p:nvPicPr>
            <p:blipFill>
              <a:blip r:embed="rId4" cstate="print"/>
              <a:stretch>
                <a:fillRect/>
              </a:stretch>
            </p:blipFill>
            <p:spPr>
              <a:xfrm>
                <a:off x="822641" y="8430279"/>
                <a:ext cx="341118" cy="89959"/>
              </a:xfrm>
              <a:prstGeom prst="rect">
                <a:avLst/>
              </a:prstGeom>
            </p:spPr>
          </p:pic>
          <p:sp>
            <p:nvSpPr>
              <p:cNvPr id="19" name="object 7">
                <a:extLst>
                  <a:ext uri="{FF2B5EF4-FFF2-40B4-BE49-F238E27FC236}">
                    <a16:creationId xmlns="" xmlns:a16="http://schemas.microsoft.com/office/drawing/2014/main" id="{8BE0D24B-0D29-4FCA-B432-D75B29BC3C2A}"/>
                  </a:ext>
                </a:extLst>
              </p:cNvPr>
              <p:cNvSpPr/>
              <p:nvPr/>
            </p:nvSpPr>
            <p:spPr>
              <a:xfrm>
                <a:off x="1192096" y="8430277"/>
                <a:ext cx="62230" cy="77470"/>
              </a:xfrm>
              <a:custGeom>
                <a:avLst/>
                <a:gdLst/>
                <a:ahLst/>
                <a:cxnLst/>
                <a:rect l="l" t="t" r="r" b="b"/>
                <a:pathLst>
                  <a:path w="62230" h="77470">
                    <a:moveTo>
                      <a:pt x="10883" y="0"/>
                    </a:moveTo>
                    <a:lnTo>
                      <a:pt x="0" y="0"/>
                    </a:lnTo>
                    <a:lnTo>
                      <a:pt x="0" y="76923"/>
                    </a:lnTo>
                    <a:lnTo>
                      <a:pt x="31750" y="76923"/>
                    </a:lnTo>
                    <a:lnTo>
                      <a:pt x="44600" y="75284"/>
                    </a:lnTo>
                    <a:lnTo>
                      <a:pt x="54124" y="70399"/>
                    </a:lnTo>
                    <a:lnTo>
                      <a:pt x="55698" y="68249"/>
                    </a:lnTo>
                    <a:lnTo>
                      <a:pt x="10883" y="68249"/>
                    </a:lnTo>
                    <a:lnTo>
                      <a:pt x="10883" y="35483"/>
                    </a:lnTo>
                    <a:lnTo>
                      <a:pt x="56574" y="35483"/>
                    </a:lnTo>
                    <a:lnTo>
                      <a:pt x="54738" y="32935"/>
                    </a:lnTo>
                    <a:lnTo>
                      <a:pt x="45848" y="28348"/>
                    </a:lnTo>
                    <a:lnTo>
                      <a:pt x="33731" y="26809"/>
                    </a:lnTo>
                    <a:lnTo>
                      <a:pt x="10883" y="26809"/>
                    </a:lnTo>
                    <a:lnTo>
                      <a:pt x="10883" y="0"/>
                    </a:lnTo>
                    <a:close/>
                  </a:path>
                  <a:path w="62230" h="77470">
                    <a:moveTo>
                      <a:pt x="56574" y="35483"/>
                    </a:moveTo>
                    <a:lnTo>
                      <a:pt x="44170" y="35483"/>
                    </a:lnTo>
                    <a:lnTo>
                      <a:pt x="51079" y="40436"/>
                    </a:lnTo>
                    <a:lnTo>
                      <a:pt x="51079" y="51320"/>
                    </a:lnTo>
                    <a:lnTo>
                      <a:pt x="49782" y="58643"/>
                    </a:lnTo>
                    <a:lnTo>
                      <a:pt x="45972" y="63942"/>
                    </a:lnTo>
                    <a:lnTo>
                      <a:pt x="39769" y="67163"/>
                    </a:lnTo>
                    <a:lnTo>
                      <a:pt x="31292" y="68249"/>
                    </a:lnTo>
                    <a:lnTo>
                      <a:pt x="55698" y="68249"/>
                    </a:lnTo>
                    <a:lnTo>
                      <a:pt x="60042" y="62318"/>
                    </a:lnTo>
                    <a:lnTo>
                      <a:pt x="62077" y="51092"/>
                    </a:lnTo>
                    <a:lnTo>
                      <a:pt x="60211" y="40531"/>
                    </a:lnTo>
                    <a:lnTo>
                      <a:pt x="56574" y="35483"/>
                    </a:lnTo>
                    <a:close/>
                  </a:path>
                </a:pathLst>
              </a:custGeom>
              <a:solidFill>
                <a:srgbClr val="58595B"/>
              </a:solidFill>
            </p:spPr>
            <p:txBody>
              <a:bodyPr wrap="square" lIns="0" tIns="0" rIns="0" bIns="0" rtlCol="0"/>
              <a:lstStyle/>
              <a:p>
                <a:endParaRPr/>
              </a:p>
            </p:txBody>
          </p:sp>
          <p:pic>
            <p:nvPicPr>
              <p:cNvPr id="20" name="object 8">
                <a:extLst>
                  <a:ext uri="{FF2B5EF4-FFF2-40B4-BE49-F238E27FC236}">
                    <a16:creationId xmlns="" xmlns:a16="http://schemas.microsoft.com/office/drawing/2014/main" id="{BB54184F-310A-4465-B2C5-16C932CC356B}"/>
                  </a:ext>
                </a:extLst>
              </p:cNvPr>
              <p:cNvPicPr/>
              <p:nvPr/>
            </p:nvPicPr>
            <p:blipFill>
              <a:blip r:embed="rId5" cstate="print"/>
              <a:stretch>
                <a:fillRect/>
              </a:stretch>
            </p:blipFill>
            <p:spPr>
              <a:xfrm>
                <a:off x="1274796" y="8430279"/>
                <a:ext cx="66154" cy="76911"/>
              </a:xfrm>
              <a:prstGeom prst="rect">
                <a:avLst/>
              </a:prstGeom>
            </p:spPr>
          </p:pic>
          <p:pic>
            <p:nvPicPr>
              <p:cNvPr id="21" name="object 9">
                <a:extLst>
                  <a:ext uri="{FF2B5EF4-FFF2-40B4-BE49-F238E27FC236}">
                    <a16:creationId xmlns="" xmlns:a16="http://schemas.microsoft.com/office/drawing/2014/main" id="{94AAC41D-D133-4B97-B07B-84A8D5B30D30}"/>
                  </a:ext>
                </a:extLst>
              </p:cNvPr>
              <p:cNvPicPr/>
              <p:nvPr/>
            </p:nvPicPr>
            <p:blipFill>
              <a:blip r:embed="rId6" cstate="print"/>
              <a:stretch>
                <a:fillRect/>
              </a:stretch>
            </p:blipFill>
            <p:spPr>
              <a:xfrm>
                <a:off x="1369272" y="8430277"/>
                <a:ext cx="85153" cy="76923"/>
              </a:xfrm>
              <a:prstGeom prst="rect">
                <a:avLst/>
              </a:prstGeom>
            </p:spPr>
          </p:pic>
          <p:sp>
            <p:nvSpPr>
              <p:cNvPr id="22" name="object 10">
                <a:extLst>
                  <a:ext uri="{FF2B5EF4-FFF2-40B4-BE49-F238E27FC236}">
                    <a16:creationId xmlns="" xmlns:a16="http://schemas.microsoft.com/office/drawing/2014/main" id="{20AC1A1B-3967-40C9-90D3-F1B35F2154B1}"/>
                  </a:ext>
                </a:extLst>
              </p:cNvPr>
              <p:cNvSpPr/>
              <p:nvPr/>
            </p:nvSpPr>
            <p:spPr>
              <a:xfrm>
                <a:off x="1482771" y="8430279"/>
                <a:ext cx="66675" cy="77470"/>
              </a:xfrm>
              <a:custGeom>
                <a:avLst/>
                <a:gdLst/>
                <a:ahLst/>
                <a:cxnLst/>
                <a:rect l="l" t="t" r="r" b="b"/>
                <a:pathLst>
                  <a:path w="66675" h="77470">
                    <a:moveTo>
                      <a:pt x="66471" y="0"/>
                    </a:moveTo>
                    <a:lnTo>
                      <a:pt x="56349" y="0"/>
                    </a:lnTo>
                    <a:lnTo>
                      <a:pt x="10871" y="59334"/>
                    </a:lnTo>
                    <a:lnTo>
                      <a:pt x="10871" y="0"/>
                    </a:lnTo>
                    <a:lnTo>
                      <a:pt x="0" y="0"/>
                    </a:lnTo>
                    <a:lnTo>
                      <a:pt x="0" y="76911"/>
                    </a:lnTo>
                    <a:lnTo>
                      <a:pt x="10096" y="76911"/>
                    </a:lnTo>
                    <a:lnTo>
                      <a:pt x="55689" y="17691"/>
                    </a:lnTo>
                    <a:lnTo>
                      <a:pt x="55689" y="76911"/>
                    </a:lnTo>
                    <a:lnTo>
                      <a:pt x="66471" y="76911"/>
                    </a:lnTo>
                    <a:lnTo>
                      <a:pt x="66471" y="0"/>
                    </a:lnTo>
                    <a:close/>
                  </a:path>
                </a:pathLst>
              </a:custGeom>
              <a:solidFill>
                <a:srgbClr val="58595B"/>
              </a:solidFill>
            </p:spPr>
            <p:txBody>
              <a:bodyPr wrap="square" lIns="0" tIns="0" rIns="0" bIns="0" rtlCol="0"/>
              <a:lstStyle/>
              <a:p>
                <a:endParaRPr/>
              </a:p>
            </p:txBody>
          </p:sp>
          <p:pic>
            <p:nvPicPr>
              <p:cNvPr id="23" name="object 11">
                <a:extLst>
                  <a:ext uri="{FF2B5EF4-FFF2-40B4-BE49-F238E27FC236}">
                    <a16:creationId xmlns="" xmlns:a16="http://schemas.microsoft.com/office/drawing/2014/main" id="{7454DA5C-605C-4897-83FD-376FC559181E}"/>
                  </a:ext>
                </a:extLst>
              </p:cNvPr>
              <p:cNvPicPr/>
              <p:nvPr/>
            </p:nvPicPr>
            <p:blipFill>
              <a:blip r:embed="rId7" cstate="print"/>
              <a:stretch>
                <a:fillRect/>
              </a:stretch>
            </p:blipFill>
            <p:spPr>
              <a:xfrm>
                <a:off x="634994" y="8541165"/>
                <a:ext cx="188554" cy="82626"/>
              </a:xfrm>
              <a:prstGeom prst="rect">
                <a:avLst/>
              </a:prstGeom>
            </p:spPr>
          </p:pic>
          <p:pic>
            <p:nvPicPr>
              <p:cNvPr id="24" name="object 12">
                <a:extLst>
                  <a:ext uri="{FF2B5EF4-FFF2-40B4-BE49-F238E27FC236}">
                    <a16:creationId xmlns="" xmlns:a16="http://schemas.microsoft.com/office/drawing/2014/main" id="{C5E23C37-CD07-411A-B370-A2BAC426DE68}"/>
                  </a:ext>
                </a:extLst>
              </p:cNvPr>
              <p:cNvPicPr/>
              <p:nvPr/>
            </p:nvPicPr>
            <p:blipFill>
              <a:blip r:embed="rId8" cstate="print"/>
              <a:stretch>
                <a:fillRect/>
              </a:stretch>
            </p:blipFill>
            <p:spPr>
              <a:xfrm>
                <a:off x="845724" y="8544010"/>
                <a:ext cx="164275" cy="88226"/>
              </a:xfrm>
              <a:prstGeom prst="rect">
                <a:avLst/>
              </a:prstGeom>
            </p:spPr>
          </p:pic>
          <p:pic>
            <p:nvPicPr>
              <p:cNvPr id="25" name="object 13">
                <a:extLst>
                  <a:ext uri="{FF2B5EF4-FFF2-40B4-BE49-F238E27FC236}">
                    <a16:creationId xmlns="" xmlns:a16="http://schemas.microsoft.com/office/drawing/2014/main" id="{9B16F169-76EE-4D2A-B34B-A005198DD3A9}"/>
                  </a:ext>
                </a:extLst>
              </p:cNvPr>
              <p:cNvPicPr/>
              <p:nvPr/>
            </p:nvPicPr>
            <p:blipFill>
              <a:blip r:embed="rId9" cstate="print"/>
              <a:stretch>
                <a:fillRect/>
              </a:stretch>
            </p:blipFill>
            <p:spPr>
              <a:xfrm>
                <a:off x="1057757" y="8543142"/>
                <a:ext cx="319289" cy="78663"/>
              </a:xfrm>
              <a:prstGeom prst="rect">
                <a:avLst/>
              </a:prstGeom>
            </p:spPr>
          </p:pic>
          <p:pic>
            <p:nvPicPr>
              <p:cNvPr id="26" name="object 14">
                <a:extLst>
                  <a:ext uri="{FF2B5EF4-FFF2-40B4-BE49-F238E27FC236}">
                    <a16:creationId xmlns="" xmlns:a16="http://schemas.microsoft.com/office/drawing/2014/main" id="{F9471CAE-9E72-4784-8097-F90845BF8053}"/>
                  </a:ext>
                </a:extLst>
              </p:cNvPr>
              <p:cNvPicPr/>
              <p:nvPr/>
            </p:nvPicPr>
            <p:blipFill>
              <a:blip r:embed="rId10" cstate="print"/>
              <a:stretch>
                <a:fillRect/>
              </a:stretch>
            </p:blipFill>
            <p:spPr>
              <a:xfrm>
                <a:off x="1396605" y="8544012"/>
                <a:ext cx="66471" cy="76911"/>
              </a:xfrm>
              <a:prstGeom prst="rect">
                <a:avLst/>
              </a:prstGeom>
            </p:spPr>
          </p:pic>
          <p:pic>
            <p:nvPicPr>
              <p:cNvPr id="27" name="object 15">
                <a:extLst>
                  <a:ext uri="{FF2B5EF4-FFF2-40B4-BE49-F238E27FC236}">
                    <a16:creationId xmlns="" xmlns:a16="http://schemas.microsoft.com/office/drawing/2014/main" id="{EF3F846E-29AC-4133-81E1-246BFF9A8108}"/>
                  </a:ext>
                </a:extLst>
              </p:cNvPr>
              <p:cNvPicPr/>
              <p:nvPr/>
            </p:nvPicPr>
            <p:blipFill>
              <a:blip r:embed="rId11" cstate="print"/>
              <a:stretch>
                <a:fillRect/>
              </a:stretch>
            </p:blipFill>
            <p:spPr>
              <a:xfrm>
                <a:off x="1482771" y="8544012"/>
                <a:ext cx="66471" cy="76911"/>
              </a:xfrm>
              <a:prstGeom prst="rect">
                <a:avLst/>
              </a:prstGeom>
            </p:spPr>
          </p:pic>
          <p:sp>
            <p:nvSpPr>
              <p:cNvPr id="28" name="object 16">
                <a:extLst>
                  <a:ext uri="{FF2B5EF4-FFF2-40B4-BE49-F238E27FC236}">
                    <a16:creationId xmlns="" xmlns:a16="http://schemas.microsoft.com/office/drawing/2014/main" id="{4DE75F48-C908-47FD-8E30-0779D7200B66}"/>
                  </a:ext>
                </a:extLst>
              </p:cNvPr>
              <p:cNvSpPr/>
              <p:nvPr/>
            </p:nvSpPr>
            <p:spPr>
              <a:xfrm>
                <a:off x="1489430" y="8408555"/>
                <a:ext cx="54610" cy="8255"/>
              </a:xfrm>
              <a:custGeom>
                <a:avLst/>
                <a:gdLst/>
                <a:ahLst/>
                <a:cxnLst/>
                <a:rect l="l" t="t" r="r" b="b"/>
                <a:pathLst>
                  <a:path w="54609" h="8254">
                    <a:moveTo>
                      <a:pt x="54533" y="0"/>
                    </a:moveTo>
                    <a:lnTo>
                      <a:pt x="0" y="0"/>
                    </a:lnTo>
                    <a:lnTo>
                      <a:pt x="0" y="8115"/>
                    </a:lnTo>
                    <a:lnTo>
                      <a:pt x="54533" y="8115"/>
                    </a:lnTo>
                    <a:lnTo>
                      <a:pt x="54533" y="0"/>
                    </a:lnTo>
                    <a:close/>
                  </a:path>
                </a:pathLst>
              </a:custGeom>
              <a:solidFill>
                <a:srgbClr val="58595B"/>
              </a:solidFill>
            </p:spPr>
            <p:txBody>
              <a:bodyPr wrap="square" lIns="0" tIns="0" rIns="0" bIns="0" rtlCol="0"/>
              <a:lstStyle/>
              <a:p>
                <a:endParaRPr/>
              </a:p>
            </p:txBody>
          </p:sp>
          <p:pic>
            <p:nvPicPr>
              <p:cNvPr id="29" name="object 17">
                <a:extLst>
                  <a:ext uri="{FF2B5EF4-FFF2-40B4-BE49-F238E27FC236}">
                    <a16:creationId xmlns="" xmlns:a16="http://schemas.microsoft.com/office/drawing/2014/main" id="{9EB60AFA-358D-42CC-B13B-9466788C84CC}"/>
                  </a:ext>
                </a:extLst>
              </p:cNvPr>
              <p:cNvPicPr/>
              <p:nvPr/>
            </p:nvPicPr>
            <p:blipFill>
              <a:blip r:embed="rId12" cstate="print"/>
              <a:stretch>
                <a:fillRect/>
              </a:stretch>
            </p:blipFill>
            <p:spPr>
              <a:xfrm>
                <a:off x="644093" y="7556702"/>
                <a:ext cx="895848" cy="769188"/>
              </a:xfrm>
              <a:prstGeom prst="rect">
                <a:avLst/>
              </a:prstGeom>
            </p:spPr>
          </p:pic>
        </p:grpSp>
      </p:grpSp>
    </p:spTree>
    <p:extLst>
      <p:ext uri="{BB962C8B-B14F-4D97-AF65-F5344CB8AC3E}">
        <p14:creationId xmlns:p14="http://schemas.microsoft.com/office/powerpoint/2010/main" val="2883536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DE89B435-92D4-41DD-B01A-AFF526D57050}" type="slidenum">
              <a:rPr lang="ru-RU" smtClean="0"/>
              <a:pPr>
                <a:defRPr/>
              </a:pPr>
              <a:t>13</a:t>
            </a:fld>
            <a:endParaRPr lang="ru-RU"/>
          </a:p>
        </p:txBody>
      </p:sp>
      <p:sp>
        <p:nvSpPr>
          <p:cNvPr id="4" name="Text Box 1"/>
          <p:cNvSpPr txBox="1">
            <a:spLocks noChangeArrowheads="1"/>
          </p:cNvSpPr>
          <p:nvPr/>
        </p:nvSpPr>
        <p:spPr bwMode="auto">
          <a:xfrm>
            <a:off x="2322214" y="2411159"/>
            <a:ext cx="9143065" cy="2298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80975" indent="180975">
              <a:spcBef>
                <a:spcPts val="800"/>
              </a:spcBef>
              <a:buClr>
                <a:srgbClr val="000000"/>
              </a:buClr>
              <a:buSzPct val="100000"/>
              <a:buFont typeface="Times New Roman" panose="02020603050405020304" pitchFamily="18" charset="0"/>
              <a:tabLst>
                <a:tab pos="750888" algn="l"/>
                <a:tab pos="1665288" algn="l"/>
                <a:tab pos="2579688" algn="l"/>
                <a:tab pos="3494088" algn="l"/>
                <a:tab pos="4408488" algn="l"/>
                <a:tab pos="5322888" algn="l"/>
                <a:tab pos="6237288" algn="l"/>
                <a:tab pos="7151688" algn="l"/>
                <a:tab pos="8066088" algn="l"/>
                <a:tab pos="8980488" algn="l"/>
                <a:tab pos="9894888"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750888" algn="l"/>
                <a:tab pos="1665288" algn="l"/>
                <a:tab pos="2579688" algn="l"/>
                <a:tab pos="3494088" algn="l"/>
                <a:tab pos="4408488" algn="l"/>
                <a:tab pos="5322888" algn="l"/>
                <a:tab pos="6237288" algn="l"/>
                <a:tab pos="7151688" algn="l"/>
                <a:tab pos="8066088" algn="l"/>
                <a:tab pos="8980488" algn="l"/>
                <a:tab pos="9894888"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750888" algn="l"/>
                <a:tab pos="1665288" algn="l"/>
                <a:tab pos="2579688" algn="l"/>
                <a:tab pos="3494088" algn="l"/>
                <a:tab pos="4408488" algn="l"/>
                <a:tab pos="5322888" algn="l"/>
                <a:tab pos="6237288" algn="l"/>
                <a:tab pos="7151688" algn="l"/>
                <a:tab pos="8066088" algn="l"/>
                <a:tab pos="8980488" algn="l"/>
                <a:tab pos="9894888"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750888" algn="l"/>
                <a:tab pos="1665288" algn="l"/>
                <a:tab pos="2579688" algn="l"/>
                <a:tab pos="3494088" algn="l"/>
                <a:tab pos="4408488" algn="l"/>
                <a:tab pos="5322888" algn="l"/>
                <a:tab pos="6237288" algn="l"/>
                <a:tab pos="7151688" algn="l"/>
                <a:tab pos="8066088" algn="l"/>
                <a:tab pos="8980488" algn="l"/>
                <a:tab pos="9894888"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750888" algn="l"/>
                <a:tab pos="1665288" algn="l"/>
                <a:tab pos="2579688" algn="l"/>
                <a:tab pos="3494088" algn="l"/>
                <a:tab pos="4408488" algn="l"/>
                <a:tab pos="5322888" algn="l"/>
                <a:tab pos="6237288" algn="l"/>
                <a:tab pos="7151688" algn="l"/>
                <a:tab pos="8066088" algn="l"/>
                <a:tab pos="8980488" algn="l"/>
                <a:tab pos="9894888"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750888" algn="l"/>
                <a:tab pos="1665288" algn="l"/>
                <a:tab pos="2579688" algn="l"/>
                <a:tab pos="3494088" algn="l"/>
                <a:tab pos="4408488" algn="l"/>
                <a:tab pos="5322888" algn="l"/>
                <a:tab pos="6237288" algn="l"/>
                <a:tab pos="7151688" algn="l"/>
                <a:tab pos="8066088" algn="l"/>
                <a:tab pos="8980488" algn="l"/>
                <a:tab pos="9894888"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750888" algn="l"/>
                <a:tab pos="1665288" algn="l"/>
                <a:tab pos="2579688" algn="l"/>
                <a:tab pos="3494088" algn="l"/>
                <a:tab pos="4408488" algn="l"/>
                <a:tab pos="5322888" algn="l"/>
                <a:tab pos="6237288" algn="l"/>
                <a:tab pos="7151688" algn="l"/>
                <a:tab pos="8066088" algn="l"/>
                <a:tab pos="8980488" algn="l"/>
                <a:tab pos="9894888"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750888" algn="l"/>
                <a:tab pos="1665288" algn="l"/>
                <a:tab pos="2579688" algn="l"/>
                <a:tab pos="3494088" algn="l"/>
                <a:tab pos="4408488" algn="l"/>
                <a:tab pos="5322888" algn="l"/>
                <a:tab pos="6237288" algn="l"/>
                <a:tab pos="7151688" algn="l"/>
                <a:tab pos="8066088" algn="l"/>
                <a:tab pos="8980488" algn="l"/>
                <a:tab pos="9894888"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750888" algn="l"/>
                <a:tab pos="1665288" algn="l"/>
                <a:tab pos="2579688" algn="l"/>
                <a:tab pos="3494088" algn="l"/>
                <a:tab pos="4408488" algn="l"/>
                <a:tab pos="5322888" algn="l"/>
                <a:tab pos="6237288" algn="l"/>
                <a:tab pos="7151688" algn="l"/>
                <a:tab pos="8066088" algn="l"/>
                <a:tab pos="8980488" algn="l"/>
                <a:tab pos="9894888"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r>
              <a:rPr lang="ru-RU" sz="2000" dirty="0" smtClean="0">
                <a:solidFill>
                  <a:schemeClr val="tx1"/>
                </a:solidFill>
              </a:rPr>
              <a:t>а</a:t>
            </a:r>
            <a:r>
              <a:rPr lang="ru-RU" sz="2000" dirty="0">
                <a:solidFill>
                  <a:schemeClr val="tx1"/>
                </a:solidFill>
              </a:rPr>
              <a:t>) подача заявителем (представителем) заявления и документов (копий документов) позднее срока, установленного </a:t>
            </a:r>
            <a:r>
              <a:rPr lang="ru-RU" sz="2000" dirty="0">
                <a:solidFill>
                  <a:schemeClr val="tx1">
                    <a:lumMod val="95000"/>
                    <a:lumOff val="5000"/>
                  </a:schemeClr>
                </a:solidFill>
                <a:hlinkClick r:id="rId2"/>
              </a:rPr>
              <a:t>пунктом 11 </a:t>
            </a:r>
            <a:r>
              <a:rPr lang="ru-RU" sz="2000" dirty="0" smtClean="0">
                <a:solidFill>
                  <a:schemeClr val="tx1">
                    <a:lumMod val="95000"/>
                    <a:lumOff val="5000"/>
                  </a:schemeClr>
                </a:solidFill>
                <a:hlinkClick r:id="rId2"/>
              </a:rPr>
              <a:t>Регламента срока;</a:t>
            </a:r>
            <a:endParaRPr lang="ru-RU" sz="2000" dirty="0">
              <a:solidFill>
                <a:schemeClr val="tx1">
                  <a:lumMod val="95000"/>
                  <a:lumOff val="5000"/>
                </a:schemeClr>
              </a:solidFill>
              <a:hlinkClick r:id="rId2"/>
            </a:endParaRPr>
          </a:p>
          <a:p>
            <a:r>
              <a:rPr lang="ru-RU" sz="2000" dirty="0">
                <a:solidFill>
                  <a:schemeClr val="tx1"/>
                </a:solidFill>
              </a:rPr>
              <a:t>б) признание недействительности электронной подписи в порядке, установленном Федеральным </a:t>
            </a:r>
            <a:r>
              <a:rPr lang="ru-RU" sz="2000" dirty="0">
                <a:solidFill>
                  <a:schemeClr val="tx1"/>
                </a:solidFill>
                <a:hlinkClick r:id="rId3"/>
              </a:rPr>
              <a:t>законом от 6 апреля 2011 г. N 63-ФЗ "Об электронной подписи</a:t>
            </a:r>
            <a:r>
              <a:rPr lang="ru-RU" sz="2000" dirty="0" smtClean="0">
                <a:solidFill>
                  <a:schemeClr val="tx1"/>
                </a:solidFill>
                <a:hlinkClick r:id="rId3"/>
              </a:rPr>
              <a:t>", </a:t>
            </a:r>
            <a:r>
              <a:rPr lang="ru-RU" sz="2000" dirty="0">
                <a:solidFill>
                  <a:schemeClr val="tx1"/>
                </a:solidFill>
                <a:hlinkClick r:id="rId3"/>
              </a:rPr>
              <a:t>выявленное в результате ее проверки;</a:t>
            </a:r>
          </a:p>
          <a:p>
            <a:pPr indent="0" algn="just" eaLnBrk="1" hangingPunct="1">
              <a:lnSpc>
                <a:spcPct val="80000"/>
              </a:lnSpc>
              <a:spcBef>
                <a:spcPts val="425"/>
              </a:spcBef>
              <a:buClr>
                <a:srgbClr val="DB1318"/>
              </a:buClr>
            </a:pPr>
            <a:endParaRPr lang="ru-RU" altLang="ru-RU" sz="1800" b="1" dirty="0">
              <a:solidFill>
                <a:srgbClr val="002060"/>
              </a:solidFill>
            </a:endParaRPr>
          </a:p>
        </p:txBody>
      </p:sp>
      <p:sp>
        <p:nvSpPr>
          <p:cNvPr id="5" name="Rectangle 2"/>
          <p:cNvSpPr>
            <a:spLocks noChangeArrowheads="1"/>
          </p:cNvSpPr>
          <p:nvPr/>
        </p:nvSpPr>
        <p:spPr bwMode="auto">
          <a:xfrm>
            <a:off x="2023497" y="858249"/>
            <a:ext cx="9187434" cy="1069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gn="ctr">
              <a:lnSpc>
                <a:spcPts val="1888"/>
              </a:lnSpc>
              <a:spcBef>
                <a:spcPct val="0"/>
              </a:spcBef>
              <a:buClrTx/>
              <a:buFontTx/>
              <a:buNone/>
            </a:pPr>
            <a:r>
              <a:rPr lang="ru-RU" altLang="ru-RU" sz="1800" b="1" dirty="0" smtClean="0">
                <a:solidFill>
                  <a:srgbClr val="376092"/>
                </a:solidFill>
                <a:latin typeface="Arial" panose="020B0604020202020204" pitchFamily="34" charset="0"/>
              </a:rPr>
              <a:t>Основания для </a:t>
            </a:r>
            <a:r>
              <a:rPr lang="ru-RU" altLang="ru-RU" sz="1800" b="1" dirty="0" smtClean="0">
                <a:solidFill>
                  <a:srgbClr val="FF0000"/>
                </a:solidFill>
                <a:latin typeface="Arial" panose="020B0604020202020204" pitchFamily="34" charset="0"/>
              </a:rPr>
              <a:t>ОТКАЗА в приеме документов</a:t>
            </a:r>
            <a:r>
              <a:rPr lang="ru-RU" altLang="ru-RU" sz="1800" b="1" dirty="0" smtClean="0">
                <a:solidFill>
                  <a:srgbClr val="376092"/>
                </a:solidFill>
                <a:latin typeface="Arial" panose="020B0604020202020204" pitchFamily="34" charset="0"/>
              </a:rPr>
              <a:t>, необходимых для финансового обеспечения </a:t>
            </a:r>
            <a:r>
              <a:rPr lang="ru-RU" altLang="ru-RU" sz="1800" b="1" dirty="0">
                <a:solidFill>
                  <a:srgbClr val="376092"/>
                </a:solidFill>
                <a:latin typeface="Arial" panose="020B0604020202020204" pitchFamily="34" charset="0"/>
              </a:rPr>
              <a:t>предупредительных мер по сокращению производственного травматизма и профессиональных заболеваний </a:t>
            </a:r>
            <a:r>
              <a:rPr lang="ru-RU" altLang="ru-RU" sz="1800" b="1" dirty="0" smtClean="0">
                <a:solidFill>
                  <a:srgbClr val="376092"/>
                </a:solidFill>
                <a:latin typeface="Arial" panose="020B0604020202020204" pitchFamily="34" charset="0"/>
              </a:rPr>
              <a:t>работников (п.24 Регламента)</a:t>
            </a:r>
            <a:endParaRPr lang="ru-RU" altLang="ru-RU" sz="1800" b="1" dirty="0">
              <a:solidFill>
                <a:srgbClr val="376092"/>
              </a:solidFill>
              <a:latin typeface="Arial" panose="020B0604020202020204" pitchFamily="34" charset="0"/>
            </a:endParaRPr>
          </a:p>
        </p:txBody>
      </p:sp>
      <p:grpSp>
        <p:nvGrpSpPr>
          <p:cNvPr id="13" name="Группа 12">
            <a:extLst>
              <a:ext uri="{FF2B5EF4-FFF2-40B4-BE49-F238E27FC236}">
                <a16:creationId xmlns="" xmlns:a16="http://schemas.microsoft.com/office/drawing/2014/main" id="{45014156-0806-4D7B-AD72-53E6D48B9F2D}"/>
              </a:ext>
            </a:extLst>
          </p:cNvPr>
          <p:cNvGrpSpPr/>
          <p:nvPr/>
        </p:nvGrpSpPr>
        <p:grpSpPr>
          <a:xfrm>
            <a:off x="0" y="-17387"/>
            <a:ext cx="1588770" cy="6875387"/>
            <a:chOff x="165711" y="141391"/>
            <a:chExt cx="2647850" cy="8858781"/>
          </a:xfrm>
        </p:grpSpPr>
        <p:sp>
          <p:nvSpPr>
            <p:cNvPr id="14" name="object 3">
              <a:extLst>
                <a:ext uri="{FF2B5EF4-FFF2-40B4-BE49-F238E27FC236}">
                  <a16:creationId xmlns="" xmlns:a16="http://schemas.microsoft.com/office/drawing/2014/main" id="{25560B43-C6CA-4066-9D33-94DA62021647}"/>
                </a:ext>
              </a:extLst>
            </p:cNvPr>
            <p:cNvSpPr/>
            <p:nvPr/>
          </p:nvSpPr>
          <p:spPr>
            <a:xfrm>
              <a:off x="165711" y="143827"/>
              <a:ext cx="2628290" cy="8856345"/>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pic>
          <p:nvPicPr>
            <p:cNvPr id="15" name="object 4">
              <a:extLst>
                <a:ext uri="{FF2B5EF4-FFF2-40B4-BE49-F238E27FC236}">
                  <a16:creationId xmlns="" xmlns:a16="http://schemas.microsoft.com/office/drawing/2014/main" id="{599A091A-BF80-4610-8169-DD107386513D}"/>
                </a:ext>
              </a:extLst>
            </p:cNvPr>
            <p:cNvPicPr/>
            <p:nvPr/>
          </p:nvPicPr>
          <p:blipFill>
            <a:blip r:embed="rId4" cstate="print"/>
            <a:stretch>
              <a:fillRect/>
            </a:stretch>
          </p:blipFill>
          <p:spPr>
            <a:xfrm>
              <a:off x="2087180" y="141391"/>
              <a:ext cx="726381" cy="8858650"/>
            </a:xfrm>
            <a:prstGeom prst="rect">
              <a:avLst/>
            </a:prstGeom>
          </p:spPr>
        </p:pic>
        <p:grpSp>
          <p:nvGrpSpPr>
            <p:cNvPr id="16" name="Group 7">
              <a:extLst>
                <a:ext uri="{FF2B5EF4-FFF2-40B4-BE49-F238E27FC236}">
                  <a16:creationId xmlns="" xmlns:a16="http://schemas.microsoft.com/office/drawing/2014/main" id="{2DA1FF5F-69E6-4BDE-91E0-0F1510C40992}"/>
                </a:ext>
              </a:extLst>
            </p:cNvPr>
            <p:cNvGrpSpPr/>
            <p:nvPr/>
          </p:nvGrpSpPr>
          <p:grpSpPr>
            <a:xfrm>
              <a:off x="656706" y="7554298"/>
              <a:ext cx="914452" cy="1075534"/>
              <a:chOff x="634994" y="7556702"/>
              <a:chExt cx="914452" cy="1075534"/>
            </a:xfrm>
          </p:grpSpPr>
          <p:pic>
            <p:nvPicPr>
              <p:cNvPr id="17" name="object 5">
                <a:extLst>
                  <a:ext uri="{FF2B5EF4-FFF2-40B4-BE49-F238E27FC236}">
                    <a16:creationId xmlns="" xmlns:a16="http://schemas.microsoft.com/office/drawing/2014/main" id="{2F4473A3-5C74-4413-9C1A-A60D761FAA98}"/>
                  </a:ext>
                </a:extLst>
              </p:cNvPr>
              <p:cNvPicPr/>
              <p:nvPr/>
            </p:nvPicPr>
            <p:blipFill>
              <a:blip r:embed="rId5" cstate="print"/>
              <a:stretch>
                <a:fillRect/>
              </a:stretch>
            </p:blipFill>
            <p:spPr>
              <a:xfrm>
                <a:off x="637218" y="8429396"/>
                <a:ext cx="163266" cy="78676"/>
              </a:xfrm>
              <a:prstGeom prst="rect">
                <a:avLst/>
              </a:prstGeom>
            </p:spPr>
          </p:pic>
          <p:pic>
            <p:nvPicPr>
              <p:cNvPr id="18" name="object 6">
                <a:extLst>
                  <a:ext uri="{FF2B5EF4-FFF2-40B4-BE49-F238E27FC236}">
                    <a16:creationId xmlns="" xmlns:a16="http://schemas.microsoft.com/office/drawing/2014/main" id="{E340FA12-DE45-4257-8A24-D4A844C0A607}"/>
                  </a:ext>
                </a:extLst>
              </p:cNvPr>
              <p:cNvPicPr/>
              <p:nvPr/>
            </p:nvPicPr>
            <p:blipFill>
              <a:blip r:embed="rId6" cstate="print"/>
              <a:stretch>
                <a:fillRect/>
              </a:stretch>
            </p:blipFill>
            <p:spPr>
              <a:xfrm>
                <a:off x="822641" y="8430279"/>
                <a:ext cx="341118" cy="89959"/>
              </a:xfrm>
              <a:prstGeom prst="rect">
                <a:avLst/>
              </a:prstGeom>
            </p:spPr>
          </p:pic>
          <p:sp>
            <p:nvSpPr>
              <p:cNvPr id="19" name="object 7">
                <a:extLst>
                  <a:ext uri="{FF2B5EF4-FFF2-40B4-BE49-F238E27FC236}">
                    <a16:creationId xmlns="" xmlns:a16="http://schemas.microsoft.com/office/drawing/2014/main" id="{8BE0D24B-0D29-4FCA-B432-D75B29BC3C2A}"/>
                  </a:ext>
                </a:extLst>
              </p:cNvPr>
              <p:cNvSpPr/>
              <p:nvPr/>
            </p:nvSpPr>
            <p:spPr>
              <a:xfrm>
                <a:off x="1192096" y="8430277"/>
                <a:ext cx="62230" cy="77470"/>
              </a:xfrm>
              <a:custGeom>
                <a:avLst/>
                <a:gdLst/>
                <a:ahLst/>
                <a:cxnLst/>
                <a:rect l="l" t="t" r="r" b="b"/>
                <a:pathLst>
                  <a:path w="62230" h="77470">
                    <a:moveTo>
                      <a:pt x="10883" y="0"/>
                    </a:moveTo>
                    <a:lnTo>
                      <a:pt x="0" y="0"/>
                    </a:lnTo>
                    <a:lnTo>
                      <a:pt x="0" y="76923"/>
                    </a:lnTo>
                    <a:lnTo>
                      <a:pt x="31750" y="76923"/>
                    </a:lnTo>
                    <a:lnTo>
                      <a:pt x="44600" y="75284"/>
                    </a:lnTo>
                    <a:lnTo>
                      <a:pt x="54124" y="70399"/>
                    </a:lnTo>
                    <a:lnTo>
                      <a:pt x="55698" y="68249"/>
                    </a:lnTo>
                    <a:lnTo>
                      <a:pt x="10883" y="68249"/>
                    </a:lnTo>
                    <a:lnTo>
                      <a:pt x="10883" y="35483"/>
                    </a:lnTo>
                    <a:lnTo>
                      <a:pt x="56574" y="35483"/>
                    </a:lnTo>
                    <a:lnTo>
                      <a:pt x="54738" y="32935"/>
                    </a:lnTo>
                    <a:lnTo>
                      <a:pt x="45848" y="28348"/>
                    </a:lnTo>
                    <a:lnTo>
                      <a:pt x="33731" y="26809"/>
                    </a:lnTo>
                    <a:lnTo>
                      <a:pt x="10883" y="26809"/>
                    </a:lnTo>
                    <a:lnTo>
                      <a:pt x="10883" y="0"/>
                    </a:lnTo>
                    <a:close/>
                  </a:path>
                  <a:path w="62230" h="77470">
                    <a:moveTo>
                      <a:pt x="56574" y="35483"/>
                    </a:moveTo>
                    <a:lnTo>
                      <a:pt x="44170" y="35483"/>
                    </a:lnTo>
                    <a:lnTo>
                      <a:pt x="51079" y="40436"/>
                    </a:lnTo>
                    <a:lnTo>
                      <a:pt x="51079" y="51320"/>
                    </a:lnTo>
                    <a:lnTo>
                      <a:pt x="49782" y="58643"/>
                    </a:lnTo>
                    <a:lnTo>
                      <a:pt x="45972" y="63942"/>
                    </a:lnTo>
                    <a:lnTo>
                      <a:pt x="39769" y="67163"/>
                    </a:lnTo>
                    <a:lnTo>
                      <a:pt x="31292" y="68249"/>
                    </a:lnTo>
                    <a:lnTo>
                      <a:pt x="55698" y="68249"/>
                    </a:lnTo>
                    <a:lnTo>
                      <a:pt x="60042" y="62318"/>
                    </a:lnTo>
                    <a:lnTo>
                      <a:pt x="62077" y="51092"/>
                    </a:lnTo>
                    <a:lnTo>
                      <a:pt x="60211" y="40531"/>
                    </a:lnTo>
                    <a:lnTo>
                      <a:pt x="56574" y="35483"/>
                    </a:lnTo>
                    <a:close/>
                  </a:path>
                </a:pathLst>
              </a:custGeom>
              <a:solidFill>
                <a:srgbClr val="58595B"/>
              </a:solidFill>
            </p:spPr>
            <p:txBody>
              <a:bodyPr wrap="square" lIns="0" tIns="0" rIns="0" bIns="0" rtlCol="0"/>
              <a:lstStyle/>
              <a:p>
                <a:endParaRPr/>
              </a:p>
            </p:txBody>
          </p:sp>
          <p:pic>
            <p:nvPicPr>
              <p:cNvPr id="20" name="object 8">
                <a:extLst>
                  <a:ext uri="{FF2B5EF4-FFF2-40B4-BE49-F238E27FC236}">
                    <a16:creationId xmlns="" xmlns:a16="http://schemas.microsoft.com/office/drawing/2014/main" id="{BB54184F-310A-4465-B2C5-16C932CC356B}"/>
                  </a:ext>
                </a:extLst>
              </p:cNvPr>
              <p:cNvPicPr/>
              <p:nvPr/>
            </p:nvPicPr>
            <p:blipFill>
              <a:blip r:embed="rId7" cstate="print"/>
              <a:stretch>
                <a:fillRect/>
              </a:stretch>
            </p:blipFill>
            <p:spPr>
              <a:xfrm>
                <a:off x="1274796" y="8430279"/>
                <a:ext cx="66154" cy="76911"/>
              </a:xfrm>
              <a:prstGeom prst="rect">
                <a:avLst/>
              </a:prstGeom>
            </p:spPr>
          </p:pic>
          <p:pic>
            <p:nvPicPr>
              <p:cNvPr id="21" name="object 9">
                <a:extLst>
                  <a:ext uri="{FF2B5EF4-FFF2-40B4-BE49-F238E27FC236}">
                    <a16:creationId xmlns="" xmlns:a16="http://schemas.microsoft.com/office/drawing/2014/main" id="{94AAC41D-D133-4B97-B07B-84A8D5B30D30}"/>
                  </a:ext>
                </a:extLst>
              </p:cNvPr>
              <p:cNvPicPr/>
              <p:nvPr/>
            </p:nvPicPr>
            <p:blipFill>
              <a:blip r:embed="rId8" cstate="print"/>
              <a:stretch>
                <a:fillRect/>
              </a:stretch>
            </p:blipFill>
            <p:spPr>
              <a:xfrm>
                <a:off x="1369272" y="8430277"/>
                <a:ext cx="85153" cy="76923"/>
              </a:xfrm>
              <a:prstGeom prst="rect">
                <a:avLst/>
              </a:prstGeom>
            </p:spPr>
          </p:pic>
          <p:sp>
            <p:nvSpPr>
              <p:cNvPr id="22" name="object 10">
                <a:extLst>
                  <a:ext uri="{FF2B5EF4-FFF2-40B4-BE49-F238E27FC236}">
                    <a16:creationId xmlns="" xmlns:a16="http://schemas.microsoft.com/office/drawing/2014/main" id="{20AC1A1B-3967-40C9-90D3-F1B35F2154B1}"/>
                  </a:ext>
                </a:extLst>
              </p:cNvPr>
              <p:cNvSpPr/>
              <p:nvPr/>
            </p:nvSpPr>
            <p:spPr>
              <a:xfrm>
                <a:off x="1482771" y="8430279"/>
                <a:ext cx="66675" cy="77470"/>
              </a:xfrm>
              <a:custGeom>
                <a:avLst/>
                <a:gdLst/>
                <a:ahLst/>
                <a:cxnLst/>
                <a:rect l="l" t="t" r="r" b="b"/>
                <a:pathLst>
                  <a:path w="66675" h="77470">
                    <a:moveTo>
                      <a:pt x="66471" y="0"/>
                    </a:moveTo>
                    <a:lnTo>
                      <a:pt x="56349" y="0"/>
                    </a:lnTo>
                    <a:lnTo>
                      <a:pt x="10871" y="59334"/>
                    </a:lnTo>
                    <a:lnTo>
                      <a:pt x="10871" y="0"/>
                    </a:lnTo>
                    <a:lnTo>
                      <a:pt x="0" y="0"/>
                    </a:lnTo>
                    <a:lnTo>
                      <a:pt x="0" y="76911"/>
                    </a:lnTo>
                    <a:lnTo>
                      <a:pt x="10096" y="76911"/>
                    </a:lnTo>
                    <a:lnTo>
                      <a:pt x="55689" y="17691"/>
                    </a:lnTo>
                    <a:lnTo>
                      <a:pt x="55689" y="76911"/>
                    </a:lnTo>
                    <a:lnTo>
                      <a:pt x="66471" y="76911"/>
                    </a:lnTo>
                    <a:lnTo>
                      <a:pt x="66471" y="0"/>
                    </a:lnTo>
                    <a:close/>
                  </a:path>
                </a:pathLst>
              </a:custGeom>
              <a:solidFill>
                <a:srgbClr val="58595B"/>
              </a:solidFill>
            </p:spPr>
            <p:txBody>
              <a:bodyPr wrap="square" lIns="0" tIns="0" rIns="0" bIns="0" rtlCol="0"/>
              <a:lstStyle/>
              <a:p>
                <a:endParaRPr/>
              </a:p>
            </p:txBody>
          </p:sp>
          <p:pic>
            <p:nvPicPr>
              <p:cNvPr id="23" name="object 11">
                <a:extLst>
                  <a:ext uri="{FF2B5EF4-FFF2-40B4-BE49-F238E27FC236}">
                    <a16:creationId xmlns="" xmlns:a16="http://schemas.microsoft.com/office/drawing/2014/main" id="{7454DA5C-605C-4897-83FD-376FC559181E}"/>
                  </a:ext>
                </a:extLst>
              </p:cNvPr>
              <p:cNvPicPr/>
              <p:nvPr/>
            </p:nvPicPr>
            <p:blipFill>
              <a:blip r:embed="rId9" cstate="print"/>
              <a:stretch>
                <a:fillRect/>
              </a:stretch>
            </p:blipFill>
            <p:spPr>
              <a:xfrm>
                <a:off x="634994" y="8541165"/>
                <a:ext cx="188554" cy="82626"/>
              </a:xfrm>
              <a:prstGeom prst="rect">
                <a:avLst/>
              </a:prstGeom>
            </p:spPr>
          </p:pic>
          <p:pic>
            <p:nvPicPr>
              <p:cNvPr id="24" name="object 12">
                <a:extLst>
                  <a:ext uri="{FF2B5EF4-FFF2-40B4-BE49-F238E27FC236}">
                    <a16:creationId xmlns="" xmlns:a16="http://schemas.microsoft.com/office/drawing/2014/main" id="{C5E23C37-CD07-411A-B370-A2BAC426DE68}"/>
                  </a:ext>
                </a:extLst>
              </p:cNvPr>
              <p:cNvPicPr/>
              <p:nvPr/>
            </p:nvPicPr>
            <p:blipFill>
              <a:blip r:embed="rId10" cstate="print"/>
              <a:stretch>
                <a:fillRect/>
              </a:stretch>
            </p:blipFill>
            <p:spPr>
              <a:xfrm>
                <a:off x="845724" y="8544010"/>
                <a:ext cx="164275" cy="88226"/>
              </a:xfrm>
              <a:prstGeom prst="rect">
                <a:avLst/>
              </a:prstGeom>
            </p:spPr>
          </p:pic>
          <p:pic>
            <p:nvPicPr>
              <p:cNvPr id="25" name="object 13">
                <a:extLst>
                  <a:ext uri="{FF2B5EF4-FFF2-40B4-BE49-F238E27FC236}">
                    <a16:creationId xmlns="" xmlns:a16="http://schemas.microsoft.com/office/drawing/2014/main" id="{9B16F169-76EE-4D2A-B34B-A005198DD3A9}"/>
                  </a:ext>
                </a:extLst>
              </p:cNvPr>
              <p:cNvPicPr/>
              <p:nvPr/>
            </p:nvPicPr>
            <p:blipFill>
              <a:blip r:embed="rId11" cstate="print"/>
              <a:stretch>
                <a:fillRect/>
              </a:stretch>
            </p:blipFill>
            <p:spPr>
              <a:xfrm>
                <a:off x="1057757" y="8543142"/>
                <a:ext cx="319289" cy="78663"/>
              </a:xfrm>
              <a:prstGeom prst="rect">
                <a:avLst/>
              </a:prstGeom>
            </p:spPr>
          </p:pic>
          <p:pic>
            <p:nvPicPr>
              <p:cNvPr id="26" name="object 14">
                <a:extLst>
                  <a:ext uri="{FF2B5EF4-FFF2-40B4-BE49-F238E27FC236}">
                    <a16:creationId xmlns="" xmlns:a16="http://schemas.microsoft.com/office/drawing/2014/main" id="{F9471CAE-9E72-4784-8097-F90845BF8053}"/>
                  </a:ext>
                </a:extLst>
              </p:cNvPr>
              <p:cNvPicPr/>
              <p:nvPr/>
            </p:nvPicPr>
            <p:blipFill>
              <a:blip r:embed="rId12" cstate="print"/>
              <a:stretch>
                <a:fillRect/>
              </a:stretch>
            </p:blipFill>
            <p:spPr>
              <a:xfrm>
                <a:off x="1396605" y="8544012"/>
                <a:ext cx="66471" cy="76911"/>
              </a:xfrm>
              <a:prstGeom prst="rect">
                <a:avLst/>
              </a:prstGeom>
            </p:spPr>
          </p:pic>
          <p:pic>
            <p:nvPicPr>
              <p:cNvPr id="27" name="object 15">
                <a:extLst>
                  <a:ext uri="{FF2B5EF4-FFF2-40B4-BE49-F238E27FC236}">
                    <a16:creationId xmlns="" xmlns:a16="http://schemas.microsoft.com/office/drawing/2014/main" id="{EF3F846E-29AC-4133-81E1-246BFF9A8108}"/>
                  </a:ext>
                </a:extLst>
              </p:cNvPr>
              <p:cNvPicPr/>
              <p:nvPr/>
            </p:nvPicPr>
            <p:blipFill>
              <a:blip r:embed="rId13" cstate="print"/>
              <a:stretch>
                <a:fillRect/>
              </a:stretch>
            </p:blipFill>
            <p:spPr>
              <a:xfrm>
                <a:off x="1482771" y="8544012"/>
                <a:ext cx="66471" cy="76911"/>
              </a:xfrm>
              <a:prstGeom prst="rect">
                <a:avLst/>
              </a:prstGeom>
            </p:spPr>
          </p:pic>
          <p:sp>
            <p:nvSpPr>
              <p:cNvPr id="28" name="object 16">
                <a:extLst>
                  <a:ext uri="{FF2B5EF4-FFF2-40B4-BE49-F238E27FC236}">
                    <a16:creationId xmlns="" xmlns:a16="http://schemas.microsoft.com/office/drawing/2014/main" id="{4DE75F48-C908-47FD-8E30-0779D7200B66}"/>
                  </a:ext>
                </a:extLst>
              </p:cNvPr>
              <p:cNvSpPr/>
              <p:nvPr/>
            </p:nvSpPr>
            <p:spPr>
              <a:xfrm>
                <a:off x="1489430" y="8408555"/>
                <a:ext cx="54610" cy="8255"/>
              </a:xfrm>
              <a:custGeom>
                <a:avLst/>
                <a:gdLst/>
                <a:ahLst/>
                <a:cxnLst/>
                <a:rect l="l" t="t" r="r" b="b"/>
                <a:pathLst>
                  <a:path w="54609" h="8254">
                    <a:moveTo>
                      <a:pt x="54533" y="0"/>
                    </a:moveTo>
                    <a:lnTo>
                      <a:pt x="0" y="0"/>
                    </a:lnTo>
                    <a:lnTo>
                      <a:pt x="0" y="8115"/>
                    </a:lnTo>
                    <a:lnTo>
                      <a:pt x="54533" y="8115"/>
                    </a:lnTo>
                    <a:lnTo>
                      <a:pt x="54533" y="0"/>
                    </a:lnTo>
                    <a:close/>
                  </a:path>
                </a:pathLst>
              </a:custGeom>
              <a:solidFill>
                <a:srgbClr val="58595B"/>
              </a:solidFill>
            </p:spPr>
            <p:txBody>
              <a:bodyPr wrap="square" lIns="0" tIns="0" rIns="0" bIns="0" rtlCol="0"/>
              <a:lstStyle/>
              <a:p>
                <a:endParaRPr/>
              </a:p>
            </p:txBody>
          </p:sp>
          <p:pic>
            <p:nvPicPr>
              <p:cNvPr id="29" name="object 17">
                <a:extLst>
                  <a:ext uri="{FF2B5EF4-FFF2-40B4-BE49-F238E27FC236}">
                    <a16:creationId xmlns="" xmlns:a16="http://schemas.microsoft.com/office/drawing/2014/main" id="{9EB60AFA-358D-42CC-B13B-9466788C84CC}"/>
                  </a:ext>
                </a:extLst>
              </p:cNvPr>
              <p:cNvPicPr/>
              <p:nvPr/>
            </p:nvPicPr>
            <p:blipFill>
              <a:blip r:embed="rId14" cstate="print"/>
              <a:stretch>
                <a:fillRect/>
              </a:stretch>
            </p:blipFill>
            <p:spPr>
              <a:xfrm>
                <a:off x="644093" y="7556702"/>
                <a:ext cx="895848" cy="769188"/>
              </a:xfrm>
              <a:prstGeom prst="rect">
                <a:avLst/>
              </a:prstGeom>
            </p:spPr>
          </p:pic>
        </p:grpSp>
      </p:grpSp>
    </p:spTree>
    <p:extLst>
      <p:ext uri="{BB962C8B-B14F-4D97-AF65-F5344CB8AC3E}">
        <p14:creationId xmlns:p14="http://schemas.microsoft.com/office/powerpoint/2010/main" val="492208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Номер слайда 18"/>
          <p:cNvSpPr>
            <a:spLocks noGrp="1"/>
          </p:cNvSpPr>
          <p:nvPr>
            <p:ph type="sldNum" sz="quarter" idx="12"/>
          </p:nvPr>
        </p:nvSpPr>
        <p:spPr/>
        <p:txBody>
          <a:bodyPr/>
          <a:lstStyle/>
          <a:p>
            <a:pPr>
              <a:defRPr/>
            </a:pPr>
            <a:fld id="{DE89B435-92D4-41DD-B01A-AFF526D57050}" type="slidenum">
              <a:rPr lang="ru-RU" smtClean="0"/>
              <a:pPr>
                <a:defRPr/>
              </a:pPr>
              <a:t>14</a:t>
            </a:fld>
            <a:endParaRPr lang="ru-RU" dirty="0"/>
          </a:p>
        </p:txBody>
      </p:sp>
      <p:sp>
        <p:nvSpPr>
          <p:cNvPr id="12" name="Скругленный прямоугольник 11"/>
          <p:cNvSpPr/>
          <p:nvPr/>
        </p:nvSpPr>
        <p:spPr>
          <a:xfrm>
            <a:off x="2741695" y="1338287"/>
            <a:ext cx="8001056" cy="1071570"/>
          </a:xfrm>
          <a:prstGeom prst="roundRect">
            <a:avLst/>
          </a:prstGeom>
          <a:gradFill flip="none" rotWithShape="1">
            <a:gsLst>
              <a:gs pos="100000">
                <a:srgbClr val="DDEBCF"/>
              </a:gs>
              <a:gs pos="50000">
                <a:srgbClr val="9CB86E"/>
              </a:gs>
              <a:gs pos="100000">
                <a:srgbClr val="156B13"/>
              </a:gs>
            </a:gsLst>
            <a:lin ang="5400000" scaled="1"/>
            <a:tileRect/>
          </a:gradFill>
          <a:ln/>
          <a:effectLst>
            <a:glow rad="1016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ru-RU" sz="2000" dirty="0"/>
              <a:t>Весь процесс финансового обеспечения предупредительных мер по улучшению условий и охраны труда за счет средств Фонда </a:t>
            </a:r>
            <a:r>
              <a:rPr lang="ru-RU" sz="2000" dirty="0" smtClean="0"/>
              <a:t>условно можно </a:t>
            </a:r>
            <a:r>
              <a:rPr lang="ru-RU" sz="2000" dirty="0"/>
              <a:t>разделить на 2 этапа:</a:t>
            </a:r>
            <a:r>
              <a:rPr lang="ru-RU" sz="2000" b="1" dirty="0" smtClean="0">
                <a:solidFill>
                  <a:schemeClr val="tx1"/>
                </a:solidFill>
                <a:latin typeface="Times New Roman" pitchFamily="18" charset="0"/>
                <a:cs typeface="Times New Roman" pitchFamily="18" charset="0"/>
              </a:rPr>
              <a:t> </a:t>
            </a:r>
            <a:endParaRPr lang="ru-RU" sz="2000" b="1" dirty="0">
              <a:solidFill>
                <a:schemeClr val="tx1"/>
              </a:solidFill>
              <a:latin typeface="Times New Roman" pitchFamily="18" charset="0"/>
              <a:cs typeface="Times New Roman" pitchFamily="18" charset="0"/>
            </a:endParaRPr>
          </a:p>
        </p:txBody>
      </p:sp>
      <p:sp>
        <p:nvSpPr>
          <p:cNvPr id="13" name="Стрелка вверх 12"/>
          <p:cNvSpPr/>
          <p:nvPr/>
        </p:nvSpPr>
        <p:spPr>
          <a:xfrm rot="10800000">
            <a:off x="3580261" y="2488609"/>
            <a:ext cx="306387" cy="5603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15" name="Скругленный прямоугольник 14"/>
          <p:cNvSpPr/>
          <p:nvPr/>
        </p:nvSpPr>
        <p:spPr>
          <a:xfrm>
            <a:off x="2402335" y="3061106"/>
            <a:ext cx="3571875" cy="279105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b="1" dirty="0">
              <a:solidFill>
                <a:srgbClr val="FF0000"/>
              </a:solidFill>
            </a:endParaRPr>
          </a:p>
          <a:p>
            <a:pPr algn="ctr" eaLnBrk="1" fontAlgn="auto" hangingPunct="1">
              <a:spcBef>
                <a:spcPts val="0"/>
              </a:spcBef>
              <a:spcAft>
                <a:spcPts val="0"/>
              </a:spcAft>
              <a:defRPr/>
            </a:pPr>
            <a:endParaRPr lang="ru-RU" dirty="0"/>
          </a:p>
        </p:txBody>
      </p:sp>
      <p:sp>
        <p:nvSpPr>
          <p:cNvPr id="16" name="TextBox 12"/>
          <p:cNvSpPr txBox="1">
            <a:spLocks noChangeArrowheads="1"/>
          </p:cNvSpPr>
          <p:nvPr/>
        </p:nvSpPr>
        <p:spPr bwMode="auto">
          <a:xfrm>
            <a:off x="2473772" y="3167161"/>
            <a:ext cx="3429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200" dirty="0" smtClean="0">
                <a:solidFill>
                  <a:srgbClr val="0070C0"/>
                </a:solidFill>
              </a:rPr>
              <a:t>     Представление </a:t>
            </a:r>
            <a:r>
              <a:rPr lang="ru-RU" sz="1200" dirty="0">
                <a:solidFill>
                  <a:srgbClr val="0070C0"/>
                </a:solidFill>
              </a:rPr>
              <a:t>документов в территориальный орган страховщика </a:t>
            </a:r>
            <a:r>
              <a:rPr lang="ru-RU" sz="1200" dirty="0" smtClean="0">
                <a:solidFill>
                  <a:srgbClr val="0070C0"/>
                </a:solidFill>
              </a:rPr>
              <a:t>(по </a:t>
            </a:r>
            <a:r>
              <a:rPr lang="ru-RU" sz="1200" dirty="0">
                <a:solidFill>
                  <a:srgbClr val="0070C0"/>
                </a:solidFill>
              </a:rPr>
              <a:t>регистрации), согласование определяемого страхователем мероприятия по улучшению условий и охраны труда и закрепление расчетной суммы </a:t>
            </a:r>
            <a:r>
              <a:rPr lang="ru-RU" sz="1200" dirty="0" smtClean="0">
                <a:solidFill>
                  <a:srgbClr val="0070C0"/>
                </a:solidFill>
              </a:rPr>
              <a:t>(</a:t>
            </a:r>
            <a:r>
              <a:rPr lang="ru-RU" sz="1200" b="1" u="dbl" dirty="0" smtClean="0">
                <a:solidFill>
                  <a:srgbClr val="0070C0"/>
                </a:solidFill>
              </a:rPr>
              <a:t>до </a:t>
            </a:r>
            <a:r>
              <a:rPr lang="ru-RU" sz="1200" b="1" u="dbl" dirty="0">
                <a:solidFill>
                  <a:srgbClr val="0070C0"/>
                </a:solidFill>
              </a:rPr>
              <a:t>01 августа текущего финансового </a:t>
            </a:r>
            <a:r>
              <a:rPr lang="ru-RU" sz="1200" b="1" u="dbl" dirty="0" smtClean="0">
                <a:solidFill>
                  <a:srgbClr val="0070C0"/>
                </a:solidFill>
              </a:rPr>
              <a:t>года)</a:t>
            </a:r>
            <a:r>
              <a:rPr lang="ru-RU" sz="1200" dirty="0" smtClean="0">
                <a:solidFill>
                  <a:srgbClr val="0070C0"/>
                </a:solidFill>
              </a:rPr>
              <a:t>.</a:t>
            </a:r>
          </a:p>
          <a:p>
            <a:pPr algn="just"/>
            <a:r>
              <a:rPr lang="ru-RU" altLang="ru-RU" sz="1200" b="1" dirty="0" smtClean="0">
                <a:solidFill>
                  <a:srgbClr val="0070C0"/>
                </a:solidFill>
              </a:rPr>
              <a:t>     При необходимости – внесение изменений в согласованный план в пределах согласованной суммы в срок до 20 ноября текущего года</a:t>
            </a:r>
            <a:endParaRPr lang="ru-RU" altLang="ru-RU" sz="1200" b="1" dirty="0">
              <a:solidFill>
                <a:srgbClr val="0070C0"/>
              </a:solidFill>
            </a:endParaRPr>
          </a:p>
        </p:txBody>
      </p:sp>
      <p:sp>
        <p:nvSpPr>
          <p:cNvPr id="21" name="Скругленный прямоугольник 20"/>
          <p:cNvSpPr/>
          <p:nvPr/>
        </p:nvSpPr>
        <p:spPr>
          <a:xfrm>
            <a:off x="7152299" y="3061107"/>
            <a:ext cx="3714750" cy="11565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b="1" dirty="0">
              <a:solidFill>
                <a:srgbClr val="FF0000"/>
              </a:solidFill>
            </a:endParaRPr>
          </a:p>
          <a:p>
            <a:pPr algn="ctr" eaLnBrk="1" fontAlgn="auto" hangingPunct="1">
              <a:spcBef>
                <a:spcPts val="0"/>
              </a:spcBef>
              <a:spcAft>
                <a:spcPts val="0"/>
              </a:spcAft>
              <a:defRPr/>
            </a:pPr>
            <a:endParaRPr lang="ru-RU" dirty="0"/>
          </a:p>
        </p:txBody>
      </p:sp>
      <p:sp>
        <p:nvSpPr>
          <p:cNvPr id="22" name="TextBox 12"/>
          <p:cNvSpPr txBox="1">
            <a:spLocks noChangeArrowheads="1"/>
          </p:cNvSpPr>
          <p:nvPr/>
        </p:nvSpPr>
        <p:spPr bwMode="auto">
          <a:xfrm>
            <a:off x="7152299" y="3214139"/>
            <a:ext cx="3643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8775">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indent="0"/>
            <a:r>
              <a:rPr lang="ru-RU" sz="1200" dirty="0">
                <a:solidFill>
                  <a:srgbClr val="0070C0"/>
                </a:solidFill>
              </a:rPr>
              <a:t>О</a:t>
            </a:r>
            <a:r>
              <a:rPr lang="ru-RU" sz="1200" dirty="0" smtClean="0">
                <a:solidFill>
                  <a:srgbClr val="0070C0"/>
                </a:solidFill>
              </a:rPr>
              <a:t>существление </a:t>
            </a:r>
            <a:r>
              <a:rPr lang="ru-RU" sz="1200" dirty="0">
                <a:solidFill>
                  <a:srgbClr val="0070C0"/>
                </a:solidFill>
              </a:rPr>
              <a:t>согласованного с территориальным органом Фонда мероприятия по улучшению условий и охраны труда страхователем за счет собственных </a:t>
            </a:r>
            <a:r>
              <a:rPr lang="ru-RU" sz="1200" dirty="0" smtClean="0">
                <a:solidFill>
                  <a:srgbClr val="0070C0"/>
                </a:solidFill>
              </a:rPr>
              <a:t>средств</a:t>
            </a:r>
            <a:endParaRPr lang="ru-RU" altLang="ru-RU" sz="1200" b="1" dirty="0">
              <a:solidFill>
                <a:srgbClr val="0070C0"/>
              </a:solidFill>
            </a:endParaRPr>
          </a:p>
        </p:txBody>
      </p:sp>
      <p:sp>
        <p:nvSpPr>
          <p:cNvPr id="24" name="Стрелка вверх 23"/>
          <p:cNvSpPr/>
          <p:nvPr/>
        </p:nvSpPr>
        <p:spPr>
          <a:xfrm rot="5400000">
            <a:off x="6410061" y="3493109"/>
            <a:ext cx="306387" cy="5603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27" name="Прямоугольник 12"/>
          <p:cNvSpPr>
            <a:spLocks noChangeArrowheads="1"/>
          </p:cNvSpPr>
          <p:nvPr/>
        </p:nvSpPr>
        <p:spPr bwMode="auto">
          <a:xfrm>
            <a:off x="2729959" y="2510923"/>
            <a:ext cx="846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altLang="ru-RU" sz="1600" b="1" dirty="0" smtClean="0">
                <a:solidFill>
                  <a:srgbClr val="002060"/>
                </a:solidFill>
                <a:latin typeface="Calibri" panose="020F0502020204030204" pitchFamily="34" charset="0"/>
              </a:rPr>
              <a:t>1 этап</a:t>
            </a:r>
            <a:endParaRPr lang="ru-RU" altLang="ru-RU" sz="1600" b="1" dirty="0">
              <a:solidFill>
                <a:srgbClr val="002060"/>
              </a:solidFill>
              <a:latin typeface="Calibri" panose="020F0502020204030204" pitchFamily="34" charset="0"/>
            </a:endParaRPr>
          </a:p>
        </p:txBody>
      </p:sp>
      <p:sp>
        <p:nvSpPr>
          <p:cNvPr id="28" name="Прямоугольник 12"/>
          <p:cNvSpPr>
            <a:spLocks noChangeArrowheads="1"/>
          </p:cNvSpPr>
          <p:nvPr/>
        </p:nvSpPr>
        <p:spPr bwMode="auto">
          <a:xfrm>
            <a:off x="7890613" y="4273869"/>
            <a:ext cx="846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altLang="ru-RU" sz="1600" b="1" dirty="0">
                <a:solidFill>
                  <a:srgbClr val="002060"/>
                </a:solidFill>
                <a:latin typeface="Calibri" panose="020F0502020204030204" pitchFamily="34" charset="0"/>
              </a:rPr>
              <a:t>2</a:t>
            </a:r>
            <a:r>
              <a:rPr lang="ru-RU" altLang="ru-RU" sz="1600" b="1" dirty="0" smtClean="0">
                <a:solidFill>
                  <a:srgbClr val="002060"/>
                </a:solidFill>
                <a:latin typeface="Calibri" panose="020F0502020204030204" pitchFamily="34" charset="0"/>
              </a:rPr>
              <a:t> этап</a:t>
            </a:r>
            <a:endParaRPr lang="ru-RU" altLang="ru-RU" sz="1600" b="1" dirty="0">
              <a:solidFill>
                <a:srgbClr val="002060"/>
              </a:solidFill>
              <a:latin typeface="Calibri" panose="020F0502020204030204" pitchFamily="34" charset="0"/>
            </a:endParaRPr>
          </a:p>
        </p:txBody>
      </p:sp>
      <p:grpSp>
        <p:nvGrpSpPr>
          <p:cNvPr id="23" name="Группа 22">
            <a:extLst>
              <a:ext uri="{FF2B5EF4-FFF2-40B4-BE49-F238E27FC236}">
                <a16:creationId xmlns="" xmlns:a16="http://schemas.microsoft.com/office/drawing/2014/main" id="{45014156-0806-4D7B-AD72-53E6D48B9F2D}"/>
              </a:ext>
            </a:extLst>
          </p:cNvPr>
          <p:cNvGrpSpPr/>
          <p:nvPr/>
        </p:nvGrpSpPr>
        <p:grpSpPr>
          <a:xfrm>
            <a:off x="0" y="-17387"/>
            <a:ext cx="1588770" cy="6875387"/>
            <a:chOff x="165711" y="141391"/>
            <a:chExt cx="2647850" cy="8858781"/>
          </a:xfrm>
        </p:grpSpPr>
        <p:sp>
          <p:nvSpPr>
            <p:cNvPr id="25" name="object 3">
              <a:extLst>
                <a:ext uri="{FF2B5EF4-FFF2-40B4-BE49-F238E27FC236}">
                  <a16:creationId xmlns="" xmlns:a16="http://schemas.microsoft.com/office/drawing/2014/main" id="{25560B43-C6CA-4066-9D33-94DA62021647}"/>
                </a:ext>
              </a:extLst>
            </p:cNvPr>
            <p:cNvSpPr/>
            <p:nvPr/>
          </p:nvSpPr>
          <p:spPr>
            <a:xfrm>
              <a:off x="165711" y="143827"/>
              <a:ext cx="2628290" cy="8856345"/>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pic>
          <p:nvPicPr>
            <p:cNvPr id="26" name="object 4">
              <a:extLst>
                <a:ext uri="{FF2B5EF4-FFF2-40B4-BE49-F238E27FC236}">
                  <a16:creationId xmlns="" xmlns:a16="http://schemas.microsoft.com/office/drawing/2014/main" id="{599A091A-BF80-4610-8169-DD107386513D}"/>
                </a:ext>
              </a:extLst>
            </p:cNvPr>
            <p:cNvPicPr/>
            <p:nvPr/>
          </p:nvPicPr>
          <p:blipFill>
            <a:blip r:embed="rId3" cstate="print"/>
            <a:stretch>
              <a:fillRect/>
            </a:stretch>
          </p:blipFill>
          <p:spPr>
            <a:xfrm>
              <a:off x="2087180" y="141391"/>
              <a:ext cx="726381" cy="8858650"/>
            </a:xfrm>
            <a:prstGeom prst="rect">
              <a:avLst/>
            </a:prstGeom>
          </p:spPr>
        </p:pic>
        <p:grpSp>
          <p:nvGrpSpPr>
            <p:cNvPr id="29" name="Group 7">
              <a:extLst>
                <a:ext uri="{FF2B5EF4-FFF2-40B4-BE49-F238E27FC236}">
                  <a16:creationId xmlns="" xmlns:a16="http://schemas.microsoft.com/office/drawing/2014/main" id="{2DA1FF5F-69E6-4BDE-91E0-0F1510C40992}"/>
                </a:ext>
              </a:extLst>
            </p:cNvPr>
            <p:cNvGrpSpPr/>
            <p:nvPr/>
          </p:nvGrpSpPr>
          <p:grpSpPr>
            <a:xfrm>
              <a:off x="656706" y="7554298"/>
              <a:ext cx="914452" cy="1075534"/>
              <a:chOff x="634994" y="7556702"/>
              <a:chExt cx="914452" cy="1075534"/>
            </a:xfrm>
          </p:grpSpPr>
          <p:pic>
            <p:nvPicPr>
              <p:cNvPr id="30" name="object 5">
                <a:extLst>
                  <a:ext uri="{FF2B5EF4-FFF2-40B4-BE49-F238E27FC236}">
                    <a16:creationId xmlns="" xmlns:a16="http://schemas.microsoft.com/office/drawing/2014/main" id="{2F4473A3-5C74-4413-9C1A-A60D761FAA98}"/>
                  </a:ext>
                </a:extLst>
              </p:cNvPr>
              <p:cNvPicPr/>
              <p:nvPr/>
            </p:nvPicPr>
            <p:blipFill>
              <a:blip r:embed="rId4" cstate="print"/>
              <a:stretch>
                <a:fillRect/>
              </a:stretch>
            </p:blipFill>
            <p:spPr>
              <a:xfrm>
                <a:off x="637218" y="8429396"/>
                <a:ext cx="163266" cy="78676"/>
              </a:xfrm>
              <a:prstGeom prst="rect">
                <a:avLst/>
              </a:prstGeom>
            </p:spPr>
          </p:pic>
          <p:pic>
            <p:nvPicPr>
              <p:cNvPr id="31" name="object 6">
                <a:extLst>
                  <a:ext uri="{FF2B5EF4-FFF2-40B4-BE49-F238E27FC236}">
                    <a16:creationId xmlns="" xmlns:a16="http://schemas.microsoft.com/office/drawing/2014/main" id="{E340FA12-DE45-4257-8A24-D4A844C0A607}"/>
                  </a:ext>
                </a:extLst>
              </p:cNvPr>
              <p:cNvPicPr/>
              <p:nvPr/>
            </p:nvPicPr>
            <p:blipFill>
              <a:blip r:embed="rId5" cstate="print"/>
              <a:stretch>
                <a:fillRect/>
              </a:stretch>
            </p:blipFill>
            <p:spPr>
              <a:xfrm>
                <a:off x="822641" y="8430279"/>
                <a:ext cx="341118" cy="89959"/>
              </a:xfrm>
              <a:prstGeom prst="rect">
                <a:avLst/>
              </a:prstGeom>
            </p:spPr>
          </p:pic>
          <p:sp>
            <p:nvSpPr>
              <p:cNvPr id="32" name="object 7">
                <a:extLst>
                  <a:ext uri="{FF2B5EF4-FFF2-40B4-BE49-F238E27FC236}">
                    <a16:creationId xmlns="" xmlns:a16="http://schemas.microsoft.com/office/drawing/2014/main" id="{8BE0D24B-0D29-4FCA-B432-D75B29BC3C2A}"/>
                  </a:ext>
                </a:extLst>
              </p:cNvPr>
              <p:cNvSpPr/>
              <p:nvPr/>
            </p:nvSpPr>
            <p:spPr>
              <a:xfrm>
                <a:off x="1192096" y="8430277"/>
                <a:ext cx="62230" cy="77470"/>
              </a:xfrm>
              <a:custGeom>
                <a:avLst/>
                <a:gdLst/>
                <a:ahLst/>
                <a:cxnLst/>
                <a:rect l="l" t="t" r="r" b="b"/>
                <a:pathLst>
                  <a:path w="62230" h="77470">
                    <a:moveTo>
                      <a:pt x="10883" y="0"/>
                    </a:moveTo>
                    <a:lnTo>
                      <a:pt x="0" y="0"/>
                    </a:lnTo>
                    <a:lnTo>
                      <a:pt x="0" y="76923"/>
                    </a:lnTo>
                    <a:lnTo>
                      <a:pt x="31750" y="76923"/>
                    </a:lnTo>
                    <a:lnTo>
                      <a:pt x="44600" y="75284"/>
                    </a:lnTo>
                    <a:lnTo>
                      <a:pt x="54124" y="70399"/>
                    </a:lnTo>
                    <a:lnTo>
                      <a:pt x="55698" y="68249"/>
                    </a:lnTo>
                    <a:lnTo>
                      <a:pt x="10883" y="68249"/>
                    </a:lnTo>
                    <a:lnTo>
                      <a:pt x="10883" y="35483"/>
                    </a:lnTo>
                    <a:lnTo>
                      <a:pt x="56574" y="35483"/>
                    </a:lnTo>
                    <a:lnTo>
                      <a:pt x="54738" y="32935"/>
                    </a:lnTo>
                    <a:lnTo>
                      <a:pt x="45848" y="28348"/>
                    </a:lnTo>
                    <a:lnTo>
                      <a:pt x="33731" y="26809"/>
                    </a:lnTo>
                    <a:lnTo>
                      <a:pt x="10883" y="26809"/>
                    </a:lnTo>
                    <a:lnTo>
                      <a:pt x="10883" y="0"/>
                    </a:lnTo>
                    <a:close/>
                  </a:path>
                  <a:path w="62230" h="77470">
                    <a:moveTo>
                      <a:pt x="56574" y="35483"/>
                    </a:moveTo>
                    <a:lnTo>
                      <a:pt x="44170" y="35483"/>
                    </a:lnTo>
                    <a:lnTo>
                      <a:pt x="51079" y="40436"/>
                    </a:lnTo>
                    <a:lnTo>
                      <a:pt x="51079" y="51320"/>
                    </a:lnTo>
                    <a:lnTo>
                      <a:pt x="49782" y="58643"/>
                    </a:lnTo>
                    <a:lnTo>
                      <a:pt x="45972" y="63942"/>
                    </a:lnTo>
                    <a:lnTo>
                      <a:pt x="39769" y="67163"/>
                    </a:lnTo>
                    <a:lnTo>
                      <a:pt x="31292" y="68249"/>
                    </a:lnTo>
                    <a:lnTo>
                      <a:pt x="55698" y="68249"/>
                    </a:lnTo>
                    <a:lnTo>
                      <a:pt x="60042" y="62318"/>
                    </a:lnTo>
                    <a:lnTo>
                      <a:pt x="62077" y="51092"/>
                    </a:lnTo>
                    <a:lnTo>
                      <a:pt x="60211" y="40531"/>
                    </a:lnTo>
                    <a:lnTo>
                      <a:pt x="56574" y="35483"/>
                    </a:lnTo>
                    <a:close/>
                  </a:path>
                </a:pathLst>
              </a:custGeom>
              <a:solidFill>
                <a:srgbClr val="58595B"/>
              </a:solidFill>
            </p:spPr>
            <p:txBody>
              <a:bodyPr wrap="square" lIns="0" tIns="0" rIns="0" bIns="0" rtlCol="0"/>
              <a:lstStyle/>
              <a:p>
                <a:endParaRPr/>
              </a:p>
            </p:txBody>
          </p:sp>
          <p:pic>
            <p:nvPicPr>
              <p:cNvPr id="33" name="object 8">
                <a:extLst>
                  <a:ext uri="{FF2B5EF4-FFF2-40B4-BE49-F238E27FC236}">
                    <a16:creationId xmlns="" xmlns:a16="http://schemas.microsoft.com/office/drawing/2014/main" id="{BB54184F-310A-4465-B2C5-16C932CC356B}"/>
                  </a:ext>
                </a:extLst>
              </p:cNvPr>
              <p:cNvPicPr/>
              <p:nvPr/>
            </p:nvPicPr>
            <p:blipFill>
              <a:blip r:embed="rId6" cstate="print"/>
              <a:stretch>
                <a:fillRect/>
              </a:stretch>
            </p:blipFill>
            <p:spPr>
              <a:xfrm>
                <a:off x="1274796" y="8430279"/>
                <a:ext cx="66154" cy="76911"/>
              </a:xfrm>
              <a:prstGeom prst="rect">
                <a:avLst/>
              </a:prstGeom>
            </p:spPr>
          </p:pic>
          <p:pic>
            <p:nvPicPr>
              <p:cNvPr id="34" name="object 9">
                <a:extLst>
                  <a:ext uri="{FF2B5EF4-FFF2-40B4-BE49-F238E27FC236}">
                    <a16:creationId xmlns="" xmlns:a16="http://schemas.microsoft.com/office/drawing/2014/main" id="{94AAC41D-D133-4B97-B07B-84A8D5B30D30}"/>
                  </a:ext>
                </a:extLst>
              </p:cNvPr>
              <p:cNvPicPr/>
              <p:nvPr/>
            </p:nvPicPr>
            <p:blipFill>
              <a:blip r:embed="rId7" cstate="print"/>
              <a:stretch>
                <a:fillRect/>
              </a:stretch>
            </p:blipFill>
            <p:spPr>
              <a:xfrm>
                <a:off x="1369272" y="8430277"/>
                <a:ext cx="85153" cy="76923"/>
              </a:xfrm>
              <a:prstGeom prst="rect">
                <a:avLst/>
              </a:prstGeom>
            </p:spPr>
          </p:pic>
          <p:sp>
            <p:nvSpPr>
              <p:cNvPr id="35" name="object 10">
                <a:extLst>
                  <a:ext uri="{FF2B5EF4-FFF2-40B4-BE49-F238E27FC236}">
                    <a16:creationId xmlns="" xmlns:a16="http://schemas.microsoft.com/office/drawing/2014/main" id="{20AC1A1B-3967-40C9-90D3-F1B35F2154B1}"/>
                  </a:ext>
                </a:extLst>
              </p:cNvPr>
              <p:cNvSpPr/>
              <p:nvPr/>
            </p:nvSpPr>
            <p:spPr>
              <a:xfrm>
                <a:off x="1482771" y="8430279"/>
                <a:ext cx="66675" cy="77470"/>
              </a:xfrm>
              <a:custGeom>
                <a:avLst/>
                <a:gdLst/>
                <a:ahLst/>
                <a:cxnLst/>
                <a:rect l="l" t="t" r="r" b="b"/>
                <a:pathLst>
                  <a:path w="66675" h="77470">
                    <a:moveTo>
                      <a:pt x="66471" y="0"/>
                    </a:moveTo>
                    <a:lnTo>
                      <a:pt x="56349" y="0"/>
                    </a:lnTo>
                    <a:lnTo>
                      <a:pt x="10871" y="59334"/>
                    </a:lnTo>
                    <a:lnTo>
                      <a:pt x="10871" y="0"/>
                    </a:lnTo>
                    <a:lnTo>
                      <a:pt x="0" y="0"/>
                    </a:lnTo>
                    <a:lnTo>
                      <a:pt x="0" y="76911"/>
                    </a:lnTo>
                    <a:lnTo>
                      <a:pt x="10096" y="76911"/>
                    </a:lnTo>
                    <a:lnTo>
                      <a:pt x="55689" y="17691"/>
                    </a:lnTo>
                    <a:lnTo>
                      <a:pt x="55689" y="76911"/>
                    </a:lnTo>
                    <a:lnTo>
                      <a:pt x="66471" y="76911"/>
                    </a:lnTo>
                    <a:lnTo>
                      <a:pt x="66471" y="0"/>
                    </a:lnTo>
                    <a:close/>
                  </a:path>
                </a:pathLst>
              </a:custGeom>
              <a:solidFill>
                <a:srgbClr val="58595B"/>
              </a:solidFill>
            </p:spPr>
            <p:txBody>
              <a:bodyPr wrap="square" lIns="0" tIns="0" rIns="0" bIns="0" rtlCol="0"/>
              <a:lstStyle/>
              <a:p>
                <a:endParaRPr/>
              </a:p>
            </p:txBody>
          </p:sp>
          <p:pic>
            <p:nvPicPr>
              <p:cNvPr id="36" name="object 11">
                <a:extLst>
                  <a:ext uri="{FF2B5EF4-FFF2-40B4-BE49-F238E27FC236}">
                    <a16:creationId xmlns="" xmlns:a16="http://schemas.microsoft.com/office/drawing/2014/main" id="{7454DA5C-605C-4897-83FD-376FC559181E}"/>
                  </a:ext>
                </a:extLst>
              </p:cNvPr>
              <p:cNvPicPr/>
              <p:nvPr/>
            </p:nvPicPr>
            <p:blipFill>
              <a:blip r:embed="rId8" cstate="print"/>
              <a:stretch>
                <a:fillRect/>
              </a:stretch>
            </p:blipFill>
            <p:spPr>
              <a:xfrm>
                <a:off x="634994" y="8541165"/>
                <a:ext cx="188554" cy="82626"/>
              </a:xfrm>
              <a:prstGeom prst="rect">
                <a:avLst/>
              </a:prstGeom>
            </p:spPr>
          </p:pic>
          <p:pic>
            <p:nvPicPr>
              <p:cNvPr id="37" name="object 12">
                <a:extLst>
                  <a:ext uri="{FF2B5EF4-FFF2-40B4-BE49-F238E27FC236}">
                    <a16:creationId xmlns="" xmlns:a16="http://schemas.microsoft.com/office/drawing/2014/main" id="{C5E23C37-CD07-411A-B370-A2BAC426DE68}"/>
                  </a:ext>
                </a:extLst>
              </p:cNvPr>
              <p:cNvPicPr/>
              <p:nvPr/>
            </p:nvPicPr>
            <p:blipFill>
              <a:blip r:embed="rId9" cstate="print"/>
              <a:stretch>
                <a:fillRect/>
              </a:stretch>
            </p:blipFill>
            <p:spPr>
              <a:xfrm>
                <a:off x="845724" y="8544010"/>
                <a:ext cx="164275" cy="88226"/>
              </a:xfrm>
              <a:prstGeom prst="rect">
                <a:avLst/>
              </a:prstGeom>
            </p:spPr>
          </p:pic>
          <p:pic>
            <p:nvPicPr>
              <p:cNvPr id="38" name="object 13">
                <a:extLst>
                  <a:ext uri="{FF2B5EF4-FFF2-40B4-BE49-F238E27FC236}">
                    <a16:creationId xmlns="" xmlns:a16="http://schemas.microsoft.com/office/drawing/2014/main" id="{9B16F169-76EE-4D2A-B34B-A005198DD3A9}"/>
                  </a:ext>
                </a:extLst>
              </p:cNvPr>
              <p:cNvPicPr/>
              <p:nvPr/>
            </p:nvPicPr>
            <p:blipFill>
              <a:blip r:embed="rId10" cstate="print"/>
              <a:stretch>
                <a:fillRect/>
              </a:stretch>
            </p:blipFill>
            <p:spPr>
              <a:xfrm>
                <a:off x="1057757" y="8543142"/>
                <a:ext cx="319289" cy="78663"/>
              </a:xfrm>
              <a:prstGeom prst="rect">
                <a:avLst/>
              </a:prstGeom>
            </p:spPr>
          </p:pic>
          <p:pic>
            <p:nvPicPr>
              <p:cNvPr id="39" name="object 14">
                <a:extLst>
                  <a:ext uri="{FF2B5EF4-FFF2-40B4-BE49-F238E27FC236}">
                    <a16:creationId xmlns="" xmlns:a16="http://schemas.microsoft.com/office/drawing/2014/main" id="{F9471CAE-9E72-4784-8097-F90845BF8053}"/>
                  </a:ext>
                </a:extLst>
              </p:cNvPr>
              <p:cNvPicPr/>
              <p:nvPr/>
            </p:nvPicPr>
            <p:blipFill>
              <a:blip r:embed="rId11" cstate="print"/>
              <a:stretch>
                <a:fillRect/>
              </a:stretch>
            </p:blipFill>
            <p:spPr>
              <a:xfrm>
                <a:off x="1396605" y="8544012"/>
                <a:ext cx="66471" cy="76911"/>
              </a:xfrm>
              <a:prstGeom prst="rect">
                <a:avLst/>
              </a:prstGeom>
            </p:spPr>
          </p:pic>
          <p:pic>
            <p:nvPicPr>
              <p:cNvPr id="40" name="object 15">
                <a:extLst>
                  <a:ext uri="{FF2B5EF4-FFF2-40B4-BE49-F238E27FC236}">
                    <a16:creationId xmlns="" xmlns:a16="http://schemas.microsoft.com/office/drawing/2014/main" id="{EF3F846E-29AC-4133-81E1-246BFF9A8108}"/>
                  </a:ext>
                </a:extLst>
              </p:cNvPr>
              <p:cNvPicPr/>
              <p:nvPr/>
            </p:nvPicPr>
            <p:blipFill>
              <a:blip r:embed="rId12" cstate="print"/>
              <a:stretch>
                <a:fillRect/>
              </a:stretch>
            </p:blipFill>
            <p:spPr>
              <a:xfrm>
                <a:off x="1482771" y="8544012"/>
                <a:ext cx="66471" cy="76911"/>
              </a:xfrm>
              <a:prstGeom prst="rect">
                <a:avLst/>
              </a:prstGeom>
            </p:spPr>
          </p:pic>
          <p:sp>
            <p:nvSpPr>
              <p:cNvPr id="41" name="object 16">
                <a:extLst>
                  <a:ext uri="{FF2B5EF4-FFF2-40B4-BE49-F238E27FC236}">
                    <a16:creationId xmlns="" xmlns:a16="http://schemas.microsoft.com/office/drawing/2014/main" id="{4DE75F48-C908-47FD-8E30-0779D7200B66}"/>
                  </a:ext>
                </a:extLst>
              </p:cNvPr>
              <p:cNvSpPr/>
              <p:nvPr/>
            </p:nvSpPr>
            <p:spPr>
              <a:xfrm>
                <a:off x="1489430" y="8408555"/>
                <a:ext cx="54610" cy="8255"/>
              </a:xfrm>
              <a:custGeom>
                <a:avLst/>
                <a:gdLst/>
                <a:ahLst/>
                <a:cxnLst/>
                <a:rect l="l" t="t" r="r" b="b"/>
                <a:pathLst>
                  <a:path w="54609" h="8254">
                    <a:moveTo>
                      <a:pt x="54533" y="0"/>
                    </a:moveTo>
                    <a:lnTo>
                      <a:pt x="0" y="0"/>
                    </a:lnTo>
                    <a:lnTo>
                      <a:pt x="0" y="8115"/>
                    </a:lnTo>
                    <a:lnTo>
                      <a:pt x="54533" y="8115"/>
                    </a:lnTo>
                    <a:lnTo>
                      <a:pt x="54533" y="0"/>
                    </a:lnTo>
                    <a:close/>
                  </a:path>
                </a:pathLst>
              </a:custGeom>
              <a:solidFill>
                <a:srgbClr val="58595B"/>
              </a:solidFill>
            </p:spPr>
            <p:txBody>
              <a:bodyPr wrap="square" lIns="0" tIns="0" rIns="0" bIns="0" rtlCol="0"/>
              <a:lstStyle/>
              <a:p>
                <a:endParaRPr/>
              </a:p>
            </p:txBody>
          </p:sp>
          <p:pic>
            <p:nvPicPr>
              <p:cNvPr id="42" name="object 17">
                <a:extLst>
                  <a:ext uri="{FF2B5EF4-FFF2-40B4-BE49-F238E27FC236}">
                    <a16:creationId xmlns="" xmlns:a16="http://schemas.microsoft.com/office/drawing/2014/main" id="{9EB60AFA-358D-42CC-B13B-9466788C84CC}"/>
                  </a:ext>
                </a:extLst>
              </p:cNvPr>
              <p:cNvPicPr/>
              <p:nvPr/>
            </p:nvPicPr>
            <p:blipFill>
              <a:blip r:embed="rId13" cstate="print"/>
              <a:stretch>
                <a:fillRect/>
              </a:stretch>
            </p:blipFill>
            <p:spPr>
              <a:xfrm>
                <a:off x="644093" y="7556702"/>
                <a:ext cx="895848" cy="769188"/>
              </a:xfrm>
              <a:prstGeom prst="rect">
                <a:avLst/>
              </a:prstGeom>
            </p:spPr>
          </p:pic>
        </p:grpSp>
      </p:grpSp>
      <p:sp>
        <p:nvSpPr>
          <p:cNvPr id="43" name="Стрелка вверх 42"/>
          <p:cNvSpPr/>
          <p:nvPr/>
        </p:nvSpPr>
        <p:spPr>
          <a:xfrm rot="10800000">
            <a:off x="8737600" y="4217671"/>
            <a:ext cx="306387" cy="5603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44" name="Скругленный прямоугольник 43"/>
          <p:cNvSpPr/>
          <p:nvPr/>
        </p:nvSpPr>
        <p:spPr>
          <a:xfrm>
            <a:off x="7186612" y="4778059"/>
            <a:ext cx="3714750" cy="107410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b="1" dirty="0">
              <a:solidFill>
                <a:srgbClr val="FF0000"/>
              </a:solidFill>
            </a:endParaRPr>
          </a:p>
          <a:p>
            <a:pPr algn="ctr" eaLnBrk="1" fontAlgn="auto" hangingPunct="1">
              <a:spcBef>
                <a:spcPts val="0"/>
              </a:spcBef>
              <a:spcAft>
                <a:spcPts val="0"/>
              </a:spcAft>
              <a:defRPr/>
            </a:pPr>
            <a:endParaRPr lang="ru-RU" dirty="0"/>
          </a:p>
        </p:txBody>
      </p:sp>
      <p:sp>
        <p:nvSpPr>
          <p:cNvPr id="45" name="TextBox 12"/>
          <p:cNvSpPr txBox="1">
            <a:spLocks noChangeArrowheads="1"/>
          </p:cNvSpPr>
          <p:nvPr/>
        </p:nvSpPr>
        <p:spPr bwMode="auto">
          <a:xfrm>
            <a:off x="7186612" y="4931092"/>
            <a:ext cx="3643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8775">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indent="0"/>
            <a:r>
              <a:rPr lang="ru-RU" sz="1200" dirty="0">
                <a:solidFill>
                  <a:srgbClr val="0070C0"/>
                </a:solidFill>
              </a:rPr>
              <a:t>П</a:t>
            </a:r>
            <a:r>
              <a:rPr lang="ru-RU" sz="1200" dirty="0" smtClean="0">
                <a:solidFill>
                  <a:srgbClr val="0070C0"/>
                </a:solidFill>
              </a:rPr>
              <a:t>редоставление </a:t>
            </a:r>
            <a:r>
              <a:rPr lang="ru-RU" sz="1200" dirty="0">
                <a:solidFill>
                  <a:srgbClr val="0070C0"/>
                </a:solidFill>
              </a:rPr>
              <a:t>документов, подтверждающих </a:t>
            </a:r>
            <a:r>
              <a:rPr lang="ru-RU" sz="1200" dirty="0" smtClean="0">
                <a:solidFill>
                  <a:srgbClr val="0070C0"/>
                </a:solidFill>
              </a:rPr>
              <a:t>расходы на согласованные </a:t>
            </a:r>
            <a:r>
              <a:rPr lang="ru-RU" sz="1200" dirty="0">
                <a:solidFill>
                  <a:srgbClr val="0070C0"/>
                </a:solidFill>
              </a:rPr>
              <a:t>мероприятия </a:t>
            </a:r>
            <a:r>
              <a:rPr lang="ru-RU" sz="1200" b="1" u="dbl" dirty="0">
                <a:solidFill>
                  <a:srgbClr val="0070C0"/>
                </a:solidFill>
              </a:rPr>
              <a:t>в срок до 15 декабря текущего финансового года</a:t>
            </a:r>
            <a:r>
              <a:rPr lang="ru-RU" sz="1200" dirty="0">
                <a:solidFill>
                  <a:srgbClr val="0070C0"/>
                </a:solidFill>
              </a:rPr>
              <a:t>.</a:t>
            </a:r>
            <a:endParaRPr lang="ru-RU" altLang="ru-RU" sz="1200" b="1" dirty="0">
              <a:solidFill>
                <a:srgbClr val="0070C0"/>
              </a:solidFill>
            </a:endParaRPr>
          </a:p>
        </p:txBody>
      </p:sp>
    </p:spTree>
    <p:extLst>
      <p:ext uri="{BB962C8B-B14F-4D97-AF65-F5344CB8AC3E}">
        <p14:creationId xmlns:p14="http://schemas.microsoft.com/office/powerpoint/2010/main" val="1740916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r>
              <a:rPr lang="ru-RU" smtClean="0"/>
              <a:t>1</a:t>
            </a:r>
            <a:endParaRPr lang="ru-RU"/>
          </a:p>
        </p:txBody>
      </p:sp>
      <p:sp>
        <p:nvSpPr>
          <p:cNvPr id="3" name="Номер слайда 2"/>
          <p:cNvSpPr>
            <a:spLocks noGrp="1"/>
          </p:cNvSpPr>
          <p:nvPr>
            <p:ph type="sldNum" sz="quarter" idx="12"/>
          </p:nvPr>
        </p:nvSpPr>
        <p:spPr/>
        <p:txBody>
          <a:bodyPr/>
          <a:lstStyle/>
          <a:p>
            <a:pPr>
              <a:defRPr/>
            </a:pPr>
            <a:fld id="{DE89B435-92D4-41DD-B01A-AFF526D57050}" type="slidenum">
              <a:rPr lang="ru-RU" smtClean="0"/>
              <a:pPr>
                <a:defRPr/>
              </a:pPr>
              <a:t>15</a:t>
            </a:fld>
            <a:endParaRPr lang="ru-RU"/>
          </a:p>
        </p:txBody>
      </p:sp>
      <p:sp>
        <p:nvSpPr>
          <p:cNvPr id="11" name="Скругленный прямоугольник 10"/>
          <p:cNvSpPr/>
          <p:nvPr/>
        </p:nvSpPr>
        <p:spPr>
          <a:xfrm>
            <a:off x="2697480" y="2615184"/>
            <a:ext cx="6775704" cy="1965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dirty="0" smtClean="0"/>
              <a:t>Благодарю за внимание!</a:t>
            </a:r>
            <a:endParaRPr lang="ru-RU" sz="3000" dirty="0"/>
          </a:p>
        </p:txBody>
      </p:sp>
      <p:grpSp>
        <p:nvGrpSpPr>
          <p:cNvPr id="12" name="Группа 11">
            <a:extLst>
              <a:ext uri="{FF2B5EF4-FFF2-40B4-BE49-F238E27FC236}">
                <a16:creationId xmlns="" xmlns:a16="http://schemas.microsoft.com/office/drawing/2014/main" id="{45014156-0806-4D7B-AD72-53E6D48B9F2D}"/>
              </a:ext>
            </a:extLst>
          </p:cNvPr>
          <p:cNvGrpSpPr/>
          <p:nvPr/>
        </p:nvGrpSpPr>
        <p:grpSpPr>
          <a:xfrm>
            <a:off x="0" y="-17387"/>
            <a:ext cx="1588770" cy="6875387"/>
            <a:chOff x="165711" y="141391"/>
            <a:chExt cx="2647850" cy="8858781"/>
          </a:xfrm>
        </p:grpSpPr>
        <p:sp>
          <p:nvSpPr>
            <p:cNvPr id="13" name="object 3">
              <a:extLst>
                <a:ext uri="{FF2B5EF4-FFF2-40B4-BE49-F238E27FC236}">
                  <a16:creationId xmlns="" xmlns:a16="http://schemas.microsoft.com/office/drawing/2014/main" id="{25560B43-C6CA-4066-9D33-94DA62021647}"/>
                </a:ext>
              </a:extLst>
            </p:cNvPr>
            <p:cNvSpPr/>
            <p:nvPr/>
          </p:nvSpPr>
          <p:spPr>
            <a:xfrm>
              <a:off x="165711" y="143827"/>
              <a:ext cx="2628290" cy="8856345"/>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pic>
          <p:nvPicPr>
            <p:cNvPr id="14" name="object 4">
              <a:extLst>
                <a:ext uri="{FF2B5EF4-FFF2-40B4-BE49-F238E27FC236}">
                  <a16:creationId xmlns="" xmlns:a16="http://schemas.microsoft.com/office/drawing/2014/main" id="{599A091A-BF80-4610-8169-DD107386513D}"/>
                </a:ext>
              </a:extLst>
            </p:cNvPr>
            <p:cNvPicPr/>
            <p:nvPr/>
          </p:nvPicPr>
          <p:blipFill>
            <a:blip r:embed="rId2" cstate="print"/>
            <a:stretch>
              <a:fillRect/>
            </a:stretch>
          </p:blipFill>
          <p:spPr>
            <a:xfrm>
              <a:off x="2087180" y="141391"/>
              <a:ext cx="726381" cy="8858650"/>
            </a:xfrm>
            <a:prstGeom prst="rect">
              <a:avLst/>
            </a:prstGeom>
          </p:spPr>
        </p:pic>
        <p:grpSp>
          <p:nvGrpSpPr>
            <p:cNvPr id="15" name="Group 7">
              <a:extLst>
                <a:ext uri="{FF2B5EF4-FFF2-40B4-BE49-F238E27FC236}">
                  <a16:creationId xmlns="" xmlns:a16="http://schemas.microsoft.com/office/drawing/2014/main" id="{2DA1FF5F-69E6-4BDE-91E0-0F1510C40992}"/>
                </a:ext>
              </a:extLst>
            </p:cNvPr>
            <p:cNvGrpSpPr/>
            <p:nvPr/>
          </p:nvGrpSpPr>
          <p:grpSpPr>
            <a:xfrm>
              <a:off x="656706" y="7554298"/>
              <a:ext cx="914452" cy="1075534"/>
              <a:chOff x="634994" y="7556702"/>
              <a:chExt cx="914452" cy="1075534"/>
            </a:xfrm>
          </p:grpSpPr>
          <p:pic>
            <p:nvPicPr>
              <p:cNvPr id="16" name="object 5">
                <a:extLst>
                  <a:ext uri="{FF2B5EF4-FFF2-40B4-BE49-F238E27FC236}">
                    <a16:creationId xmlns="" xmlns:a16="http://schemas.microsoft.com/office/drawing/2014/main" id="{2F4473A3-5C74-4413-9C1A-A60D761FAA98}"/>
                  </a:ext>
                </a:extLst>
              </p:cNvPr>
              <p:cNvPicPr/>
              <p:nvPr/>
            </p:nvPicPr>
            <p:blipFill>
              <a:blip r:embed="rId3" cstate="print"/>
              <a:stretch>
                <a:fillRect/>
              </a:stretch>
            </p:blipFill>
            <p:spPr>
              <a:xfrm>
                <a:off x="637218" y="8429396"/>
                <a:ext cx="163266" cy="78676"/>
              </a:xfrm>
              <a:prstGeom prst="rect">
                <a:avLst/>
              </a:prstGeom>
            </p:spPr>
          </p:pic>
          <p:pic>
            <p:nvPicPr>
              <p:cNvPr id="17" name="object 6">
                <a:extLst>
                  <a:ext uri="{FF2B5EF4-FFF2-40B4-BE49-F238E27FC236}">
                    <a16:creationId xmlns="" xmlns:a16="http://schemas.microsoft.com/office/drawing/2014/main" id="{E340FA12-DE45-4257-8A24-D4A844C0A607}"/>
                  </a:ext>
                </a:extLst>
              </p:cNvPr>
              <p:cNvPicPr/>
              <p:nvPr/>
            </p:nvPicPr>
            <p:blipFill>
              <a:blip r:embed="rId4" cstate="print"/>
              <a:stretch>
                <a:fillRect/>
              </a:stretch>
            </p:blipFill>
            <p:spPr>
              <a:xfrm>
                <a:off x="822641" y="8430279"/>
                <a:ext cx="341118" cy="89959"/>
              </a:xfrm>
              <a:prstGeom prst="rect">
                <a:avLst/>
              </a:prstGeom>
            </p:spPr>
          </p:pic>
          <p:sp>
            <p:nvSpPr>
              <p:cNvPr id="18" name="object 7">
                <a:extLst>
                  <a:ext uri="{FF2B5EF4-FFF2-40B4-BE49-F238E27FC236}">
                    <a16:creationId xmlns="" xmlns:a16="http://schemas.microsoft.com/office/drawing/2014/main" id="{8BE0D24B-0D29-4FCA-B432-D75B29BC3C2A}"/>
                  </a:ext>
                </a:extLst>
              </p:cNvPr>
              <p:cNvSpPr/>
              <p:nvPr/>
            </p:nvSpPr>
            <p:spPr>
              <a:xfrm>
                <a:off x="1192096" y="8430277"/>
                <a:ext cx="62230" cy="77470"/>
              </a:xfrm>
              <a:custGeom>
                <a:avLst/>
                <a:gdLst/>
                <a:ahLst/>
                <a:cxnLst/>
                <a:rect l="l" t="t" r="r" b="b"/>
                <a:pathLst>
                  <a:path w="62230" h="77470">
                    <a:moveTo>
                      <a:pt x="10883" y="0"/>
                    </a:moveTo>
                    <a:lnTo>
                      <a:pt x="0" y="0"/>
                    </a:lnTo>
                    <a:lnTo>
                      <a:pt x="0" y="76923"/>
                    </a:lnTo>
                    <a:lnTo>
                      <a:pt x="31750" y="76923"/>
                    </a:lnTo>
                    <a:lnTo>
                      <a:pt x="44600" y="75284"/>
                    </a:lnTo>
                    <a:lnTo>
                      <a:pt x="54124" y="70399"/>
                    </a:lnTo>
                    <a:lnTo>
                      <a:pt x="55698" y="68249"/>
                    </a:lnTo>
                    <a:lnTo>
                      <a:pt x="10883" y="68249"/>
                    </a:lnTo>
                    <a:lnTo>
                      <a:pt x="10883" y="35483"/>
                    </a:lnTo>
                    <a:lnTo>
                      <a:pt x="56574" y="35483"/>
                    </a:lnTo>
                    <a:lnTo>
                      <a:pt x="54738" y="32935"/>
                    </a:lnTo>
                    <a:lnTo>
                      <a:pt x="45848" y="28348"/>
                    </a:lnTo>
                    <a:lnTo>
                      <a:pt x="33731" y="26809"/>
                    </a:lnTo>
                    <a:lnTo>
                      <a:pt x="10883" y="26809"/>
                    </a:lnTo>
                    <a:lnTo>
                      <a:pt x="10883" y="0"/>
                    </a:lnTo>
                    <a:close/>
                  </a:path>
                  <a:path w="62230" h="77470">
                    <a:moveTo>
                      <a:pt x="56574" y="35483"/>
                    </a:moveTo>
                    <a:lnTo>
                      <a:pt x="44170" y="35483"/>
                    </a:lnTo>
                    <a:lnTo>
                      <a:pt x="51079" y="40436"/>
                    </a:lnTo>
                    <a:lnTo>
                      <a:pt x="51079" y="51320"/>
                    </a:lnTo>
                    <a:lnTo>
                      <a:pt x="49782" y="58643"/>
                    </a:lnTo>
                    <a:lnTo>
                      <a:pt x="45972" y="63942"/>
                    </a:lnTo>
                    <a:lnTo>
                      <a:pt x="39769" y="67163"/>
                    </a:lnTo>
                    <a:lnTo>
                      <a:pt x="31292" y="68249"/>
                    </a:lnTo>
                    <a:lnTo>
                      <a:pt x="55698" y="68249"/>
                    </a:lnTo>
                    <a:lnTo>
                      <a:pt x="60042" y="62318"/>
                    </a:lnTo>
                    <a:lnTo>
                      <a:pt x="62077" y="51092"/>
                    </a:lnTo>
                    <a:lnTo>
                      <a:pt x="60211" y="40531"/>
                    </a:lnTo>
                    <a:lnTo>
                      <a:pt x="56574" y="35483"/>
                    </a:lnTo>
                    <a:close/>
                  </a:path>
                </a:pathLst>
              </a:custGeom>
              <a:solidFill>
                <a:srgbClr val="58595B"/>
              </a:solidFill>
            </p:spPr>
            <p:txBody>
              <a:bodyPr wrap="square" lIns="0" tIns="0" rIns="0" bIns="0" rtlCol="0"/>
              <a:lstStyle/>
              <a:p>
                <a:endParaRPr/>
              </a:p>
            </p:txBody>
          </p:sp>
          <p:pic>
            <p:nvPicPr>
              <p:cNvPr id="19" name="object 8">
                <a:extLst>
                  <a:ext uri="{FF2B5EF4-FFF2-40B4-BE49-F238E27FC236}">
                    <a16:creationId xmlns="" xmlns:a16="http://schemas.microsoft.com/office/drawing/2014/main" id="{BB54184F-310A-4465-B2C5-16C932CC356B}"/>
                  </a:ext>
                </a:extLst>
              </p:cNvPr>
              <p:cNvPicPr/>
              <p:nvPr/>
            </p:nvPicPr>
            <p:blipFill>
              <a:blip r:embed="rId5" cstate="print"/>
              <a:stretch>
                <a:fillRect/>
              </a:stretch>
            </p:blipFill>
            <p:spPr>
              <a:xfrm>
                <a:off x="1274796" y="8430279"/>
                <a:ext cx="66154" cy="76911"/>
              </a:xfrm>
              <a:prstGeom prst="rect">
                <a:avLst/>
              </a:prstGeom>
            </p:spPr>
          </p:pic>
          <p:pic>
            <p:nvPicPr>
              <p:cNvPr id="20" name="object 9">
                <a:extLst>
                  <a:ext uri="{FF2B5EF4-FFF2-40B4-BE49-F238E27FC236}">
                    <a16:creationId xmlns="" xmlns:a16="http://schemas.microsoft.com/office/drawing/2014/main" id="{94AAC41D-D133-4B97-B07B-84A8D5B30D30}"/>
                  </a:ext>
                </a:extLst>
              </p:cNvPr>
              <p:cNvPicPr/>
              <p:nvPr/>
            </p:nvPicPr>
            <p:blipFill>
              <a:blip r:embed="rId6" cstate="print"/>
              <a:stretch>
                <a:fillRect/>
              </a:stretch>
            </p:blipFill>
            <p:spPr>
              <a:xfrm>
                <a:off x="1369272" y="8430277"/>
                <a:ext cx="85153" cy="76923"/>
              </a:xfrm>
              <a:prstGeom prst="rect">
                <a:avLst/>
              </a:prstGeom>
            </p:spPr>
          </p:pic>
          <p:sp>
            <p:nvSpPr>
              <p:cNvPr id="21" name="object 10">
                <a:extLst>
                  <a:ext uri="{FF2B5EF4-FFF2-40B4-BE49-F238E27FC236}">
                    <a16:creationId xmlns="" xmlns:a16="http://schemas.microsoft.com/office/drawing/2014/main" id="{20AC1A1B-3967-40C9-90D3-F1B35F2154B1}"/>
                  </a:ext>
                </a:extLst>
              </p:cNvPr>
              <p:cNvSpPr/>
              <p:nvPr/>
            </p:nvSpPr>
            <p:spPr>
              <a:xfrm>
                <a:off x="1482771" y="8430279"/>
                <a:ext cx="66675" cy="77470"/>
              </a:xfrm>
              <a:custGeom>
                <a:avLst/>
                <a:gdLst/>
                <a:ahLst/>
                <a:cxnLst/>
                <a:rect l="l" t="t" r="r" b="b"/>
                <a:pathLst>
                  <a:path w="66675" h="77470">
                    <a:moveTo>
                      <a:pt x="66471" y="0"/>
                    </a:moveTo>
                    <a:lnTo>
                      <a:pt x="56349" y="0"/>
                    </a:lnTo>
                    <a:lnTo>
                      <a:pt x="10871" y="59334"/>
                    </a:lnTo>
                    <a:lnTo>
                      <a:pt x="10871" y="0"/>
                    </a:lnTo>
                    <a:lnTo>
                      <a:pt x="0" y="0"/>
                    </a:lnTo>
                    <a:lnTo>
                      <a:pt x="0" y="76911"/>
                    </a:lnTo>
                    <a:lnTo>
                      <a:pt x="10096" y="76911"/>
                    </a:lnTo>
                    <a:lnTo>
                      <a:pt x="55689" y="17691"/>
                    </a:lnTo>
                    <a:lnTo>
                      <a:pt x="55689" y="76911"/>
                    </a:lnTo>
                    <a:lnTo>
                      <a:pt x="66471" y="76911"/>
                    </a:lnTo>
                    <a:lnTo>
                      <a:pt x="66471" y="0"/>
                    </a:lnTo>
                    <a:close/>
                  </a:path>
                </a:pathLst>
              </a:custGeom>
              <a:solidFill>
                <a:srgbClr val="58595B"/>
              </a:solidFill>
            </p:spPr>
            <p:txBody>
              <a:bodyPr wrap="square" lIns="0" tIns="0" rIns="0" bIns="0" rtlCol="0"/>
              <a:lstStyle/>
              <a:p>
                <a:endParaRPr/>
              </a:p>
            </p:txBody>
          </p:sp>
          <p:pic>
            <p:nvPicPr>
              <p:cNvPr id="22" name="object 11">
                <a:extLst>
                  <a:ext uri="{FF2B5EF4-FFF2-40B4-BE49-F238E27FC236}">
                    <a16:creationId xmlns="" xmlns:a16="http://schemas.microsoft.com/office/drawing/2014/main" id="{7454DA5C-605C-4897-83FD-376FC559181E}"/>
                  </a:ext>
                </a:extLst>
              </p:cNvPr>
              <p:cNvPicPr/>
              <p:nvPr/>
            </p:nvPicPr>
            <p:blipFill>
              <a:blip r:embed="rId7" cstate="print"/>
              <a:stretch>
                <a:fillRect/>
              </a:stretch>
            </p:blipFill>
            <p:spPr>
              <a:xfrm>
                <a:off x="634994" y="8541165"/>
                <a:ext cx="188554" cy="82626"/>
              </a:xfrm>
              <a:prstGeom prst="rect">
                <a:avLst/>
              </a:prstGeom>
            </p:spPr>
          </p:pic>
          <p:pic>
            <p:nvPicPr>
              <p:cNvPr id="23" name="object 12">
                <a:extLst>
                  <a:ext uri="{FF2B5EF4-FFF2-40B4-BE49-F238E27FC236}">
                    <a16:creationId xmlns="" xmlns:a16="http://schemas.microsoft.com/office/drawing/2014/main" id="{C5E23C37-CD07-411A-B370-A2BAC426DE68}"/>
                  </a:ext>
                </a:extLst>
              </p:cNvPr>
              <p:cNvPicPr/>
              <p:nvPr/>
            </p:nvPicPr>
            <p:blipFill>
              <a:blip r:embed="rId8" cstate="print"/>
              <a:stretch>
                <a:fillRect/>
              </a:stretch>
            </p:blipFill>
            <p:spPr>
              <a:xfrm>
                <a:off x="845724" y="8544010"/>
                <a:ext cx="164275" cy="88226"/>
              </a:xfrm>
              <a:prstGeom prst="rect">
                <a:avLst/>
              </a:prstGeom>
            </p:spPr>
          </p:pic>
          <p:pic>
            <p:nvPicPr>
              <p:cNvPr id="24" name="object 13">
                <a:extLst>
                  <a:ext uri="{FF2B5EF4-FFF2-40B4-BE49-F238E27FC236}">
                    <a16:creationId xmlns="" xmlns:a16="http://schemas.microsoft.com/office/drawing/2014/main" id="{9B16F169-76EE-4D2A-B34B-A005198DD3A9}"/>
                  </a:ext>
                </a:extLst>
              </p:cNvPr>
              <p:cNvPicPr/>
              <p:nvPr/>
            </p:nvPicPr>
            <p:blipFill>
              <a:blip r:embed="rId9" cstate="print"/>
              <a:stretch>
                <a:fillRect/>
              </a:stretch>
            </p:blipFill>
            <p:spPr>
              <a:xfrm>
                <a:off x="1057757" y="8543142"/>
                <a:ext cx="319289" cy="78663"/>
              </a:xfrm>
              <a:prstGeom prst="rect">
                <a:avLst/>
              </a:prstGeom>
            </p:spPr>
          </p:pic>
          <p:pic>
            <p:nvPicPr>
              <p:cNvPr id="25" name="object 14">
                <a:extLst>
                  <a:ext uri="{FF2B5EF4-FFF2-40B4-BE49-F238E27FC236}">
                    <a16:creationId xmlns="" xmlns:a16="http://schemas.microsoft.com/office/drawing/2014/main" id="{F9471CAE-9E72-4784-8097-F90845BF8053}"/>
                  </a:ext>
                </a:extLst>
              </p:cNvPr>
              <p:cNvPicPr/>
              <p:nvPr/>
            </p:nvPicPr>
            <p:blipFill>
              <a:blip r:embed="rId10" cstate="print"/>
              <a:stretch>
                <a:fillRect/>
              </a:stretch>
            </p:blipFill>
            <p:spPr>
              <a:xfrm>
                <a:off x="1396605" y="8544012"/>
                <a:ext cx="66471" cy="76911"/>
              </a:xfrm>
              <a:prstGeom prst="rect">
                <a:avLst/>
              </a:prstGeom>
            </p:spPr>
          </p:pic>
          <p:pic>
            <p:nvPicPr>
              <p:cNvPr id="26" name="object 15">
                <a:extLst>
                  <a:ext uri="{FF2B5EF4-FFF2-40B4-BE49-F238E27FC236}">
                    <a16:creationId xmlns="" xmlns:a16="http://schemas.microsoft.com/office/drawing/2014/main" id="{EF3F846E-29AC-4133-81E1-246BFF9A8108}"/>
                  </a:ext>
                </a:extLst>
              </p:cNvPr>
              <p:cNvPicPr/>
              <p:nvPr/>
            </p:nvPicPr>
            <p:blipFill>
              <a:blip r:embed="rId11" cstate="print"/>
              <a:stretch>
                <a:fillRect/>
              </a:stretch>
            </p:blipFill>
            <p:spPr>
              <a:xfrm>
                <a:off x="1482771" y="8544012"/>
                <a:ext cx="66471" cy="76911"/>
              </a:xfrm>
              <a:prstGeom prst="rect">
                <a:avLst/>
              </a:prstGeom>
            </p:spPr>
          </p:pic>
          <p:sp>
            <p:nvSpPr>
              <p:cNvPr id="27" name="object 16">
                <a:extLst>
                  <a:ext uri="{FF2B5EF4-FFF2-40B4-BE49-F238E27FC236}">
                    <a16:creationId xmlns="" xmlns:a16="http://schemas.microsoft.com/office/drawing/2014/main" id="{4DE75F48-C908-47FD-8E30-0779D7200B66}"/>
                  </a:ext>
                </a:extLst>
              </p:cNvPr>
              <p:cNvSpPr/>
              <p:nvPr/>
            </p:nvSpPr>
            <p:spPr>
              <a:xfrm>
                <a:off x="1489430" y="8408555"/>
                <a:ext cx="54610" cy="8255"/>
              </a:xfrm>
              <a:custGeom>
                <a:avLst/>
                <a:gdLst/>
                <a:ahLst/>
                <a:cxnLst/>
                <a:rect l="l" t="t" r="r" b="b"/>
                <a:pathLst>
                  <a:path w="54609" h="8254">
                    <a:moveTo>
                      <a:pt x="54533" y="0"/>
                    </a:moveTo>
                    <a:lnTo>
                      <a:pt x="0" y="0"/>
                    </a:lnTo>
                    <a:lnTo>
                      <a:pt x="0" y="8115"/>
                    </a:lnTo>
                    <a:lnTo>
                      <a:pt x="54533" y="8115"/>
                    </a:lnTo>
                    <a:lnTo>
                      <a:pt x="54533" y="0"/>
                    </a:lnTo>
                    <a:close/>
                  </a:path>
                </a:pathLst>
              </a:custGeom>
              <a:solidFill>
                <a:srgbClr val="58595B"/>
              </a:solidFill>
            </p:spPr>
            <p:txBody>
              <a:bodyPr wrap="square" lIns="0" tIns="0" rIns="0" bIns="0" rtlCol="0"/>
              <a:lstStyle/>
              <a:p>
                <a:endParaRPr/>
              </a:p>
            </p:txBody>
          </p:sp>
          <p:pic>
            <p:nvPicPr>
              <p:cNvPr id="28" name="object 17">
                <a:extLst>
                  <a:ext uri="{FF2B5EF4-FFF2-40B4-BE49-F238E27FC236}">
                    <a16:creationId xmlns="" xmlns:a16="http://schemas.microsoft.com/office/drawing/2014/main" id="{9EB60AFA-358D-42CC-B13B-9466788C84CC}"/>
                  </a:ext>
                </a:extLst>
              </p:cNvPr>
              <p:cNvPicPr/>
              <p:nvPr/>
            </p:nvPicPr>
            <p:blipFill>
              <a:blip r:embed="rId12" cstate="print"/>
              <a:stretch>
                <a:fillRect/>
              </a:stretch>
            </p:blipFill>
            <p:spPr>
              <a:xfrm>
                <a:off x="644093" y="7556702"/>
                <a:ext cx="895848" cy="769188"/>
              </a:xfrm>
              <a:prstGeom prst="rect">
                <a:avLst/>
              </a:prstGeom>
            </p:spPr>
          </p:pic>
        </p:grpSp>
      </p:grpSp>
    </p:spTree>
    <p:extLst>
      <p:ext uri="{BB962C8B-B14F-4D97-AF65-F5344CB8AC3E}">
        <p14:creationId xmlns:p14="http://schemas.microsoft.com/office/powerpoint/2010/main" val="636828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pPr>
              <a:defRPr/>
            </a:pPr>
            <a:r>
              <a:rPr lang="ru-RU" smtClean="0"/>
              <a:t>1</a:t>
            </a:r>
            <a:endParaRPr lang="ru-RU"/>
          </a:p>
        </p:txBody>
      </p:sp>
      <p:sp>
        <p:nvSpPr>
          <p:cNvPr id="5" name="Номер слайда 4"/>
          <p:cNvSpPr>
            <a:spLocks noGrp="1"/>
          </p:cNvSpPr>
          <p:nvPr>
            <p:ph type="sldNum" sz="quarter" idx="12"/>
          </p:nvPr>
        </p:nvSpPr>
        <p:spPr/>
        <p:txBody>
          <a:bodyPr/>
          <a:lstStyle/>
          <a:p>
            <a:pPr>
              <a:defRPr/>
            </a:pPr>
            <a:fld id="{1FF413D5-B93F-4811-B1EC-A68F56D7BB85}" type="slidenum">
              <a:rPr lang="ru-RU" smtClean="0"/>
              <a:pPr>
                <a:defRPr/>
              </a:pPr>
              <a:t>2</a:t>
            </a:fld>
            <a:endParaRPr lang="ru-RU"/>
          </a:p>
        </p:txBody>
      </p:sp>
      <p:sp>
        <p:nvSpPr>
          <p:cNvPr id="6" name="Заголовок 1"/>
          <p:cNvSpPr txBox="1">
            <a:spLocks/>
          </p:cNvSpPr>
          <p:nvPr/>
        </p:nvSpPr>
        <p:spPr>
          <a:xfrm>
            <a:off x="2274570" y="294380"/>
            <a:ext cx="9307830" cy="97171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dirty="0" smtClean="0">
                <a:effectLst>
                  <a:outerShdw blurRad="38100" dist="38100" dir="2700000" algn="tl">
                    <a:srgbClr val="000000">
                      <a:alpha val="43137"/>
                    </a:srgbClr>
                  </a:outerShdw>
                </a:effectLst>
              </a:rPr>
              <a:t>Финансовое обеспечение предупредительных мер Отделением Фонда в 2023 году – </a:t>
            </a:r>
            <a:r>
              <a:rPr lang="ru-RU" sz="3200" dirty="0" smtClean="0">
                <a:effectLst>
                  <a:outerShdw blurRad="38100" dist="38100" dir="2700000" algn="tl">
                    <a:srgbClr val="000000">
                      <a:alpha val="43137"/>
                    </a:srgbClr>
                  </a:outerShdw>
                </a:effectLst>
              </a:rPr>
              <a:t>это не только:</a:t>
            </a:r>
            <a:endParaRPr lang="ru-RU" sz="3200" dirty="0">
              <a:effectLst>
                <a:outerShdw blurRad="38100" dist="38100" dir="2700000" algn="tl">
                  <a:srgbClr val="000000">
                    <a:alpha val="43137"/>
                  </a:srgbClr>
                </a:outerShdw>
              </a:effectLst>
            </a:endParaRPr>
          </a:p>
        </p:txBody>
      </p:sp>
      <p:graphicFrame>
        <p:nvGraphicFramePr>
          <p:cNvPr id="7" name="Схема 6"/>
          <p:cNvGraphicFramePr/>
          <p:nvPr>
            <p:extLst>
              <p:ext uri="{D42A27DB-BD31-4B8C-83A1-F6EECF244321}">
                <p14:modId xmlns:p14="http://schemas.microsoft.com/office/powerpoint/2010/main" val="2096753752"/>
              </p:ext>
            </p:extLst>
          </p:nvPr>
        </p:nvGraphicFramePr>
        <p:xfrm>
          <a:off x="2139279" y="1383324"/>
          <a:ext cx="9645051" cy="4846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Группа 7">
            <a:extLst>
              <a:ext uri="{FF2B5EF4-FFF2-40B4-BE49-F238E27FC236}">
                <a16:creationId xmlns:a16="http://schemas.microsoft.com/office/drawing/2014/main" xmlns="" id="{45014156-0806-4D7B-AD72-53E6D48B9F2D}"/>
              </a:ext>
            </a:extLst>
          </p:cNvPr>
          <p:cNvGrpSpPr/>
          <p:nvPr/>
        </p:nvGrpSpPr>
        <p:grpSpPr>
          <a:xfrm>
            <a:off x="0" y="-17387"/>
            <a:ext cx="1588770" cy="6875387"/>
            <a:chOff x="165711" y="141391"/>
            <a:chExt cx="2647850" cy="8858781"/>
          </a:xfrm>
        </p:grpSpPr>
        <p:sp>
          <p:nvSpPr>
            <p:cNvPr id="9" name="object 3">
              <a:extLst>
                <a:ext uri="{FF2B5EF4-FFF2-40B4-BE49-F238E27FC236}">
                  <a16:creationId xmlns:a16="http://schemas.microsoft.com/office/drawing/2014/main" xmlns="" id="{25560B43-C6CA-4066-9D33-94DA62021647}"/>
                </a:ext>
              </a:extLst>
            </p:cNvPr>
            <p:cNvSpPr/>
            <p:nvPr/>
          </p:nvSpPr>
          <p:spPr>
            <a:xfrm>
              <a:off x="165711" y="143827"/>
              <a:ext cx="2628290" cy="8856345"/>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pic>
          <p:nvPicPr>
            <p:cNvPr id="10" name="object 4">
              <a:extLst>
                <a:ext uri="{FF2B5EF4-FFF2-40B4-BE49-F238E27FC236}">
                  <a16:creationId xmlns:a16="http://schemas.microsoft.com/office/drawing/2014/main" xmlns="" id="{599A091A-BF80-4610-8169-DD107386513D}"/>
                </a:ext>
              </a:extLst>
            </p:cNvPr>
            <p:cNvPicPr/>
            <p:nvPr/>
          </p:nvPicPr>
          <p:blipFill>
            <a:blip r:embed="rId7" cstate="print"/>
            <a:stretch>
              <a:fillRect/>
            </a:stretch>
          </p:blipFill>
          <p:spPr>
            <a:xfrm>
              <a:off x="2087180" y="141391"/>
              <a:ext cx="726381" cy="8858650"/>
            </a:xfrm>
            <a:prstGeom prst="rect">
              <a:avLst/>
            </a:prstGeom>
          </p:spPr>
        </p:pic>
        <p:grpSp>
          <p:nvGrpSpPr>
            <p:cNvPr id="11" name="Group 7">
              <a:extLst>
                <a:ext uri="{FF2B5EF4-FFF2-40B4-BE49-F238E27FC236}">
                  <a16:creationId xmlns:a16="http://schemas.microsoft.com/office/drawing/2014/main" xmlns="" id="{2DA1FF5F-69E6-4BDE-91E0-0F1510C40992}"/>
                </a:ext>
              </a:extLst>
            </p:cNvPr>
            <p:cNvGrpSpPr/>
            <p:nvPr/>
          </p:nvGrpSpPr>
          <p:grpSpPr>
            <a:xfrm>
              <a:off x="656706" y="7554298"/>
              <a:ext cx="914452" cy="1075534"/>
              <a:chOff x="634994" y="7556702"/>
              <a:chExt cx="914452" cy="1075534"/>
            </a:xfrm>
          </p:grpSpPr>
          <p:pic>
            <p:nvPicPr>
              <p:cNvPr id="12" name="object 5">
                <a:extLst>
                  <a:ext uri="{FF2B5EF4-FFF2-40B4-BE49-F238E27FC236}">
                    <a16:creationId xmlns:a16="http://schemas.microsoft.com/office/drawing/2014/main" xmlns="" id="{2F4473A3-5C74-4413-9C1A-A60D761FAA98}"/>
                  </a:ext>
                </a:extLst>
              </p:cNvPr>
              <p:cNvPicPr/>
              <p:nvPr/>
            </p:nvPicPr>
            <p:blipFill>
              <a:blip r:embed="rId8" cstate="print"/>
              <a:stretch>
                <a:fillRect/>
              </a:stretch>
            </p:blipFill>
            <p:spPr>
              <a:xfrm>
                <a:off x="637218" y="8429396"/>
                <a:ext cx="163266" cy="78676"/>
              </a:xfrm>
              <a:prstGeom prst="rect">
                <a:avLst/>
              </a:prstGeom>
            </p:spPr>
          </p:pic>
          <p:pic>
            <p:nvPicPr>
              <p:cNvPr id="13" name="object 6">
                <a:extLst>
                  <a:ext uri="{FF2B5EF4-FFF2-40B4-BE49-F238E27FC236}">
                    <a16:creationId xmlns:a16="http://schemas.microsoft.com/office/drawing/2014/main" xmlns="" id="{E340FA12-DE45-4257-8A24-D4A844C0A607}"/>
                  </a:ext>
                </a:extLst>
              </p:cNvPr>
              <p:cNvPicPr/>
              <p:nvPr/>
            </p:nvPicPr>
            <p:blipFill>
              <a:blip r:embed="rId9" cstate="print"/>
              <a:stretch>
                <a:fillRect/>
              </a:stretch>
            </p:blipFill>
            <p:spPr>
              <a:xfrm>
                <a:off x="822641" y="8430279"/>
                <a:ext cx="341118" cy="89959"/>
              </a:xfrm>
              <a:prstGeom prst="rect">
                <a:avLst/>
              </a:prstGeom>
            </p:spPr>
          </p:pic>
          <p:sp>
            <p:nvSpPr>
              <p:cNvPr id="14" name="object 7">
                <a:extLst>
                  <a:ext uri="{FF2B5EF4-FFF2-40B4-BE49-F238E27FC236}">
                    <a16:creationId xmlns:a16="http://schemas.microsoft.com/office/drawing/2014/main" xmlns="" id="{8BE0D24B-0D29-4FCA-B432-D75B29BC3C2A}"/>
                  </a:ext>
                </a:extLst>
              </p:cNvPr>
              <p:cNvSpPr/>
              <p:nvPr/>
            </p:nvSpPr>
            <p:spPr>
              <a:xfrm>
                <a:off x="1192096" y="8430277"/>
                <a:ext cx="62230" cy="77470"/>
              </a:xfrm>
              <a:custGeom>
                <a:avLst/>
                <a:gdLst/>
                <a:ahLst/>
                <a:cxnLst/>
                <a:rect l="l" t="t" r="r" b="b"/>
                <a:pathLst>
                  <a:path w="62230" h="77470">
                    <a:moveTo>
                      <a:pt x="10883" y="0"/>
                    </a:moveTo>
                    <a:lnTo>
                      <a:pt x="0" y="0"/>
                    </a:lnTo>
                    <a:lnTo>
                      <a:pt x="0" y="76923"/>
                    </a:lnTo>
                    <a:lnTo>
                      <a:pt x="31750" y="76923"/>
                    </a:lnTo>
                    <a:lnTo>
                      <a:pt x="44600" y="75284"/>
                    </a:lnTo>
                    <a:lnTo>
                      <a:pt x="54124" y="70399"/>
                    </a:lnTo>
                    <a:lnTo>
                      <a:pt x="55698" y="68249"/>
                    </a:lnTo>
                    <a:lnTo>
                      <a:pt x="10883" y="68249"/>
                    </a:lnTo>
                    <a:lnTo>
                      <a:pt x="10883" y="35483"/>
                    </a:lnTo>
                    <a:lnTo>
                      <a:pt x="56574" y="35483"/>
                    </a:lnTo>
                    <a:lnTo>
                      <a:pt x="54738" y="32935"/>
                    </a:lnTo>
                    <a:lnTo>
                      <a:pt x="45848" y="28348"/>
                    </a:lnTo>
                    <a:lnTo>
                      <a:pt x="33731" y="26809"/>
                    </a:lnTo>
                    <a:lnTo>
                      <a:pt x="10883" y="26809"/>
                    </a:lnTo>
                    <a:lnTo>
                      <a:pt x="10883" y="0"/>
                    </a:lnTo>
                    <a:close/>
                  </a:path>
                  <a:path w="62230" h="77470">
                    <a:moveTo>
                      <a:pt x="56574" y="35483"/>
                    </a:moveTo>
                    <a:lnTo>
                      <a:pt x="44170" y="35483"/>
                    </a:lnTo>
                    <a:lnTo>
                      <a:pt x="51079" y="40436"/>
                    </a:lnTo>
                    <a:lnTo>
                      <a:pt x="51079" y="51320"/>
                    </a:lnTo>
                    <a:lnTo>
                      <a:pt x="49782" y="58643"/>
                    </a:lnTo>
                    <a:lnTo>
                      <a:pt x="45972" y="63942"/>
                    </a:lnTo>
                    <a:lnTo>
                      <a:pt x="39769" y="67163"/>
                    </a:lnTo>
                    <a:lnTo>
                      <a:pt x="31292" y="68249"/>
                    </a:lnTo>
                    <a:lnTo>
                      <a:pt x="55698" y="68249"/>
                    </a:lnTo>
                    <a:lnTo>
                      <a:pt x="60042" y="62318"/>
                    </a:lnTo>
                    <a:lnTo>
                      <a:pt x="62077" y="51092"/>
                    </a:lnTo>
                    <a:lnTo>
                      <a:pt x="60211" y="40531"/>
                    </a:lnTo>
                    <a:lnTo>
                      <a:pt x="56574" y="35483"/>
                    </a:lnTo>
                    <a:close/>
                  </a:path>
                </a:pathLst>
              </a:custGeom>
              <a:solidFill>
                <a:srgbClr val="58595B"/>
              </a:solidFill>
            </p:spPr>
            <p:txBody>
              <a:bodyPr wrap="square" lIns="0" tIns="0" rIns="0" bIns="0" rtlCol="0"/>
              <a:lstStyle/>
              <a:p>
                <a:endParaRPr/>
              </a:p>
            </p:txBody>
          </p:sp>
          <p:pic>
            <p:nvPicPr>
              <p:cNvPr id="15" name="object 8">
                <a:extLst>
                  <a:ext uri="{FF2B5EF4-FFF2-40B4-BE49-F238E27FC236}">
                    <a16:creationId xmlns:a16="http://schemas.microsoft.com/office/drawing/2014/main" xmlns="" id="{BB54184F-310A-4465-B2C5-16C932CC356B}"/>
                  </a:ext>
                </a:extLst>
              </p:cNvPr>
              <p:cNvPicPr/>
              <p:nvPr/>
            </p:nvPicPr>
            <p:blipFill>
              <a:blip r:embed="rId10" cstate="print"/>
              <a:stretch>
                <a:fillRect/>
              </a:stretch>
            </p:blipFill>
            <p:spPr>
              <a:xfrm>
                <a:off x="1274796" y="8430279"/>
                <a:ext cx="66154" cy="76911"/>
              </a:xfrm>
              <a:prstGeom prst="rect">
                <a:avLst/>
              </a:prstGeom>
            </p:spPr>
          </p:pic>
          <p:pic>
            <p:nvPicPr>
              <p:cNvPr id="16" name="object 9">
                <a:extLst>
                  <a:ext uri="{FF2B5EF4-FFF2-40B4-BE49-F238E27FC236}">
                    <a16:creationId xmlns:a16="http://schemas.microsoft.com/office/drawing/2014/main" xmlns="" id="{94AAC41D-D133-4B97-B07B-84A8D5B30D30}"/>
                  </a:ext>
                </a:extLst>
              </p:cNvPr>
              <p:cNvPicPr/>
              <p:nvPr/>
            </p:nvPicPr>
            <p:blipFill>
              <a:blip r:embed="rId11" cstate="print"/>
              <a:stretch>
                <a:fillRect/>
              </a:stretch>
            </p:blipFill>
            <p:spPr>
              <a:xfrm>
                <a:off x="1369272" y="8430277"/>
                <a:ext cx="85153" cy="76923"/>
              </a:xfrm>
              <a:prstGeom prst="rect">
                <a:avLst/>
              </a:prstGeom>
            </p:spPr>
          </p:pic>
          <p:sp>
            <p:nvSpPr>
              <p:cNvPr id="17" name="object 10">
                <a:extLst>
                  <a:ext uri="{FF2B5EF4-FFF2-40B4-BE49-F238E27FC236}">
                    <a16:creationId xmlns:a16="http://schemas.microsoft.com/office/drawing/2014/main" xmlns="" id="{20AC1A1B-3967-40C9-90D3-F1B35F2154B1}"/>
                  </a:ext>
                </a:extLst>
              </p:cNvPr>
              <p:cNvSpPr/>
              <p:nvPr/>
            </p:nvSpPr>
            <p:spPr>
              <a:xfrm>
                <a:off x="1482771" y="8430279"/>
                <a:ext cx="66675" cy="77470"/>
              </a:xfrm>
              <a:custGeom>
                <a:avLst/>
                <a:gdLst/>
                <a:ahLst/>
                <a:cxnLst/>
                <a:rect l="l" t="t" r="r" b="b"/>
                <a:pathLst>
                  <a:path w="66675" h="77470">
                    <a:moveTo>
                      <a:pt x="66471" y="0"/>
                    </a:moveTo>
                    <a:lnTo>
                      <a:pt x="56349" y="0"/>
                    </a:lnTo>
                    <a:lnTo>
                      <a:pt x="10871" y="59334"/>
                    </a:lnTo>
                    <a:lnTo>
                      <a:pt x="10871" y="0"/>
                    </a:lnTo>
                    <a:lnTo>
                      <a:pt x="0" y="0"/>
                    </a:lnTo>
                    <a:lnTo>
                      <a:pt x="0" y="76911"/>
                    </a:lnTo>
                    <a:lnTo>
                      <a:pt x="10096" y="76911"/>
                    </a:lnTo>
                    <a:lnTo>
                      <a:pt x="55689" y="17691"/>
                    </a:lnTo>
                    <a:lnTo>
                      <a:pt x="55689" y="76911"/>
                    </a:lnTo>
                    <a:lnTo>
                      <a:pt x="66471" y="76911"/>
                    </a:lnTo>
                    <a:lnTo>
                      <a:pt x="66471" y="0"/>
                    </a:lnTo>
                    <a:close/>
                  </a:path>
                </a:pathLst>
              </a:custGeom>
              <a:solidFill>
                <a:srgbClr val="58595B"/>
              </a:solidFill>
            </p:spPr>
            <p:txBody>
              <a:bodyPr wrap="square" lIns="0" tIns="0" rIns="0" bIns="0" rtlCol="0"/>
              <a:lstStyle/>
              <a:p>
                <a:endParaRPr/>
              </a:p>
            </p:txBody>
          </p:sp>
          <p:pic>
            <p:nvPicPr>
              <p:cNvPr id="18" name="object 11">
                <a:extLst>
                  <a:ext uri="{FF2B5EF4-FFF2-40B4-BE49-F238E27FC236}">
                    <a16:creationId xmlns:a16="http://schemas.microsoft.com/office/drawing/2014/main" xmlns="" id="{7454DA5C-605C-4897-83FD-376FC559181E}"/>
                  </a:ext>
                </a:extLst>
              </p:cNvPr>
              <p:cNvPicPr/>
              <p:nvPr/>
            </p:nvPicPr>
            <p:blipFill>
              <a:blip r:embed="rId12" cstate="print"/>
              <a:stretch>
                <a:fillRect/>
              </a:stretch>
            </p:blipFill>
            <p:spPr>
              <a:xfrm>
                <a:off x="634994" y="8541165"/>
                <a:ext cx="188554" cy="82626"/>
              </a:xfrm>
              <a:prstGeom prst="rect">
                <a:avLst/>
              </a:prstGeom>
            </p:spPr>
          </p:pic>
          <p:pic>
            <p:nvPicPr>
              <p:cNvPr id="19" name="object 12">
                <a:extLst>
                  <a:ext uri="{FF2B5EF4-FFF2-40B4-BE49-F238E27FC236}">
                    <a16:creationId xmlns:a16="http://schemas.microsoft.com/office/drawing/2014/main" xmlns="" id="{C5E23C37-CD07-411A-B370-A2BAC426DE68}"/>
                  </a:ext>
                </a:extLst>
              </p:cNvPr>
              <p:cNvPicPr/>
              <p:nvPr/>
            </p:nvPicPr>
            <p:blipFill>
              <a:blip r:embed="rId13" cstate="print"/>
              <a:stretch>
                <a:fillRect/>
              </a:stretch>
            </p:blipFill>
            <p:spPr>
              <a:xfrm>
                <a:off x="845724" y="8544010"/>
                <a:ext cx="164275" cy="88226"/>
              </a:xfrm>
              <a:prstGeom prst="rect">
                <a:avLst/>
              </a:prstGeom>
            </p:spPr>
          </p:pic>
          <p:pic>
            <p:nvPicPr>
              <p:cNvPr id="20" name="object 13">
                <a:extLst>
                  <a:ext uri="{FF2B5EF4-FFF2-40B4-BE49-F238E27FC236}">
                    <a16:creationId xmlns:a16="http://schemas.microsoft.com/office/drawing/2014/main" xmlns="" id="{9B16F169-76EE-4D2A-B34B-A005198DD3A9}"/>
                  </a:ext>
                </a:extLst>
              </p:cNvPr>
              <p:cNvPicPr/>
              <p:nvPr/>
            </p:nvPicPr>
            <p:blipFill>
              <a:blip r:embed="rId14" cstate="print"/>
              <a:stretch>
                <a:fillRect/>
              </a:stretch>
            </p:blipFill>
            <p:spPr>
              <a:xfrm>
                <a:off x="1057757" y="8543142"/>
                <a:ext cx="319289" cy="78663"/>
              </a:xfrm>
              <a:prstGeom prst="rect">
                <a:avLst/>
              </a:prstGeom>
            </p:spPr>
          </p:pic>
          <p:pic>
            <p:nvPicPr>
              <p:cNvPr id="21" name="object 14">
                <a:extLst>
                  <a:ext uri="{FF2B5EF4-FFF2-40B4-BE49-F238E27FC236}">
                    <a16:creationId xmlns:a16="http://schemas.microsoft.com/office/drawing/2014/main" xmlns="" id="{F9471CAE-9E72-4784-8097-F90845BF8053}"/>
                  </a:ext>
                </a:extLst>
              </p:cNvPr>
              <p:cNvPicPr/>
              <p:nvPr/>
            </p:nvPicPr>
            <p:blipFill>
              <a:blip r:embed="rId15" cstate="print"/>
              <a:stretch>
                <a:fillRect/>
              </a:stretch>
            </p:blipFill>
            <p:spPr>
              <a:xfrm>
                <a:off x="1396605" y="8544012"/>
                <a:ext cx="66471" cy="76911"/>
              </a:xfrm>
              <a:prstGeom prst="rect">
                <a:avLst/>
              </a:prstGeom>
            </p:spPr>
          </p:pic>
          <p:pic>
            <p:nvPicPr>
              <p:cNvPr id="22" name="object 15">
                <a:extLst>
                  <a:ext uri="{FF2B5EF4-FFF2-40B4-BE49-F238E27FC236}">
                    <a16:creationId xmlns:a16="http://schemas.microsoft.com/office/drawing/2014/main" xmlns="" id="{EF3F846E-29AC-4133-81E1-246BFF9A8108}"/>
                  </a:ext>
                </a:extLst>
              </p:cNvPr>
              <p:cNvPicPr/>
              <p:nvPr/>
            </p:nvPicPr>
            <p:blipFill>
              <a:blip r:embed="rId16" cstate="print"/>
              <a:stretch>
                <a:fillRect/>
              </a:stretch>
            </p:blipFill>
            <p:spPr>
              <a:xfrm>
                <a:off x="1482771" y="8544012"/>
                <a:ext cx="66471" cy="76911"/>
              </a:xfrm>
              <a:prstGeom prst="rect">
                <a:avLst/>
              </a:prstGeom>
            </p:spPr>
          </p:pic>
          <p:sp>
            <p:nvSpPr>
              <p:cNvPr id="23" name="object 16">
                <a:extLst>
                  <a:ext uri="{FF2B5EF4-FFF2-40B4-BE49-F238E27FC236}">
                    <a16:creationId xmlns:a16="http://schemas.microsoft.com/office/drawing/2014/main" xmlns="" id="{4DE75F48-C908-47FD-8E30-0779D7200B66}"/>
                  </a:ext>
                </a:extLst>
              </p:cNvPr>
              <p:cNvSpPr/>
              <p:nvPr/>
            </p:nvSpPr>
            <p:spPr>
              <a:xfrm>
                <a:off x="1489430" y="8408555"/>
                <a:ext cx="54610" cy="8255"/>
              </a:xfrm>
              <a:custGeom>
                <a:avLst/>
                <a:gdLst/>
                <a:ahLst/>
                <a:cxnLst/>
                <a:rect l="l" t="t" r="r" b="b"/>
                <a:pathLst>
                  <a:path w="54609" h="8254">
                    <a:moveTo>
                      <a:pt x="54533" y="0"/>
                    </a:moveTo>
                    <a:lnTo>
                      <a:pt x="0" y="0"/>
                    </a:lnTo>
                    <a:lnTo>
                      <a:pt x="0" y="8115"/>
                    </a:lnTo>
                    <a:lnTo>
                      <a:pt x="54533" y="8115"/>
                    </a:lnTo>
                    <a:lnTo>
                      <a:pt x="54533" y="0"/>
                    </a:lnTo>
                    <a:close/>
                  </a:path>
                </a:pathLst>
              </a:custGeom>
              <a:solidFill>
                <a:srgbClr val="58595B"/>
              </a:solidFill>
            </p:spPr>
            <p:txBody>
              <a:bodyPr wrap="square" lIns="0" tIns="0" rIns="0" bIns="0" rtlCol="0"/>
              <a:lstStyle/>
              <a:p>
                <a:endParaRPr/>
              </a:p>
            </p:txBody>
          </p:sp>
          <p:pic>
            <p:nvPicPr>
              <p:cNvPr id="24" name="object 17">
                <a:extLst>
                  <a:ext uri="{FF2B5EF4-FFF2-40B4-BE49-F238E27FC236}">
                    <a16:creationId xmlns:a16="http://schemas.microsoft.com/office/drawing/2014/main" xmlns="" id="{9EB60AFA-358D-42CC-B13B-9466788C84CC}"/>
                  </a:ext>
                </a:extLst>
              </p:cNvPr>
              <p:cNvPicPr/>
              <p:nvPr/>
            </p:nvPicPr>
            <p:blipFill>
              <a:blip r:embed="rId17" cstate="print"/>
              <a:stretch>
                <a:fillRect/>
              </a:stretch>
            </p:blipFill>
            <p:spPr>
              <a:xfrm>
                <a:off x="644093" y="7556702"/>
                <a:ext cx="895848" cy="769188"/>
              </a:xfrm>
              <a:prstGeom prst="rect">
                <a:avLst/>
              </a:prstGeom>
            </p:spPr>
          </p:pic>
        </p:grpSp>
      </p:grpSp>
    </p:spTree>
    <p:extLst>
      <p:ext uri="{BB962C8B-B14F-4D97-AF65-F5344CB8AC3E}">
        <p14:creationId xmlns:p14="http://schemas.microsoft.com/office/powerpoint/2010/main" val="261079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Номер слайда 29"/>
          <p:cNvSpPr>
            <a:spLocks noGrp="1"/>
          </p:cNvSpPr>
          <p:nvPr>
            <p:ph type="sldNum" sz="quarter" idx="12"/>
          </p:nvPr>
        </p:nvSpPr>
        <p:spPr>
          <a:xfrm>
            <a:off x="10771610" y="6356350"/>
            <a:ext cx="810790" cy="365125"/>
          </a:xfrm>
        </p:spPr>
        <p:txBody>
          <a:bodyPr/>
          <a:lstStyle/>
          <a:p>
            <a:pPr>
              <a:defRPr/>
            </a:pPr>
            <a:r>
              <a:rPr lang="ru-RU" dirty="0" smtClean="0"/>
              <a:t>3</a:t>
            </a:r>
          </a:p>
        </p:txBody>
      </p:sp>
      <p:sp>
        <p:nvSpPr>
          <p:cNvPr id="13" name="Rectangle 6"/>
          <p:cNvSpPr>
            <a:spLocks noChangeArrowheads="1"/>
          </p:cNvSpPr>
          <p:nvPr/>
        </p:nvSpPr>
        <p:spPr bwMode="auto">
          <a:xfrm>
            <a:off x="2914438" y="320041"/>
            <a:ext cx="8332682" cy="842202"/>
          </a:xfrm>
          <a:prstGeom prst="rect">
            <a:avLst/>
          </a:prstGeom>
          <a:solidFill>
            <a:schemeClr val="bg1"/>
          </a:solidFill>
          <a:ln w="9525" algn="ctr">
            <a:noFill/>
            <a:miter lim="800000"/>
            <a:headEnd/>
            <a:tailEnd/>
          </a:ln>
          <a:effectLst/>
        </p:spPr>
        <p:txBody>
          <a:bodyPr anchor="ctr"/>
          <a:lstStyle/>
          <a:p>
            <a:pPr algn="ctr" defTabSz="957263" eaLnBrk="0" hangingPunct="0">
              <a:lnSpc>
                <a:spcPts val="2000"/>
              </a:lnSpc>
              <a:defRPr/>
            </a:pPr>
            <a:endParaRPr lang="ru-RU" sz="2000" b="1" dirty="0">
              <a:solidFill>
                <a:schemeClr val="bg1"/>
              </a:solidFill>
              <a:effectLst>
                <a:outerShdw blurRad="38100" dist="38100" dir="2700000" algn="tl">
                  <a:srgbClr val="000000"/>
                </a:outerShdw>
              </a:effectLst>
              <a:latin typeface="Garamond" pitchFamily="18" charset="0"/>
              <a:cs typeface="+mn-cs"/>
            </a:endParaRPr>
          </a:p>
          <a:p>
            <a:pPr algn="ctr" defTabSz="957263" eaLnBrk="0" hangingPunct="0">
              <a:lnSpc>
                <a:spcPts val="2000"/>
              </a:lnSpc>
              <a:defRPr/>
            </a:pPr>
            <a:r>
              <a:rPr lang="ru-RU" sz="2600" b="1" u="sng" dirty="0" smtClean="0">
                <a:solidFill>
                  <a:srgbClr val="FF0000"/>
                </a:solidFill>
                <a:effectLst>
                  <a:outerShdw blurRad="38100" dist="38100" dir="2700000" algn="tl">
                    <a:srgbClr val="000000"/>
                  </a:outerShdw>
                </a:effectLst>
                <a:latin typeface="Garamond" pitchFamily="18" charset="0"/>
                <a:cs typeface="+mn-cs"/>
              </a:rPr>
              <a:t>Некоторые основные законодательные и нормативно-правовые акты:</a:t>
            </a:r>
            <a:endParaRPr lang="ru-RU" sz="2600" b="1" u="sng" dirty="0">
              <a:solidFill>
                <a:srgbClr val="FF0000"/>
              </a:solidFill>
              <a:effectLst>
                <a:outerShdw blurRad="38100" dist="38100" dir="2700000" algn="tl">
                  <a:srgbClr val="000000"/>
                </a:outerShdw>
              </a:effectLst>
              <a:latin typeface="Garamond" pitchFamily="18" charset="0"/>
              <a:cs typeface="+mn-cs"/>
            </a:endParaRPr>
          </a:p>
          <a:p>
            <a:pPr algn="ctr">
              <a:lnSpc>
                <a:spcPct val="90000"/>
              </a:lnSpc>
              <a:defRPr/>
            </a:pPr>
            <a:r>
              <a:rPr lang="ru-RU" sz="2000" b="1" dirty="0">
                <a:solidFill>
                  <a:schemeClr val="bg1"/>
                </a:solidFill>
                <a:effectLst>
                  <a:outerShdw blurRad="38100" dist="38100" dir="2700000" algn="tl">
                    <a:srgbClr val="000000"/>
                  </a:outerShdw>
                </a:effectLst>
                <a:latin typeface="Garamond" pitchFamily="18" charset="0"/>
                <a:cs typeface="+mn-cs"/>
              </a:rPr>
              <a:t> </a:t>
            </a:r>
          </a:p>
        </p:txBody>
      </p:sp>
      <p:sp>
        <p:nvSpPr>
          <p:cNvPr id="14" name="Rectangle 7"/>
          <p:cNvSpPr>
            <a:spLocks noChangeArrowheads="1"/>
          </p:cNvSpPr>
          <p:nvPr/>
        </p:nvSpPr>
        <p:spPr bwMode="auto">
          <a:xfrm>
            <a:off x="1666478" y="1321126"/>
            <a:ext cx="9973522" cy="67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180000" bIns="46800"/>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gn="just">
              <a:lnSpc>
                <a:spcPts val="1800"/>
              </a:lnSpc>
              <a:spcBef>
                <a:spcPct val="0"/>
              </a:spcBef>
              <a:spcAft>
                <a:spcPts val="600"/>
              </a:spcAft>
              <a:buClr>
                <a:srgbClr val="CC3300"/>
              </a:buClr>
              <a:buSzPct val="120000"/>
              <a:buBlip>
                <a:blip r:embed="rId3"/>
              </a:buBlip>
            </a:pPr>
            <a:r>
              <a:rPr lang="ru-RU" sz="2000" dirty="0">
                <a:solidFill>
                  <a:srgbClr val="FF0000"/>
                </a:solidFill>
              </a:rPr>
              <a:t>Федеральный закон от 24 июля 1998 г. N 125-ФЗ </a:t>
            </a:r>
            <a:r>
              <a:rPr lang="ru-RU" sz="2000" dirty="0">
                <a:solidFill>
                  <a:srgbClr val="0070C0"/>
                </a:solidFill>
              </a:rPr>
              <a:t>"Об обязательном социальном страховании от несчастных случаев на производстве и профессиональных заболеваний</a:t>
            </a:r>
            <a:r>
              <a:rPr lang="ru-RU" sz="1800" dirty="0">
                <a:solidFill>
                  <a:srgbClr val="0070C0"/>
                </a:solidFill>
              </a:rPr>
              <a:t>"</a:t>
            </a:r>
            <a:endParaRPr lang="ru-RU" altLang="ru-RU" sz="1800" dirty="0">
              <a:solidFill>
                <a:srgbClr val="0070C0"/>
              </a:solidFill>
              <a:latin typeface="Arial Black" panose="020B0A04020102020204" pitchFamily="34" charset="0"/>
            </a:endParaRPr>
          </a:p>
          <a:p>
            <a:pPr algn="just" eaLnBrk="1" hangingPunct="1">
              <a:lnSpc>
                <a:spcPts val="1800"/>
              </a:lnSpc>
              <a:spcBef>
                <a:spcPct val="0"/>
              </a:spcBef>
              <a:spcAft>
                <a:spcPts val="600"/>
              </a:spcAft>
              <a:buClr>
                <a:srgbClr val="CC3300"/>
              </a:buClr>
              <a:buSzPct val="120000"/>
            </a:pPr>
            <a:endParaRPr lang="ru-RU" altLang="ru-RU" sz="1800" b="1" dirty="0">
              <a:solidFill>
                <a:srgbClr val="C00000"/>
              </a:solidFill>
            </a:endParaRPr>
          </a:p>
          <a:p>
            <a:pPr algn="just" eaLnBrk="1" hangingPunct="1">
              <a:lnSpc>
                <a:spcPts val="1800"/>
              </a:lnSpc>
              <a:spcBef>
                <a:spcPct val="0"/>
              </a:spcBef>
              <a:spcAft>
                <a:spcPts val="600"/>
              </a:spcAft>
              <a:buClr>
                <a:srgbClr val="CC3300"/>
              </a:buClr>
              <a:buSzPct val="120000"/>
            </a:pPr>
            <a:endParaRPr lang="ru-RU" altLang="ru-RU" sz="1800" b="1" dirty="0">
              <a:solidFill>
                <a:srgbClr val="C00000"/>
              </a:solidFill>
            </a:endParaRPr>
          </a:p>
          <a:p>
            <a:pPr algn="just" eaLnBrk="1" hangingPunct="1">
              <a:lnSpc>
                <a:spcPts val="1800"/>
              </a:lnSpc>
              <a:spcBef>
                <a:spcPct val="0"/>
              </a:spcBef>
              <a:spcAft>
                <a:spcPts val="600"/>
              </a:spcAft>
              <a:buClrTx/>
              <a:buSzPct val="120000"/>
              <a:buFontTx/>
              <a:buNone/>
            </a:pPr>
            <a:endParaRPr lang="ru-RU" altLang="ru-RU" sz="1800" b="1" dirty="0">
              <a:solidFill>
                <a:srgbClr val="C00000"/>
              </a:solidFill>
            </a:endParaRPr>
          </a:p>
          <a:p>
            <a:pPr algn="just" eaLnBrk="1" hangingPunct="1">
              <a:lnSpc>
                <a:spcPts val="1800"/>
              </a:lnSpc>
              <a:spcBef>
                <a:spcPct val="0"/>
              </a:spcBef>
              <a:buClrTx/>
              <a:buSzPct val="120000"/>
              <a:buFontTx/>
              <a:buNone/>
            </a:pPr>
            <a:r>
              <a:rPr lang="ru-RU" altLang="ru-RU" sz="1600" b="1" dirty="0">
                <a:latin typeface="Arial" panose="020B0604020202020204" pitchFamily="34" charset="0"/>
              </a:rPr>
              <a:t>      </a:t>
            </a:r>
          </a:p>
          <a:p>
            <a:pPr algn="just" eaLnBrk="1" hangingPunct="1">
              <a:lnSpc>
                <a:spcPts val="1800"/>
              </a:lnSpc>
              <a:spcBef>
                <a:spcPct val="0"/>
              </a:spcBef>
              <a:buClrTx/>
              <a:buSzPct val="120000"/>
              <a:buFontTx/>
              <a:buNone/>
            </a:pPr>
            <a:r>
              <a:rPr lang="ru-RU" altLang="ru-RU" sz="1800" dirty="0">
                <a:latin typeface="Arial" panose="020B0604020202020204" pitchFamily="34" charset="0"/>
              </a:rPr>
              <a:t>         </a:t>
            </a:r>
          </a:p>
          <a:p>
            <a:pPr eaLnBrk="1" hangingPunct="1">
              <a:spcBef>
                <a:spcPct val="0"/>
              </a:spcBef>
              <a:buClrTx/>
              <a:buFontTx/>
              <a:buNone/>
            </a:pPr>
            <a:endParaRPr lang="ru-RU" altLang="ru-RU" sz="1800" b="1" dirty="0">
              <a:solidFill>
                <a:srgbClr val="002060"/>
              </a:solidFill>
            </a:endParaRPr>
          </a:p>
          <a:p>
            <a:pPr eaLnBrk="1" hangingPunct="1">
              <a:spcBef>
                <a:spcPct val="0"/>
              </a:spcBef>
              <a:buClrTx/>
              <a:buFontTx/>
              <a:buNone/>
            </a:pPr>
            <a:endParaRPr lang="ru-RU" altLang="ru-RU" sz="1800" b="1" dirty="0">
              <a:solidFill>
                <a:srgbClr val="002060"/>
              </a:solidFill>
            </a:endParaRPr>
          </a:p>
        </p:txBody>
      </p:sp>
      <p:sp>
        <p:nvSpPr>
          <p:cNvPr id="20" name="Rectangle 5"/>
          <p:cNvSpPr>
            <a:spLocks noChangeArrowheads="1"/>
          </p:cNvSpPr>
          <p:nvPr/>
        </p:nvSpPr>
        <p:spPr bwMode="auto">
          <a:xfrm>
            <a:off x="1666478" y="2243125"/>
            <a:ext cx="9947910" cy="1894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180000" bIns="46800"/>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gn="just">
              <a:spcBef>
                <a:spcPct val="0"/>
              </a:spcBef>
              <a:spcAft>
                <a:spcPts val="0"/>
              </a:spcAft>
              <a:buClr>
                <a:srgbClr val="CC3300"/>
              </a:buClr>
              <a:buSzPct val="120000"/>
              <a:buBlip>
                <a:blip r:embed="rId3"/>
              </a:buBlip>
            </a:pPr>
            <a:r>
              <a:rPr lang="ru-RU" altLang="ru-RU" sz="2000" dirty="0">
                <a:solidFill>
                  <a:srgbClr val="FF0000"/>
                </a:solidFill>
              </a:rPr>
              <a:t>Приказ Минтруда России от 14.07.2021 N 467н </a:t>
            </a:r>
            <a:r>
              <a:rPr lang="ru-RU" altLang="ru-RU" sz="2000" dirty="0">
                <a:solidFill>
                  <a:srgbClr val="0070C0"/>
                </a:solidFill>
              </a:rPr>
              <a:t>"Об утверждении Правил финансового обеспечения предупредительных мер по сокращению производственного травматизма и профессиональных заболеваний работников и санаторно-курортного лечения работников, занятых на работах с вредными и (или) опасными производственными факторами" (Зарегистрировано в Минюсте России 08.09.2021 N 64932</a:t>
            </a:r>
            <a:r>
              <a:rPr lang="ru-RU" altLang="ru-RU" sz="2000" dirty="0" smtClean="0">
                <a:solidFill>
                  <a:srgbClr val="0070C0"/>
                </a:solidFill>
              </a:rPr>
              <a:t>) (далее - Правила)</a:t>
            </a:r>
            <a:endParaRPr lang="ru-RU" altLang="ru-RU" sz="2000" b="1" dirty="0">
              <a:solidFill>
                <a:srgbClr val="0070C0"/>
              </a:solidFill>
            </a:endParaRPr>
          </a:p>
        </p:txBody>
      </p:sp>
      <p:sp>
        <p:nvSpPr>
          <p:cNvPr id="24" name="Rectangle 5"/>
          <p:cNvSpPr>
            <a:spLocks noChangeArrowheads="1"/>
          </p:cNvSpPr>
          <p:nvPr/>
        </p:nvSpPr>
        <p:spPr bwMode="auto">
          <a:xfrm>
            <a:off x="1746806" y="4218591"/>
            <a:ext cx="9893194" cy="2254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180000" bIns="46800"/>
          <a:lstStyle>
            <a:lvl1pPr marL="341313" indent="-341313">
              <a:spcBef>
                <a:spcPts val="8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gn="just">
              <a:spcBef>
                <a:spcPct val="0"/>
              </a:spcBef>
              <a:spcAft>
                <a:spcPts val="0"/>
              </a:spcAft>
              <a:buClr>
                <a:srgbClr val="CC3300"/>
              </a:buClr>
              <a:buSzPct val="120000"/>
              <a:buBlip>
                <a:blip r:embed="rId3"/>
              </a:buBlip>
            </a:pPr>
            <a:r>
              <a:rPr lang="ru-RU" altLang="ru-RU" sz="2000" dirty="0">
                <a:solidFill>
                  <a:srgbClr val="FF0000"/>
                </a:solidFill>
              </a:rPr>
              <a:t>Приказ ФСС РФ от 07.05.2019 N 237 </a:t>
            </a:r>
            <a:r>
              <a:rPr lang="ru-RU" altLang="ru-RU" sz="2000" spc="-50" dirty="0">
                <a:solidFill>
                  <a:srgbClr val="0070C0"/>
                </a:solidFill>
              </a:rPr>
              <a:t>"Об утверждении Административного регламента предоставления Фондом социального страхования Российской Федерации государственной услуги по принятию решения о финансовом обеспечении предупредительных мер по сокращению производственного травматизма и профессиональных заболеваний работников и санаторно-курортного лечения работников, занятых на работах с вредными и (или) опасными производственными факторами" (Зарегистрировано в Минюсте России 09.08.2019 N 55550)</a:t>
            </a:r>
            <a:endParaRPr lang="ru-RU" altLang="ru-RU" sz="2000" b="1" spc="-50" dirty="0">
              <a:solidFill>
                <a:srgbClr val="0070C0"/>
              </a:solidFill>
            </a:endParaRPr>
          </a:p>
        </p:txBody>
      </p:sp>
      <p:grpSp>
        <p:nvGrpSpPr>
          <p:cNvPr id="17" name="Группа 16">
            <a:extLst>
              <a:ext uri="{FF2B5EF4-FFF2-40B4-BE49-F238E27FC236}">
                <a16:creationId xmlns="" xmlns:a16="http://schemas.microsoft.com/office/drawing/2014/main" id="{45014156-0806-4D7B-AD72-53E6D48B9F2D}"/>
              </a:ext>
            </a:extLst>
          </p:cNvPr>
          <p:cNvGrpSpPr/>
          <p:nvPr/>
        </p:nvGrpSpPr>
        <p:grpSpPr>
          <a:xfrm>
            <a:off x="0" y="-17387"/>
            <a:ext cx="1442141" cy="6875387"/>
            <a:chOff x="165711" y="141391"/>
            <a:chExt cx="2647850" cy="8858781"/>
          </a:xfrm>
        </p:grpSpPr>
        <p:sp>
          <p:nvSpPr>
            <p:cNvPr id="18" name="object 3">
              <a:extLst>
                <a:ext uri="{FF2B5EF4-FFF2-40B4-BE49-F238E27FC236}">
                  <a16:creationId xmlns="" xmlns:a16="http://schemas.microsoft.com/office/drawing/2014/main" id="{25560B43-C6CA-4066-9D33-94DA62021647}"/>
                </a:ext>
              </a:extLst>
            </p:cNvPr>
            <p:cNvSpPr/>
            <p:nvPr/>
          </p:nvSpPr>
          <p:spPr>
            <a:xfrm>
              <a:off x="165711" y="143827"/>
              <a:ext cx="2628290" cy="8856345"/>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pic>
          <p:nvPicPr>
            <p:cNvPr id="19" name="object 4">
              <a:extLst>
                <a:ext uri="{FF2B5EF4-FFF2-40B4-BE49-F238E27FC236}">
                  <a16:creationId xmlns="" xmlns:a16="http://schemas.microsoft.com/office/drawing/2014/main" id="{599A091A-BF80-4610-8169-DD107386513D}"/>
                </a:ext>
              </a:extLst>
            </p:cNvPr>
            <p:cNvPicPr/>
            <p:nvPr/>
          </p:nvPicPr>
          <p:blipFill>
            <a:blip r:embed="rId4" cstate="print"/>
            <a:stretch>
              <a:fillRect/>
            </a:stretch>
          </p:blipFill>
          <p:spPr>
            <a:xfrm>
              <a:off x="2087180" y="141391"/>
              <a:ext cx="726381" cy="8858650"/>
            </a:xfrm>
            <a:prstGeom prst="rect">
              <a:avLst/>
            </a:prstGeom>
          </p:spPr>
        </p:pic>
        <p:grpSp>
          <p:nvGrpSpPr>
            <p:cNvPr id="25" name="Group 7">
              <a:extLst>
                <a:ext uri="{FF2B5EF4-FFF2-40B4-BE49-F238E27FC236}">
                  <a16:creationId xmlns="" xmlns:a16="http://schemas.microsoft.com/office/drawing/2014/main" id="{2DA1FF5F-69E6-4BDE-91E0-0F1510C40992}"/>
                </a:ext>
              </a:extLst>
            </p:cNvPr>
            <p:cNvGrpSpPr/>
            <p:nvPr/>
          </p:nvGrpSpPr>
          <p:grpSpPr>
            <a:xfrm>
              <a:off x="656706" y="7554298"/>
              <a:ext cx="914452" cy="1075534"/>
              <a:chOff x="634994" y="7556702"/>
              <a:chExt cx="914452" cy="1075534"/>
            </a:xfrm>
          </p:grpSpPr>
          <p:pic>
            <p:nvPicPr>
              <p:cNvPr id="26" name="object 5">
                <a:extLst>
                  <a:ext uri="{FF2B5EF4-FFF2-40B4-BE49-F238E27FC236}">
                    <a16:creationId xmlns="" xmlns:a16="http://schemas.microsoft.com/office/drawing/2014/main" id="{2F4473A3-5C74-4413-9C1A-A60D761FAA98}"/>
                  </a:ext>
                </a:extLst>
              </p:cNvPr>
              <p:cNvPicPr/>
              <p:nvPr/>
            </p:nvPicPr>
            <p:blipFill>
              <a:blip r:embed="rId5" cstate="print"/>
              <a:stretch>
                <a:fillRect/>
              </a:stretch>
            </p:blipFill>
            <p:spPr>
              <a:xfrm>
                <a:off x="637218" y="8429396"/>
                <a:ext cx="163266" cy="78676"/>
              </a:xfrm>
              <a:prstGeom prst="rect">
                <a:avLst/>
              </a:prstGeom>
            </p:spPr>
          </p:pic>
          <p:pic>
            <p:nvPicPr>
              <p:cNvPr id="27" name="object 6">
                <a:extLst>
                  <a:ext uri="{FF2B5EF4-FFF2-40B4-BE49-F238E27FC236}">
                    <a16:creationId xmlns="" xmlns:a16="http://schemas.microsoft.com/office/drawing/2014/main" id="{E340FA12-DE45-4257-8A24-D4A844C0A607}"/>
                  </a:ext>
                </a:extLst>
              </p:cNvPr>
              <p:cNvPicPr/>
              <p:nvPr/>
            </p:nvPicPr>
            <p:blipFill>
              <a:blip r:embed="rId6" cstate="print"/>
              <a:stretch>
                <a:fillRect/>
              </a:stretch>
            </p:blipFill>
            <p:spPr>
              <a:xfrm>
                <a:off x="822641" y="8430279"/>
                <a:ext cx="341118" cy="89959"/>
              </a:xfrm>
              <a:prstGeom prst="rect">
                <a:avLst/>
              </a:prstGeom>
            </p:spPr>
          </p:pic>
          <p:sp>
            <p:nvSpPr>
              <p:cNvPr id="28" name="object 7">
                <a:extLst>
                  <a:ext uri="{FF2B5EF4-FFF2-40B4-BE49-F238E27FC236}">
                    <a16:creationId xmlns="" xmlns:a16="http://schemas.microsoft.com/office/drawing/2014/main" id="{8BE0D24B-0D29-4FCA-B432-D75B29BC3C2A}"/>
                  </a:ext>
                </a:extLst>
              </p:cNvPr>
              <p:cNvSpPr/>
              <p:nvPr/>
            </p:nvSpPr>
            <p:spPr>
              <a:xfrm>
                <a:off x="1192096" y="8430277"/>
                <a:ext cx="62230" cy="77470"/>
              </a:xfrm>
              <a:custGeom>
                <a:avLst/>
                <a:gdLst/>
                <a:ahLst/>
                <a:cxnLst/>
                <a:rect l="l" t="t" r="r" b="b"/>
                <a:pathLst>
                  <a:path w="62230" h="77470">
                    <a:moveTo>
                      <a:pt x="10883" y="0"/>
                    </a:moveTo>
                    <a:lnTo>
                      <a:pt x="0" y="0"/>
                    </a:lnTo>
                    <a:lnTo>
                      <a:pt x="0" y="76923"/>
                    </a:lnTo>
                    <a:lnTo>
                      <a:pt x="31750" y="76923"/>
                    </a:lnTo>
                    <a:lnTo>
                      <a:pt x="44600" y="75284"/>
                    </a:lnTo>
                    <a:lnTo>
                      <a:pt x="54124" y="70399"/>
                    </a:lnTo>
                    <a:lnTo>
                      <a:pt x="55698" y="68249"/>
                    </a:lnTo>
                    <a:lnTo>
                      <a:pt x="10883" y="68249"/>
                    </a:lnTo>
                    <a:lnTo>
                      <a:pt x="10883" y="35483"/>
                    </a:lnTo>
                    <a:lnTo>
                      <a:pt x="56574" y="35483"/>
                    </a:lnTo>
                    <a:lnTo>
                      <a:pt x="54738" y="32935"/>
                    </a:lnTo>
                    <a:lnTo>
                      <a:pt x="45848" y="28348"/>
                    </a:lnTo>
                    <a:lnTo>
                      <a:pt x="33731" y="26809"/>
                    </a:lnTo>
                    <a:lnTo>
                      <a:pt x="10883" y="26809"/>
                    </a:lnTo>
                    <a:lnTo>
                      <a:pt x="10883" y="0"/>
                    </a:lnTo>
                    <a:close/>
                  </a:path>
                  <a:path w="62230" h="77470">
                    <a:moveTo>
                      <a:pt x="56574" y="35483"/>
                    </a:moveTo>
                    <a:lnTo>
                      <a:pt x="44170" y="35483"/>
                    </a:lnTo>
                    <a:lnTo>
                      <a:pt x="51079" y="40436"/>
                    </a:lnTo>
                    <a:lnTo>
                      <a:pt x="51079" y="51320"/>
                    </a:lnTo>
                    <a:lnTo>
                      <a:pt x="49782" y="58643"/>
                    </a:lnTo>
                    <a:lnTo>
                      <a:pt x="45972" y="63942"/>
                    </a:lnTo>
                    <a:lnTo>
                      <a:pt x="39769" y="67163"/>
                    </a:lnTo>
                    <a:lnTo>
                      <a:pt x="31292" y="68249"/>
                    </a:lnTo>
                    <a:lnTo>
                      <a:pt x="55698" y="68249"/>
                    </a:lnTo>
                    <a:lnTo>
                      <a:pt x="60042" y="62318"/>
                    </a:lnTo>
                    <a:lnTo>
                      <a:pt x="62077" y="51092"/>
                    </a:lnTo>
                    <a:lnTo>
                      <a:pt x="60211" y="40531"/>
                    </a:lnTo>
                    <a:lnTo>
                      <a:pt x="56574" y="35483"/>
                    </a:lnTo>
                    <a:close/>
                  </a:path>
                </a:pathLst>
              </a:custGeom>
              <a:solidFill>
                <a:srgbClr val="58595B"/>
              </a:solidFill>
            </p:spPr>
            <p:txBody>
              <a:bodyPr wrap="square" lIns="0" tIns="0" rIns="0" bIns="0" rtlCol="0"/>
              <a:lstStyle/>
              <a:p>
                <a:endParaRPr/>
              </a:p>
            </p:txBody>
          </p:sp>
          <p:pic>
            <p:nvPicPr>
              <p:cNvPr id="29" name="object 8">
                <a:extLst>
                  <a:ext uri="{FF2B5EF4-FFF2-40B4-BE49-F238E27FC236}">
                    <a16:creationId xmlns="" xmlns:a16="http://schemas.microsoft.com/office/drawing/2014/main" id="{BB54184F-310A-4465-B2C5-16C932CC356B}"/>
                  </a:ext>
                </a:extLst>
              </p:cNvPr>
              <p:cNvPicPr/>
              <p:nvPr/>
            </p:nvPicPr>
            <p:blipFill>
              <a:blip r:embed="rId7" cstate="print"/>
              <a:stretch>
                <a:fillRect/>
              </a:stretch>
            </p:blipFill>
            <p:spPr>
              <a:xfrm>
                <a:off x="1274796" y="8430279"/>
                <a:ext cx="66154" cy="76911"/>
              </a:xfrm>
              <a:prstGeom prst="rect">
                <a:avLst/>
              </a:prstGeom>
            </p:spPr>
          </p:pic>
          <p:pic>
            <p:nvPicPr>
              <p:cNvPr id="31" name="object 9">
                <a:extLst>
                  <a:ext uri="{FF2B5EF4-FFF2-40B4-BE49-F238E27FC236}">
                    <a16:creationId xmlns="" xmlns:a16="http://schemas.microsoft.com/office/drawing/2014/main" id="{94AAC41D-D133-4B97-B07B-84A8D5B30D30}"/>
                  </a:ext>
                </a:extLst>
              </p:cNvPr>
              <p:cNvPicPr/>
              <p:nvPr/>
            </p:nvPicPr>
            <p:blipFill>
              <a:blip r:embed="rId8" cstate="print"/>
              <a:stretch>
                <a:fillRect/>
              </a:stretch>
            </p:blipFill>
            <p:spPr>
              <a:xfrm>
                <a:off x="1369272" y="8430277"/>
                <a:ext cx="85153" cy="76923"/>
              </a:xfrm>
              <a:prstGeom prst="rect">
                <a:avLst/>
              </a:prstGeom>
            </p:spPr>
          </p:pic>
          <p:sp>
            <p:nvSpPr>
              <p:cNvPr id="32" name="object 10">
                <a:extLst>
                  <a:ext uri="{FF2B5EF4-FFF2-40B4-BE49-F238E27FC236}">
                    <a16:creationId xmlns="" xmlns:a16="http://schemas.microsoft.com/office/drawing/2014/main" id="{20AC1A1B-3967-40C9-90D3-F1B35F2154B1}"/>
                  </a:ext>
                </a:extLst>
              </p:cNvPr>
              <p:cNvSpPr/>
              <p:nvPr/>
            </p:nvSpPr>
            <p:spPr>
              <a:xfrm>
                <a:off x="1482771" y="8430279"/>
                <a:ext cx="66675" cy="77470"/>
              </a:xfrm>
              <a:custGeom>
                <a:avLst/>
                <a:gdLst/>
                <a:ahLst/>
                <a:cxnLst/>
                <a:rect l="l" t="t" r="r" b="b"/>
                <a:pathLst>
                  <a:path w="66675" h="77470">
                    <a:moveTo>
                      <a:pt x="66471" y="0"/>
                    </a:moveTo>
                    <a:lnTo>
                      <a:pt x="56349" y="0"/>
                    </a:lnTo>
                    <a:lnTo>
                      <a:pt x="10871" y="59334"/>
                    </a:lnTo>
                    <a:lnTo>
                      <a:pt x="10871" y="0"/>
                    </a:lnTo>
                    <a:lnTo>
                      <a:pt x="0" y="0"/>
                    </a:lnTo>
                    <a:lnTo>
                      <a:pt x="0" y="76911"/>
                    </a:lnTo>
                    <a:lnTo>
                      <a:pt x="10096" y="76911"/>
                    </a:lnTo>
                    <a:lnTo>
                      <a:pt x="55689" y="17691"/>
                    </a:lnTo>
                    <a:lnTo>
                      <a:pt x="55689" y="76911"/>
                    </a:lnTo>
                    <a:lnTo>
                      <a:pt x="66471" y="76911"/>
                    </a:lnTo>
                    <a:lnTo>
                      <a:pt x="66471" y="0"/>
                    </a:lnTo>
                    <a:close/>
                  </a:path>
                </a:pathLst>
              </a:custGeom>
              <a:solidFill>
                <a:srgbClr val="58595B"/>
              </a:solidFill>
            </p:spPr>
            <p:txBody>
              <a:bodyPr wrap="square" lIns="0" tIns="0" rIns="0" bIns="0" rtlCol="0"/>
              <a:lstStyle/>
              <a:p>
                <a:endParaRPr/>
              </a:p>
            </p:txBody>
          </p:sp>
          <p:pic>
            <p:nvPicPr>
              <p:cNvPr id="33" name="object 11">
                <a:extLst>
                  <a:ext uri="{FF2B5EF4-FFF2-40B4-BE49-F238E27FC236}">
                    <a16:creationId xmlns="" xmlns:a16="http://schemas.microsoft.com/office/drawing/2014/main" id="{7454DA5C-605C-4897-83FD-376FC559181E}"/>
                  </a:ext>
                </a:extLst>
              </p:cNvPr>
              <p:cNvPicPr/>
              <p:nvPr/>
            </p:nvPicPr>
            <p:blipFill>
              <a:blip r:embed="rId9" cstate="print"/>
              <a:stretch>
                <a:fillRect/>
              </a:stretch>
            </p:blipFill>
            <p:spPr>
              <a:xfrm>
                <a:off x="634994" y="8541165"/>
                <a:ext cx="188554" cy="82626"/>
              </a:xfrm>
              <a:prstGeom prst="rect">
                <a:avLst/>
              </a:prstGeom>
            </p:spPr>
          </p:pic>
          <p:pic>
            <p:nvPicPr>
              <p:cNvPr id="34" name="object 12">
                <a:extLst>
                  <a:ext uri="{FF2B5EF4-FFF2-40B4-BE49-F238E27FC236}">
                    <a16:creationId xmlns="" xmlns:a16="http://schemas.microsoft.com/office/drawing/2014/main" id="{C5E23C37-CD07-411A-B370-A2BAC426DE68}"/>
                  </a:ext>
                </a:extLst>
              </p:cNvPr>
              <p:cNvPicPr/>
              <p:nvPr/>
            </p:nvPicPr>
            <p:blipFill>
              <a:blip r:embed="rId10" cstate="print"/>
              <a:stretch>
                <a:fillRect/>
              </a:stretch>
            </p:blipFill>
            <p:spPr>
              <a:xfrm>
                <a:off x="845724" y="8544010"/>
                <a:ext cx="164275" cy="88226"/>
              </a:xfrm>
              <a:prstGeom prst="rect">
                <a:avLst/>
              </a:prstGeom>
            </p:spPr>
          </p:pic>
          <p:pic>
            <p:nvPicPr>
              <p:cNvPr id="35" name="object 13">
                <a:extLst>
                  <a:ext uri="{FF2B5EF4-FFF2-40B4-BE49-F238E27FC236}">
                    <a16:creationId xmlns="" xmlns:a16="http://schemas.microsoft.com/office/drawing/2014/main" id="{9B16F169-76EE-4D2A-B34B-A005198DD3A9}"/>
                  </a:ext>
                </a:extLst>
              </p:cNvPr>
              <p:cNvPicPr/>
              <p:nvPr/>
            </p:nvPicPr>
            <p:blipFill>
              <a:blip r:embed="rId11" cstate="print"/>
              <a:stretch>
                <a:fillRect/>
              </a:stretch>
            </p:blipFill>
            <p:spPr>
              <a:xfrm>
                <a:off x="1057757" y="8543142"/>
                <a:ext cx="319289" cy="78663"/>
              </a:xfrm>
              <a:prstGeom prst="rect">
                <a:avLst/>
              </a:prstGeom>
            </p:spPr>
          </p:pic>
          <p:pic>
            <p:nvPicPr>
              <p:cNvPr id="36" name="object 14">
                <a:extLst>
                  <a:ext uri="{FF2B5EF4-FFF2-40B4-BE49-F238E27FC236}">
                    <a16:creationId xmlns="" xmlns:a16="http://schemas.microsoft.com/office/drawing/2014/main" id="{F9471CAE-9E72-4784-8097-F90845BF8053}"/>
                  </a:ext>
                </a:extLst>
              </p:cNvPr>
              <p:cNvPicPr/>
              <p:nvPr/>
            </p:nvPicPr>
            <p:blipFill>
              <a:blip r:embed="rId12" cstate="print"/>
              <a:stretch>
                <a:fillRect/>
              </a:stretch>
            </p:blipFill>
            <p:spPr>
              <a:xfrm>
                <a:off x="1396605" y="8544012"/>
                <a:ext cx="66471" cy="76911"/>
              </a:xfrm>
              <a:prstGeom prst="rect">
                <a:avLst/>
              </a:prstGeom>
            </p:spPr>
          </p:pic>
          <p:pic>
            <p:nvPicPr>
              <p:cNvPr id="37" name="object 15">
                <a:extLst>
                  <a:ext uri="{FF2B5EF4-FFF2-40B4-BE49-F238E27FC236}">
                    <a16:creationId xmlns="" xmlns:a16="http://schemas.microsoft.com/office/drawing/2014/main" id="{EF3F846E-29AC-4133-81E1-246BFF9A8108}"/>
                  </a:ext>
                </a:extLst>
              </p:cNvPr>
              <p:cNvPicPr/>
              <p:nvPr/>
            </p:nvPicPr>
            <p:blipFill>
              <a:blip r:embed="rId13" cstate="print"/>
              <a:stretch>
                <a:fillRect/>
              </a:stretch>
            </p:blipFill>
            <p:spPr>
              <a:xfrm>
                <a:off x="1482771" y="8544012"/>
                <a:ext cx="66471" cy="76911"/>
              </a:xfrm>
              <a:prstGeom prst="rect">
                <a:avLst/>
              </a:prstGeom>
            </p:spPr>
          </p:pic>
          <p:sp>
            <p:nvSpPr>
              <p:cNvPr id="38" name="object 16">
                <a:extLst>
                  <a:ext uri="{FF2B5EF4-FFF2-40B4-BE49-F238E27FC236}">
                    <a16:creationId xmlns="" xmlns:a16="http://schemas.microsoft.com/office/drawing/2014/main" id="{4DE75F48-C908-47FD-8E30-0779D7200B66}"/>
                  </a:ext>
                </a:extLst>
              </p:cNvPr>
              <p:cNvSpPr/>
              <p:nvPr/>
            </p:nvSpPr>
            <p:spPr>
              <a:xfrm>
                <a:off x="1489430" y="8408555"/>
                <a:ext cx="54610" cy="8255"/>
              </a:xfrm>
              <a:custGeom>
                <a:avLst/>
                <a:gdLst/>
                <a:ahLst/>
                <a:cxnLst/>
                <a:rect l="l" t="t" r="r" b="b"/>
                <a:pathLst>
                  <a:path w="54609" h="8254">
                    <a:moveTo>
                      <a:pt x="54533" y="0"/>
                    </a:moveTo>
                    <a:lnTo>
                      <a:pt x="0" y="0"/>
                    </a:lnTo>
                    <a:lnTo>
                      <a:pt x="0" y="8115"/>
                    </a:lnTo>
                    <a:lnTo>
                      <a:pt x="54533" y="8115"/>
                    </a:lnTo>
                    <a:lnTo>
                      <a:pt x="54533" y="0"/>
                    </a:lnTo>
                    <a:close/>
                  </a:path>
                </a:pathLst>
              </a:custGeom>
              <a:solidFill>
                <a:srgbClr val="58595B"/>
              </a:solidFill>
            </p:spPr>
            <p:txBody>
              <a:bodyPr wrap="square" lIns="0" tIns="0" rIns="0" bIns="0" rtlCol="0"/>
              <a:lstStyle/>
              <a:p>
                <a:endParaRPr/>
              </a:p>
            </p:txBody>
          </p:sp>
          <p:pic>
            <p:nvPicPr>
              <p:cNvPr id="39" name="object 17">
                <a:extLst>
                  <a:ext uri="{FF2B5EF4-FFF2-40B4-BE49-F238E27FC236}">
                    <a16:creationId xmlns="" xmlns:a16="http://schemas.microsoft.com/office/drawing/2014/main" id="{9EB60AFA-358D-42CC-B13B-9466788C84CC}"/>
                  </a:ext>
                </a:extLst>
              </p:cNvPr>
              <p:cNvPicPr/>
              <p:nvPr/>
            </p:nvPicPr>
            <p:blipFill>
              <a:blip r:embed="rId14" cstate="print"/>
              <a:stretch>
                <a:fillRect/>
              </a:stretch>
            </p:blipFill>
            <p:spPr>
              <a:xfrm>
                <a:off x="644093" y="7556702"/>
                <a:ext cx="895848" cy="769188"/>
              </a:xfrm>
              <a:prstGeom prst="rect">
                <a:avLst/>
              </a:prstGeom>
            </p:spPr>
          </p:pic>
        </p:grpSp>
      </p:grpSp>
    </p:spTree>
    <p:extLst>
      <p:ext uri="{BB962C8B-B14F-4D97-AF65-F5344CB8AC3E}">
        <p14:creationId xmlns:p14="http://schemas.microsoft.com/office/powerpoint/2010/main" val="2077062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DE89B435-92D4-41DD-B01A-AFF526D57050}" type="slidenum">
              <a:rPr lang="ru-RU" smtClean="0"/>
              <a:pPr>
                <a:defRPr/>
              </a:pPr>
              <a:t>4</a:t>
            </a:fld>
            <a:endParaRPr lang="ru-RU"/>
          </a:p>
        </p:txBody>
      </p:sp>
      <p:sp>
        <p:nvSpPr>
          <p:cNvPr id="11" name="Прямоугольник 10"/>
          <p:cNvSpPr/>
          <p:nvPr/>
        </p:nvSpPr>
        <p:spPr>
          <a:xfrm>
            <a:off x="1753800" y="943090"/>
            <a:ext cx="9828600" cy="5171287"/>
          </a:xfrm>
          <a:prstGeom prst="rect">
            <a:avLst/>
          </a:prstGeom>
        </p:spPr>
        <p:txBody>
          <a:bodyPr wrap="square">
            <a:spAutoFit/>
          </a:bodyPr>
          <a:lstStyle/>
          <a:p>
            <a:pPr marL="342900" lvl="2" indent="-342900" algn="just">
              <a:lnSpc>
                <a:spcPct val="120000"/>
              </a:lnSpc>
              <a:spcBef>
                <a:spcPts val="600"/>
              </a:spcBef>
              <a:buSzPct val="110000"/>
              <a:buFont typeface="Wingdings" panose="05000000000000000000" pitchFamily="2" charset="2"/>
              <a:buChar char="ü"/>
            </a:pPr>
            <a:r>
              <a:rPr lang="ru-RU" sz="1700" b="1" dirty="0" smtClean="0">
                <a:solidFill>
                  <a:srgbClr val="0070C0"/>
                </a:solidFill>
                <a:latin typeface="+mn-lt"/>
              </a:rPr>
              <a:t>Подпункт 20 пункта 2 статьи 17 Федерального закона №125-ФЗ</a:t>
            </a:r>
            <a:r>
              <a:rPr lang="ru-RU" sz="1700" dirty="0" smtClean="0">
                <a:solidFill>
                  <a:srgbClr val="0070C0"/>
                </a:solidFill>
                <a:latin typeface="+mn-lt"/>
              </a:rPr>
              <a:t> - страхователь </a:t>
            </a:r>
            <a:r>
              <a:rPr lang="ru-RU" sz="1700" b="1" u="sng" dirty="0">
                <a:solidFill>
                  <a:srgbClr val="0070C0"/>
                </a:solidFill>
                <a:latin typeface="+mn-lt"/>
              </a:rPr>
              <a:t>обязан</a:t>
            </a:r>
            <a:r>
              <a:rPr lang="ru-RU" sz="1700" dirty="0">
                <a:solidFill>
                  <a:srgbClr val="0070C0"/>
                </a:solidFill>
                <a:latin typeface="+mn-lt"/>
              </a:rPr>
              <a:t> своевременно представлять в установленном порядке в территориальные органы </a:t>
            </a:r>
            <a:r>
              <a:rPr lang="ru-RU" sz="1700" dirty="0" smtClean="0">
                <a:solidFill>
                  <a:srgbClr val="0070C0"/>
                </a:solidFill>
                <a:latin typeface="+mn-lt"/>
              </a:rPr>
              <a:t>страховщика</a:t>
            </a:r>
            <a:r>
              <a:rPr lang="en-US" sz="1700" dirty="0" smtClean="0">
                <a:solidFill>
                  <a:srgbClr val="0070C0"/>
                </a:solidFill>
                <a:latin typeface="+mn-lt"/>
              </a:rPr>
              <a:t> </a:t>
            </a:r>
            <a:r>
              <a:rPr lang="ru-RU" sz="1700" dirty="0" smtClean="0">
                <a:solidFill>
                  <a:srgbClr val="0070C0"/>
                </a:solidFill>
                <a:latin typeface="+mn-lt"/>
              </a:rPr>
              <a:t>в </a:t>
            </a:r>
            <a:r>
              <a:rPr lang="ru-RU" sz="1700" dirty="0" err="1" smtClean="0">
                <a:solidFill>
                  <a:srgbClr val="0070C0"/>
                </a:solidFill>
                <a:latin typeface="+mn-lt"/>
              </a:rPr>
              <a:t>т.ч</a:t>
            </a:r>
            <a:r>
              <a:rPr lang="ru-RU" sz="1700" dirty="0" smtClean="0">
                <a:solidFill>
                  <a:srgbClr val="0070C0"/>
                </a:solidFill>
                <a:latin typeface="+mn-lt"/>
              </a:rPr>
              <a:t>. заявление </a:t>
            </a:r>
            <a:r>
              <a:rPr lang="ru-RU" sz="1700" dirty="0">
                <a:solidFill>
                  <a:srgbClr val="0070C0"/>
                </a:solidFill>
                <a:latin typeface="+mn-lt"/>
              </a:rPr>
              <a:t>и документы для принятия решения о финансовом обеспечении расходов страхователя на предупредительные меры по сокращению производственного травматизма и профессиональных заболеваний работников и санаторно-курортное лечение работников, занятых на работах с вредными и (или) опасными производственными факторами</a:t>
            </a:r>
            <a:r>
              <a:rPr lang="ru-RU" sz="1700" dirty="0" smtClean="0">
                <a:solidFill>
                  <a:srgbClr val="0070C0"/>
                </a:solidFill>
                <a:latin typeface="+mn-lt"/>
              </a:rPr>
              <a:t>;</a:t>
            </a:r>
            <a:endParaRPr lang="ru-RU" sz="1700" dirty="0">
              <a:solidFill>
                <a:srgbClr val="0070C0"/>
              </a:solidFill>
              <a:latin typeface="+mn-lt"/>
            </a:endParaRPr>
          </a:p>
          <a:p>
            <a:pPr marL="342900" lvl="2" indent="-342900" algn="just">
              <a:lnSpc>
                <a:spcPct val="120000"/>
              </a:lnSpc>
              <a:spcBef>
                <a:spcPts val="600"/>
              </a:spcBef>
              <a:buSzPct val="110000"/>
              <a:buFont typeface="Wingdings" panose="05000000000000000000" pitchFamily="2" charset="2"/>
              <a:buChar char="ü"/>
            </a:pPr>
            <a:r>
              <a:rPr lang="ru-RU" sz="1700" b="1" dirty="0" smtClean="0">
                <a:solidFill>
                  <a:srgbClr val="0070C0"/>
                </a:solidFill>
                <a:latin typeface="+mn-lt"/>
              </a:rPr>
              <a:t>подпункт </a:t>
            </a:r>
            <a:r>
              <a:rPr lang="ru-RU" sz="1700" b="1" dirty="0">
                <a:solidFill>
                  <a:srgbClr val="0070C0"/>
                </a:solidFill>
                <a:latin typeface="+mn-lt"/>
              </a:rPr>
              <a:t>6 пункта 1 статьи </a:t>
            </a:r>
            <a:r>
              <a:rPr lang="ru-RU" sz="1700" b="1" dirty="0" smtClean="0">
                <a:solidFill>
                  <a:srgbClr val="0070C0"/>
                </a:solidFill>
                <a:latin typeface="+mn-lt"/>
              </a:rPr>
              <a:t>18 </a:t>
            </a:r>
            <a:r>
              <a:rPr lang="ru-RU" sz="1700" b="1" dirty="0">
                <a:solidFill>
                  <a:srgbClr val="0070C0"/>
                </a:solidFill>
                <a:latin typeface="+mn-lt"/>
              </a:rPr>
              <a:t>Федерального закона №125-ФЗ - </a:t>
            </a:r>
            <a:r>
              <a:rPr lang="ru-RU" sz="1700" dirty="0" smtClean="0">
                <a:solidFill>
                  <a:srgbClr val="0070C0"/>
                </a:solidFill>
                <a:latin typeface="+mn-lt"/>
              </a:rPr>
              <a:t>страховщик </a:t>
            </a:r>
            <a:r>
              <a:rPr lang="ru-RU" sz="1700" dirty="0">
                <a:solidFill>
                  <a:srgbClr val="0070C0"/>
                </a:solidFill>
                <a:latin typeface="+mn-lt"/>
              </a:rPr>
              <a:t>имеет право: принимать решение о финансовом обеспечении расходов страхователя (за исключением страхователей, применяющих специальный налоговый режим "Автоматизированная упрощенная система налогообложения") на предупредительные меры по сокращению производственного травматизма и профессиональных заболеваний работников и санаторно-курортное лечение работников, занятых на работах с вредными и (или) опасными производственными факторами, размер которых определяется ежегодно федеральным законом о бюджете Фонда пенсионного и социального страхования Российской Федерации на очередной финансовый год. Финансовое обеспечение указанных мероприятий осуществляется в соответствии с правилами, утверждаемыми в порядке, определяемом Правительством Российской Федерации;</a:t>
            </a:r>
          </a:p>
        </p:txBody>
      </p:sp>
      <p:grpSp>
        <p:nvGrpSpPr>
          <p:cNvPr id="29" name="Группа 28">
            <a:extLst>
              <a:ext uri="{FF2B5EF4-FFF2-40B4-BE49-F238E27FC236}">
                <a16:creationId xmlns="" xmlns:a16="http://schemas.microsoft.com/office/drawing/2014/main" id="{45014156-0806-4D7B-AD72-53E6D48B9F2D}"/>
              </a:ext>
            </a:extLst>
          </p:cNvPr>
          <p:cNvGrpSpPr/>
          <p:nvPr/>
        </p:nvGrpSpPr>
        <p:grpSpPr>
          <a:xfrm>
            <a:off x="0" y="0"/>
            <a:ext cx="1577340" cy="6858000"/>
            <a:chOff x="165711" y="141391"/>
            <a:chExt cx="2647850" cy="8858781"/>
          </a:xfrm>
        </p:grpSpPr>
        <p:sp>
          <p:nvSpPr>
            <p:cNvPr id="30" name="object 3">
              <a:extLst>
                <a:ext uri="{FF2B5EF4-FFF2-40B4-BE49-F238E27FC236}">
                  <a16:creationId xmlns="" xmlns:a16="http://schemas.microsoft.com/office/drawing/2014/main" id="{25560B43-C6CA-4066-9D33-94DA62021647}"/>
                </a:ext>
              </a:extLst>
            </p:cNvPr>
            <p:cNvSpPr/>
            <p:nvPr/>
          </p:nvSpPr>
          <p:spPr>
            <a:xfrm>
              <a:off x="165711" y="143827"/>
              <a:ext cx="2628290" cy="8856345"/>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pic>
          <p:nvPicPr>
            <p:cNvPr id="31" name="object 4">
              <a:extLst>
                <a:ext uri="{FF2B5EF4-FFF2-40B4-BE49-F238E27FC236}">
                  <a16:creationId xmlns="" xmlns:a16="http://schemas.microsoft.com/office/drawing/2014/main" id="{599A091A-BF80-4610-8169-DD107386513D}"/>
                </a:ext>
              </a:extLst>
            </p:cNvPr>
            <p:cNvPicPr/>
            <p:nvPr/>
          </p:nvPicPr>
          <p:blipFill>
            <a:blip r:embed="rId2" cstate="print"/>
            <a:stretch>
              <a:fillRect/>
            </a:stretch>
          </p:blipFill>
          <p:spPr>
            <a:xfrm>
              <a:off x="2087180" y="141391"/>
              <a:ext cx="726381" cy="8858650"/>
            </a:xfrm>
            <a:prstGeom prst="rect">
              <a:avLst/>
            </a:prstGeom>
          </p:spPr>
        </p:pic>
        <p:grpSp>
          <p:nvGrpSpPr>
            <p:cNvPr id="32" name="Group 7">
              <a:extLst>
                <a:ext uri="{FF2B5EF4-FFF2-40B4-BE49-F238E27FC236}">
                  <a16:creationId xmlns="" xmlns:a16="http://schemas.microsoft.com/office/drawing/2014/main" id="{2DA1FF5F-69E6-4BDE-91E0-0F1510C40992}"/>
                </a:ext>
              </a:extLst>
            </p:cNvPr>
            <p:cNvGrpSpPr/>
            <p:nvPr/>
          </p:nvGrpSpPr>
          <p:grpSpPr>
            <a:xfrm>
              <a:off x="656706" y="7554298"/>
              <a:ext cx="914452" cy="1075534"/>
              <a:chOff x="634994" y="7556702"/>
              <a:chExt cx="914452" cy="1075534"/>
            </a:xfrm>
          </p:grpSpPr>
          <p:pic>
            <p:nvPicPr>
              <p:cNvPr id="33" name="object 5">
                <a:extLst>
                  <a:ext uri="{FF2B5EF4-FFF2-40B4-BE49-F238E27FC236}">
                    <a16:creationId xmlns="" xmlns:a16="http://schemas.microsoft.com/office/drawing/2014/main" id="{2F4473A3-5C74-4413-9C1A-A60D761FAA98}"/>
                  </a:ext>
                </a:extLst>
              </p:cNvPr>
              <p:cNvPicPr/>
              <p:nvPr/>
            </p:nvPicPr>
            <p:blipFill>
              <a:blip r:embed="rId3" cstate="print"/>
              <a:stretch>
                <a:fillRect/>
              </a:stretch>
            </p:blipFill>
            <p:spPr>
              <a:xfrm>
                <a:off x="637218" y="8429396"/>
                <a:ext cx="163266" cy="78676"/>
              </a:xfrm>
              <a:prstGeom prst="rect">
                <a:avLst/>
              </a:prstGeom>
            </p:spPr>
          </p:pic>
          <p:pic>
            <p:nvPicPr>
              <p:cNvPr id="34" name="object 6">
                <a:extLst>
                  <a:ext uri="{FF2B5EF4-FFF2-40B4-BE49-F238E27FC236}">
                    <a16:creationId xmlns="" xmlns:a16="http://schemas.microsoft.com/office/drawing/2014/main" id="{E340FA12-DE45-4257-8A24-D4A844C0A607}"/>
                  </a:ext>
                </a:extLst>
              </p:cNvPr>
              <p:cNvPicPr/>
              <p:nvPr/>
            </p:nvPicPr>
            <p:blipFill>
              <a:blip r:embed="rId4" cstate="print"/>
              <a:stretch>
                <a:fillRect/>
              </a:stretch>
            </p:blipFill>
            <p:spPr>
              <a:xfrm>
                <a:off x="822641" y="8430279"/>
                <a:ext cx="341118" cy="89959"/>
              </a:xfrm>
              <a:prstGeom prst="rect">
                <a:avLst/>
              </a:prstGeom>
            </p:spPr>
          </p:pic>
          <p:sp>
            <p:nvSpPr>
              <p:cNvPr id="35" name="object 7">
                <a:extLst>
                  <a:ext uri="{FF2B5EF4-FFF2-40B4-BE49-F238E27FC236}">
                    <a16:creationId xmlns="" xmlns:a16="http://schemas.microsoft.com/office/drawing/2014/main" id="{8BE0D24B-0D29-4FCA-B432-D75B29BC3C2A}"/>
                  </a:ext>
                </a:extLst>
              </p:cNvPr>
              <p:cNvSpPr/>
              <p:nvPr/>
            </p:nvSpPr>
            <p:spPr>
              <a:xfrm>
                <a:off x="1192096" y="8430277"/>
                <a:ext cx="62230" cy="77470"/>
              </a:xfrm>
              <a:custGeom>
                <a:avLst/>
                <a:gdLst/>
                <a:ahLst/>
                <a:cxnLst/>
                <a:rect l="l" t="t" r="r" b="b"/>
                <a:pathLst>
                  <a:path w="62230" h="77470">
                    <a:moveTo>
                      <a:pt x="10883" y="0"/>
                    </a:moveTo>
                    <a:lnTo>
                      <a:pt x="0" y="0"/>
                    </a:lnTo>
                    <a:lnTo>
                      <a:pt x="0" y="76923"/>
                    </a:lnTo>
                    <a:lnTo>
                      <a:pt x="31750" y="76923"/>
                    </a:lnTo>
                    <a:lnTo>
                      <a:pt x="44600" y="75284"/>
                    </a:lnTo>
                    <a:lnTo>
                      <a:pt x="54124" y="70399"/>
                    </a:lnTo>
                    <a:lnTo>
                      <a:pt x="55698" y="68249"/>
                    </a:lnTo>
                    <a:lnTo>
                      <a:pt x="10883" y="68249"/>
                    </a:lnTo>
                    <a:lnTo>
                      <a:pt x="10883" y="35483"/>
                    </a:lnTo>
                    <a:lnTo>
                      <a:pt x="56574" y="35483"/>
                    </a:lnTo>
                    <a:lnTo>
                      <a:pt x="54738" y="32935"/>
                    </a:lnTo>
                    <a:lnTo>
                      <a:pt x="45848" y="28348"/>
                    </a:lnTo>
                    <a:lnTo>
                      <a:pt x="33731" y="26809"/>
                    </a:lnTo>
                    <a:lnTo>
                      <a:pt x="10883" y="26809"/>
                    </a:lnTo>
                    <a:lnTo>
                      <a:pt x="10883" y="0"/>
                    </a:lnTo>
                    <a:close/>
                  </a:path>
                  <a:path w="62230" h="77470">
                    <a:moveTo>
                      <a:pt x="56574" y="35483"/>
                    </a:moveTo>
                    <a:lnTo>
                      <a:pt x="44170" y="35483"/>
                    </a:lnTo>
                    <a:lnTo>
                      <a:pt x="51079" y="40436"/>
                    </a:lnTo>
                    <a:lnTo>
                      <a:pt x="51079" y="51320"/>
                    </a:lnTo>
                    <a:lnTo>
                      <a:pt x="49782" y="58643"/>
                    </a:lnTo>
                    <a:lnTo>
                      <a:pt x="45972" y="63942"/>
                    </a:lnTo>
                    <a:lnTo>
                      <a:pt x="39769" y="67163"/>
                    </a:lnTo>
                    <a:lnTo>
                      <a:pt x="31292" y="68249"/>
                    </a:lnTo>
                    <a:lnTo>
                      <a:pt x="55698" y="68249"/>
                    </a:lnTo>
                    <a:lnTo>
                      <a:pt x="60042" y="62318"/>
                    </a:lnTo>
                    <a:lnTo>
                      <a:pt x="62077" y="51092"/>
                    </a:lnTo>
                    <a:lnTo>
                      <a:pt x="60211" y="40531"/>
                    </a:lnTo>
                    <a:lnTo>
                      <a:pt x="56574" y="35483"/>
                    </a:lnTo>
                    <a:close/>
                  </a:path>
                </a:pathLst>
              </a:custGeom>
              <a:solidFill>
                <a:srgbClr val="58595B"/>
              </a:solidFill>
            </p:spPr>
            <p:txBody>
              <a:bodyPr wrap="square" lIns="0" tIns="0" rIns="0" bIns="0" rtlCol="0"/>
              <a:lstStyle/>
              <a:p>
                <a:endParaRPr/>
              </a:p>
            </p:txBody>
          </p:sp>
          <p:pic>
            <p:nvPicPr>
              <p:cNvPr id="36" name="object 8">
                <a:extLst>
                  <a:ext uri="{FF2B5EF4-FFF2-40B4-BE49-F238E27FC236}">
                    <a16:creationId xmlns="" xmlns:a16="http://schemas.microsoft.com/office/drawing/2014/main" id="{BB54184F-310A-4465-B2C5-16C932CC356B}"/>
                  </a:ext>
                </a:extLst>
              </p:cNvPr>
              <p:cNvPicPr/>
              <p:nvPr/>
            </p:nvPicPr>
            <p:blipFill>
              <a:blip r:embed="rId5" cstate="print"/>
              <a:stretch>
                <a:fillRect/>
              </a:stretch>
            </p:blipFill>
            <p:spPr>
              <a:xfrm>
                <a:off x="1274796" y="8430279"/>
                <a:ext cx="66154" cy="76911"/>
              </a:xfrm>
              <a:prstGeom prst="rect">
                <a:avLst/>
              </a:prstGeom>
            </p:spPr>
          </p:pic>
          <p:pic>
            <p:nvPicPr>
              <p:cNvPr id="37" name="object 9">
                <a:extLst>
                  <a:ext uri="{FF2B5EF4-FFF2-40B4-BE49-F238E27FC236}">
                    <a16:creationId xmlns="" xmlns:a16="http://schemas.microsoft.com/office/drawing/2014/main" id="{94AAC41D-D133-4B97-B07B-84A8D5B30D30}"/>
                  </a:ext>
                </a:extLst>
              </p:cNvPr>
              <p:cNvPicPr/>
              <p:nvPr/>
            </p:nvPicPr>
            <p:blipFill>
              <a:blip r:embed="rId6" cstate="print"/>
              <a:stretch>
                <a:fillRect/>
              </a:stretch>
            </p:blipFill>
            <p:spPr>
              <a:xfrm>
                <a:off x="1369272" y="8430277"/>
                <a:ext cx="85153" cy="76923"/>
              </a:xfrm>
              <a:prstGeom prst="rect">
                <a:avLst/>
              </a:prstGeom>
            </p:spPr>
          </p:pic>
          <p:sp>
            <p:nvSpPr>
              <p:cNvPr id="38" name="object 10">
                <a:extLst>
                  <a:ext uri="{FF2B5EF4-FFF2-40B4-BE49-F238E27FC236}">
                    <a16:creationId xmlns="" xmlns:a16="http://schemas.microsoft.com/office/drawing/2014/main" id="{20AC1A1B-3967-40C9-90D3-F1B35F2154B1}"/>
                  </a:ext>
                </a:extLst>
              </p:cNvPr>
              <p:cNvSpPr/>
              <p:nvPr/>
            </p:nvSpPr>
            <p:spPr>
              <a:xfrm>
                <a:off x="1482771" y="8430279"/>
                <a:ext cx="66675" cy="77470"/>
              </a:xfrm>
              <a:custGeom>
                <a:avLst/>
                <a:gdLst/>
                <a:ahLst/>
                <a:cxnLst/>
                <a:rect l="l" t="t" r="r" b="b"/>
                <a:pathLst>
                  <a:path w="66675" h="77470">
                    <a:moveTo>
                      <a:pt x="66471" y="0"/>
                    </a:moveTo>
                    <a:lnTo>
                      <a:pt x="56349" y="0"/>
                    </a:lnTo>
                    <a:lnTo>
                      <a:pt x="10871" y="59334"/>
                    </a:lnTo>
                    <a:lnTo>
                      <a:pt x="10871" y="0"/>
                    </a:lnTo>
                    <a:lnTo>
                      <a:pt x="0" y="0"/>
                    </a:lnTo>
                    <a:lnTo>
                      <a:pt x="0" y="76911"/>
                    </a:lnTo>
                    <a:lnTo>
                      <a:pt x="10096" y="76911"/>
                    </a:lnTo>
                    <a:lnTo>
                      <a:pt x="55689" y="17691"/>
                    </a:lnTo>
                    <a:lnTo>
                      <a:pt x="55689" y="76911"/>
                    </a:lnTo>
                    <a:lnTo>
                      <a:pt x="66471" y="76911"/>
                    </a:lnTo>
                    <a:lnTo>
                      <a:pt x="66471" y="0"/>
                    </a:lnTo>
                    <a:close/>
                  </a:path>
                </a:pathLst>
              </a:custGeom>
              <a:solidFill>
                <a:srgbClr val="58595B"/>
              </a:solidFill>
            </p:spPr>
            <p:txBody>
              <a:bodyPr wrap="square" lIns="0" tIns="0" rIns="0" bIns="0" rtlCol="0"/>
              <a:lstStyle/>
              <a:p>
                <a:endParaRPr/>
              </a:p>
            </p:txBody>
          </p:sp>
          <p:pic>
            <p:nvPicPr>
              <p:cNvPr id="39" name="object 11">
                <a:extLst>
                  <a:ext uri="{FF2B5EF4-FFF2-40B4-BE49-F238E27FC236}">
                    <a16:creationId xmlns="" xmlns:a16="http://schemas.microsoft.com/office/drawing/2014/main" id="{7454DA5C-605C-4897-83FD-376FC559181E}"/>
                  </a:ext>
                </a:extLst>
              </p:cNvPr>
              <p:cNvPicPr/>
              <p:nvPr/>
            </p:nvPicPr>
            <p:blipFill>
              <a:blip r:embed="rId7" cstate="print"/>
              <a:stretch>
                <a:fillRect/>
              </a:stretch>
            </p:blipFill>
            <p:spPr>
              <a:xfrm>
                <a:off x="634994" y="8541165"/>
                <a:ext cx="188554" cy="82626"/>
              </a:xfrm>
              <a:prstGeom prst="rect">
                <a:avLst/>
              </a:prstGeom>
            </p:spPr>
          </p:pic>
          <p:pic>
            <p:nvPicPr>
              <p:cNvPr id="40" name="object 12">
                <a:extLst>
                  <a:ext uri="{FF2B5EF4-FFF2-40B4-BE49-F238E27FC236}">
                    <a16:creationId xmlns="" xmlns:a16="http://schemas.microsoft.com/office/drawing/2014/main" id="{C5E23C37-CD07-411A-B370-A2BAC426DE68}"/>
                  </a:ext>
                </a:extLst>
              </p:cNvPr>
              <p:cNvPicPr/>
              <p:nvPr/>
            </p:nvPicPr>
            <p:blipFill>
              <a:blip r:embed="rId8" cstate="print"/>
              <a:stretch>
                <a:fillRect/>
              </a:stretch>
            </p:blipFill>
            <p:spPr>
              <a:xfrm>
                <a:off x="845724" y="8544010"/>
                <a:ext cx="164275" cy="88226"/>
              </a:xfrm>
              <a:prstGeom prst="rect">
                <a:avLst/>
              </a:prstGeom>
            </p:spPr>
          </p:pic>
          <p:pic>
            <p:nvPicPr>
              <p:cNvPr id="41" name="object 13">
                <a:extLst>
                  <a:ext uri="{FF2B5EF4-FFF2-40B4-BE49-F238E27FC236}">
                    <a16:creationId xmlns="" xmlns:a16="http://schemas.microsoft.com/office/drawing/2014/main" id="{9B16F169-76EE-4D2A-B34B-A005198DD3A9}"/>
                  </a:ext>
                </a:extLst>
              </p:cNvPr>
              <p:cNvPicPr/>
              <p:nvPr/>
            </p:nvPicPr>
            <p:blipFill>
              <a:blip r:embed="rId9" cstate="print"/>
              <a:stretch>
                <a:fillRect/>
              </a:stretch>
            </p:blipFill>
            <p:spPr>
              <a:xfrm>
                <a:off x="1057757" y="8543142"/>
                <a:ext cx="319289" cy="78663"/>
              </a:xfrm>
              <a:prstGeom prst="rect">
                <a:avLst/>
              </a:prstGeom>
            </p:spPr>
          </p:pic>
          <p:pic>
            <p:nvPicPr>
              <p:cNvPr id="42" name="object 14">
                <a:extLst>
                  <a:ext uri="{FF2B5EF4-FFF2-40B4-BE49-F238E27FC236}">
                    <a16:creationId xmlns="" xmlns:a16="http://schemas.microsoft.com/office/drawing/2014/main" id="{F9471CAE-9E72-4784-8097-F90845BF8053}"/>
                  </a:ext>
                </a:extLst>
              </p:cNvPr>
              <p:cNvPicPr/>
              <p:nvPr/>
            </p:nvPicPr>
            <p:blipFill>
              <a:blip r:embed="rId10" cstate="print"/>
              <a:stretch>
                <a:fillRect/>
              </a:stretch>
            </p:blipFill>
            <p:spPr>
              <a:xfrm>
                <a:off x="1396605" y="8544012"/>
                <a:ext cx="66471" cy="76911"/>
              </a:xfrm>
              <a:prstGeom prst="rect">
                <a:avLst/>
              </a:prstGeom>
            </p:spPr>
          </p:pic>
          <p:pic>
            <p:nvPicPr>
              <p:cNvPr id="43" name="object 15">
                <a:extLst>
                  <a:ext uri="{FF2B5EF4-FFF2-40B4-BE49-F238E27FC236}">
                    <a16:creationId xmlns="" xmlns:a16="http://schemas.microsoft.com/office/drawing/2014/main" id="{EF3F846E-29AC-4133-81E1-246BFF9A8108}"/>
                  </a:ext>
                </a:extLst>
              </p:cNvPr>
              <p:cNvPicPr/>
              <p:nvPr/>
            </p:nvPicPr>
            <p:blipFill>
              <a:blip r:embed="rId11" cstate="print"/>
              <a:stretch>
                <a:fillRect/>
              </a:stretch>
            </p:blipFill>
            <p:spPr>
              <a:xfrm>
                <a:off x="1482771" y="8544012"/>
                <a:ext cx="66471" cy="76911"/>
              </a:xfrm>
              <a:prstGeom prst="rect">
                <a:avLst/>
              </a:prstGeom>
            </p:spPr>
          </p:pic>
          <p:sp>
            <p:nvSpPr>
              <p:cNvPr id="44" name="object 16">
                <a:extLst>
                  <a:ext uri="{FF2B5EF4-FFF2-40B4-BE49-F238E27FC236}">
                    <a16:creationId xmlns="" xmlns:a16="http://schemas.microsoft.com/office/drawing/2014/main" id="{4DE75F48-C908-47FD-8E30-0779D7200B66}"/>
                  </a:ext>
                </a:extLst>
              </p:cNvPr>
              <p:cNvSpPr/>
              <p:nvPr/>
            </p:nvSpPr>
            <p:spPr>
              <a:xfrm>
                <a:off x="1489430" y="8408555"/>
                <a:ext cx="54610" cy="8255"/>
              </a:xfrm>
              <a:custGeom>
                <a:avLst/>
                <a:gdLst/>
                <a:ahLst/>
                <a:cxnLst/>
                <a:rect l="l" t="t" r="r" b="b"/>
                <a:pathLst>
                  <a:path w="54609" h="8254">
                    <a:moveTo>
                      <a:pt x="54533" y="0"/>
                    </a:moveTo>
                    <a:lnTo>
                      <a:pt x="0" y="0"/>
                    </a:lnTo>
                    <a:lnTo>
                      <a:pt x="0" y="8115"/>
                    </a:lnTo>
                    <a:lnTo>
                      <a:pt x="54533" y="8115"/>
                    </a:lnTo>
                    <a:lnTo>
                      <a:pt x="54533" y="0"/>
                    </a:lnTo>
                    <a:close/>
                  </a:path>
                </a:pathLst>
              </a:custGeom>
              <a:solidFill>
                <a:srgbClr val="58595B"/>
              </a:solidFill>
            </p:spPr>
            <p:txBody>
              <a:bodyPr wrap="square" lIns="0" tIns="0" rIns="0" bIns="0" rtlCol="0"/>
              <a:lstStyle/>
              <a:p>
                <a:endParaRPr/>
              </a:p>
            </p:txBody>
          </p:sp>
          <p:pic>
            <p:nvPicPr>
              <p:cNvPr id="45" name="object 17">
                <a:extLst>
                  <a:ext uri="{FF2B5EF4-FFF2-40B4-BE49-F238E27FC236}">
                    <a16:creationId xmlns="" xmlns:a16="http://schemas.microsoft.com/office/drawing/2014/main" id="{9EB60AFA-358D-42CC-B13B-9466788C84CC}"/>
                  </a:ext>
                </a:extLst>
              </p:cNvPr>
              <p:cNvPicPr/>
              <p:nvPr/>
            </p:nvPicPr>
            <p:blipFill>
              <a:blip r:embed="rId12" cstate="print"/>
              <a:stretch>
                <a:fillRect/>
              </a:stretch>
            </p:blipFill>
            <p:spPr>
              <a:xfrm>
                <a:off x="644093" y="7556702"/>
                <a:ext cx="895848" cy="769188"/>
              </a:xfrm>
              <a:prstGeom prst="rect">
                <a:avLst/>
              </a:prstGeom>
            </p:spPr>
          </p:pic>
        </p:grpSp>
      </p:grpSp>
    </p:spTree>
    <p:extLst>
      <p:ext uri="{BB962C8B-B14F-4D97-AF65-F5344CB8AC3E}">
        <p14:creationId xmlns:p14="http://schemas.microsoft.com/office/powerpoint/2010/main" val="331426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DE89B435-92D4-41DD-B01A-AFF526D57050}" type="slidenum">
              <a:rPr lang="ru-RU" smtClean="0"/>
              <a:pPr>
                <a:defRPr/>
              </a:pPr>
              <a:t>5</a:t>
            </a:fld>
            <a:endParaRPr lang="ru-RU"/>
          </a:p>
        </p:txBody>
      </p:sp>
      <p:sp>
        <p:nvSpPr>
          <p:cNvPr id="4" name="Rectangle 5"/>
          <p:cNvSpPr>
            <a:spLocks noChangeArrowheads="1"/>
          </p:cNvSpPr>
          <p:nvPr/>
        </p:nvSpPr>
        <p:spPr bwMode="auto">
          <a:xfrm>
            <a:off x="1732026" y="573145"/>
            <a:ext cx="10143744" cy="231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gn="just"/>
            <a:r>
              <a:rPr lang="ru-RU" altLang="ru-RU" sz="1400" b="1" dirty="0" smtClean="0">
                <a:solidFill>
                  <a:srgbClr val="0070C0"/>
                </a:solidFill>
                <a:latin typeface="Arial" panose="020B0604020202020204" pitchFamily="34" charset="0"/>
              </a:rPr>
              <a:t>		</a:t>
            </a:r>
            <a:r>
              <a:rPr lang="ru-RU" sz="1600" dirty="0">
                <a:solidFill>
                  <a:srgbClr val="0070C0"/>
                </a:solidFill>
              </a:rPr>
              <a:t>Финансовое обеспечение предупредительных мер осуществляется страхователем за счет собственных средств с последующим возмещением произведенных им расходов за счет средств бюджета Фонда в пределах суммы, согласованной с территориальным органом Фонда на эти цели, но не более суммы страховых взносов на обязательное социальное страхование от несчастных случаев на производстве и профессиональных заболеваний (далее - страховые взносы), начисленных страхователем за текущий финансовый год, за вычетом расходов, произведенных в текущем календарном году на выплату пособий по временной нетрудоспособности в связи с несчастными случаями на производстве или профессиональными заболеваниями и на оплату отпуска застрахованного лица (сверх ежегодного оплачиваемого отпуска, установленного законодательством Российской Федерации) на весь период его лечения и проезда к месту лечения и обратно</a:t>
            </a:r>
            <a:r>
              <a:rPr lang="ru-RU" sz="1600" dirty="0" smtClean="0">
                <a:solidFill>
                  <a:srgbClr val="0070C0"/>
                </a:solidFill>
              </a:rPr>
              <a:t>.</a:t>
            </a:r>
            <a:r>
              <a:rPr lang="ru-RU" sz="1600" b="1" dirty="0" smtClean="0">
                <a:solidFill>
                  <a:srgbClr val="0070C0"/>
                </a:solidFill>
                <a:latin typeface="Arial" panose="020B0604020202020204" pitchFamily="34" charset="0"/>
                <a:cs typeface="Arial" panose="020B0604020202020204" pitchFamily="34" charset="0"/>
              </a:rPr>
              <a:t>	</a:t>
            </a:r>
            <a:endParaRPr lang="ru-RU" altLang="ru-RU" sz="1600" b="1" dirty="0">
              <a:solidFill>
                <a:srgbClr val="0070C0"/>
              </a:solidFill>
              <a:latin typeface="Arial" panose="020B0604020202020204" pitchFamily="34" charset="0"/>
            </a:endParaRPr>
          </a:p>
        </p:txBody>
      </p:sp>
      <p:sp>
        <p:nvSpPr>
          <p:cNvPr id="5" name="Rectangle 6"/>
          <p:cNvSpPr>
            <a:spLocks noChangeArrowheads="1"/>
          </p:cNvSpPr>
          <p:nvPr/>
        </p:nvSpPr>
        <p:spPr bwMode="auto">
          <a:xfrm>
            <a:off x="2198438" y="234974"/>
            <a:ext cx="9383962" cy="338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gn="ctr">
              <a:lnSpc>
                <a:spcPts val="1888"/>
              </a:lnSpc>
              <a:spcBef>
                <a:spcPct val="0"/>
              </a:spcBef>
              <a:buClrTx/>
              <a:buFontTx/>
              <a:buNone/>
            </a:pPr>
            <a:r>
              <a:rPr lang="ru-RU" altLang="ru-RU" sz="1800" b="1" dirty="0" smtClean="0">
                <a:solidFill>
                  <a:srgbClr val="376092"/>
                </a:solidFill>
                <a:latin typeface="Arial" panose="020B0604020202020204" pitchFamily="34" charset="0"/>
              </a:rPr>
              <a:t>Размер возможного возмещения (пункт 2 Правил):</a:t>
            </a:r>
            <a:endParaRPr lang="ru-RU" altLang="ru-RU" sz="1600" b="1" dirty="0">
              <a:solidFill>
                <a:srgbClr val="376092"/>
              </a:solidFill>
              <a:latin typeface="Arial" panose="020B0604020202020204" pitchFamily="34" charset="0"/>
            </a:endParaRPr>
          </a:p>
        </p:txBody>
      </p:sp>
      <p:pic>
        <p:nvPicPr>
          <p:cNvPr id="13" name="Рисунок 12"/>
          <p:cNvPicPr/>
          <p:nvPr/>
        </p:nvPicPr>
        <p:blipFill rotWithShape="1">
          <a:blip r:embed="rId2"/>
          <a:srcRect t="20000" b="14444"/>
          <a:stretch/>
        </p:blipFill>
        <p:spPr bwMode="auto">
          <a:xfrm>
            <a:off x="6572250" y="4906945"/>
            <a:ext cx="5303520" cy="1814530"/>
          </a:xfrm>
          <a:prstGeom prst="rect">
            <a:avLst/>
          </a:prstGeom>
          <a:ln>
            <a:noFill/>
          </a:ln>
          <a:extLst>
            <a:ext uri="{53640926-AAD7-44D8-BBD7-CCE9431645EC}">
              <a14:shadowObscured xmlns:a14="http://schemas.microsoft.com/office/drawing/2010/main"/>
            </a:ext>
          </a:extLst>
        </p:spPr>
      </p:pic>
      <p:grpSp>
        <p:nvGrpSpPr>
          <p:cNvPr id="14" name="Группа 13">
            <a:extLst>
              <a:ext uri="{FF2B5EF4-FFF2-40B4-BE49-F238E27FC236}">
                <a16:creationId xmlns="" xmlns:a16="http://schemas.microsoft.com/office/drawing/2014/main" id="{45014156-0806-4D7B-AD72-53E6D48B9F2D}"/>
              </a:ext>
            </a:extLst>
          </p:cNvPr>
          <p:cNvGrpSpPr/>
          <p:nvPr/>
        </p:nvGrpSpPr>
        <p:grpSpPr>
          <a:xfrm>
            <a:off x="0" y="-17387"/>
            <a:ext cx="1588770" cy="6875387"/>
            <a:chOff x="165711" y="141391"/>
            <a:chExt cx="2647850" cy="8858781"/>
          </a:xfrm>
        </p:grpSpPr>
        <p:sp>
          <p:nvSpPr>
            <p:cNvPr id="15" name="object 3">
              <a:extLst>
                <a:ext uri="{FF2B5EF4-FFF2-40B4-BE49-F238E27FC236}">
                  <a16:creationId xmlns="" xmlns:a16="http://schemas.microsoft.com/office/drawing/2014/main" id="{25560B43-C6CA-4066-9D33-94DA62021647}"/>
                </a:ext>
              </a:extLst>
            </p:cNvPr>
            <p:cNvSpPr/>
            <p:nvPr/>
          </p:nvSpPr>
          <p:spPr>
            <a:xfrm>
              <a:off x="165711" y="143827"/>
              <a:ext cx="2628290" cy="8856345"/>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pic>
          <p:nvPicPr>
            <p:cNvPr id="16" name="object 4">
              <a:extLst>
                <a:ext uri="{FF2B5EF4-FFF2-40B4-BE49-F238E27FC236}">
                  <a16:creationId xmlns="" xmlns:a16="http://schemas.microsoft.com/office/drawing/2014/main" id="{599A091A-BF80-4610-8169-DD107386513D}"/>
                </a:ext>
              </a:extLst>
            </p:cNvPr>
            <p:cNvPicPr/>
            <p:nvPr/>
          </p:nvPicPr>
          <p:blipFill>
            <a:blip r:embed="rId3" cstate="print"/>
            <a:stretch>
              <a:fillRect/>
            </a:stretch>
          </p:blipFill>
          <p:spPr>
            <a:xfrm>
              <a:off x="2087180" y="141391"/>
              <a:ext cx="726381" cy="8858650"/>
            </a:xfrm>
            <a:prstGeom prst="rect">
              <a:avLst/>
            </a:prstGeom>
          </p:spPr>
        </p:pic>
        <p:grpSp>
          <p:nvGrpSpPr>
            <p:cNvPr id="17" name="Group 7">
              <a:extLst>
                <a:ext uri="{FF2B5EF4-FFF2-40B4-BE49-F238E27FC236}">
                  <a16:creationId xmlns="" xmlns:a16="http://schemas.microsoft.com/office/drawing/2014/main" id="{2DA1FF5F-69E6-4BDE-91E0-0F1510C40992}"/>
                </a:ext>
              </a:extLst>
            </p:cNvPr>
            <p:cNvGrpSpPr/>
            <p:nvPr/>
          </p:nvGrpSpPr>
          <p:grpSpPr>
            <a:xfrm>
              <a:off x="656706" y="7554298"/>
              <a:ext cx="914452" cy="1075534"/>
              <a:chOff x="634994" y="7556702"/>
              <a:chExt cx="914452" cy="1075534"/>
            </a:xfrm>
          </p:grpSpPr>
          <p:pic>
            <p:nvPicPr>
              <p:cNvPr id="18" name="object 5">
                <a:extLst>
                  <a:ext uri="{FF2B5EF4-FFF2-40B4-BE49-F238E27FC236}">
                    <a16:creationId xmlns="" xmlns:a16="http://schemas.microsoft.com/office/drawing/2014/main" id="{2F4473A3-5C74-4413-9C1A-A60D761FAA98}"/>
                  </a:ext>
                </a:extLst>
              </p:cNvPr>
              <p:cNvPicPr/>
              <p:nvPr/>
            </p:nvPicPr>
            <p:blipFill>
              <a:blip r:embed="rId4" cstate="print"/>
              <a:stretch>
                <a:fillRect/>
              </a:stretch>
            </p:blipFill>
            <p:spPr>
              <a:xfrm>
                <a:off x="637218" y="8429396"/>
                <a:ext cx="163266" cy="78676"/>
              </a:xfrm>
              <a:prstGeom prst="rect">
                <a:avLst/>
              </a:prstGeom>
            </p:spPr>
          </p:pic>
          <p:pic>
            <p:nvPicPr>
              <p:cNvPr id="19" name="object 6">
                <a:extLst>
                  <a:ext uri="{FF2B5EF4-FFF2-40B4-BE49-F238E27FC236}">
                    <a16:creationId xmlns="" xmlns:a16="http://schemas.microsoft.com/office/drawing/2014/main" id="{E340FA12-DE45-4257-8A24-D4A844C0A607}"/>
                  </a:ext>
                </a:extLst>
              </p:cNvPr>
              <p:cNvPicPr/>
              <p:nvPr/>
            </p:nvPicPr>
            <p:blipFill>
              <a:blip r:embed="rId5" cstate="print"/>
              <a:stretch>
                <a:fillRect/>
              </a:stretch>
            </p:blipFill>
            <p:spPr>
              <a:xfrm>
                <a:off x="822641" y="8430279"/>
                <a:ext cx="341118" cy="89959"/>
              </a:xfrm>
              <a:prstGeom prst="rect">
                <a:avLst/>
              </a:prstGeom>
            </p:spPr>
          </p:pic>
          <p:sp>
            <p:nvSpPr>
              <p:cNvPr id="20" name="object 7">
                <a:extLst>
                  <a:ext uri="{FF2B5EF4-FFF2-40B4-BE49-F238E27FC236}">
                    <a16:creationId xmlns="" xmlns:a16="http://schemas.microsoft.com/office/drawing/2014/main" id="{8BE0D24B-0D29-4FCA-B432-D75B29BC3C2A}"/>
                  </a:ext>
                </a:extLst>
              </p:cNvPr>
              <p:cNvSpPr/>
              <p:nvPr/>
            </p:nvSpPr>
            <p:spPr>
              <a:xfrm>
                <a:off x="1192096" y="8430277"/>
                <a:ext cx="62230" cy="77470"/>
              </a:xfrm>
              <a:custGeom>
                <a:avLst/>
                <a:gdLst/>
                <a:ahLst/>
                <a:cxnLst/>
                <a:rect l="l" t="t" r="r" b="b"/>
                <a:pathLst>
                  <a:path w="62230" h="77470">
                    <a:moveTo>
                      <a:pt x="10883" y="0"/>
                    </a:moveTo>
                    <a:lnTo>
                      <a:pt x="0" y="0"/>
                    </a:lnTo>
                    <a:lnTo>
                      <a:pt x="0" y="76923"/>
                    </a:lnTo>
                    <a:lnTo>
                      <a:pt x="31750" y="76923"/>
                    </a:lnTo>
                    <a:lnTo>
                      <a:pt x="44600" y="75284"/>
                    </a:lnTo>
                    <a:lnTo>
                      <a:pt x="54124" y="70399"/>
                    </a:lnTo>
                    <a:lnTo>
                      <a:pt x="55698" y="68249"/>
                    </a:lnTo>
                    <a:lnTo>
                      <a:pt x="10883" y="68249"/>
                    </a:lnTo>
                    <a:lnTo>
                      <a:pt x="10883" y="35483"/>
                    </a:lnTo>
                    <a:lnTo>
                      <a:pt x="56574" y="35483"/>
                    </a:lnTo>
                    <a:lnTo>
                      <a:pt x="54738" y="32935"/>
                    </a:lnTo>
                    <a:lnTo>
                      <a:pt x="45848" y="28348"/>
                    </a:lnTo>
                    <a:lnTo>
                      <a:pt x="33731" y="26809"/>
                    </a:lnTo>
                    <a:lnTo>
                      <a:pt x="10883" y="26809"/>
                    </a:lnTo>
                    <a:lnTo>
                      <a:pt x="10883" y="0"/>
                    </a:lnTo>
                    <a:close/>
                  </a:path>
                  <a:path w="62230" h="77470">
                    <a:moveTo>
                      <a:pt x="56574" y="35483"/>
                    </a:moveTo>
                    <a:lnTo>
                      <a:pt x="44170" y="35483"/>
                    </a:lnTo>
                    <a:lnTo>
                      <a:pt x="51079" y="40436"/>
                    </a:lnTo>
                    <a:lnTo>
                      <a:pt x="51079" y="51320"/>
                    </a:lnTo>
                    <a:lnTo>
                      <a:pt x="49782" y="58643"/>
                    </a:lnTo>
                    <a:lnTo>
                      <a:pt x="45972" y="63942"/>
                    </a:lnTo>
                    <a:lnTo>
                      <a:pt x="39769" y="67163"/>
                    </a:lnTo>
                    <a:lnTo>
                      <a:pt x="31292" y="68249"/>
                    </a:lnTo>
                    <a:lnTo>
                      <a:pt x="55698" y="68249"/>
                    </a:lnTo>
                    <a:lnTo>
                      <a:pt x="60042" y="62318"/>
                    </a:lnTo>
                    <a:lnTo>
                      <a:pt x="62077" y="51092"/>
                    </a:lnTo>
                    <a:lnTo>
                      <a:pt x="60211" y="40531"/>
                    </a:lnTo>
                    <a:lnTo>
                      <a:pt x="56574" y="35483"/>
                    </a:lnTo>
                    <a:close/>
                  </a:path>
                </a:pathLst>
              </a:custGeom>
              <a:solidFill>
                <a:srgbClr val="58595B"/>
              </a:solidFill>
            </p:spPr>
            <p:txBody>
              <a:bodyPr wrap="square" lIns="0" tIns="0" rIns="0" bIns="0" rtlCol="0"/>
              <a:lstStyle/>
              <a:p>
                <a:endParaRPr/>
              </a:p>
            </p:txBody>
          </p:sp>
          <p:pic>
            <p:nvPicPr>
              <p:cNvPr id="21" name="object 8">
                <a:extLst>
                  <a:ext uri="{FF2B5EF4-FFF2-40B4-BE49-F238E27FC236}">
                    <a16:creationId xmlns="" xmlns:a16="http://schemas.microsoft.com/office/drawing/2014/main" id="{BB54184F-310A-4465-B2C5-16C932CC356B}"/>
                  </a:ext>
                </a:extLst>
              </p:cNvPr>
              <p:cNvPicPr/>
              <p:nvPr/>
            </p:nvPicPr>
            <p:blipFill>
              <a:blip r:embed="rId6" cstate="print"/>
              <a:stretch>
                <a:fillRect/>
              </a:stretch>
            </p:blipFill>
            <p:spPr>
              <a:xfrm>
                <a:off x="1274796" y="8430279"/>
                <a:ext cx="66154" cy="76911"/>
              </a:xfrm>
              <a:prstGeom prst="rect">
                <a:avLst/>
              </a:prstGeom>
            </p:spPr>
          </p:pic>
          <p:pic>
            <p:nvPicPr>
              <p:cNvPr id="22" name="object 9">
                <a:extLst>
                  <a:ext uri="{FF2B5EF4-FFF2-40B4-BE49-F238E27FC236}">
                    <a16:creationId xmlns="" xmlns:a16="http://schemas.microsoft.com/office/drawing/2014/main" id="{94AAC41D-D133-4B97-B07B-84A8D5B30D30}"/>
                  </a:ext>
                </a:extLst>
              </p:cNvPr>
              <p:cNvPicPr/>
              <p:nvPr/>
            </p:nvPicPr>
            <p:blipFill>
              <a:blip r:embed="rId7" cstate="print"/>
              <a:stretch>
                <a:fillRect/>
              </a:stretch>
            </p:blipFill>
            <p:spPr>
              <a:xfrm>
                <a:off x="1369272" y="8430277"/>
                <a:ext cx="85153" cy="76923"/>
              </a:xfrm>
              <a:prstGeom prst="rect">
                <a:avLst/>
              </a:prstGeom>
            </p:spPr>
          </p:pic>
          <p:sp>
            <p:nvSpPr>
              <p:cNvPr id="23" name="object 10">
                <a:extLst>
                  <a:ext uri="{FF2B5EF4-FFF2-40B4-BE49-F238E27FC236}">
                    <a16:creationId xmlns="" xmlns:a16="http://schemas.microsoft.com/office/drawing/2014/main" id="{20AC1A1B-3967-40C9-90D3-F1B35F2154B1}"/>
                  </a:ext>
                </a:extLst>
              </p:cNvPr>
              <p:cNvSpPr/>
              <p:nvPr/>
            </p:nvSpPr>
            <p:spPr>
              <a:xfrm>
                <a:off x="1482771" y="8430279"/>
                <a:ext cx="66675" cy="77470"/>
              </a:xfrm>
              <a:custGeom>
                <a:avLst/>
                <a:gdLst/>
                <a:ahLst/>
                <a:cxnLst/>
                <a:rect l="l" t="t" r="r" b="b"/>
                <a:pathLst>
                  <a:path w="66675" h="77470">
                    <a:moveTo>
                      <a:pt x="66471" y="0"/>
                    </a:moveTo>
                    <a:lnTo>
                      <a:pt x="56349" y="0"/>
                    </a:lnTo>
                    <a:lnTo>
                      <a:pt x="10871" y="59334"/>
                    </a:lnTo>
                    <a:lnTo>
                      <a:pt x="10871" y="0"/>
                    </a:lnTo>
                    <a:lnTo>
                      <a:pt x="0" y="0"/>
                    </a:lnTo>
                    <a:lnTo>
                      <a:pt x="0" y="76911"/>
                    </a:lnTo>
                    <a:lnTo>
                      <a:pt x="10096" y="76911"/>
                    </a:lnTo>
                    <a:lnTo>
                      <a:pt x="55689" y="17691"/>
                    </a:lnTo>
                    <a:lnTo>
                      <a:pt x="55689" y="76911"/>
                    </a:lnTo>
                    <a:lnTo>
                      <a:pt x="66471" y="76911"/>
                    </a:lnTo>
                    <a:lnTo>
                      <a:pt x="66471" y="0"/>
                    </a:lnTo>
                    <a:close/>
                  </a:path>
                </a:pathLst>
              </a:custGeom>
              <a:solidFill>
                <a:srgbClr val="58595B"/>
              </a:solidFill>
            </p:spPr>
            <p:txBody>
              <a:bodyPr wrap="square" lIns="0" tIns="0" rIns="0" bIns="0" rtlCol="0"/>
              <a:lstStyle/>
              <a:p>
                <a:endParaRPr/>
              </a:p>
            </p:txBody>
          </p:sp>
          <p:pic>
            <p:nvPicPr>
              <p:cNvPr id="24" name="object 11">
                <a:extLst>
                  <a:ext uri="{FF2B5EF4-FFF2-40B4-BE49-F238E27FC236}">
                    <a16:creationId xmlns="" xmlns:a16="http://schemas.microsoft.com/office/drawing/2014/main" id="{7454DA5C-605C-4897-83FD-376FC559181E}"/>
                  </a:ext>
                </a:extLst>
              </p:cNvPr>
              <p:cNvPicPr/>
              <p:nvPr/>
            </p:nvPicPr>
            <p:blipFill>
              <a:blip r:embed="rId8" cstate="print"/>
              <a:stretch>
                <a:fillRect/>
              </a:stretch>
            </p:blipFill>
            <p:spPr>
              <a:xfrm>
                <a:off x="634994" y="8541165"/>
                <a:ext cx="188554" cy="82626"/>
              </a:xfrm>
              <a:prstGeom prst="rect">
                <a:avLst/>
              </a:prstGeom>
            </p:spPr>
          </p:pic>
          <p:pic>
            <p:nvPicPr>
              <p:cNvPr id="25" name="object 12">
                <a:extLst>
                  <a:ext uri="{FF2B5EF4-FFF2-40B4-BE49-F238E27FC236}">
                    <a16:creationId xmlns="" xmlns:a16="http://schemas.microsoft.com/office/drawing/2014/main" id="{C5E23C37-CD07-411A-B370-A2BAC426DE68}"/>
                  </a:ext>
                </a:extLst>
              </p:cNvPr>
              <p:cNvPicPr/>
              <p:nvPr/>
            </p:nvPicPr>
            <p:blipFill>
              <a:blip r:embed="rId9" cstate="print"/>
              <a:stretch>
                <a:fillRect/>
              </a:stretch>
            </p:blipFill>
            <p:spPr>
              <a:xfrm>
                <a:off x="845724" y="8544010"/>
                <a:ext cx="164275" cy="88226"/>
              </a:xfrm>
              <a:prstGeom prst="rect">
                <a:avLst/>
              </a:prstGeom>
            </p:spPr>
          </p:pic>
          <p:pic>
            <p:nvPicPr>
              <p:cNvPr id="26" name="object 13">
                <a:extLst>
                  <a:ext uri="{FF2B5EF4-FFF2-40B4-BE49-F238E27FC236}">
                    <a16:creationId xmlns="" xmlns:a16="http://schemas.microsoft.com/office/drawing/2014/main" id="{9B16F169-76EE-4D2A-B34B-A005198DD3A9}"/>
                  </a:ext>
                </a:extLst>
              </p:cNvPr>
              <p:cNvPicPr/>
              <p:nvPr/>
            </p:nvPicPr>
            <p:blipFill>
              <a:blip r:embed="rId10" cstate="print"/>
              <a:stretch>
                <a:fillRect/>
              </a:stretch>
            </p:blipFill>
            <p:spPr>
              <a:xfrm>
                <a:off x="1057757" y="8543142"/>
                <a:ext cx="319289" cy="78663"/>
              </a:xfrm>
              <a:prstGeom prst="rect">
                <a:avLst/>
              </a:prstGeom>
            </p:spPr>
          </p:pic>
          <p:pic>
            <p:nvPicPr>
              <p:cNvPr id="27" name="object 14">
                <a:extLst>
                  <a:ext uri="{FF2B5EF4-FFF2-40B4-BE49-F238E27FC236}">
                    <a16:creationId xmlns="" xmlns:a16="http://schemas.microsoft.com/office/drawing/2014/main" id="{F9471CAE-9E72-4784-8097-F90845BF8053}"/>
                  </a:ext>
                </a:extLst>
              </p:cNvPr>
              <p:cNvPicPr/>
              <p:nvPr/>
            </p:nvPicPr>
            <p:blipFill>
              <a:blip r:embed="rId11" cstate="print"/>
              <a:stretch>
                <a:fillRect/>
              </a:stretch>
            </p:blipFill>
            <p:spPr>
              <a:xfrm>
                <a:off x="1396605" y="8544012"/>
                <a:ext cx="66471" cy="76911"/>
              </a:xfrm>
              <a:prstGeom prst="rect">
                <a:avLst/>
              </a:prstGeom>
            </p:spPr>
          </p:pic>
          <p:pic>
            <p:nvPicPr>
              <p:cNvPr id="28" name="object 15">
                <a:extLst>
                  <a:ext uri="{FF2B5EF4-FFF2-40B4-BE49-F238E27FC236}">
                    <a16:creationId xmlns="" xmlns:a16="http://schemas.microsoft.com/office/drawing/2014/main" id="{EF3F846E-29AC-4133-81E1-246BFF9A8108}"/>
                  </a:ext>
                </a:extLst>
              </p:cNvPr>
              <p:cNvPicPr/>
              <p:nvPr/>
            </p:nvPicPr>
            <p:blipFill>
              <a:blip r:embed="rId12" cstate="print"/>
              <a:stretch>
                <a:fillRect/>
              </a:stretch>
            </p:blipFill>
            <p:spPr>
              <a:xfrm>
                <a:off x="1482771" y="8544012"/>
                <a:ext cx="66471" cy="76911"/>
              </a:xfrm>
              <a:prstGeom prst="rect">
                <a:avLst/>
              </a:prstGeom>
            </p:spPr>
          </p:pic>
          <p:sp>
            <p:nvSpPr>
              <p:cNvPr id="29" name="object 16">
                <a:extLst>
                  <a:ext uri="{FF2B5EF4-FFF2-40B4-BE49-F238E27FC236}">
                    <a16:creationId xmlns="" xmlns:a16="http://schemas.microsoft.com/office/drawing/2014/main" id="{4DE75F48-C908-47FD-8E30-0779D7200B66}"/>
                  </a:ext>
                </a:extLst>
              </p:cNvPr>
              <p:cNvSpPr/>
              <p:nvPr/>
            </p:nvSpPr>
            <p:spPr>
              <a:xfrm>
                <a:off x="1489430" y="8408555"/>
                <a:ext cx="54610" cy="8255"/>
              </a:xfrm>
              <a:custGeom>
                <a:avLst/>
                <a:gdLst/>
                <a:ahLst/>
                <a:cxnLst/>
                <a:rect l="l" t="t" r="r" b="b"/>
                <a:pathLst>
                  <a:path w="54609" h="8254">
                    <a:moveTo>
                      <a:pt x="54533" y="0"/>
                    </a:moveTo>
                    <a:lnTo>
                      <a:pt x="0" y="0"/>
                    </a:lnTo>
                    <a:lnTo>
                      <a:pt x="0" y="8115"/>
                    </a:lnTo>
                    <a:lnTo>
                      <a:pt x="54533" y="8115"/>
                    </a:lnTo>
                    <a:lnTo>
                      <a:pt x="54533" y="0"/>
                    </a:lnTo>
                    <a:close/>
                  </a:path>
                </a:pathLst>
              </a:custGeom>
              <a:solidFill>
                <a:srgbClr val="58595B"/>
              </a:solidFill>
            </p:spPr>
            <p:txBody>
              <a:bodyPr wrap="square" lIns="0" tIns="0" rIns="0" bIns="0" rtlCol="0"/>
              <a:lstStyle/>
              <a:p>
                <a:endParaRPr/>
              </a:p>
            </p:txBody>
          </p:sp>
          <p:pic>
            <p:nvPicPr>
              <p:cNvPr id="30" name="object 17">
                <a:extLst>
                  <a:ext uri="{FF2B5EF4-FFF2-40B4-BE49-F238E27FC236}">
                    <a16:creationId xmlns="" xmlns:a16="http://schemas.microsoft.com/office/drawing/2014/main" id="{9EB60AFA-358D-42CC-B13B-9466788C84CC}"/>
                  </a:ext>
                </a:extLst>
              </p:cNvPr>
              <p:cNvPicPr/>
              <p:nvPr/>
            </p:nvPicPr>
            <p:blipFill>
              <a:blip r:embed="rId13" cstate="print"/>
              <a:stretch>
                <a:fillRect/>
              </a:stretch>
            </p:blipFill>
            <p:spPr>
              <a:xfrm>
                <a:off x="644093" y="7556702"/>
                <a:ext cx="895848" cy="769188"/>
              </a:xfrm>
              <a:prstGeom prst="rect">
                <a:avLst/>
              </a:prstGeom>
            </p:spPr>
          </p:pic>
        </p:grpSp>
      </p:grpSp>
      <p:graphicFrame>
        <p:nvGraphicFramePr>
          <p:cNvPr id="2" name="Схема 1"/>
          <p:cNvGraphicFramePr/>
          <p:nvPr>
            <p:extLst>
              <p:ext uri="{D42A27DB-BD31-4B8C-83A1-F6EECF244321}">
                <p14:modId xmlns:p14="http://schemas.microsoft.com/office/powerpoint/2010/main" val="3355970243"/>
              </p:ext>
            </p:extLst>
          </p:nvPr>
        </p:nvGraphicFramePr>
        <p:xfrm>
          <a:off x="1324300" y="2777490"/>
          <a:ext cx="5373680" cy="379308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283039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r>
              <a:rPr lang="ru-RU" smtClean="0"/>
              <a:t>1</a:t>
            </a:r>
            <a:endParaRPr lang="ru-RU"/>
          </a:p>
        </p:txBody>
      </p:sp>
      <p:sp>
        <p:nvSpPr>
          <p:cNvPr id="3" name="Номер слайда 2"/>
          <p:cNvSpPr>
            <a:spLocks noGrp="1"/>
          </p:cNvSpPr>
          <p:nvPr>
            <p:ph type="sldNum" sz="quarter" idx="12"/>
          </p:nvPr>
        </p:nvSpPr>
        <p:spPr/>
        <p:txBody>
          <a:bodyPr/>
          <a:lstStyle/>
          <a:p>
            <a:pPr>
              <a:defRPr/>
            </a:pPr>
            <a:fld id="{DE89B435-92D4-41DD-B01A-AFF526D57050}" type="slidenum">
              <a:rPr lang="ru-RU" smtClean="0"/>
              <a:pPr>
                <a:defRPr/>
              </a:pPr>
              <a:t>6</a:t>
            </a:fld>
            <a:endParaRPr lang="ru-RU"/>
          </a:p>
        </p:txBody>
      </p:sp>
      <p:sp>
        <p:nvSpPr>
          <p:cNvPr id="4" name="Прямоугольник 3"/>
          <p:cNvSpPr/>
          <p:nvPr/>
        </p:nvSpPr>
        <p:spPr>
          <a:xfrm>
            <a:off x="1886659" y="1310259"/>
            <a:ext cx="9867900" cy="3785652"/>
          </a:xfrm>
          <a:prstGeom prst="rect">
            <a:avLst/>
          </a:prstGeom>
        </p:spPr>
        <p:txBody>
          <a:bodyPr wrap="square">
            <a:spAutoFit/>
          </a:bodyPr>
          <a:lstStyle/>
          <a:p>
            <a:pPr algn="ctr"/>
            <a:r>
              <a:rPr lang="ru-RU" sz="2000" dirty="0">
                <a:solidFill>
                  <a:srgbClr val="0070C0"/>
                </a:solidFill>
                <a:latin typeface="Times New Roman" panose="02020603050405020304" pitchFamily="18" charset="0"/>
                <a:ea typeface="Times New Roman" panose="02020603050405020304" pitchFamily="18" charset="0"/>
              </a:rPr>
              <a:t>Если страхователь с численностью работающих </a:t>
            </a:r>
            <a:r>
              <a:rPr lang="ru-RU" sz="2000" u="sng" dirty="0">
                <a:solidFill>
                  <a:srgbClr val="0070C0"/>
                </a:solidFill>
                <a:latin typeface="Times New Roman" panose="02020603050405020304" pitchFamily="18" charset="0"/>
                <a:ea typeface="Times New Roman" panose="02020603050405020304" pitchFamily="18" charset="0"/>
              </a:rPr>
              <a:t>до 100 человек </a:t>
            </a:r>
            <a:r>
              <a:rPr lang="ru-RU" sz="2000" dirty="0">
                <a:solidFill>
                  <a:srgbClr val="0070C0"/>
                </a:solidFill>
                <a:latin typeface="Times New Roman" panose="02020603050405020304" pitchFamily="18" charset="0"/>
                <a:ea typeface="Times New Roman" panose="02020603050405020304" pitchFamily="18" charset="0"/>
              </a:rPr>
              <a:t>не осуществлял два последовательных календарных года, предшествующие текущему финансовому году, финансовое обеспечение предупредительных мер, объем средств, направляемых таким страхователем на указанные меры рассчитывается исходя из отчетных данных за три последовательных календарных года, предшествующие текущему финансовому году, </a:t>
            </a:r>
            <a:r>
              <a:rPr lang="ru-RU" sz="2000" dirty="0">
                <a:solidFill>
                  <a:srgbClr val="0070C0"/>
                </a:solidFill>
                <a:latin typeface="Times New Roman" panose="02020603050405020304" pitchFamily="18" charset="0"/>
                <a:ea typeface="Calibri" panose="020F0502020204030204" pitchFamily="34" charset="0"/>
              </a:rPr>
              <a:t>и не может превышать сумму страховых взносов, начисленных им за текущий финансовый год, за вычетом расходов, произведенных в текущем календарном году на выплату пособий по временной нетрудоспособности в связи с несчастными случаями на производстве или профессиональными заболеваниями и на оплату отпуска застрахованного лица (сверх ежегодного оплачиваемого отпуска, установленного законодательством Российской Федерации) на весь период его лечения и проезда к месту лечения и обратно.</a:t>
            </a:r>
            <a:endParaRPr lang="ru-RU" sz="2000" dirty="0">
              <a:solidFill>
                <a:srgbClr val="0070C0"/>
              </a:solidFill>
            </a:endParaRPr>
          </a:p>
        </p:txBody>
      </p:sp>
      <p:grpSp>
        <p:nvGrpSpPr>
          <p:cNvPr id="5" name="Группа 4">
            <a:extLst>
              <a:ext uri="{FF2B5EF4-FFF2-40B4-BE49-F238E27FC236}">
                <a16:creationId xmlns="" xmlns:a16="http://schemas.microsoft.com/office/drawing/2014/main" id="{45014156-0806-4D7B-AD72-53E6D48B9F2D}"/>
              </a:ext>
            </a:extLst>
          </p:cNvPr>
          <p:cNvGrpSpPr/>
          <p:nvPr/>
        </p:nvGrpSpPr>
        <p:grpSpPr>
          <a:xfrm>
            <a:off x="0" y="-17387"/>
            <a:ext cx="1588770" cy="6875387"/>
            <a:chOff x="165711" y="141391"/>
            <a:chExt cx="2647850" cy="8858781"/>
          </a:xfrm>
        </p:grpSpPr>
        <p:sp>
          <p:nvSpPr>
            <p:cNvPr id="6" name="object 3">
              <a:extLst>
                <a:ext uri="{FF2B5EF4-FFF2-40B4-BE49-F238E27FC236}">
                  <a16:creationId xmlns="" xmlns:a16="http://schemas.microsoft.com/office/drawing/2014/main" id="{25560B43-C6CA-4066-9D33-94DA62021647}"/>
                </a:ext>
              </a:extLst>
            </p:cNvPr>
            <p:cNvSpPr/>
            <p:nvPr/>
          </p:nvSpPr>
          <p:spPr>
            <a:xfrm>
              <a:off x="165711" y="143827"/>
              <a:ext cx="2628290" cy="8856345"/>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pic>
          <p:nvPicPr>
            <p:cNvPr id="7" name="object 4">
              <a:extLst>
                <a:ext uri="{FF2B5EF4-FFF2-40B4-BE49-F238E27FC236}">
                  <a16:creationId xmlns="" xmlns:a16="http://schemas.microsoft.com/office/drawing/2014/main" id="{599A091A-BF80-4610-8169-DD107386513D}"/>
                </a:ext>
              </a:extLst>
            </p:cNvPr>
            <p:cNvPicPr/>
            <p:nvPr/>
          </p:nvPicPr>
          <p:blipFill>
            <a:blip r:embed="rId2" cstate="print"/>
            <a:stretch>
              <a:fillRect/>
            </a:stretch>
          </p:blipFill>
          <p:spPr>
            <a:xfrm>
              <a:off x="2087180" y="141391"/>
              <a:ext cx="726381" cy="8858650"/>
            </a:xfrm>
            <a:prstGeom prst="rect">
              <a:avLst/>
            </a:prstGeom>
          </p:spPr>
        </p:pic>
        <p:grpSp>
          <p:nvGrpSpPr>
            <p:cNvPr id="8" name="Group 7">
              <a:extLst>
                <a:ext uri="{FF2B5EF4-FFF2-40B4-BE49-F238E27FC236}">
                  <a16:creationId xmlns="" xmlns:a16="http://schemas.microsoft.com/office/drawing/2014/main" id="{2DA1FF5F-69E6-4BDE-91E0-0F1510C40992}"/>
                </a:ext>
              </a:extLst>
            </p:cNvPr>
            <p:cNvGrpSpPr/>
            <p:nvPr/>
          </p:nvGrpSpPr>
          <p:grpSpPr>
            <a:xfrm>
              <a:off x="656706" y="7554298"/>
              <a:ext cx="914452" cy="1075534"/>
              <a:chOff x="634994" y="7556702"/>
              <a:chExt cx="914452" cy="1075534"/>
            </a:xfrm>
          </p:grpSpPr>
          <p:pic>
            <p:nvPicPr>
              <p:cNvPr id="9" name="object 5">
                <a:extLst>
                  <a:ext uri="{FF2B5EF4-FFF2-40B4-BE49-F238E27FC236}">
                    <a16:creationId xmlns="" xmlns:a16="http://schemas.microsoft.com/office/drawing/2014/main" id="{2F4473A3-5C74-4413-9C1A-A60D761FAA98}"/>
                  </a:ext>
                </a:extLst>
              </p:cNvPr>
              <p:cNvPicPr/>
              <p:nvPr/>
            </p:nvPicPr>
            <p:blipFill>
              <a:blip r:embed="rId3" cstate="print"/>
              <a:stretch>
                <a:fillRect/>
              </a:stretch>
            </p:blipFill>
            <p:spPr>
              <a:xfrm>
                <a:off x="637218" y="8429396"/>
                <a:ext cx="163266" cy="78676"/>
              </a:xfrm>
              <a:prstGeom prst="rect">
                <a:avLst/>
              </a:prstGeom>
            </p:spPr>
          </p:pic>
          <p:pic>
            <p:nvPicPr>
              <p:cNvPr id="10" name="object 6">
                <a:extLst>
                  <a:ext uri="{FF2B5EF4-FFF2-40B4-BE49-F238E27FC236}">
                    <a16:creationId xmlns="" xmlns:a16="http://schemas.microsoft.com/office/drawing/2014/main" id="{E340FA12-DE45-4257-8A24-D4A844C0A607}"/>
                  </a:ext>
                </a:extLst>
              </p:cNvPr>
              <p:cNvPicPr/>
              <p:nvPr/>
            </p:nvPicPr>
            <p:blipFill>
              <a:blip r:embed="rId4" cstate="print"/>
              <a:stretch>
                <a:fillRect/>
              </a:stretch>
            </p:blipFill>
            <p:spPr>
              <a:xfrm>
                <a:off x="822641" y="8430279"/>
                <a:ext cx="341118" cy="89959"/>
              </a:xfrm>
              <a:prstGeom prst="rect">
                <a:avLst/>
              </a:prstGeom>
            </p:spPr>
          </p:pic>
          <p:sp>
            <p:nvSpPr>
              <p:cNvPr id="11" name="object 7">
                <a:extLst>
                  <a:ext uri="{FF2B5EF4-FFF2-40B4-BE49-F238E27FC236}">
                    <a16:creationId xmlns="" xmlns:a16="http://schemas.microsoft.com/office/drawing/2014/main" id="{8BE0D24B-0D29-4FCA-B432-D75B29BC3C2A}"/>
                  </a:ext>
                </a:extLst>
              </p:cNvPr>
              <p:cNvSpPr/>
              <p:nvPr/>
            </p:nvSpPr>
            <p:spPr>
              <a:xfrm>
                <a:off x="1192096" y="8430277"/>
                <a:ext cx="62230" cy="77470"/>
              </a:xfrm>
              <a:custGeom>
                <a:avLst/>
                <a:gdLst/>
                <a:ahLst/>
                <a:cxnLst/>
                <a:rect l="l" t="t" r="r" b="b"/>
                <a:pathLst>
                  <a:path w="62230" h="77470">
                    <a:moveTo>
                      <a:pt x="10883" y="0"/>
                    </a:moveTo>
                    <a:lnTo>
                      <a:pt x="0" y="0"/>
                    </a:lnTo>
                    <a:lnTo>
                      <a:pt x="0" y="76923"/>
                    </a:lnTo>
                    <a:lnTo>
                      <a:pt x="31750" y="76923"/>
                    </a:lnTo>
                    <a:lnTo>
                      <a:pt x="44600" y="75284"/>
                    </a:lnTo>
                    <a:lnTo>
                      <a:pt x="54124" y="70399"/>
                    </a:lnTo>
                    <a:lnTo>
                      <a:pt x="55698" y="68249"/>
                    </a:lnTo>
                    <a:lnTo>
                      <a:pt x="10883" y="68249"/>
                    </a:lnTo>
                    <a:lnTo>
                      <a:pt x="10883" y="35483"/>
                    </a:lnTo>
                    <a:lnTo>
                      <a:pt x="56574" y="35483"/>
                    </a:lnTo>
                    <a:lnTo>
                      <a:pt x="54738" y="32935"/>
                    </a:lnTo>
                    <a:lnTo>
                      <a:pt x="45848" y="28348"/>
                    </a:lnTo>
                    <a:lnTo>
                      <a:pt x="33731" y="26809"/>
                    </a:lnTo>
                    <a:lnTo>
                      <a:pt x="10883" y="26809"/>
                    </a:lnTo>
                    <a:lnTo>
                      <a:pt x="10883" y="0"/>
                    </a:lnTo>
                    <a:close/>
                  </a:path>
                  <a:path w="62230" h="77470">
                    <a:moveTo>
                      <a:pt x="56574" y="35483"/>
                    </a:moveTo>
                    <a:lnTo>
                      <a:pt x="44170" y="35483"/>
                    </a:lnTo>
                    <a:lnTo>
                      <a:pt x="51079" y="40436"/>
                    </a:lnTo>
                    <a:lnTo>
                      <a:pt x="51079" y="51320"/>
                    </a:lnTo>
                    <a:lnTo>
                      <a:pt x="49782" y="58643"/>
                    </a:lnTo>
                    <a:lnTo>
                      <a:pt x="45972" y="63942"/>
                    </a:lnTo>
                    <a:lnTo>
                      <a:pt x="39769" y="67163"/>
                    </a:lnTo>
                    <a:lnTo>
                      <a:pt x="31292" y="68249"/>
                    </a:lnTo>
                    <a:lnTo>
                      <a:pt x="55698" y="68249"/>
                    </a:lnTo>
                    <a:lnTo>
                      <a:pt x="60042" y="62318"/>
                    </a:lnTo>
                    <a:lnTo>
                      <a:pt x="62077" y="51092"/>
                    </a:lnTo>
                    <a:lnTo>
                      <a:pt x="60211" y="40531"/>
                    </a:lnTo>
                    <a:lnTo>
                      <a:pt x="56574" y="35483"/>
                    </a:lnTo>
                    <a:close/>
                  </a:path>
                </a:pathLst>
              </a:custGeom>
              <a:solidFill>
                <a:srgbClr val="58595B"/>
              </a:solidFill>
            </p:spPr>
            <p:txBody>
              <a:bodyPr wrap="square" lIns="0" tIns="0" rIns="0" bIns="0" rtlCol="0"/>
              <a:lstStyle/>
              <a:p>
                <a:endParaRPr/>
              </a:p>
            </p:txBody>
          </p:sp>
          <p:pic>
            <p:nvPicPr>
              <p:cNvPr id="12" name="object 8">
                <a:extLst>
                  <a:ext uri="{FF2B5EF4-FFF2-40B4-BE49-F238E27FC236}">
                    <a16:creationId xmlns="" xmlns:a16="http://schemas.microsoft.com/office/drawing/2014/main" id="{BB54184F-310A-4465-B2C5-16C932CC356B}"/>
                  </a:ext>
                </a:extLst>
              </p:cNvPr>
              <p:cNvPicPr/>
              <p:nvPr/>
            </p:nvPicPr>
            <p:blipFill>
              <a:blip r:embed="rId5" cstate="print"/>
              <a:stretch>
                <a:fillRect/>
              </a:stretch>
            </p:blipFill>
            <p:spPr>
              <a:xfrm>
                <a:off x="1274796" y="8430279"/>
                <a:ext cx="66154" cy="76911"/>
              </a:xfrm>
              <a:prstGeom prst="rect">
                <a:avLst/>
              </a:prstGeom>
            </p:spPr>
          </p:pic>
          <p:pic>
            <p:nvPicPr>
              <p:cNvPr id="13" name="object 9">
                <a:extLst>
                  <a:ext uri="{FF2B5EF4-FFF2-40B4-BE49-F238E27FC236}">
                    <a16:creationId xmlns="" xmlns:a16="http://schemas.microsoft.com/office/drawing/2014/main" id="{94AAC41D-D133-4B97-B07B-84A8D5B30D30}"/>
                  </a:ext>
                </a:extLst>
              </p:cNvPr>
              <p:cNvPicPr/>
              <p:nvPr/>
            </p:nvPicPr>
            <p:blipFill>
              <a:blip r:embed="rId6" cstate="print"/>
              <a:stretch>
                <a:fillRect/>
              </a:stretch>
            </p:blipFill>
            <p:spPr>
              <a:xfrm>
                <a:off x="1369272" y="8430277"/>
                <a:ext cx="85153" cy="76923"/>
              </a:xfrm>
              <a:prstGeom prst="rect">
                <a:avLst/>
              </a:prstGeom>
            </p:spPr>
          </p:pic>
          <p:sp>
            <p:nvSpPr>
              <p:cNvPr id="14" name="object 10">
                <a:extLst>
                  <a:ext uri="{FF2B5EF4-FFF2-40B4-BE49-F238E27FC236}">
                    <a16:creationId xmlns="" xmlns:a16="http://schemas.microsoft.com/office/drawing/2014/main" id="{20AC1A1B-3967-40C9-90D3-F1B35F2154B1}"/>
                  </a:ext>
                </a:extLst>
              </p:cNvPr>
              <p:cNvSpPr/>
              <p:nvPr/>
            </p:nvSpPr>
            <p:spPr>
              <a:xfrm>
                <a:off x="1482771" y="8430279"/>
                <a:ext cx="66675" cy="77470"/>
              </a:xfrm>
              <a:custGeom>
                <a:avLst/>
                <a:gdLst/>
                <a:ahLst/>
                <a:cxnLst/>
                <a:rect l="l" t="t" r="r" b="b"/>
                <a:pathLst>
                  <a:path w="66675" h="77470">
                    <a:moveTo>
                      <a:pt x="66471" y="0"/>
                    </a:moveTo>
                    <a:lnTo>
                      <a:pt x="56349" y="0"/>
                    </a:lnTo>
                    <a:lnTo>
                      <a:pt x="10871" y="59334"/>
                    </a:lnTo>
                    <a:lnTo>
                      <a:pt x="10871" y="0"/>
                    </a:lnTo>
                    <a:lnTo>
                      <a:pt x="0" y="0"/>
                    </a:lnTo>
                    <a:lnTo>
                      <a:pt x="0" y="76911"/>
                    </a:lnTo>
                    <a:lnTo>
                      <a:pt x="10096" y="76911"/>
                    </a:lnTo>
                    <a:lnTo>
                      <a:pt x="55689" y="17691"/>
                    </a:lnTo>
                    <a:lnTo>
                      <a:pt x="55689" y="76911"/>
                    </a:lnTo>
                    <a:lnTo>
                      <a:pt x="66471" y="76911"/>
                    </a:lnTo>
                    <a:lnTo>
                      <a:pt x="66471" y="0"/>
                    </a:lnTo>
                    <a:close/>
                  </a:path>
                </a:pathLst>
              </a:custGeom>
              <a:solidFill>
                <a:srgbClr val="58595B"/>
              </a:solidFill>
            </p:spPr>
            <p:txBody>
              <a:bodyPr wrap="square" lIns="0" tIns="0" rIns="0" bIns="0" rtlCol="0"/>
              <a:lstStyle/>
              <a:p>
                <a:endParaRPr/>
              </a:p>
            </p:txBody>
          </p:sp>
          <p:pic>
            <p:nvPicPr>
              <p:cNvPr id="15" name="object 11">
                <a:extLst>
                  <a:ext uri="{FF2B5EF4-FFF2-40B4-BE49-F238E27FC236}">
                    <a16:creationId xmlns="" xmlns:a16="http://schemas.microsoft.com/office/drawing/2014/main" id="{7454DA5C-605C-4897-83FD-376FC559181E}"/>
                  </a:ext>
                </a:extLst>
              </p:cNvPr>
              <p:cNvPicPr/>
              <p:nvPr/>
            </p:nvPicPr>
            <p:blipFill>
              <a:blip r:embed="rId7" cstate="print"/>
              <a:stretch>
                <a:fillRect/>
              </a:stretch>
            </p:blipFill>
            <p:spPr>
              <a:xfrm>
                <a:off x="634994" y="8541165"/>
                <a:ext cx="188554" cy="82626"/>
              </a:xfrm>
              <a:prstGeom prst="rect">
                <a:avLst/>
              </a:prstGeom>
            </p:spPr>
          </p:pic>
          <p:pic>
            <p:nvPicPr>
              <p:cNvPr id="16" name="object 12">
                <a:extLst>
                  <a:ext uri="{FF2B5EF4-FFF2-40B4-BE49-F238E27FC236}">
                    <a16:creationId xmlns="" xmlns:a16="http://schemas.microsoft.com/office/drawing/2014/main" id="{C5E23C37-CD07-411A-B370-A2BAC426DE68}"/>
                  </a:ext>
                </a:extLst>
              </p:cNvPr>
              <p:cNvPicPr/>
              <p:nvPr/>
            </p:nvPicPr>
            <p:blipFill>
              <a:blip r:embed="rId8" cstate="print"/>
              <a:stretch>
                <a:fillRect/>
              </a:stretch>
            </p:blipFill>
            <p:spPr>
              <a:xfrm>
                <a:off x="845724" y="8544010"/>
                <a:ext cx="164275" cy="88226"/>
              </a:xfrm>
              <a:prstGeom prst="rect">
                <a:avLst/>
              </a:prstGeom>
            </p:spPr>
          </p:pic>
          <p:pic>
            <p:nvPicPr>
              <p:cNvPr id="17" name="object 13">
                <a:extLst>
                  <a:ext uri="{FF2B5EF4-FFF2-40B4-BE49-F238E27FC236}">
                    <a16:creationId xmlns="" xmlns:a16="http://schemas.microsoft.com/office/drawing/2014/main" id="{9B16F169-76EE-4D2A-B34B-A005198DD3A9}"/>
                  </a:ext>
                </a:extLst>
              </p:cNvPr>
              <p:cNvPicPr/>
              <p:nvPr/>
            </p:nvPicPr>
            <p:blipFill>
              <a:blip r:embed="rId9" cstate="print"/>
              <a:stretch>
                <a:fillRect/>
              </a:stretch>
            </p:blipFill>
            <p:spPr>
              <a:xfrm>
                <a:off x="1057757" y="8543142"/>
                <a:ext cx="319289" cy="78663"/>
              </a:xfrm>
              <a:prstGeom prst="rect">
                <a:avLst/>
              </a:prstGeom>
            </p:spPr>
          </p:pic>
          <p:pic>
            <p:nvPicPr>
              <p:cNvPr id="18" name="object 14">
                <a:extLst>
                  <a:ext uri="{FF2B5EF4-FFF2-40B4-BE49-F238E27FC236}">
                    <a16:creationId xmlns="" xmlns:a16="http://schemas.microsoft.com/office/drawing/2014/main" id="{F9471CAE-9E72-4784-8097-F90845BF8053}"/>
                  </a:ext>
                </a:extLst>
              </p:cNvPr>
              <p:cNvPicPr/>
              <p:nvPr/>
            </p:nvPicPr>
            <p:blipFill>
              <a:blip r:embed="rId10" cstate="print"/>
              <a:stretch>
                <a:fillRect/>
              </a:stretch>
            </p:blipFill>
            <p:spPr>
              <a:xfrm>
                <a:off x="1396605" y="8544012"/>
                <a:ext cx="66471" cy="76911"/>
              </a:xfrm>
              <a:prstGeom prst="rect">
                <a:avLst/>
              </a:prstGeom>
            </p:spPr>
          </p:pic>
          <p:pic>
            <p:nvPicPr>
              <p:cNvPr id="19" name="object 15">
                <a:extLst>
                  <a:ext uri="{FF2B5EF4-FFF2-40B4-BE49-F238E27FC236}">
                    <a16:creationId xmlns="" xmlns:a16="http://schemas.microsoft.com/office/drawing/2014/main" id="{EF3F846E-29AC-4133-81E1-246BFF9A8108}"/>
                  </a:ext>
                </a:extLst>
              </p:cNvPr>
              <p:cNvPicPr/>
              <p:nvPr/>
            </p:nvPicPr>
            <p:blipFill>
              <a:blip r:embed="rId11" cstate="print"/>
              <a:stretch>
                <a:fillRect/>
              </a:stretch>
            </p:blipFill>
            <p:spPr>
              <a:xfrm>
                <a:off x="1482771" y="8544012"/>
                <a:ext cx="66471" cy="76911"/>
              </a:xfrm>
              <a:prstGeom prst="rect">
                <a:avLst/>
              </a:prstGeom>
            </p:spPr>
          </p:pic>
          <p:sp>
            <p:nvSpPr>
              <p:cNvPr id="20" name="object 16">
                <a:extLst>
                  <a:ext uri="{FF2B5EF4-FFF2-40B4-BE49-F238E27FC236}">
                    <a16:creationId xmlns="" xmlns:a16="http://schemas.microsoft.com/office/drawing/2014/main" id="{4DE75F48-C908-47FD-8E30-0779D7200B66}"/>
                  </a:ext>
                </a:extLst>
              </p:cNvPr>
              <p:cNvSpPr/>
              <p:nvPr/>
            </p:nvSpPr>
            <p:spPr>
              <a:xfrm>
                <a:off x="1489430" y="8408555"/>
                <a:ext cx="54610" cy="8255"/>
              </a:xfrm>
              <a:custGeom>
                <a:avLst/>
                <a:gdLst/>
                <a:ahLst/>
                <a:cxnLst/>
                <a:rect l="l" t="t" r="r" b="b"/>
                <a:pathLst>
                  <a:path w="54609" h="8254">
                    <a:moveTo>
                      <a:pt x="54533" y="0"/>
                    </a:moveTo>
                    <a:lnTo>
                      <a:pt x="0" y="0"/>
                    </a:lnTo>
                    <a:lnTo>
                      <a:pt x="0" y="8115"/>
                    </a:lnTo>
                    <a:lnTo>
                      <a:pt x="54533" y="8115"/>
                    </a:lnTo>
                    <a:lnTo>
                      <a:pt x="54533" y="0"/>
                    </a:lnTo>
                    <a:close/>
                  </a:path>
                </a:pathLst>
              </a:custGeom>
              <a:solidFill>
                <a:srgbClr val="58595B"/>
              </a:solidFill>
            </p:spPr>
            <p:txBody>
              <a:bodyPr wrap="square" lIns="0" tIns="0" rIns="0" bIns="0" rtlCol="0"/>
              <a:lstStyle/>
              <a:p>
                <a:endParaRPr/>
              </a:p>
            </p:txBody>
          </p:sp>
          <p:pic>
            <p:nvPicPr>
              <p:cNvPr id="21" name="object 17">
                <a:extLst>
                  <a:ext uri="{FF2B5EF4-FFF2-40B4-BE49-F238E27FC236}">
                    <a16:creationId xmlns="" xmlns:a16="http://schemas.microsoft.com/office/drawing/2014/main" id="{9EB60AFA-358D-42CC-B13B-9466788C84CC}"/>
                  </a:ext>
                </a:extLst>
              </p:cNvPr>
              <p:cNvPicPr/>
              <p:nvPr/>
            </p:nvPicPr>
            <p:blipFill>
              <a:blip r:embed="rId12" cstate="print"/>
              <a:stretch>
                <a:fillRect/>
              </a:stretch>
            </p:blipFill>
            <p:spPr>
              <a:xfrm>
                <a:off x="644093" y="7556702"/>
                <a:ext cx="895848" cy="769188"/>
              </a:xfrm>
              <a:prstGeom prst="rect">
                <a:avLst/>
              </a:prstGeom>
            </p:spPr>
          </p:pic>
        </p:grpSp>
      </p:grpSp>
    </p:spTree>
    <p:extLst>
      <p:ext uri="{BB962C8B-B14F-4D97-AF65-F5344CB8AC3E}">
        <p14:creationId xmlns:p14="http://schemas.microsoft.com/office/powerpoint/2010/main" val="228898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DE89B435-92D4-41DD-B01A-AFF526D57050}" type="slidenum">
              <a:rPr lang="ru-RU" smtClean="0"/>
              <a:pPr>
                <a:defRPr/>
              </a:pPr>
              <a:t>7</a:t>
            </a:fld>
            <a:endParaRPr lang="ru-RU"/>
          </a:p>
        </p:txBody>
      </p:sp>
      <p:sp>
        <p:nvSpPr>
          <p:cNvPr id="12" name="Rectangle 2"/>
          <p:cNvSpPr>
            <a:spLocks noChangeArrowheads="1"/>
          </p:cNvSpPr>
          <p:nvPr/>
        </p:nvSpPr>
        <p:spPr bwMode="auto">
          <a:xfrm>
            <a:off x="2741695" y="237949"/>
            <a:ext cx="8396148"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Lucida Sans Unicode" panose="020B0602030504020204" pitchFamily="34" charset="0"/>
                <a:cs typeface="Lucida Sans Unicode" panose="020B0602030504020204" pitchFamily="34" charset="0"/>
              </a:defRPr>
            </a:lvl9pPr>
          </a:lstStyle>
          <a:p>
            <a:pPr algn="ctr">
              <a:spcBef>
                <a:spcPct val="0"/>
              </a:spcBef>
              <a:buClrTx/>
              <a:buFontTx/>
              <a:buNone/>
            </a:pPr>
            <a:r>
              <a:rPr lang="ru-RU" altLang="ru-RU" sz="2000" b="1" dirty="0">
                <a:solidFill>
                  <a:srgbClr val="376092"/>
                </a:solidFill>
              </a:rPr>
              <a:t>Мероприятия, </a:t>
            </a:r>
            <a:r>
              <a:rPr lang="ru-RU" altLang="ru-RU" sz="2000" b="1" dirty="0" smtClean="0">
                <a:solidFill>
                  <a:srgbClr val="376092"/>
                </a:solidFill>
              </a:rPr>
              <a:t>подлежащие возмещению в соответствии с Правилами</a:t>
            </a:r>
            <a:endParaRPr lang="ru-RU" altLang="ru-RU" sz="2000" b="1" dirty="0">
              <a:solidFill>
                <a:srgbClr val="376092"/>
              </a:solidFill>
            </a:endParaRPr>
          </a:p>
        </p:txBody>
      </p:sp>
      <p:grpSp>
        <p:nvGrpSpPr>
          <p:cNvPr id="13" name="Группа 12">
            <a:extLst>
              <a:ext uri="{FF2B5EF4-FFF2-40B4-BE49-F238E27FC236}">
                <a16:creationId xmlns="" xmlns:a16="http://schemas.microsoft.com/office/drawing/2014/main" id="{45014156-0806-4D7B-AD72-53E6D48B9F2D}"/>
              </a:ext>
            </a:extLst>
          </p:cNvPr>
          <p:cNvGrpSpPr/>
          <p:nvPr/>
        </p:nvGrpSpPr>
        <p:grpSpPr>
          <a:xfrm>
            <a:off x="0" y="-17387"/>
            <a:ext cx="1588770" cy="6875387"/>
            <a:chOff x="165711" y="141391"/>
            <a:chExt cx="2647850" cy="8858781"/>
          </a:xfrm>
        </p:grpSpPr>
        <p:sp>
          <p:nvSpPr>
            <p:cNvPr id="14" name="object 3">
              <a:extLst>
                <a:ext uri="{FF2B5EF4-FFF2-40B4-BE49-F238E27FC236}">
                  <a16:creationId xmlns="" xmlns:a16="http://schemas.microsoft.com/office/drawing/2014/main" id="{25560B43-C6CA-4066-9D33-94DA62021647}"/>
                </a:ext>
              </a:extLst>
            </p:cNvPr>
            <p:cNvSpPr/>
            <p:nvPr/>
          </p:nvSpPr>
          <p:spPr>
            <a:xfrm>
              <a:off x="165711" y="143827"/>
              <a:ext cx="2628290" cy="8856345"/>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pic>
          <p:nvPicPr>
            <p:cNvPr id="15" name="object 4">
              <a:extLst>
                <a:ext uri="{FF2B5EF4-FFF2-40B4-BE49-F238E27FC236}">
                  <a16:creationId xmlns="" xmlns:a16="http://schemas.microsoft.com/office/drawing/2014/main" id="{599A091A-BF80-4610-8169-DD107386513D}"/>
                </a:ext>
              </a:extLst>
            </p:cNvPr>
            <p:cNvPicPr/>
            <p:nvPr/>
          </p:nvPicPr>
          <p:blipFill>
            <a:blip r:embed="rId2" cstate="print"/>
            <a:stretch>
              <a:fillRect/>
            </a:stretch>
          </p:blipFill>
          <p:spPr>
            <a:xfrm>
              <a:off x="2087180" y="141391"/>
              <a:ext cx="726381" cy="8858650"/>
            </a:xfrm>
            <a:prstGeom prst="rect">
              <a:avLst/>
            </a:prstGeom>
          </p:spPr>
        </p:pic>
        <p:grpSp>
          <p:nvGrpSpPr>
            <p:cNvPr id="16" name="Group 7">
              <a:extLst>
                <a:ext uri="{FF2B5EF4-FFF2-40B4-BE49-F238E27FC236}">
                  <a16:creationId xmlns="" xmlns:a16="http://schemas.microsoft.com/office/drawing/2014/main" id="{2DA1FF5F-69E6-4BDE-91E0-0F1510C40992}"/>
                </a:ext>
              </a:extLst>
            </p:cNvPr>
            <p:cNvGrpSpPr/>
            <p:nvPr/>
          </p:nvGrpSpPr>
          <p:grpSpPr>
            <a:xfrm>
              <a:off x="656706" y="7554298"/>
              <a:ext cx="914452" cy="1075534"/>
              <a:chOff x="634994" y="7556702"/>
              <a:chExt cx="914452" cy="1075534"/>
            </a:xfrm>
          </p:grpSpPr>
          <p:pic>
            <p:nvPicPr>
              <p:cNvPr id="17" name="object 5">
                <a:extLst>
                  <a:ext uri="{FF2B5EF4-FFF2-40B4-BE49-F238E27FC236}">
                    <a16:creationId xmlns="" xmlns:a16="http://schemas.microsoft.com/office/drawing/2014/main" id="{2F4473A3-5C74-4413-9C1A-A60D761FAA98}"/>
                  </a:ext>
                </a:extLst>
              </p:cNvPr>
              <p:cNvPicPr/>
              <p:nvPr/>
            </p:nvPicPr>
            <p:blipFill>
              <a:blip r:embed="rId3" cstate="print"/>
              <a:stretch>
                <a:fillRect/>
              </a:stretch>
            </p:blipFill>
            <p:spPr>
              <a:xfrm>
                <a:off x="637218" y="8429396"/>
                <a:ext cx="163266" cy="78676"/>
              </a:xfrm>
              <a:prstGeom prst="rect">
                <a:avLst/>
              </a:prstGeom>
            </p:spPr>
          </p:pic>
          <p:pic>
            <p:nvPicPr>
              <p:cNvPr id="18" name="object 6">
                <a:extLst>
                  <a:ext uri="{FF2B5EF4-FFF2-40B4-BE49-F238E27FC236}">
                    <a16:creationId xmlns="" xmlns:a16="http://schemas.microsoft.com/office/drawing/2014/main" id="{E340FA12-DE45-4257-8A24-D4A844C0A607}"/>
                  </a:ext>
                </a:extLst>
              </p:cNvPr>
              <p:cNvPicPr/>
              <p:nvPr/>
            </p:nvPicPr>
            <p:blipFill>
              <a:blip r:embed="rId4" cstate="print"/>
              <a:stretch>
                <a:fillRect/>
              </a:stretch>
            </p:blipFill>
            <p:spPr>
              <a:xfrm>
                <a:off x="822641" y="8430279"/>
                <a:ext cx="341118" cy="89959"/>
              </a:xfrm>
              <a:prstGeom prst="rect">
                <a:avLst/>
              </a:prstGeom>
            </p:spPr>
          </p:pic>
          <p:sp>
            <p:nvSpPr>
              <p:cNvPr id="19" name="object 7">
                <a:extLst>
                  <a:ext uri="{FF2B5EF4-FFF2-40B4-BE49-F238E27FC236}">
                    <a16:creationId xmlns="" xmlns:a16="http://schemas.microsoft.com/office/drawing/2014/main" id="{8BE0D24B-0D29-4FCA-B432-D75B29BC3C2A}"/>
                  </a:ext>
                </a:extLst>
              </p:cNvPr>
              <p:cNvSpPr/>
              <p:nvPr/>
            </p:nvSpPr>
            <p:spPr>
              <a:xfrm>
                <a:off x="1192096" y="8430277"/>
                <a:ext cx="62230" cy="77470"/>
              </a:xfrm>
              <a:custGeom>
                <a:avLst/>
                <a:gdLst/>
                <a:ahLst/>
                <a:cxnLst/>
                <a:rect l="l" t="t" r="r" b="b"/>
                <a:pathLst>
                  <a:path w="62230" h="77470">
                    <a:moveTo>
                      <a:pt x="10883" y="0"/>
                    </a:moveTo>
                    <a:lnTo>
                      <a:pt x="0" y="0"/>
                    </a:lnTo>
                    <a:lnTo>
                      <a:pt x="0" y="76923"/>
                    </a:lnTo>
                    <a:lnTo>
                      <a:pt x="31750" y="76923"/>
                    </a:lnTo>
                    <a:lnTo>
                      <a:pt x="44600" y="75284"/>
                    </a:lnTo>
                    <a:lnTo>
                      <a:pt x="54124" y="70399"/>
                    </a:lnTo>
                    <a:lnTo>
                      <a:pt x="55698" y="68249"/>
                    </a:lnTo>
                    <a:lnTo>
                      <a:pt x="10883" y="68249"/>
                    </a:lnTo>
                    <a:lnTo>
                      <a:pt x="10883" y="35483"/>
                    </a:lnTo>
                    <a:lnTo>
                      <a:pt x="56574" y="35483"/>
                    </a:lnTo>
                    <a:lnTo>
                      <a:pt x="54738" y="32935"/>
                    </a:lnTo>
                    <a:lnTo>
                      <a:pt x="45848" y="28348"/>
                    </a:lnTo>
                    <a:lnTo>
                      <a:pt x="33731" y="26809"/>
                    </a:lnTo>
                    <a:lnTo>
                      <a:pt x="10883" y="26809"/>
                    </a:lnTo>
                    <a:lnTo>
                      <a:pt x="10883" y="0"/>
                    </a:lnTo>
                    <a:close/>
                  </a:path>
                  <a:path w="62230" h="77470">
                    <a:moveTo>
                      <a:pt x="56574" y="35483"/>
                    </a:moveTo>
                    <a:lnTo>
                      <a:pt x="44170" y="35483"/>
                    </a:lnTo>
                    <a:lnTo>
                      <a:pt x="51079" y="40436"/>
                    </a:lnTo>
                    <a:lnTo>
                      <a:pt x="51079" y="51320"/>
                    </a:lnTo>
                    <a:lnTo>
                      <a:pt x="49782" y="58643"/>
                    </a:lnTo>
                    <a:lnTo>
                      <a:pt x="45972" y="63942"/>
                    </a:lnTo>
                    <a:lnTo>
                      <a:pt x="39769" y="67163"/>
                    </a:lnTo>
                    <a:lnTo>
                      <a:pt x="31292" y="68249"/>
                    </a:lnTo>
                    <a:lnTo>
                      <a:pt x="55698" y="68249"/>
                    </a:lnTo>
                    <a:lnTo>
                      <a:pt x="60042" y="62318"/>
                    </a:lnTo>
                    <a:lnTo>
                      <a:pt x="62077" y="51092"/>
                    </a:lnTo>
                    <a:lnTo>
                      <a:pt x="60211" y="40531"/>
                    </a:lnTo>
                    <a:lnTo>
                      <a:pt x="56574" y="35483"/>
                    </a:lnTo>
                    <a:close/>
                  </a:path>
                </a:pathLst>
              </a:custGeom>
              <a:solidFill>
                <a:srgbClr val="58595B"/>
              </a:solidFill>
            </p:spPr>
            <p:txBody>
              <a:bodyPr wrap="square" lIns="0" tIns="0" rIns="0" bIns="0" rtlCol="0"/>
              <a:lstStyle/>
              <a:p>
                <a:endParaRPr/>
              </a:p>
            </p:txBody>
          </p:sp>
          <p:pic>
            <p:nvPicPr>
              <p:cNvPr id="20" name="object 8">
                <a:extLst>
                  <a:ext uri="{FF2B5EF4-FFF2-40B4-BE49-F238E27FC236}">
                    <a16:creationId xmlns="" xmlns:a16="http://schemas.microsoft.com/office/drawing/2014/main" id="{BB54184F-310A-4465-B2C5-16C932CC356B}"/>
                  </a:ext>
                </a:extLst>
              </p:cNvPr>
              <p:cNvPicPr/>
              <p:nvPr/>
            </p:nvPicPr>
            <p:blipFill>
              <a:blip r:embed="rId5" cstate="print"/>
              <a:stretch>
                <a:fillRect/>
              </a:stretch>
            </p:blipFill>
            <p:spPr>
              <a:xfrm>
                <a:off x="1274796" y="8430279"/>
                <a:ext cx="66154" cy="76911"/>
              </a:xfrm>
              <a:prstGeom prst="rect">
                <a:avLst/>
              </a:prstGeom>
            </p:spPr>
          </p:pic>
          <p:pic>
            <p:nvPicPr>
              <p:cNvPr id="21" name="object 9">
                <a:extLst>
                  <a:ext uri="{FF2B5EF4-FFF2-40B4-BE49-F238E27FC236}">
                    <a16:creationId xmlns="" xmlns:a16="http://schemas.microsoft.com/office/drawing/2014/main" id="{94AAC41D-D133-4B97-B07B-84A8D5B30D30}"/>
                  </a:ext>
                </a:extLst>
              </p:cNvPr>
              <p:cNvPicPr/>
              <p:nvPr/>
            </p:nvPicPr>
            <p:blipFill>
              <a:blip r:embed="rId6" cstate="print"/>
              <a:stretch>
                <a:fillRect/>
              </a:stretch>
            </p:blipFill>
            <p:spPr>
              <a:xfrm>
                <a:off x="1369272" y="8430277"/>
                <a:ext cx="85153" cy="76923"/>
              </a:xfrm>
              <a:prstGeom prst="rect">
                <a:avLst/>
              </a:prstGeom>
            </p:spPr>
          </p:pic>
          <p:sp>
            <p:nvSpPr>
              <p:cNvPr id="22" name="object 10">
                <a:extLst>
                  <a:ext uri="{FF2B5EF4-FFF2-40B4-BE49-F238E27FC236}">
                    <a16:creationId xmlns="" xmlns:a16="http://schemas.microsoft.com/office/drawing/2014/main" id="{20AC1A1B-3967-40C9-90D3-F1B35F2154B1}"/>
                  </a:ext>
                </a:extLst>
              </p:cNvPr>
              <p:cNvSpPr/>
              <p:nvPr/>
            </p:nvSpPr>
            <p:spPr>
              <a:xfrm>
                <a:off x="1482771" y="8430279"/>
                <a:ext cx="66675" cy="77470"/>
              </a:xfrm>
              <a:custGeom>
                <a:avLst/>
                <a:gdLst/>
                <a:ahLst/>
                <a:cxnLst/>
                <a:rect l="l" t="t" r="r" b="b"/>
                <a:pathLst>
                  <a:path w="66675" h="77470">
                    <a:moveTo>
                      <a:pt x="66471" y="0"/>
                    </a:moveTo>
                    <a:lnTo>
                      <a:pt x="56349" y="0"/>
                    </a:lnTo>
                    <a:lnTo>
                      <a:pt x="10871" y="59334"/>
                    </a:lnTo>
                    <a:lnTo>
                      <a:pt x="10871" y="0"/>
                    </a:lnTo>
                    <a:lnTo>
                      <a:pt x="0" y="0"/>
                    </a:lnTo>
                    <a:lnTo>
                      <a:pt x="0" y="76911"/>
                    </a:lnTo>
                    <a:lnTo>
                      <a:pt x="10096" y="76911"/>
                    </a:lnTo>
                    <a:lnTo>
                      <a:pt x="55689" y="17691"/>
                    </a:lnTo>
                    <a:lnTo>
                      <a:pt x="55689" y="76911"/>
                    </a:lnTo>
                    <a:lnTo>
                      <a:pt x="66471" y="76911"/>
                    </a:lnTo>
                    <a:lnTo>
                      <a:pt x="66471" y="0"/>
                    </a:lnTo>
                    <a:close/>
                  </a:path>
                </a:pathLst>
              </a:custGeom>
              <a:solidFill>
                <a:srgbClr val="58595B"/>
              </a:solidFill>
            </p:spPr>
            <p:txBody>
              <a:bodyPr wrap="square" lIns="0" tIns="0" rIns="0" bIns="0" rtlCol="0"/>
              <a:lstStyle/>
              <a:p>
                <a:endParaRPr/>
              </a:p>
            </p:txBody>
          </p:sp>
          <p:pic>
            <p:nvPicPr>
              <p:cNvPr id="23" name="object 11">
                <a:extLst>
                  <a:ext uri="{FF2B5EF4-FFF2-40B4-BE49-F238E27FC236}">
                    <a16:creationId xmlns="" xmlns:a16="http://schemas.microsoft.com/office/drawing/2014/main" id="{7454DA5C-605C-4897-83FD-376FC559181E}"/>
                  </a:ext>
                </a:extLst>
              </p:cNvPr>
              <p:cNvPicPr/>
              <p:nvPr/>
            </p:nvPicPr>
            <p:blipFill>
              <a:blip r:embed="rId7" cstate="print"/>
              <a:stretch>
                <a:fillRect/>
              </a:stretch>
            </p:blipFill>
            <p:spPr>
              <a:xfrm>
                <a:off x="634994" y="8541165"/>
                <a:ext cx="188554" cy="82626"/>
              </a:xfrm>
              <a:prstGeom prst="rect">
                <a:avLst/>
              </a:prstGeom>
            </p:spPr>
          </p:pic>
          <p:pic>
            <p:nvPicPr>
              <p:cNvPr id="24" name="object 12">
                <a:extLst>
                  <a:ext uri="{FF2B5EF4-FFF2-40B4-BE49-F238E27FC236}">
                    <a16:creationId xmlns="" xmlns:a16="http://schemas.microsoft.com/office/drawing/2014/main" id="{C5E23C37-CD07-411A-B370-A2BAC426DE68}"/>
                  </a:ext>
                </a:extLst>
              </p:cNvPr>
              <p:cNvPicPr/>
              <p:nvPr/>
            </p:nvPicPr>
            <p:blipFill>
              <a:blip r:embed="rId8" cstate="print"/>
              <a:stretch>
                <a:fillRect/>
              </a:stretch>
            </p:blipFill>
            <p:spPr>
              <a:xfrm>
                <a:off x="845724" y="8544010"/>
                <a:ext cx="164275" cy="88226"/>
              </a:xfrm>
              <a:prstGeom prst="rect">
                <a:avLst/>
              </a:prstGeom>
            </p:spPr>
          </p:pic>
          <p:pic>
            <p:nvPicPr>
              <p:cNvPr id="25" name="object 13">
                <a:extLst>
                  <a:ext uri="{FF2B5EF4-FFF2-40B4-BE49-F238E27FC236}">
                    <a16:creationId xmlns="" xmlns:a16="http://schemas.microsoft.com/office/drawing/2014/main" id="{9B16F169-76EE-4D2A-B34B-A005198DD3A9}"/>
                  </a:ext>
                </a:extLst>
              </p:cNvPr>
              <p:cNvPicPr/>
              <p:nvPr/>
            </p:nvPicPr>
            <p:blipFill>
              <a:blip r:embed="rId9" cstate="print"/>
              <a:stretch>
                <a:fillRect/>
              </a:stretch>
            </p:blipFill>
            <p:spPr>
              <a:xfrm>
                <a:off x="1057757" y="8543142"/>
                <a:ext cx="319289" cy="78663"/>
              </a:xfrm>
              <a:prstGeom prst="rect">
                <a:avLst/>
              </a:prstGeom>
            </p:spPr>
          </p:pic>
          <p:pic>
            <p:nvPicPr>
              <p:cNvPr id="26" name="object 14">
                <a:extLst>
                  <a:ext uri="{FF2B5EF4-FFF2-40B4-BE49-F238E27FC236}">
                    <a16:creationId xmlns="" xmlns:a16="http://schemas.microsoft.com/office/drawing/2014/main" id="{F9471CAE-9E72-4784-8097-F90845BF8053}"/>
                  </a:ext>
                </a:extLst>
              </p:cNvPr>
              <p:cNvPicPr/>
              <p:nvPr/>
            </p:nvPicPr>
            <p:blipFill>
              <a:blip r:embed="rId10" cstate="print"/>
              <a:stretch>
                <a:fillRect/>
              </a:stretch>
            </p:blipFill>
            <p:spPr>
              <a:xfrm>
                <a:off x="1396605" y="8544012"/>
                <a:ext cx="66471" cy="76911"/>
              </a:xfrm>
              <a:prstGeom prst="rect">
                <a:avLst/>
              </a:prstGeom>
            </p:spPr>
          </p:pic>
          <p:pic>
            <p:nvPicPr>
              <p:cNvPr id="27" name="object 15">
                <a:extLst>
                  <a:ext uri="{FF2B5EF4-FFF2-40B4-BE49-F238E27FC236}">
                    <a16:creationId xmlns="" xmlns:a16="http://schemas.microsoft.com/office/drawing/2014/main" id="{EF3F846E-29AC-4133-81E1-246BFF9A8108}"/>
                  </a:ext>
                </a:extLst>
              </p:cNvPr>
              <p:cNvPicPr/>
              <p:nvPr/>
            </p:nvPicPr>
            <p:blipFill>
              <a:blip r:embed="rId11" cstate="print"/>
              <a:stretch>
                <a:fillRect/>
              </a:stretch>
            </p:blipFill>
            <p:spPr>
              <a:xfrm>
                <a:off x="1482771" y="8544012"/>
                <a:ext cx="66471" cy="76911"/>
              </a:xfrm>
              <a:prstGeom prst="rect">
                <a:avLst/>
              </a:prstGeom>
            </p:spPr>
          </p:pic>
          <p:sp>
            <p:nvSpPr>
              <p:cNvPr id="28" name="object 16">
                <a:extLst>
                  <a:ext uri="{FF2B5EF4-FFF2-40B4-BE49-F238E27FC236}">
                    <a16:creationId xmlns="" xmlns:a16="http://schemas.microsoft.com/office/drawing/2014/main" id="{4DE75F48-C908-47FD-8E30-0779D7200B66}"/>
                  </a:ext>
                </a:extLst>
              </p:cNvPr>
              <p:cNvSpPr/>
              <p:nvPr/>
            </p:nvSpPr>
            <p:spPr>
              <a:xfrm>
                <a:off x="1489430" y="8408555"/>
                <a:ext cx="54610" cy="8255"/>
              </a:xfrm>
              <a:custGeom>
                <a:avLst/>
                <a:gdLst/>
                <a:ahLst/>
                <a:cxnLst/>
                <a:rect l="l" t="t" r="r" b="b"/>
                <a:pathLst>
                  <a:path w="54609" h="8254">
                    <a:moveTo>
                      <a:pt x="54533" y="0"/>
                    </a:moveTo>
                    <a:lnTo>
                      <a:pt x="0" y="0"/>
                    </a:lnTo>
                    <a:lnTo>
                      <a:pt x="0" y="8115"/>
                    </a:lnTo>
                    <a:lnTo>
                      <a:pt x="54533" y="8115"/>
                    </a:lnTo>
                    <a:lnTo>
                      <a:pt x="54533" y="0"/>
                    </a:lnTo>
                    <a:close/>
                  </a:path>
                </a:pathLst>
              </a:custGeom>
              <a:solidFill>
                <a:srgbClr val="58595B"/>
              </a:solidFill>
            </p:spPr>
            <p:txBody>
              <a:bodyPr wrap="square" lIns="0" tIns="0" rIns="0" bIns="0" rtlCol="0"/>
              <a:lstStyle/>
              <a:p>
                <a:endParaRPr/>
              </a:p>
            </p:txBody>
          </p:sp>
          <p:pic>
            <p:nvPicPr>
              <p:cNvPr id="29" name="object 17">
                <a:extLst>
                  <a:ext uri="{FF2B5EF4-FFF2-40B4-BE49-F238E27FC236}">
                    <a16:creationId xmlns="" xmlns:a16="http://schemas.microsoft.com/office/drawing/2014/main" id="{9EB60AFA-358D-42CC-B13B-9466788C84CC}"/>
                  </a:ext>
                </a:extLst>
              </p:cNvPr>
              <p:cNvPicPr/>
              <p:nvPr/>
            </p:nvPicPr>
            <p:blipFill>
              <a:blip r:embed="rId12" cstate="print"/>
              <a:stretch>
                <a:fillRect/>
              </a:stretch>
            </p:blipFill>
            <p:spPr>
              <a:xfrm>
                <a:off x="644093" y="7556702"/>
                <a:ext cx="895848" cy="769188"/>
              </a:xfrm>
              <a:prstGeom prst="rect">
                <a:avLst/>
              </a:prstGeom>
            </p:spPr>
          </p:pic>
        </p:grpSp>
      </p:grpSp>
      <p:graphicFrame>
        <p:nvGraphicFramePr>
          <p:cNvPr id="2" name="Схема 1"/>
          <p:cNvGraphicFramePr/>
          <p:nvPr>
            <p:extLst>
              <p:ext uri="{D42A27DB-BD31-4B8C-83A1-F6EECF244321}">
                <p14:modId xmlns:p14="http://schemas.microsoft.com/office/powerpoint/2010/main" val="2331043767"/>
              </p:ext>
            </p:extLst>
          </p:nvPr>
        </p:nvGraphicFramePr>
        <p:xfrm>
          <a:off x="2148840" y="834390"/>
          <a:ext cx="8675370" cy="530394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294368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Номер слайда 18"/>
          <p:cNvSpPr>
            <a:spLocks noGrp="1"/>
          </p:cNvSpPr>
          <p:nvPr>
            <p:ph type="sldNum" sz="quarter" idx="12"/>
          </p:nvPr>
        </p:nvSpPr>
        <p:spPr/>
        <p:txBody>
          <a:bodyPr/>
          <a:lstStyle/>
          <a:p>
            <a:pPr>
              <a:defRPr/>
            </a:pPr>
            <a:fld id="{DE89B435-92D4-41DD-B01A-AFF526D57050}" type="slidenum">
              <a:rPr lang="ru-RU" smtClean="0"/>
              <a:pPr>
                <a:defRPr/>
              </a:pPr>
              <a:t>8</a:t>
            </a:fld>
            <a:endParaRPr lang="ru-RU" dirty="0"/>
          </a:p>
        </p:txBody>
      </p:sp>
      <p:sp>
        <p:nvSpPr>
          <p:cNvPr id="3" name="Прямоугольник 2"/>
          <p:cNvSpPr/>
          <p:nvPr/>
        </p:nvSpPr>
        <p:spPr>
          <a:xfrm>
            <a:off x="2322214" y="274320"/>
            <a:ext cx="9656426" cy="5847755"/>
          </a:xfrm>
          <a:prstGeom prst="rect">
            <a:avLst/>
          </a:prstGeom>
        </p:spPr>
        <p:txBody>
          <a:bodyPr wrap="square">
            <a:spAutoFit/>
          </a:bodyPr>
          <a:lstStyle/>
          <a:p>
            <a:pPr algn="ctr"/>
            <a:r>
              <a:rPr lang="ru-RU" sz="1700" b="1" dirty="0">
                <a:solidFill>
                  <a:srgbClr val="FF0000"/>
                </a:solidFill>
                <a:latin typeface="Arial" panose="020B0604020202020204" pitchFamily="34" charset="0"/>
                <a:cs typeface="Arial" panose="020B0604020202020204" pitchFamily="34" charset="0"/>
              </a:rPr>
              <a:t> </a:t>
            </a:r>
            <a:r>
              <a:rPr lang="ru-RU" sz="1700" b="1" dirty="0" smtClean="0">
                <a:solidFill>
                  <a:srgbClr val="FF0000"/>
                </a:solidFill>
                <a:latin typeface="Arial" panose="020B0604020202020204" pitchFamily="34" charset="0"/>
                <a:cs typeface="Arial" panose="020B0604020202020204" pitchFamily="34" charset="0"/>
              </a:rPr>
              <a:t>            </a:t>
            </a:r>
            <a:r>
              <a:rPr lang="ru-RU" sz="1700" b="1" u="sng" dirty="0" smtClean="0">
                <a:solidFill>
                  <a:srgbClr val="FF0000"/>
                </a:solidFill>
                <a:latin typeface="Arial" panose="020B0604020202020204" pitchFamily="34" charset="0"/>
                <a:cs typeface="Arial" panose="020B0604020202020204" pitchFamily="34" charset="0"/>
              </a:rPr>
              <a:t>Сроки предоставления, а также </a:t>
            </a:r>
            <a:r>
              <a:rPr lang="ru-RU" sz="1700" b="1" u="sng" dirty="0">
                <a:solidFill>
                  <a:srgbClr val="FF0000"/>
                </a:solidFill>
                <a:latin typeface="Arial" panose="020B0604020202020204" pitchFamily="34" charset="0"/>
                <a:cs typeface="Arial" panose="020B0604020202020204" pitchFamily="34" charset="0"/>
              </a:rPr>
              <a:t>п</a:t>
            </a:r>
            <a:r>
              <a:rPr lang="ru-RU" sz="1700" b="1" u="sng" dirty="0" smtClean="0">
                <a:solidFill>
                  <a:srgbClr val="FF0000"/>
                </a:solidFill>
                <a:latin typeface="Arial" panose="020B0604020202020204" pitchFamily="34" charset="0"/>
                <a:cs typeface="Arial" panose="020B0604020202020204" pitchFamily="34" charset="0"/>
              </a:rPr>
              <a:t>еречень необходимых документов указаны в пунктах 4-6 Правил</a:t>
            </a:r>
          </a:p>
          <a:p>
            <a:pPr algn="just"/>
            <a:endParaRPr lang="ru-RU" sz="1700" dirty="0" smtClean="0">
              <a:solidFill>
                <a:srgbClr val="0070C0"/>
              </a:solidFill>
              <a:latin typeface="Arial" panose="020B0604020202020204" pitchFamily="34" charset="0"/>
              <a:cs typeface="Arial" panose="020B0604020202020204" pitchFamily="34" charset="0"/>
            </a:endParaRPr>
          </a:p>
          <a:p>
            <a:pPr algn="just"/>
            <a:r>
              <a:rPr lang="ru-RU" sz="1700" dirty="0" smtClean="0">
                <a:solidFill>
                  <a:srgbClr val="0070C0"/>
                </a:solidFill>
                <a:latin typeface="Arial" panose="020B0604020202020204" pitchFamily="34" charset="0"/>
                <a:cs typeface="Arial" panose="020B0604020202020204" pitchFamily="34" charset="0"/>
              </a:rPr>
              <a:t>Предельный срок обращения </a:t>
            </a:r>
            <a:r>
              <a:rPr lang="ru-RU" sz="1700" dirty="0">
                <a:solidFill>
                  <a:srgbClr val="0070C0"/>
                </a:solidFill>
                <a:latin typeface="Arial" panose="020B0604020202020204" pitchFamily="34" charset="0"/>
                <a:cs typeface="Arial" panose="020B0604020202020204" pitchFamily="34" charset="0"/>
              </a:rPr>
              <a:t>работодателя с заявлением о финансовом обеспечении предупредительных мер (далее - заявление) </a:t>
            </a:r>
            <a:r>
              <a:rPr lang="ru-RU" sz="1700" dirty="0" smtClean="0">
                <a:solidFill>
                  <a:srgbClr val="0070C0"/>
                </a:solidFill>
                <a:latin typeface="Arial" panose="020B0604020202020204" pitchFamily="34" charset="0"/>
                <a:cs typeface="Arial" panose="020B0604020202020204" pitchFamily="34" charset="0"/>
              </a:rPr>
              <a:t>(</a:t>
            </a:r>
            <a:r>
              <a:rPr lang="ru-RU" sz="1700" dirty="0" err="1" smtClean="0">
                <a:solidFill>
                  <a:srgbClr val="0070C0"/>
                </a:solidFill>
                <a:latin typeface="Arial" panose="020B0604020202020204" pitchFamily="34" charset="0"/>
                <a:cs typeface="Arial" panose="020B0604020202020204" pitchFamily="34" charset="0"/>
              </a:rPr>
              <a:t>гос.услуга</a:t>
            </a:r>
            <a:r>
              <a:rPr lang="ru-RU" sz="1700" dirty="0" smtClean="0">
                <a:solidFill>
                  <a:srgbClr val="0070C0"/>
                </a:solidFill>
                <a:latin typeface="Arial" panose="020B0604020202020204" pitchFamily="34" charset="0"/>
                <a:cs typeface="Arial" panose="020B0604020202020204" pitchFamily="34" charset="0"/>
              </a:rPr>
              <a:t>) в </a:t>
            </a:r>
            <a:r>
              <a:rPr lang="ru-RU" sz="1700" dirty="0">
                <a:solidFill>
                  <a:srgbClr val="0070C0"/>
                </a:solidFill>
                <a:latin typeface="Arial" panose="020B0604020202020204" pitchFamily="34" charset="0"/>
                <a:cs typeface="Arial" panose="020B0604020202020204" pitchFamily="34" charset="0"/>
              </a:rPr>
              <a:t>территориальный орган Фонда </a:t>
            </a:r>
            <a:r>
              <a:rPr lang="ru-RU" sz="1700" b="1" u="sng" dirty="0">
                <a:solidFill>
                  <a:srgbClr val="0070C0"/>
                </a:solidFill>
                <a:latin typeface="Arial" panose="020B0604020202020204" pitchFamily="34" charset="0"/>
                <a:cs typeface="Arial" panose="020B0604020202020204" pitchFamily="34" charset="0"/>
              </a:rPr>
              <a:t>по месту своей регистрации </a:t>
            </a:r>
            <a:r>
              <a:rPr lang="ru-RU" sz="1700" b="1" u="sng" dirty="0" smtClean="0">
                <a:solidFill>
                  <a:srgbClr val="0070C0"/>
                </a:solidFill>
                <a:latin typeface="Arial" panose="020B0604020202020204" pitchFamily="34" charset="0"/>
                <a:cs typeface="Arial" panose="020B0604020202020204" pitchFamily="34" charset="0"/>
              </a:rPr>
              <a:t>- до </a:t>
            </a:r>
            <a:r>
              <a:rPr lang="ru-RU" sz="1700" b="1" u="sng" dirty="0">
                <a:solidFill>
                  <a:srgbClr val="0070C0"/>
                </a:solidFill>
                <a:latin typeface="Arial" panose="020B0604020202020204" pitchFamily="34" charset="0"/>
                <a:cs typeface="Arial" panose="020B0604020202020204" pitchFamily="34" charset="0"/>
              </a:rPr>
              <a:t>1 августа текущего календарного года</a:t>
            </a:r>
            <a:endParaRPr lang="ru-RU" sz="1700" dirty="0" smtClean="0">
              <a:solidFill>
                <a:srgbClr val="0070C0"/>
              </a:solidFill>
              <a:latin typeface="Arial" panose="020B0604020202020204" pitchFamily="34" charset="0"/>
              <a:cs typeface="Arial" panose="020B0604020202020204" pitchFamily="34" charset="0"/>
            </a:endParaRPr>
          </a:p>
          <a:p>
            <a:pPr algn="just"/>
            <a:endParaRPr lang="ru-RU" sz="1700" b="1" u="sng"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ru-RU" sz="1700" b="1" u="sng"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Основные документы (независимо от выбранного мероприятия/мероприятий)</a:t>
            </a:r>
          </a:p>
          <a:p>
            <a:pPr marL="342900" indent="-342900" algn="just">
              <a:buAutoNum type="arabicPeriod"/>
            </a:pPr>
            <a:r>
              <a:rPr lang="ru-RU" sz="1700" dirty="0" smtClean="0">
                <a:solidFill>
                  <a:srgbClr val="0070C0"/>
                </a:solidFill>
                <a:latin typeface="Arial" panose="020B0604020202020204" pitchFamily="34" charset="0"/>
                <a:cs typeface="Arial" panose="020B0604020202020204" pitchFamily="34" charset="0"/>
              </a:rPr>
              <a:t>Заявление</a:t>
            </a:r>
          </a:p>
          <a:p>
            <a:pPr marL="342900" indent="-342900" algn="just">
              <a:buAutoNum type="arabicPeriod"/>
            </a:pPr>
            <a:r>
              <a:rPr lang="ru-RU" sz="1700" dirty="0">
                <a:solidFill>
                  <a:srgbClr val="0070C0"/>
                </a:solidFill>
                <a:latin typeface="Arial" panose="020B0604020202020204" pitchFamily="34" charset="0"/>
                <a:cs typeface="Arial" panose="020B0604020202020204" pitchFamily="34" charset="0"/>
              </a:rPr>
              <a:t>план финансового обеспечения предупредительных мер в текущем календарном </a:t>
            </a:r>
            <a:r>
              <a:rPr lang="ru-RU" sz="1700" dirty="0" smtClean="0">
                <a:solidFill>
                  <a:srgbClr val="0070C0"/>
                </a:solidFill>
                <a:latin typeface="Arial" panose="020B0604020202020204" pitchFamily="34" charset="0"/>
                <a:cs typeface="Arial" panose="020B0604020202020204" pitchFamily="34" charset="0"/>
              </a:rPr>
              <a:t>году</a:t>
            </a:r>
          </a:p>
          <a:p>
            <a:pPr marL="342900" indent="-342900" algn="just">
              <a:buAutoNum type="arabicPeriod"/>
            </a:pPr>
            <a:r>
              <a:rPr lang="ru-RU" sz="1700" dirty="0">
                <a:solidFill>
                  <a:srgbClr val="0070C0"/>
                </a:solidFill>
                <a:latin typeface="Arial" panose="020B0604020202020204" pitchFamily="34" charset="0"/>
                <a:cs typeface="Arial" panose="020B0604020202020204" pitchFamily="34" charset="0"/>
              </a:rPr>
              <a:t>копия перечня мероприятий по улучшению условий и охраны труда работников, разработанного по результатам проведения специальной оценки условий труда, и (или) копия или выписка из коллективного договора (соглашения по охране труда между работодателем и представительным органом работников)</a:t>
            </a:r>
            <a:endParaRPr lang="ru-RU" sz="1700" dirty="0" smtClean="0">
              <a:solidFill>
                <a:srgbClr val="0070C0"/>
              </a:solidFill>
              <a:latin typeface="Arial" panose="020B0604020202020204" pitchFamily="34" charset="0"/>
              <a:cs typeface="Arial" panose="020B0604020202020204" pitchFamily="34" charset="0"/>
            </a:endParaRPr>
          </a:p>
          <a:p>
            <a:pPr algn="just"/>
            <a:endParaRPr lang="ru-RU" sz="1700" dirty="0" smtClean="0">
              <a:solidFill>
                <a:srgbClr val="0070C0"/>
              </a:solidFill>
              <a:latin typeface="Arial" panose="020B0604020202020204" pitchFamily="34" charset="0"/>
              <a:cs typeface="Arial" panose="020B0604020202020204" pitchFamily="34" charset="0"/>
            </a:endParaRPr>
          </a:p>
          <a:p>
            <a:pPr algn="ctr"/>
            <a:r>
              <a:rPr lang="ru-RU" sz="1700" dirty="0" smtClean="0">
                <a:solidFill>
                  <a:srgbClr val="0070C0"/>
                </a:solidFill>
                <a:latin typeface="Arial" panose="020B0604020202020204" pitchFamily="34" charset="0"/>
                <a:cs typeface="Arial" panose="020B0604020202020204" pitchFamily="34" charset="0"/>
              </a:rPr>
              <a:t>Остальные документы прилагаются в соответствии с выбранным(и) мероприятием(ми) </a:t>
            </a:r>
          </a:p>
          <a:p>
            <a:pPr algn="ctr"/>
            <a:r>
              <a:rPr lang="ru-RU" sz="1700" dirty="0" smtClean="0">
                <a:solidFill>
                  <a:srgbClr val="0070C0"/>
                </a:solidFill>
                <a:latin typeface="Arial" panose="020B0604020202020204" pitchFamily="34" charset="0"/>
                <a:cs typeface="Arial" panose="020B0604020202020204" pitchFamily="34" charset="0"/>
              </a:rPr>
              <a:t>(см. п.6 Правил)</a:t>
            </a:r>
          </a:p>
          <a:p>
            <a:pPr algn="just"/>
            <a:endParaRPr lang="ru-RU" sz="1700" dirty="0" smtClean="0">
              <a:solidFill>
                <a:srgbClr val="7030A0"/>
              </a:solidFill>
              <a:latin typeface="Arial" panose="020B0604020202020204" pitchFamily="34" charset="0"/>
              <a:cs typeface="Arial" panose="020B0604020202020204" pitchFamily="34" charset="0"/>
            </a:endParaRPr>
          </a:p>
          <a:p>
            <a:pPr algn="ctr"/>
            <a:r>
              <a:rPr lang="ru-RU" sz="1700" dirty="0" smtClean="0">
                <a:solidFill>
                  <a:srgbClr val="7030A0"/>
                </a:solidFill>
                <a:latin typeface="Arial" panose="020B0604020202020204" pitchFamily="34" charset="0"/>
                <a:cs typeface="Arial" panose="020B0604020202020204" pitchFamily="34" charset="0"/>
              </a:rPr>
              <a:t>Заявление </a:t>
            </a:r>
            <a:r>
              <a:rPr lang="ru-RU" sz="1700" dirty="0">
                <a:solidFill>
                  <a:srgbClr val="7030A0"/>
                </a:solidFill>
                <a:latin typeface="Arial" panose="020B0604020202020204" pitchFamily="34" charset="0"/>
                <a:cs typeface="Arial" panose="020B0604020202020204" pitchFamily="34" charset="0"/>
              </a:rPr>
              <a:t>с прилагаемыми к нему документами (копиями документов) представляется страхователем либо лицом, представляющим его интересы, на бумажном носителе либо в форме электронного документа.</a:t>
            </a:r>
          </a:p>
          <a:p>
            <a:endParaRPr lang="ru-RU" sz="1700" dirty="0">
              <a:solidFill>
                <a:srgbClr val="0070C0"/>
              </a:solidFill>
              <a:latin typeface="Arial" panose="020B0604020202020204" pitchFamily="34" charset="0"/>
              <a:cs typeface="Arial" panose="020B0604020202020204" pitchFamily="34" charset="0"/>
            </a:endParaRPr>
          </a:p>
        </p:txBody>
      </p:sp>
      <p:grpSp>
        <p:nvGrpSpPr>
          <p:cNvPr id="11" name="Группа 10">
            <a:extLst>
              <a:ext uri="{FF2B5EF4-FFF2-40B4-BE49-F238E27FC236}">
                <a16:creationId xmlns="" xmlns:a16="http://schemas.microsoft.com/office/drawing/2014/main" id="{45014156-0806-4D7B-AD72-53E6D48B9F2D}"/>
              </a:ext>
            </a:extLst>
          </p:cNvPr>
          <p:cNvGrpSpPr/>
          <p:nvPr/>
        </p:nvGrpSpPr>
        <p:grpSpPr>
          <a:xfrm>
            <a:off x="0" y="-17387"/>
            <a:ext cx="1588770" cy="6875387"/>
            <a:chOff x="165711" y="141391"/>
            <a:chExt cx="2647850" cy="8858781"/>
          </a:xfrm>
        </p:grpSpPr>
        <p:sp>
          <p:nvSpPr>
            <p:cNvPr id="12" name="object 3">
              <a:extLst>
                <a:ext uri="{FF2B5EF4-FFF2-40B4-BE49-F238E27FC236}">
                  <a16:creationId xmlns="" xmlns:a16="http://schemas.microsoft.com/office/drawing/2014/main" id="{25560B43-C6CA-4066-9D33-94DA62021647}"/>
                </a:ext>
              </a:extLst>
            </p:cNvPr>
            <p:cNvSpPr/>
            <p:nvPr/>
          </p:nvSpPr>
          <p:spPr>
            <a:xfrm>
              <a:off x="165711" y="143827"/>
              <a:ext cx="2628290" cy="8856345"/>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pic>
          <p:nvPicPr>
            <p:cNvPr id="13" name="object 4">
              <a:extLst>
                <a:ext uri="{FF2B5EF4-FFF2-40B4-BE49-F238E27FC236}">
                  <a16:creationId xmlns="" xmlns:a16="http://schemas.microsoft.com/office/drawing/2014/main" id="{599A091A-BF80-4610-8169-DD107386513D}"/>
                </a:ext>
              </a:extLst>
            </p:cNvPr>
            <p:cNvPicPr/>
            <p:nvPr/>
          </p:nvPicPr>
          <p:blipFill>
            <a:blip r:embed="rId3" cstate="print"/>
            <a:stretch>
              <a:fillRect/>
            </a:stretch>
          </p:blipFill>
          <p:spPr>
            <a:xfrm>
              <a:off x="2087180" y="141391"/>
              <a:ext cx="726381" cy="8858650"/>
            </a:xfrm>
            <a:prstGeom prst="rect">
              <a:avLst/>
            </a:prstGeom>
          </p:spPr>
        </p:pic>
        <p:grpSp>
          <p:nvGrpSpPr>
            <p:cNvPr id="14" name="Group 7">
              <a:extLst>
                <a:ext uri="{FF2B5EF4-FFF2-40B4-BE49-F238E27FC236}">
                  <a16:creationId xmlns="" xmlns:a16="http://schemas.microsoft.com/office/drawing/2014/main" id="{2DA1FF5F-69E6-4BDE-91E0-0F1510C40992}"/>
                </a:ext>
              </a:extLst>
            </p:cNvPr>
            <p:cNvGrpSpPr/>
            <p:nvPr/>
          </p:nvGrpSpPr>
          <p:grpSpPr>
            <a:xfrm>
              <a:off x="656706" y="7554298"/>
              <a:ext cx="914452" cy="1075534"/>
              <a:chOff x="634994" y="7556702"/>
              <a:chExt cx="914452" cy="1075534"/>
            </a:xfrm>
          </p:grpSpPr>
          <p:pic>
            <p:nvPicPr>
              <p:cNvPr id="15" name="object 5">
                <a:extLst>
                  <a:ext uri="{FF2B5EF4-FFF2-40B4-BE49-F238E27FC236}">
                    <a16:creationId xmlns="" xmlns:a16="http://schemas.microsoft.com/office/drawing/2014/main" id="{2F4473A3-5C74-4413-9C1A-A60D761FAA98}"/>
                  </a:ext>
                </a:extLst>
              </p:cNvPr>
              <p:cNvPicPr/>
              <p:nvPr/>
            </p:nvPicPr>
            <p:blipFill>
              <a:blip r:embed="rId4" cstate="print"/>
              <a:stretch>
                <a:fillRect/>
              </a:stretch>
            </p:blipFill>
            <p:spPr>
              <a:xfrm>
                <a:off x="637218" y="8429396"/>
                <a:ext cx="163266" cy="78676"/>
              </a:xfrm>
              <a:prstGeom prst="rect">
                <a:avLst/>
              </a:prstGeom>
            </p:spPr>
          </p:pic>
          <p:pic>
            <p:nvPicPr>
              <p:cNvPr id="16" name="object 6">
                <a:extLst>
                  <a:ext uri="{FF2B5EF4-FFF2-40B4-BE49-F238E27FC236}">
                    <a16:creationId xmlns="" xmlns:a16="http://schemas.microsoft.com/office/drawing/2014/main" id="{E340FA12-DE45-4257-8A24-D4A844C0A607}"/>
                  </a:ext>
                </a:extLst>
              </p:cNvPr>
              <p:cNvPicPr/>
              <p:nvPr/>
            </p:nvPicPr>
            <p:blipFill>
              <a:blip r:embed="rId5" cstate="print"/>
              <a:stretch>
                <a:fillRect/>
              </a:stretch>
            </p:blipFill>
            <p:spPr>
              <a:xfrm>
                <a:off x="822641" y="8430279"/>
                <a:ext cx="341118" cy="89959"/>
              </a:xfrm>
              <a:prstGeom prst="rect">
                <a:avLst/>
              </a:prstGeom>
            </p:spPr>
          </p:pic>
          <p:sp>
            <p:nvSpPr>
              <p:cNvPr id="17" name="object 7">
                <a:extLst>
                  <a:ext uri="{FF2B5EF4-FFF2-40B4-BE49-F238E27FC236}">
                    <a16:creationId xmlns="" xmlns:a16="http://schemas.microsoft.com/office/drawing/2014/main" id="{8BE0D24B-0D29-4FCA-B432-D75B29BC3C2A}"/>
                  </a:ext>
                </a:extLst>
              </p:cNvPr>
              <p:cNvSpPr/>
              <p:nvPr/>
            </p:nvSpPr>
            <p:spPr>
              <a:xfrm>
                <a:off x="1192096" y="8430277"/>
                <a:ext cx="62230" cy="77470"/>
              </a:xfrm>
              <a:custGeom>
                <a:avLst/>
                <a:gdLst/>
                <a:ahLst/>
                <a:cxnLst/>
                <a:rect l="l" t="t" r="r" b="b"/>
                <a:pathLst>
                  <a:path w="62230" h="77470">
                    <a:moveTo>
                      <a:pt x="10883" y="0"/>
                    </a:moveTo>
                    <a:lnTo>
                      <a:pt x="0" y="0"/>
                    </a:lnTo>
                    <a:lnTo>
                      <a:pt x="0" y="76923"/>
                    </a:lnTo>
                    <a:lnTo>
                      <a:pt x="31750" y="76923"/>
                    </a:lnTo>
                    <a:lnTo>
                      <a:pt x="44600" y="75284"/>
                    </a:lnTo>
                    <a:lnTo>
                      <a:pt x="54124" y="70399"/>
                    </a:lnTo>
                    <a:lnTo>
                      <a:pt x="55698" y="68249"/>
                    </a:lnTo>
                    <a:lnTo>
                      <a:pt x="10883" y="68249"/>
                    </a:lnTo>
                    <a:lnTo>
                      <a:pt x="10883" y="35483"/>
                    </a:lnTo>
                    <a:lnTo>
                      <a:pt x="56574" y="35483"/>
                    </a:lnTo>
                    <a:lnTo>
                      <a:pt x="54738" y="32935"/>
                    </a:lnTo>
                    <a:lnTo>
                      <a:pt x="45848" y="28348"/>
                    </a:lnTo>
                    <a:lnTo>
                      <a:pt x="33731" y="26809"/>
                    </a:lnTo>
                    <a:lnTo>
                      <a:pt x="10883" y="26809"/>
                    </a:lnTo>
                    <a:lnTo>
                      <a:pt x="10883" y="0"/>
                    </a:lnTo>
                    <a:close/>
                  </a:path>
                  <a:path w="62230" h="77470">
                    <a:moveTo>
                      <a:pt x="56574" y="35483"/>
                    </a:moveTo>
                    <a:lnTo>
                      <a:pt x="44170" y="35483"/>
                    </a:lnTo>
                    <a:lnTo>
                      <a:pt x="51079" y="40436"/>
                    </a:lnTo>
                    <a:lnTo>
                      <a:pt x="51079" y="51320"/>
                    </a:lnTo>
                    <a:lnTo>
                      <a:pt x="49782" y="58643"/>
                    </a:lnTo>
                    <a:lnTo>
                      <a:pt x="45972" y="63942"/>
                    </a:lnTo>
                    <a:lnTo>
                      <a:pt x="39769" y="67163"/>
                    </a:lnTo>
                    <a:lnTo>
                      <a:pt x="31292" y="68249"/>
                    </a:lnTo>
                    <a:lnTo>
                      <a:pt x="55698" y="68249"/>
                    </a:lnTo>
                    <a:lnTo>
                      <a:pt x="60042" y="62318"/>
                    </a:lnTo>
                    <a:lnTo>
                      <a:pt x="62077" y="51092"/>
                    </a:lnTo>
                    <a:lnTo>
                      <a:pt x="60211" y="40531"/>
                    </a:lnTo>
                    <a:lnTo>
                      <a:pt x="56574" y="35483"/>
                    </a:lnTo>
                    <a:close/>
                  </a:path>
                </a:pathLst>
              </a:custGeom>
              <a:solidFill>
                <a:srgbClr val="58595B"/>
              </a:solidFill>
            </p:spPr>
            <p:txBody>
              <a:bodyPr wrap="square" lIns="0" tIns="0" rIns="0" bIns="0" rtlCol="0"/>
              <a:lstStyle/>
              <a:p>
                <a:endParaRPr/>
              </a:p>
            </p:txBody>
          </p:sp>
          <p:pic>
            <p:nvPicPr>
              <p:cNvPr id="18" name="object 8">
                <a:extLst>
                  <a:ext uri="{FF2B5EF4-FFF2-40B4-BE49-F238E27FC236}">
                    <a16:creationId xmlns="" xmlns:a16="http://schemas.microsoft.com/office/drawing/2014/main" id="{BB54184F-310A-4465-B2C5-16C932CC356B}"/>
                  </a:ext>
                </a:extLst>
              </p:cNvPr>
              <p:cNvPicPr/>
              <p:nvPr/>
            </p:nvPicPr>
            <p:blipFill>
              <a:blip r:embed="rId6" cstate="print"/>
              <a:stretch>
                <a:fillRect/>
              </a:stretch>
            </p:blipFill>
            <p:spPr>
              <a:xfrm>
                <a:off x="1274796" y="8430279"/>
                <a:ext cx="66154" cy="76911"/>
              </a:xfrm>
              <a:prstGeom prst="rect">
                <a:avLst/>
              </a:prstGeom>
            </p:spPr>
          </p:pic>
          <p:pic>
            <p:nvPicPr>
              <p:cNvPr id="21" name="object 9">
                <a:extLst>
                  <a:ext uri="{FF2B5EF4-FFF2-40B4-BE49-F238E27FC236}">
                    <a16:creationId xmlns="" xmlns:a16="http://schemas.microsoft.com/office/drawing/2014/main" id="{94AAC41D-D133-4B97-B07B-84A8D5B30D30}"/>
                  </a:ext>
                </a:extLst>
              </p:cNvPr>
              <p:cNvPicPr/>
              <p:nvPr/>
            </p:nvPicPr>
            <p:blipFill>
              <a:blip r:embed="rId7" cstate="print"/>
              <a:stretch>
                <a:fillRect/>
              </a:stretch>
            </p:blipFill>
            <p:spPr>
              <a:xfrm>
                <a:off x="1369272" y="8430277"/>
                <a:ext cx="85153" cy="76923"/>
              </a:xfrm>
              <a:prstGeom prst="rect">
                <a:avLst/>
              </a:prstGeom>
            </p:spPr>
          </p:pic>
          <p:sp>
            <p:nvSpPr>
              <p:cNvPr id="22" name="object 10">
                <a:extLst>
                  <a:ext uri="{FF2B5EF4-FFF2-40B4-BE49-F238E27FC236}">
                    <a16:creationId xmlns="" xmlns:a16="http://schemas.microsoft.com/office/drawing/2014/main" id="{20AC1A1B-3967-40C9-90D3-F1B35F2154B1}"/>
                  </a:ext>
                </a:extLst>
              </p:cNvPr>
              <p:cNvSpPr/>
              <p:nvPr/>
            </p:nvSpPr>
            <p:spPr>
              <a:xfrm>
                <a:off x="1482771" y="8430279"/>
                <a:ext cx="66675" cy="77470"/>
              </a:xfrm>
              <a:custGeom>
                <a:avLst/>
                <a:gdLst/>
                <a:ahLst/>
                <a:cxnLst/>
                <a:rect l="l" t="t" r="r" b="b"/>
                <a:pathLst>
                  <a:path w="66675" h="77470">
                    <a:moveTo>
                      <a:pt x="66471" y="0"/>
                    </a:moveTo>
                    <a:lnTo>
                      <a:pt x="56349" y="0"/>
                    </a:lnTo>
                    <a:lnTo>
                      <a:pt x="10871" y="59334"/>
                    </a:lnTo>
                    <a:lnTo>
                      <a:pt x="10871" y="0"/>
                    </a:lnTo>
                    <a:lnTo>
                      <a:pt x="0" y="0"/>
                    </a:lnTo>
                    <a:lnTo>
                      <a:pt x="0" y="76911"/>
                    </a:lnTo>
                    <a:lnTo>
                      <a:pt x="10096" y="76911"/>
                    </a:lnTo>
                    <a:lnTo>
                      <a:pt x="55689" y="17691"/>
                    </a:lnTo>
                    <a:lnTo>
                      <a:pt x="55689" y="76911"/>
                    </a:lnTo>
                    <a:lnTo>
                      <a:pt x="66471" y="76911"/>
                    </a:lnTo>
                    <a:lnTo>
                      <a:pt x="66471" y="0"/>
                    </a:lnTo>
                    <a:close/>
                  </a:path>
                </a:pathLst>
              </a:custGeom>
              <a:solidFill>
                <a:srgbClr val="58595B"/>
              </a:solidFill>
            </p:spPr>
            <p:txBody>
              <a:bodyPr wrap="square" lIns="0" tIns="0" rIns="0" bIns="0" rtlCol="0"/>
              <a:lstStyle/>
              <a:p>
                <a:endParaRPr/>
              </a:p>
            </p:txBody>
          </p:sp>
          <p:pic>
            <p:nvPicPr>
              <p:cNvPr id="23" name="object 11">
                <a:extLst>
                  <a:ext uri="{FF2B5EF4-FFF2-40B4-BE49-F238E27FC236}">
                    <a16:creationId xmlns="" xmlns:a16="http://schemas.microsoft.com/office/drawing/2014/main" id="{7454DA5C-605C-4897-83FD-376FC559181E}"/>
                  </a:ext>
                </a:extLst>
              </p:cNvPr>
              <p:cNvPicPr/>
              <p:nvPr/>
            </p:nvPicPr>
            <p:blipFill>
              <a:blip r:embed="rId8" cstate="print"/>
              <a:stretch>
                <a:fillRect/>
              </a:stretch>
            </p:blipFill>
            <p:spPr>
              <a:xfrm>
                <a:off x="634994" y="8541165"/>
                <a:ext cx="188554" cy="82626"/>
              </a:xfrm>
              <a:prstGeom prst="rect">
                <a:avLst/>
              </a:prstGeom>
            </p:spPr>
          </p:pic>
          <p:pic>
            <p:nvPicPr>
              <p:cNvPr id="24" name="object 12">
                <a:extLst>
                  <a:ext uri="{FF2B5EF4-FFF2-40B4-BE49-F238E27FC236}">
                    <a16:creationId xmlns="" xmlns:a16="http://schemas.microsoft.com/office/drawing/2014/main" id="{C5E23C37-CD07-411A-B370-A2BAC426DE68}"/>
                  </a:ext>
                </a:extLst>
              </p:cNvPr>
              <p:cNvPicPr/>
              <p:nvPr/>
            </p:nvPicPr>
            <p:blipFill>
              <a:blip r:embed="rId9" cstate="print"/>
              <a:stretch>
                <a:fillRect/>
              </a:stretch>
            </p:blipFill>
            <p:spPr>
              <a:xfrm>
                <a:off x="845724" y="8544010"/>
                <a:ext cx="164275" cy="88226"/>
              </a:xfrm>
              <a:prstGeom prst="rect">
                <a:avLst/>
              </a:prstGeom>
            </p:spPr>
          </p:pic>
          <p:pic>
            <p:nvPicPr>
              <p:cNvPr id="25" name="object 13">
                <a:extLst>
                  <a:ext uri="{FF2B5EF4-FFF2-40B4-BE49-F238E27FC236}">
                    <a16:creationId xmlns="" xmlns:a16="http://schemas.microsoft.com/office/drawing/2014/main" id="{9B16F169-76EE-4D2A-B34B-A005198DD3A9}"/>
                  </a:ext>
                </a:extLst>
              </p:cNvPr>
              <p:cNvPicPr/>
              <p:nvPr/>
            </p:nvPicPr>
            <p:blipFill>
              <a:blip r:embed="rId10" cstate="print"/>
              <a:stretch>
                <a:fillRect/>
              </a:stretch>
            </p:blipFill>
            <p:spPr>
              <a:xfrm>
                <a:off x="1057757" y="8543142"/>
                <a:ext cx="319289" cy="78663"/>
              </a:xfrm>
              <a:prstGeom prst="rect">
                <a:avLst/>
              </a:prstGeom>
            </p:spPr>
          </p:pic>
          <p:pic>
            <p:nvPicPr>
              <p:cNvPr id="26" name="object 14">
                <a:extLst>
                  <a:ext uri="{FF2B5EF4-FFF2-40B4-BE49-F238E27FC236}">
                    <a16:creationId xmlns="" xmlns:a16="http://schemas.microsoft.com/office/drawing/2014/main" id="{F9471CAE-9E72-4784-8097-F90845BF8053}"/>
                  </a:ext>
                </a:extLst>
              </p:cNvPr>
              <p:cNvPicPr/>
              <p:nvPr/>
            </p:nvPicPr>
            <p:blipFill>
              <a:blip r:embed="rId11" cstate="print"/>
              <a:stretch>
                <a:fillRect/>
              </a:stretch>
            </p:blipFill>
            <p:spPr>
              <a:xfrm>
                <a:off x="1396605" y="8544012"/>
                <a:ext cx="66471" cy="76911"/>
              </a:xfrm>
              <a:prstGeom prst="rect">
                <a:avLst/>
              </a:prstGeom>
            </p:spPr>
          </p:pic>
          <p:pic>
            <p:nvPicPr>
              <p:cNvPr id="27" name="object 15">
                <a:extLst>
                  <a:ext uri="{FF2B5EF4-FFF2-40B4-BE49-F238E27FC236}">
                    <a16:creationId xmlns="" xmlns:a16="http://schemas.microsoft.com/office/drawing/2014/main" id="{EF3F846E-29AC-4133-81E1-246BFF9A8108}"/>
                  </a:ext>
                </a:extLst>
              </p:cNvPr>
              <p:cNvPicPr/>
              <p:nvPr/>
            </p:nvPicPr>
            <p:blipFill>
              <a:blip r:embed="rId12" cstate="print"/>
              <a:stretch>
                <a:fillRect/>
              </a:stretch>
            </p:blipFill>
            <p:spPr>
              <a:xfrm>
                <a:off x="1482771" y="8544012"/>
                <a:ext cx="66471" cy="76911"/>
              </a:xfrm>
              <a:prstGeom prst="rect">
                <a:avLst/>
              </a:prstGeom>
            </p:spPr>
          </p:pic>
          <p:sp>
            <p:nvSpPr>
              <p:cNvPr id="28" name="object 16">
                <a:extLst>
                  <a:ext uri="{FF2B5EF4-FFF2-40B4-BE49-F238E27FC236}">
                    <a16:creationId xmlns="" xmlns:a16="http://schemas.microsoft.com/office/drawing/2014/main" id="{4DE75F48-C908-47FD-8E30-0779D7200B66}"/>
                  </a:ext>
                </a:extLst>
              </p:cNvPr>
              <p:cNvSpPr/>
              <p:nvPr/>
            </p:nvSpPr>
            <p:spPr>
              <a:xfrm>
                <a:off x="1489430" y="8408555"/>
                <a:ext cx="54610" cy="8255"/>
              </a:xfrm>
              <a:custGeom>
                <a:avLst/>
                <a:gdLst/>
                <a:ahLst/>
                <a:cxnLst/>
                <a:rect l="l" t="t" r="r" b="b"/>
                <a:pathLst>
                  <a:path w="54609" h="8254">
                    <a:moveTo>
                      <a:pt x="54533" y="0"/>
                    </a:moveTo>
                    <a:lnTo>
                      <a:pt x="0" y="0"/>
                    </a:lnTo>
                    <a:lnTo>
                      <a:pt x="0" y="8115"/>
                    </a:lnTo>
                    <a:lnTo>
                      <a:pt x="54533" y="8115"/>
                    </a:lnTo>
                    <a:lnTo>
                      <a:pt x="54533" y="0"/>
                    </a:lnTo>
                    <a:close/>
                  </a:path>
                </a:pathLst>
              </a:custGeom>
              <a:solidFill>
                <a:srgbClr val="58595B"/>
              </a:solidFill>
            </p:spPr>
            <p:txBody>
              <a:bodyPr wrap="square" lIns="0" tIns="0" rIns="0" bIns="0" rtlCol="0"/>
              <a:lstStyle/>
              <a:p>
                <a:endParaRPr/>
              </a:p>
            </p:txBody>
          </p:sp>
          <p:pic>
            <p:nvPicPr>
              <p:cNvPr id="29" name="object 17">
                <a:extLst>
                  <a:ext uri="{FF2B5EF4-FFF2-40B4-BE49-F238E27FC236}">
                    <a16:creationId xmlns="" xmlns:a16="http://schemas.microsoft.com/office/drawing/2014/main" id="{9EB60AFA-358D-42CC-B13B-9466788C84CC}"/>
                  </a:ext>
                </a:extLst>
              </p:cNvPr>
              <p:cNvPicPr/>
              <p:nvPr/>
            </p:nvPicPr>
            <p:blipFill>
              <a:blip r:embed="rId13" cstate="print"/>
              <a:stretch>
                <a:fillRect/>
              </a:stretch>
            </p:blipFill>
            <p:spPr>
              <a:xfrm>
                <a:off x="644093" y="7556702"/>
                <a:ext cx="895848" cy="769188"/>
              </a:xfrm>
              <a:prstGeom prst="rect">
                <a:avLst/>
              </a:prstGeom>
            </p:spPr>
          </p:pic>
        </p:grpSp>
      </p:grpSp>
    </p:spTree>
    <p:extLst>
      <p:ext uri="{BB962C8B-B14F-4D97-AF65-F5344CB8AC3E}">
        <p14:creationId xmlns:p14="http://schemas.microsoft.com/office/powerpoint/2010/main" val="3064888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p:cNvSpPr>
            <a:spLocks noChangeArrowheads="1"/>
          </p:cNvSpPr>
          <p:nvPr/>
        </p:nvSpPr>
        <p:spPr bwMode="gray">
          <a:xfrm>
            <a:off x="1680468" y="2053735"/>
            <a:ext cx="9583774" cy="1449387"/>
          </a:xfrm>
          <a:prstGeom prst="roundRect">
            <a:avLst>
              <a:gd name="adj" fmla="val 11921"/>
            </a:avLst>
          </a:prstGeom>
          <a:solidFill>
            <a:schemeClr val="tx2">
              <a:lumMod val="20000"/>
              <a:lumOff val="80000"/>
            </a:schemeClr>
          </a:solidFill>
          <a:ln w="25400">
            <a:solidFill>
              <a:schemeClr val="accent1">
                <a:lumMod val="75000"/>
              </a:schemeClr>
            </a:solidFill>
            <a:round/>
            <a:headEnd/>
            <a:tailEnd/>
          </a:ln>
        </p:spPr>
        <p:txBody>
          <a:bodyPr wrap="none" anchor="ctr"/>
          <a:lstStyle/>
          <a:p>
            <a:pPr fontAlgn="auto">
              <a:spcBef>
                <a:spcPts val="0"/>
              </a:spcBef>
              <a:spcAft>
                <a:spcPts val="0"/>
              </a:spcAft>
              <a:defRPr/>
            </a:pPr>
            <a:endParaRPr lang="ru-RU">
              <a:latin typeface="Georgia" pitchFamily="18" charset="0"/>
            </a:endParaRPr>
          </a:p>
        </p:txBody>
      </p:sp>
      <p:sp>
        <p:nvSpPr>
          <p:cNvPr id="35844" name="TextBox 8"/>
          <p:cNvSpPr txBox="1">
            <a:spLocks noChangeArrowheads="1"/>
          </p:cNvSpPr>
          <p:nvPr/>
        </p:nvSpPr>
        <p:spPr bwMode="auto">
          <a:xfrm>
            <a:off x="1948833" y="2126592"/>
            <a:ext cx="91543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0" algn="l"/>
                <a:tab pos="715963"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anose="020F0502020204030204" pitchFamily="34" charset="0"/>
              </a:defRPr>
            </a:lvl1pPr>
            <a:lvl2pPr marL="742950" indent="-285750">
              <a:tabLst>
                <a:tab pos="0" algn="l"/>
                <a:tab pos="715963"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anose="020F0502020204030204" pitchFamily="34" charset="0"/>
              </a:defRPr>
            </a:lvl2pPr>
            <a:lvl3pPr marL="1143000" indent="-228600">
              <a:tabLst>
                <a:tab pos="0" algn="l"/>
                <a:tab pos="715963"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anose="020F0502020204030204" pitchFamily="34" charset="0"/>
              </a:defRPr>
            </a:lvl3pPr>
            <a:lvl4pPr marL="1600200" indent="-228600">
              <a:tabLst>
                <a:tab pos="0" algn="l"/>
                <a:tab pos="715963"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anose="020F0502020204030204" pitchFamily="34" charset="0"/>
              </a:defRPr>
            </a:lvl4pPr>
            <a:lvl5pPr marL="2057400" indent="-228600">
              <a:tabLst>
                <a:tab pos="0" algn="l"/>
                <a:tab pos="715963"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715963"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715963"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715963"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715963"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Calibri" panose="020F0502020204030204" pitchFamily="34" charset="0"/>
              </a:defRPr>
            </a:lvl9pPr>
          </a:lstStyle>
          <a:p>
            <a:pPr algn="just" eaLnBrk="1" hangingPunct="1">
              <a:buSzPct val="100000"/>
            </a:pPr>
            <a:r>
              <a:rPr lang="ru-RU" altLang="ru-RU" sz="1600" b="1" dirty="0">
                <a:solidFill>
                  <a:srgbClr val="C00000"/>
                </a:solidFill>
              </a:rPr>
              <a:t>В </a:t>
            </a:r>
            <a:r>
              <a:rPr lang="ru-RU" altLang="ru-RU" sz="1600" b="1" dirty="0" smtClean="0">
                <a:solidFill>
                  <a:srgbClr val="376092"/>
                </a:solidFill>
              </a:rPr>
              <a:t>рамках </a:t>
            </a:r>
            <a:r>
              <a:rPr lang="ru-RU" altLang="ru-RU" sz="1600" b="1" dirty="0">
                <a:solidFill>
                  <a:srgbClr val="376092"/>
                </a:solidFill>
              </a:rPr>
              <a:t>финансового обеспечения предупредительных мер </a:t>
            </a:r>
            <a:r>
              <a:rPr lang="ru-RU" altLang="ru-RU" sz="1600" b="1" dirty="0">
                <a:solidFill>
                  <a:srgbClr val="C00000"/>
                </a:solidFill>
              </a:rPr>
              <a:t>Фондом осуществляется </a:t>
            </a:r>
            <a:r>
              <a:rPr lang="ru-RU" altLang="ru-RU" sz="1600" b="1" dirty="0" smtClean="0">
                <a:solidFill>
                  <a:srgbClr val="C00000"/>
                </a:solidFill>
              </a:rPr>
              <a:t>возмещение расходов работодателей на санаторно-курортное </a:t>
            </a:r>
            <a:r>
              <a:rPr lang="ru-RU" altLang="ru-RU" sz="1600" b="1" dirty="0">
                <a:solidFill>
                  <a:srgbClr val="C00000"/>
                </a:solidFill>
              </a:rPr>
              <a:t>лечение работников</a:t>
            </a:r>
            <a:r>
              <a:rPr lang="ru-RU" altLang="ru-RU" sz="1600" b="1" dirty="0">
                <a:solidFill>
                  <a:srgbClr val="FF0000"/>
                </a:solidFill>
              </a:rPr>
              <a:t> </a:t>
            </a:r>
            <a:r>
              <a:rPr lang="ru-RU" altLang="ru-RU" sz="1600" b="1" dirty="0">
                <a:solidFill>
                  <a:srgbClr val="376092"/>
                </a:solidFill>
              </a:rPr>
              <a:t>не ранее чем за пять лет до достижения ими возраста, </a:t>
            </a:r>
            <a:r>
              <a:rPr lang="ru-RU" altLang="ru-RU" sz="1600" b="1" dirty="0">
                <a:solidFill>
                  <a:srgbClr val="C00000"/>
                </a:solidFill>
              </a:rPr>
              <a:t>дающего право на назначение страховой пенсии по старости в соответствии с пенсионным </a:t>
            </a:r>
            <a:r>
              <a:rPr lang="ru-RU" altLang="ru-RU" sz="1600" b="1" dirty="0" smtClean="0">
                <a:solidFill>
                  <a:srgbClr val="C00000"/>
                </a:solidFill>
              </a:rPr>
              <a:t>законодательством</a:t>
            </a:r>
            <a:endParaRPr lang="ru-RU" dirty="0"/>
          </a:p>
        </p:txBody>
      </p:sp>
      <p:pic>
        <p:nvPicPr>
          <p:cNvPr id="35846" name="Picture 2" descr="https://static8.depositphotos.com/1109793/973/v/950/depositphotos_9737522-stock-illustration-business-attention-exclamation-ma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735" y="254380"/>
            <a:ext cx="1063265" cy="161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Text Box 14"/>
          <p:cNvSpPr txBox="1">
            <a:spLocks noChangeArrowheads="1"/>
          </p:cNvSpPr>
          <p:nvPr/>
        </p:nvSpPr>
        <p:spPr bwMode="gray">
          <a:xfrm>
            <a:off x="3484551" y="4158519"/>
            <a:ext cx="3612779" cy="17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b="1">
              <a:solidFill>
                <a:srgbClr val="000000"/>
              </a:solidFill>
            </a:endParaRPr>
          </a:p>
        </p:txBody>
      </p:sp>
      <p:sp>
        <p:nvSpPr>
          <p:cNvPr id="14" name="Выгнутая вправо стрелка 13"/>
          <p:cNvSpPr/>
          <p:nvPr/>
        </p:nvSpPr>
        <p:spPr>
          <a:xfrm>
            <a:off x="11317915" y="2709129"/>
            <a:ext cx="803275" cy="1882775"/>
          </a:xfrm>
          <a:prstGeom prst="curvedLef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25" name="AutoShape 12"/>
          <p:cNvSpPr>
            <a:spLocks noChangeArrowheads="1"/>
          </p:cNvSpPr>
          <p:nvPr/>
        </p:nvSpPr>
        <p:spPr bwMode="gray">
          <a:xfrm>
            <a:off x="1809163" y="3828899"/>
            <a:ext cx="9401406" cy="1619511"/>
          </a:xfrm>
          <a:prstGeom prst="roundRect">
            <a:avLst>
              <a:gd name="adj" fmla="val 10889"/>
            </a:avLst>
          </a:prstGeom>
          <a:gradFill rotWithShape="1">
            <a:gsLst>
              <a:gs pos="0">
                <a:srgbClr val="FBEBD1"/>
              </a:gs>
              <a:gs pos="50000">
                <a:srgbClr val="FFFFFF"/>
              </a:gs>
              <a:gs pos="100000">
                <a:srgbClr val="FBEBD1"/>
              </a:gs>
            </a:gsLst>
            <a:lin ang="5400000" scaled="1"/>
          </a:gradFill>
          <a:ln w="38100">
            <a:solidFill>
              <a:srgbClr val="FFFFFF"/>
            </a:solidFill>
            <a:round/>
            <a:headEnd/>
            <a:tailEnd/>
          </a:ln>
          <a:effectLst>
            <a:outerShdw dist="107763" dir="2700000" algn="ctr" rotWithShape="0">
              <a:schemeClr val="bg2">
                <a:alpha val="50000"/>
              </a:schemeClr>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ru-RU" b="1" u="sng" dirty="0">
                <a:solidFill>
                  <a:srgbClr val="0070C0"/>
                </a:solidFill>
              </a:rPr>
              <a:t>Объем средств может быть увеличен до 30% при условии направления </a:t>
            </a:r>
            <a:r>
              <a:rPr lang="ru-RU" b="1" u="sng" dirty="0" smtClean="0">
                <a:solidFill>
                  <a:srgbClr val="0070C0"/>
                </a:solidFill>
              </a:rPr>
              <a:t>страхователем</a:t>
            </a:r>
          </a:p>
          <a:p>
            <a:r>
              <a:rPr lang="ru-RU" b="1" u="sng" dirty="0" smtClean="0">
                <a:solidFill>
                  <a:srgbClr val="0070C0"/>
                </a:solidFill>
              </a:rPr>
              <a:t>дополнительного </a:t>
            </a:r>
            <a:r>
              <a:rPr lang="ru-RU" b="1" u="sng" dirty="0">
                <a:solidFill>
                  <a:srgbClr val="0070C0"/>
                </a:solidFill>
              </a:rPr>
              <a:t>объема средств на санаторно-курортное лечение работников не </a:t>
            </a:r>
            <a:r>
              <a:rPr lang="ru-RU" b="1" u="sng" dirty="0" smtClean="0">
                <a:solidFill>
                  <a:srgbClr val="0070C0"/>
                </a:solidFill>
              </a:rPr>
              <a:t>ранее,</a:t>
            </a:r>
          </a:p>
          <a:p>
            <a:r>
              <a:rPr lang="ru-RU" b="1" u="sng" dirty="0" smtClean="0">
                <a:solidFill>
                  <a:srgbClr val="0070C0"/>
                </a:solidFill>
              </a:rPr>
              <a:t>чем </a:t>
            </a:r>
            <a:r>
              <a:rPr lang="ru-RU" b="1" u="sng" dirty="0">
                <a:solidFill>
                  <a:srgbClr val="0070C0"/>
                </a:solidFill>
              </a:rPr>
              <a:t>за пять лет до достижения ими возраста, дающего право на назначение страховой </a:t>
            </a:r>
            <a:endParaRPr lang="ru-RU" b="1" u="sng" dirty="0" smtClean="0">
              <a:solidFill>
                <a:srgbClr val="0070C0"/>
              </a:solidFill>
            </a:endParaRPr>
          </a:p>
          <a:p>
            <a:r>
              <a:rPr lang="ru-RU" b="1" u="sng" dirty="0" smtClean="0">
                <a:solidFill>
                  <a:srgbClr val="0070C0"/>
                </a:solidFill>
              </a:rPr>
              <a:t>пенсии </a:t>
            </a:r>
            <a:r>
              <a:rPr lang="ru-RU" b="1" u="sng" dirty="0">
                <a:solidFill>
                  <a:srgbClr val="0070C0"/>
                </a:solidFill>
              </a:rPr>
              <a:t>по старости в соответствии с пенсионным законодательством (далее - работники </a:t>
            </a:r>
            <a:endParaRPr lang="ru-RU" b="1" u="sng" dirty="0" smtClean="0">
              <a:solidFill>
                <a:srgbClr val="0070C0"/>
              </a:solidFill>
            </a:endParaRPr>
          </a:p>
          <a:p>
            <a:r>
              <a:rPr lang="ru-RU" b="1" u="sng" dirty="0" err="1" smtClean="0">
                <a:solidFill>
                  <a:srgbClr val="0070C0"/>
                </a:solidFill>
              </a:rPr>
              <a:t>предпенсионного</a:t>
            </a:r>
            <a:r>
              <a:rPr lang="ru-RU" b="1" u="sng" dirty="0" smtClean="0">
                <a:solidFill>
                  <a:srgbClr val="0070C0"/>
                </a:solidFill>
              </a:rPr>
              <a:t> </a:t>
            </a:r>
            <a:r>
              <a:rPr lang="ru-RU" b="1" u="sng" dirty="0">
                <a:solidFill>
                  <a:srgbClr val="0070C0"/>
                </a:solidFill>
              </a:rPr>
              <a:t>и пенсионного возраста)</a:t>
            </a:r>
          </a:p>
          <a:p>
            <a:pPr eaLnBrk="1" hangingPunct="1"/>
            <a:endParaRPr lang="ru-RU" dirty="0"/>
          </a:p>
        </p:txBody>
      </p:sp>
      <p:grpSp>
        <p:nvGrpSpPr>
          <p:cNvPr id="43" name="Группа 42">
            <a:extLst>
              <a:ext uri="{FF2B5EF4-FFF2-40B4-BE49-F238E27FC236}">
                <a16:creationId xmlns="" xmlns:a16="http://schemas.microsoft.com/office/drawing/2014/main" id="{45014156-0806-4D7B-AD72-53E6D48B9F2D}"/>
              </a:ext>
            </a:extLst>
          </p:cNvPr>
          <p:cNvGrpSpPr/>
          <p:nvPr/>
        </p:nvGrpSpPr>
        <p:grpSpPr>
          <a:xfrm>
            <a:off x="0" y="-17387"/>
            <a:ext cx="1588770" cy="6875387"/>
            <a:chOff x="165711" y="141391"/>
            <a:chExt cx="2647850" cy="8858781"/>
          </a:xfrm>
        </p:grpSpPr>
        <p:sp>
          <p:nvSpPr>
            <p:cNvPr id="44" name="object 3">
              <a:extLst>
                <a:ext uri="{FF2B5EF4-FFF2-40B4-BE49-F238E27FC236}">
                  <a16:creationId xmlns="" xmlns:a16="http://schemas.microsoft.com/office/drawing/2014/main" id="{25560B43-C6CA-4066-9D33-94DA62021647}"/>
                </a:ext>
              </a:extLst>
            </p:cNvPr>
            <p:cNvSpPr/>
            <p:nvPr/>
          </p:nvSpPr>
          <p:spPr>
            <a:xfrm>
              <a:off x="165711" y="143827"/>
              <a:ext cx="2628290" cy="8856345"/>
            </a:xfrm>
            <a:custGeom>
              <a:avLst/>
              <a:gdLst/>
              <a:ahLst/>
              <a:cxnLst/>
              <a:rect l="l" t="t" r="r" b="b"/>
              <a:pathLst>
                <a:path w="3034665" h="8856345">
                  <a:moveTo>
                    <a:pt x="2310396" y="0"/>
                  </a:moveTo>
                  <a:lnTo>
                    <a:pt x="0" y="0"/>
                  </a:lnTo>
                  <a:lnTo>
                    <a:pt x="0" y="8856002"/>
                  </a:lnTo>
                  <a:lnTo>
                    <a:pt x="3034550" y="8856002"/>
                  </a:lnTo>
                  <a:lnTo>
                    <a:pt x="3007347" y="8795408"/>
                  </a:lnTo>
                  <a:lnTo>
                    <a:pt x="2980688" y="8735033"/>
                  </a:lnTo>
                  <a:lnTo>
                    <a:pt x="2954568" y="8674876"/>
                  </a:lnTo>
                  <a:lnTo>
                    <a:pt x="2928983" y="8614936"/>
                  </a:lnTo>
                  <a:lnTo>
                    <a:pt x="2903927" y="8555211"/>
                  </a:lnTo>
                  <a:lnTo>
                    <a:pt x="2879397" y="8495701"/>
                  </a:lnTo>
                  <a:lnTo>
                    <a:pt x="2855387" y="8436404"/>
                  </a:lnTo>
                  <a:lnTo>
                    <a:pt x="2831893" y="8377321"/>
                  </a:lnTo>
                  <a:lnTo>
                    <a:pt x="2808910" y="8318448"/>
                  </a:lnTo>
                  <a:lnTo>
                    <a:pt x="2786434" y="8259787"/>
                  </a:lnTo>
                  <a:lnTo>
                    <a:pt x="2764459" y="8201335"/>
                  </a:lnTo>
                  <a:lnTo>
                    <a:pt x="2742981" y="8143091"/>
                  </a:lnTo>
                  <a:lnTo>
                    <a:pt x="2721995" y="8085055"/>
                  </a:lnTo>
                  <a:lnTo>
                    <a:pt x="2701497" y="8027225"/>
                  </a:lnTo>
                  <a:lnTo>
                    <a:pt x="2681481" y="7969600"/>
                  </a:lnTo>
                  <a:lnTo>
                    <a:pt x="2661944" y="7912180"/>
                  </a:lnTo>
                  <a:lnTo>
                    <a:pt x="2642880" y="7854963"/>
                  </a:lnTo>
                  <a:lnTo>
                    <a:pt x="2624285" y="7797949"/>
                  </a:lnTo>
                  <a:lnTo>
                    <a:pt x="2606154" y="7741136"/>
                  </a:lnTo>
                  <a:lnTo>
                    <a:pt x="2588482" y="7684523"/>
                  </a:lnTo>
                  <a:lnTo>
                    <a:pt x="2571264" y="7628109"/>
                  </a:lnTo>
                  <a:lnTo>
                    <a:pt x="2554497" y="7571894"/>
                  </a:lnTo>
                  <a:lnTo>
                    <a:pt x="2538174" y="7515875"/>
                  </a:lnTo>
                  <a:lnTo>
                    <a:pt x="2522292" y="7460053"/>
                  </a:lnTo>
                  <a:lnTo>
                    <a:pt x="2506846" y="7404426"/>
                  </a:lnTo>
                  <a:lnTo>
                    <a:pt x="2491831" y="7348993"/>
                  </a:lnTo>
                  <a:lnTo>
                    <a:pt x="2477242" y="7293752"/>
                  </a:lnTo>
                  <a:lnTo>
                    <a:pt x="2463075" y="7238704"/>
                  </a:lnTo>
                  <a:lnTo>
                    <a:pt x="2449325" y="7183847"/>
                  </a:lnTo>
                  <a:lnTo>
                    <a:pt x="2435986" y="7129180"/>
                  </a:lnTo>
                  <a:lnTo>
                    <a:pt x="2423056" y="7074702"/>
                  </a:lnTo>
                  <a:lnTo>
                    <a:pt x="2410528" y="7020411"/>
                  </a:lnTo>
                  <a:lnTo>
                    <a:pt x="2398398" y="6966308"/>
                  </a:lnTo>
                  <a:lnTo>
                    <a:pt x="2386662" y="6912390"/>
                  </a:lnTo>
                  <a:lnTo>
                    <a:pt x="2375314" y="6858657"/>
                  </a:lnTo>
                  <a:lnTo>
                    <a:pt x="2364350" y="6805108"/>
                  </a:lnTo>
                  <a:lnTo>
                    <a:pt x="2353765" y="6751741"/>
                  </a:lnTo>
                  <a:lnTo>
                    <a:pt x="2343555" y="6698557"/>
                  </a:lnTo>
                  <a:lnTo>
                    <a:pt x="2333715" y="6645553"/>
                  </a:lnTo>
                  <a:lnTo>
                    <a:pt x="2324240" y="6592728"/>
                  </a:lnTo>
                  <a:lnTo>
                    <a:pt x="2315125" y="6540082"/>
                  </a:lnTo>
                  <a:lnTo>
                    <a:pt x="2306366" y="6487614"/>
                  </a:lnTo>
                  <a:lnTo>
                    <a:pt x="2297958" y="6435322"/>
                  </a:lnTo>
                  <a:lnTo>
                    <a:pt x="2289897" y="6383206"/>
                  </a:lnTo>
                  <a:lnTo>
                    <a:pt x="2282176" y="6331265"/>
                  </a:lnTo>
                  <a:lnTo>
                    <a:pt x="2274793" y="6279496"/>
                  </a:lnTo>
                  <a:lnTo>
                    <a:pt x="2267742" y="6227900"/>
                  </a:lnTo>
                  <a:lnTo>
                    <a:pt x="2261018" y="6176476"/>
                  </a:lnTo>
                  <a:lnTo>
                    <a:pt x="2254617" y="6125222"/>
                  </a:lnTo>
                  <a:lnTo>
                    <a:pt x="2248535" y="6074137"/>
                  </a:lnTo>
                  <a:lnTo>
                    <a:pt x="2242765" y="6023221"/>
                  </a:lnTo>
                  <a:lnTo>
                    <a:pt x="2237304" y="5972472"/>
                  </a:lnTo>
                  <a:lnTo>
                    <a:pt x="2232147" y="5921889"/>
                  </a:lnTo>
                  <a:lnTo>
                    <a:pt x="2227289" y="5871471"/>
                  </a:lnTo>
                  <a:lnTo>
                    <a:pt x="2222726" y="5821218"/>
                  </a:lnTo>
                  <a:lnTo>
                    <a:pt x="2218453" y="5771128"/>
                  </a:lnTo>
                  <a:lnTo>
                    <a:pt x="2214464" y="5721200"/>
                  </a:lnTo>
                  <a:lnTo>
                    <a:pt x="2210756" y="5671433"/>
                  </a:lnTo>
                  <a:lnTo>
                    <a:pt x="2207324" y="5621826"/>
                  </a:lnTo>
                  <a:lnTo>
                    <a:pt x="2204162" y="5572378"/>
                  </a:lnTo>
                  <a:lnTo>
                    <a:pt x="2198633" y="5473955"/>
                  </a:lnTo>
                  <a:lnTo>
                    <a:pt x="2194132" y="5376156"/>
                  </a:lnTo>
                  <a:lnTo>
                    <a:pt x="2190620" y="5278972"/>
                  </a:lnTo>
                  <a:lnTo>
                    <a:pt x="2188061" y="5182396"/>
                  </a:lnTo>
                  <a:lnTo>
                    <a:pt x="2186415" y="5086419"/>
                  </a:lnTo>
                  <a:lnTo>
                    <a:pt x="2185647" y="4991033"/>
                  </a:lnTo>
                  <a:lnTo>
                    <a:pt x="2185717" y="4896229"/>
                  </a:lnTo>
                  <a:lnTo>
                    <a:pt x="2186589" y="4802000"/>
                  </a:lnTo>
                  <a:lnTo>
                    <a:pt x="2188224" y="4708337"/>
                  </a:lnTo>
                  <a:lnTo>
                    <a:pt x="2190586" y="4615231"/>
                  </a:lnTo>
                  <a:lnTo>
                    <a:pt x="2193636" y="4522676"/>
                  </a:lnTo>
                  <a:lnTo>
                    <a:pt x="2197336" y="4430662"/>
                  </a:lnTo>
                  <a:lnTo>
                    <a:pt x="2201650" y="4339181"/>
                  </a:lnTo>
                  <a:lnTo>
                    <a:pt x="2206539" y="4248225"/>
                  </a:lnTo>
                  <a:lnTo>
                    <a:pt x="2211966" y="4157785"/>
                  </a:lnTo>
                  <a:lnTo>
                    <a:pt x="2221032" y="4023077"/>
                  </a:lnTo>
                  <a:lnTo>
                    <a:pt x="2231096" y="3889485"/>
                  </a:lnTo>
                  <a:lnTo>
                    <a:pt x="2242031" y="3756981"/>
                  </a:lnTo>
                  <a:lnTo>
                    <a:pt x="2257746" y="3581954"/>
                  </a:lnTo>
                  <a:lnTo>
                    <a:pt x="2278790" y="3365722"/>
                  </a:lnTo>
                  <a:lnTo>
                    <a:pt x="2367152" y="2526647"/>
                  </a:lnTo>
                  <a:lnTo>
                    <a:pt x="2387346" y="2322699"/>
                  </a:lnTo>
                  <a:lnTo>
                    <a:pt x="2402135" y="2161037"/>
                  </a:lnTo>
                  <a:lnTo>
                    <a:pt x="2412234" y="2040621"/>
                  </a:lnTo>
                  <a:lnTo>
                    <a:pt x="2421338" y="1920885"/>
                  </a:lnTo>
                  <a:lnTo>
                    <a:pt x="2426794" y="1841425"/>
                  </a:lnTo>
                  <a:lnTo>
                    <a:pt x="2431713" y="1762248"/>
                  </a:lnTo>
                  <a:lnTo>
                    <a:pt x="2436059" y="1683344"/>
                  </a:lnTo>
                  <a:lnTo>
                    <a:pt x="2439795" y="1604705"/>
                  </a:lnTo>
                  <a:lnTo>
                    <a:pt x="2442881" y="1526323"/>
                  </a:lnTo>
                  <a:lnTo>
                    <a:pt x="2445282" y="1448191"/>
                  </a:lnTo>
                  <a:lnTo>
                    <a:pt x="2446958" y="1370298"/>
                  </a:lnTo>
                  <a:lnTo>
                    <a:pt x="2447873" y="1292639"/>
                  </a:lnTo>
                  <a:lnTo>
                    <a:pt x="2447988" y="1215203"/>
                  </a:lnTo>
                  <a:lnTo>
                    <a:pt x="2447266" y="1137984"/>
                  </a:lnTo>
                  <a:lnTo>
                    <a:pt x="2445670" y="1060972"/>
                  </a:lnTo>
                  <a:lnTo>
                    <a:pt x="2443162" y="984160"/>
                  </a:lnTo>
                  <a:lnTo>
                    <a:pt x="2439703" y="907538"/>
                  </a:lnTo>
                  <a:lnTo>
                    <a:pt x="2435257" y="831100"/>
                  </a:lnTo>
                  <a:lnTo>
                    <a:pt x="2432652" y="792947"/>
                  </a:lnTo>
                  <a:lnTo>
                    <a:pt x="2429786" y="754837"/>
                  </a:lnTo>
                  <a:lnTo>
                    <a:pt x="2426654" y="716768"/>
                  </a:lnTo>
                  <a:lnTo>
                    <a:pt x="2423252" y="678740"/>
                  </a:lnTo>
                  <a:lnTo>
                    <a:pt x="2419574" y="640751"/>
                  </a:lnTo>
                  <a:lnTo>
                    <a:pt x="2415617" y="602801"/>
                  </a:lnTo>
                  <a:lnTo>
                    <a:pt x="2411375" y="564888"/>
                  </a:lnTo>
                  <a:lnTo>
                    <a:pt x="2406843" y="527012"/>
                  </a:lnTo>
                  <a:lnTo>
                    <a:pt x="2402018" y="489172"/>
                  </a:lnTo>
                  <a:lnTo>
                    <a:pt x="2396894" y="451365"/>
                  </a:lnTo>
                  <a:lnTo>
                    <a:pt x="2391467" y="413592"/>
                  </a:lnTo>
                  <a:lnTo>
                    <a:pt x="2385732" y="375852"/>
                  </a:lnTo>
                  <a:lnTo>
                    <a:pt x="2379683" y="338143"/>
                  </a:lnTo>
                  <a:lnTo>
                    <a:pt x="2373318" y="300464"/>
                  </a:lnTo>
                  <a:lnTo>
                    <a:pt x="2366630" y="262814"/>
                  </a:lnTo>
                  <a:lnTo>
                    <a:pt x="2359615" y="225193"/>
                  </a:lnTo>
                  <a:lnTo>
                    <a:pt x="2352268" y="187599"/>
                  </a:lnTo>
                  <a:lnTo>
                    <a:pt x="2344585" y="150031"/>
                  </a:lnTo>
                  <a:lnTo>
                    <a:pt x="2336562" y="112488"/>
                  </a:lnTo>
                  <a:lnTo>
                    <a:pt x="2328192" y="74969"/>
                  </a:lnTo>
                  <a:lnTo>
                    <a:pt x="2319472" y="37473"/>
                  </a:lnTo>
                  <a:lnTo>
                    <a:pt x="2310396" y="0"/>
                  </a:lnTo>
                  <a:close/>
                </a:path>
              </a:pathLst>
            </a:custGeom>
            <a:solidFill>
              <a:srgbClr val="CCDDE7"/>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a:p>
          </p:txBody>
        </p:sp>
        <p:pic>
          <p:nvPicPr>
            <p:cNvPr id="45" name="object 4">
              <a:extLst>
                <a:ext uri="{FF2B5EF4-FFF2-40B4-BE49-F238E27FC236}">
                  <a16:creationId xmlns="" xmlns:a16="http://schemas.microsoft.com/office/drawing/2014/main" id="{599A091A-BF80-4610-8169-DD107386513D}"/>
                </a:ext>
              </a:extLst>
            </p:cNvPr>
            <p:cNvPicPr/>
            <p:nvPr/>
          </p:nvPicPr>
          <p:blipFill>
            <a:blip r:embed="rId4" cstate="print"/>
            <a:stretch>
              <a:fillRect/>
            </a:stretch>
          </p:blipFill>
          <p:spPr>
            <a:xfrm>
              <a:off x="2087180" y="141391"/>
              <a:ext cx="726381" cy="8858650"/>
            </a:xfrm>
            <a:prstGeom prst="rect">
              <a:avLst/>
            </a:prstGeom>
          </p:spPr>
        </p:pic>
        <p:grpSp>
          <p:nvGrpSpPr>
            <p:cNvPr id="46" name="Group 7">
              <a:extLst>
                <a:ext uri="{FF2B5EF4-FFF2-40B4-BE49-F238E27FC236}">
                  <a16:creationId xmlns="" xmlns:a16="http://schemas.microsoft.com/office/drawing/2014/main" id="{2DA1FF5F-69E6-4BDE-91E0-0F1510C40992}"/>
                </a:ext>
              </a:extLst>
            </p:cNvPr>
            <p:cNvGrpSpPr/>
            <p:nvPr/>
          </p:nvGrpSpPr>
          <p:grpSpPr>
            <a:xfrm>
              <a:off x="656706" y="7554298"/>
              <a:ext cx="914452" cy="1075534"/>
              <a:chOff x="634994" y="7556702"/>
              <a:chExt cx="914452" cy="1075534"/>
            </a:xfrm>
          </p:grpSpPr>
          <p:pic>
            <p:nvPicPr>
              <p:cNvPr id="47" name="object 5">
                <a:extLst>
                  <a:ext uri="{FF2B5EF4-FFF2-40B4-BE49-F238E27FC236}">
                    <a16:creationId xmlns="" xmlns:a16="http://schemas.microsoft.com/office/drawing/2014/main" id="{2F4473A3-5C74-4413-9C1A-A60D761FAA98}"/>
                  </a:ext>
                </a:extLst>
              </p:cNvPr>
              <p:cNvPicPr/>
              <p:nvPr/>
            </p:nvPicPr>
            <p:blipFill>
              <a:blip r:embed="rId5" cstate="print"/>
              <a:stretch>
                <a:fillRect/>
              </a:stretch>
            </p:blipFill>
            <p:spPr>
              <a:xfrm>
                <a:off x="637218" y="8429396"/>
                <a:ext cx="163266" cy="78676"/>
              </a:xfrm>
              <a:prstGeom prst="rect">
                <a:avLst/>
              </a:prstGeom>
            </p:spPr>
          </p:pic>
          <p:pic>
            <p:nvPicPr>
              <p:cNvPr id="48" name="object 6">
                <a:extLst>
                  <a:ext uri="{FF2B5EF4-FFF2-40B4-BE49-F238E27FC236}">
                    <a16:creationId xmlns="" xmlns:a16="http://schemas.microsoft.com/office/drawing/2014/main" id="{E340FA12-DE45-4257-8A24-D4A844C0A607}"/>
                  </a:ext>
                </a:extLst>
              </p:cNvPr>
              <p:cNvPicPr/>
              <p:nvPr/>
            </p:nvPicPr>
            <p:blipFill>
              <a:blip r:embed="rId6" cstate="print"/>
              <a:stretch>
                <a:fillRect/>
              </a:stretch>
            </p:blipFill>
            <p:spPr>
              <a:xfrm>
                <a:off x="822641" y="8430279"/>
                <a:ext cx="341118" cy="89959"/>
              </a:xfrm>
              <a:prstGeom prst="rect">
                <a:avLst/>
              </a:prstGeom>
            </p:spPr>
          </p:pic>
          <p:sp>
            <p:nvSpPr>
              <p:cNvPr id="49" name="object 7">
                <a:extLst>
                  <a:ext uri="{FF2B5EF4-FFF2-40B4-BE49-F238E27FC236}">
                    <a16:creationId xmlns="" xmlns:a16="http://schemas.microsoft.com/office/drawing/2014/main" id="{8BE0D24B-0D29-4FCA-B432-D75B29BC3C2A}"/>
                  </a:ext>
                </a:extLst>
              </p:cNvPr>
              <p:cNvSpPr/>
              <p:nvPr/>
            </p:nvSpPr>
            <p:spPr>
              <a:xfrm>
                <a:off x="1192096" y="8430277"/>
                <a:ext cx="62230" cy="77470"/>
              </a:xfrm>
              <a:custGeom>
                <a:avLst/>
                <a:gdLst/>
                <a:ahLst/>
                <a:cxnLst/>
                <a:rect l="l" t="t" r="r" b="b"/>
                <a:pathLst>
                  <a:path w="62230" h="77470">
                    <a:moveTo>
                      <a:pt x="10883" y="0"/>
                    </a:moveTo>
                    <a:lnTo>
                      <a:pt x="0" y="0"/>
                    </a:lnTo>
                    <a:lnTo>
                      <a:pt x="0" y="76923"/>
                    </a:lnTo>
                    <a:lnTo>
                      <a:pt x="31750" y="76923"/>
                    </a:lnTo>
                    <a:lnTo>
                      <a:pt x="44600" y="75284"/>
                    </a:lnTo>
                    <a:lnTo>
                      <a:pt x="54124" y="70399"/>
                    </a:lnTo>
                    <a:lnTo>
                      <a:pt x="55698" y="68249"/>
                    </a:lnTo>
                    <a:lnTo>
                      <a:pt x="10883" y="68249"/>
                    </a:lnTo>
                    <a:lnTo>
                      <a:pt x="10883" y="35483"/>
                    </a:lnTo>
                    <a:lnTo>
                      <a:pt x="56574" y="35483"/>
                    </a:lnTo>
                    <a:lnTo>
                      <a:pt x="54738" y="32935"/>
                    </a:lnTo>
                    <a:lnTo>
                      <a:pt x="45848" y="28348"/>
                    </a:lnTo>
                    <a:lnTo>
                      <a:pt x="33731" y="26809"/>
                    </a:lnTo>
                    <a:lnTo>
                      <a:pt x="10883" y="26809"/>
                    </a:lnTo>
                    <a:lnTo>
                      <a:pt x="10883" y="0"/>
                    </a:lnTo>
                    <a:close/>
                  </a:path>
                  <a:path w="62230" h="77470">
                    <a:moveTo>
                      <a:pt x="56574" y="35483"/>
                    </a:moveTo>
                    <a:lnTo>
                      <a:pt x="44170" y="35483"/>
                    </a:lnTo>
                    <a:lnTo>
                      <a:pt x="51079" y="40436"/>
                    </a:lnTo>
                    <a:lnTo>
                      <a:pt x="51079" y="51320"/>
                    </a:lnTo>
                    <a:lnTo>
                      <a:pt x="49782" y="58643"/>
                    </a:lnTo>
                    <a:lnTo>
                      <a:pt x="45972" y="63942"/>
                    </a:lnTo>
                    <a:lnTo>
                      <a:pt x="39769" y="67163"/>
                    </a:lnTo>
                    <a:lnTo>
                      <a:pt x="31292" y="68249"/>
                    </a:lnTo>
                    <a:lnTo>
                      <a:pt x="55698" y="68249"/>
                    </a:lnTo>
                    <a:lnTo>
                      <a:pt x="60042" y="62318"/>
                    </a:lnTo>
                    <a:lnTo>
                      <a:pt x="62077" y="51092"/>
                    </a:lnTo>
                    <a:lnTo>
                      <a:pt x="60211" y="40531"/>
                    </a:lnTo>
                    <a:lnTo>
                      <a:pt x="56574" y="35483"/>
                    </a:lnTo>
                    <a:close/>
                  </a:path>
                </a:pathLst>
              </a:custGeom>
              <a:solidFill>
                <a:srgbClr val="58595B"/>
              </a:solidFill>
            </p:spPr>
            <p:txBody>
              <a:bodyPr wrap="square" lIns="0" tIns="0" rIns="0" bIns="0" rtlCol="0"/>
              <a:lstStyle/>
              <a:p>
                <a:endParaRPr/>
              </a:p>
            </p:txBody>
          </p:sp>
          <p:pic>
            <p:nvPicPr>
              <p:cNvPr id="50" name="object 8">
                <a:extLst>
                  <a:ext uri="{FF2B5EF4-FFF2-40B4-BE49-F238E27FC236}">
                    <a16:creationId xmlns="" xmlns:a16="http://schemas.microsoft.com/office/drawing/2014/main" id="{BB54184F-310A-4465-B2C5-16C932CC356B}"/>
                  </a:ext>
                </a:extLst>
              </p:cNvPr>
              <p:cNvPicPr/>
              <p:nvPr/>
            </p:nvPicPr>
            <p:blipFill>
              <a:blip r:embed="rId7" cstate="print"/>
              <a:stretch>
                <a:fillRect/>
              </a:stretch>
            </p:blipFill>
            <p:spPr>
              <a:xfrm>
                <a:off x="1274796" y="8430279"/>
                <a:ext cx="66154" cy="76911"/>
              </a:xfrm>
              <a:prstGeom prst="rect">
                <a:avLst/>
              </a:prstGeom>
            </p:spPr>
          </p:pic>
          <p:pic>
            <p:nvPicPr>
              <p:cNvPr id="51" name="object 9">
                <a:extLst>
                  <a:ext uri="{FF2B5EF4-FFF2-40B4-BE49-F238E27FC236}">
                    <a16:creationId xmlns="" xmlns:a16="http://schemas.microsoft.com/office/drawing/2014/main" id="{94AAC41D-D133-4B97-B07B-84A8D5B30D30}"/>
                  </a:ext>
                </a:extLst>
              </p:cNvPr>
              <p:cNvPicPr/>
              <p:nvPr/>
            </p:nvPicPr>
            <p:blipFill>
              <a:blip r:embed="rId8" cstate="print"/>
              <a:stretch>
                <a:fillRect/>
              </a:stretch>
            </p:blipFill>
            <p:spPr>
              <a:xfrm>
                <a:off x="1369272" y="8430277"/>
                <a:ext cx="85153" cy="76923"/>
              </a:xfrm>
              <a:prstGeom prst="rect">
                <a:avLst/>
              </a:prstGeom>
            </p:spPr>
          </p:pic>
          <p:sp>
            <p:nvSpPr>
              <p:cNvPr id="52" name="object 10">
                <a:extLst>
                  <a:ext uri="{FF2B5EF4-FFF2-40B4-BE49-F238E27FC236}">
                    <a16:creationId xmlns="" xmlns:a16="http://schemas.microsoft.com/office/drawing/2014/main" id="{20AC1A1B-3967-40C9-90D3-F1B35F2154B1}"/>
                  </a:ext>
                </a:extLst>
              </p:cNvPr>
              <p:cNvSpPr/>
              <p:nvPr/>
            </p:nvSpPr>
            <p:spPr>
              <a:xfrm>
                <a:off x="1482771" y="8430279"/>
                <a:ext cx="66675" cy="77470"/>
              </a:xfrm>
              <a:custGeom>
                <a:avLst/>
                <a:gdLst/>
                <a:ahLst/>
                <a:cxnLst/>
                <a:rect l="l" t="t" r="r" b="b"/>
                <a:pathLst>
                  <a:path w="66675" h="77470">
                    <a:moveTo>
                      <a:pt x="66471" y="0"/>
                    </a:moveTo>
                    <a:lnTo>
                      <a:pt x="56349" y="0"/>
                    </a:lnTo>
                    <a:lnTo>
                      <a:pt x="10871" y="59334"/>
                    </a:lnTo>
                    <a:lnTo>
                      <a:pt x="10871" y="0"/>
                    </a:lnTo>
                    <a:lnTo>
                      <a:pt x="0" y="0"/>
                    </a:lnTo>
                    <a:lnTo>
                      <a:pt x="0" y="76911"/>
                    </a:lnTo>
                    <a:lnTo>
                      <a:pt x="10096" y="76911"/>
                    </a:lnTo>
                    <a:lnTo>
                      <a:pt x="55689" y="17691"/>
                    </a:lnTo>
                    <a:lnTo>
                      <a:pt x="55689" y="76911"/>
                    </a:lnTo>
                    <a:lnTo>
                      <a:pt x="66471" y="76911"/>
                    </a:lnTo>
                    <a:lnTo>
                      <a:pt x="66471" y="0"/>
                    </a:lnTo>
                    <a:close/>
                  </a:path>
                </a:pathLst>
              </a:custGeom>
              <a:solidFill>
                <a:srgbClr val="58595B"/>
              </a:solidFill>
            </p:spPr>
            <p:txBody>
              <a:bodyPr wrap="square" lIns="0" tIns="0" rIns="0" bIns="0" rtlCol="0"/>
              <a:lstStyle/>
              <a:p>
                <a:endParaRPr/>
              </a:p>
            </p:txBody>
          </p:sp>
          <p:pic>
            <p:nvPicPr>
              <p:cNvPr id="53" name="object 11">
                <a:extLst>
                  <a:ext uri="{FF2B5EF4-FFF2-40B4-BE49-F238E27FC236}">
                    <a16:creationId xmlns="" xmlns:a16="http://schemas.microsoft.com/office/drawing/2014/main" id="{7454DA5C-605C-4897-83FD-376FC559181E}"/>
                  </a:ext>
                </a:extLst>
              </p:cNvPr>
              <p:cNvPicPr/>
              <p:nvPr/>
            </p:nvPicPr>
            <p:blipFill>
              <a:blip r:embed="rId9" cstate="print"/>
              <a:stretch>
                <a:fillRect/>
              </a:stretch>
            </p:blipFill>
            <p:spPr>
              <a:xfrm>
                <a:off x="634994" y="8541165"/>
                <a:ext cx="188554" cy="82626"/>
              </a:xfrm>
              <a:prstGeom prst="rect">
                <a:avLst/>
              </a:prstGeom>
            </p:spPr>
          </p:pic>
          <p:pic>
            <p:nvPicPr>
              <p:cNvPr id="54" name="object 12">
                <a:extLst>
                  <a:ext uri="{FF2B5EF4-FFF2-40B4-BE49-F238E27FC236}">
                    <a16:creationId xmlns="" xmlns:a16="http://schemas.microsoft.com/office/drawing/2014/main" id="{C5E23C37-CD07-411A-B370-A2BAC426DE68}"/>
                  </a:ext>
                </a:extLst>
              </p:cNvPr>
              <p:cNvPicPr/>
              <p:nvPr/>
            </p:nvPicPr>
            <p:blipFill>
              <a:blip r:embed="rId10" cstate="print"/>
              <a:stretch>
                <a:fillRect/>
              </a:stretch>
            </p:blipFill>
            <p:spPr>
              <a:xfrm>
                <a:off x="845724" y="8544010"/>
                <a:ext cx="164275" cy="88226"/>
              </a:xfrm>
              <a:prstGeom prst="rect">
                <a:avLst/>
              </a:prstGeom>
            </p:spPr>
          </p:pic>
          <p:pic>
            <p:nvPicPr>
              <p:cNvPr id="55" name="object 13">
                <a:extLst>
                  <a:ext uri="{FF2B5EF4-FFF2-40B4-BE49-F238E27FC236}">
                    <a16:creationId xmlns="" xmlns:a16="http://schemas.microsoft.com/office/drawing/2014/main" id="{9B16F169-76EE-4D2A-B34B-A005198DD3A9}"/>
                  </a:ext>
                </a:extLst>
              </p:cNvPr>
              <p:cNvPicPr/>
              <p:nvPr/>
            </p:nvPicPr>
            <p:blipFill>
              <a:blip r:embed="rId11" cstate="print"/>
              <a:stretch>
                <a:fillRect/>
              </a:stretch>
            </p:blipFill>
            <p:spPr>
              <a:xfrm>
                <a:off x="1057757" y="8543142"/>
                <a:ext cx="319289" cy="78663"/>
              </a:xfrm>
              <a:prstGeom prst="rect">
                <a:avLst/>
              </a:prstGeom>
            </p:spPr>
          </p:pic>
          <p:pic>
            <p:nvPicPr>
              <p:cNvPr id="56" name="object 14">
                <a:extLst>
                  <a:ext uri="{FF2B5EF4-FFF2-40B4-BE49-F238E27FC236}">
                    <a16:creationId xmlns="" xmlns:a16="http://schemas.microsoft.com/office/drawing/2014/main" id="{F9471CAE-9E72-4784-8097-F90845BF8053}"/>
                  </a:ext>
                </a:extLst>
              </p:cNvPr>
              <p:cNvPicPr/>
              <p:nvPr/>
            </p:nvPicPr>
            <p:blipFill>
              <a:blip r:embed="rId12" cstate="print"/>
              <a:stretch>
                <a:fillRect/>
              </a:stretch>
            </p:blipFill>
            <p:spPr>
              <a:xfrm>
                <a:off x="1396605" y="8544012"/>
                <a:ext cx="66471" cy="76911"/>
              </a:xfrm>
              <a:prstGeom prst="rect">
                <a:avLst/>
              </a:prstGeom>
            </p:spPr>
          </p:pic>
          <p:pic>
            <p:nvPicPr>
              <p:cNvPr id="57" name="object 15">
                <a:extLst>
                  <a:ext uri="{FF2B5EF4-FFF2-40B4-BE49-F238E27FC236}">
                    <a16:creationId xmlns="" xmlns:a16="http://schemas.microsoft.com/office/drawing/2014/main" id="{EF3F846E-29AC-4133-81E1-246BFF9A8108}"/>
                  </a:ext>
                </a:extLst>
              </p:cNvPr>
              <p:cNvPicPr/>
              <p:nvPr/>
            </p:nvPicPr>
            <p:blipFill>
              <a:blip r:embed="rId13" cstate="print"/>
              <a:stretch>
                <a:fillRect/>
              </a:stretch>
            </p:blipFill>
            <p:spPr>
              <a:xfrm>
                <a:off x="1482771" y="8544012"/>
                <a:ext cx="66471" cy="76911"/>
              </a:xfrm>
              <a:prstGeom prst="rect">
                <a:avLst/>
              </a:prstGeom>
            </p:spPr>
          </p:pic>
          <p:sp>
            <p:nvSpPr>
              <p:cNvPr id="58" name="object 16">
                <a:extLst>
                  <a:ext uri="{FF2B5EF4-FFF2-40B4-BE49-F238E27FC236}">
                    <a16:creationId xmlns="" xmlns:a16="http://schemas.microsoft.com/office/drawing/2014/main" id="{4DE75F48-C908-47FD-8E30-0779D7200B66}"/>
                  </a:ext>
                </a:extLst>
              </p:cNvPr>
              <p:cNvSpPr/>
              <p:nvPr/>
            </p:nvSpPr>
            <p:spPr>
              <a:xfrm>
                <a:off x="1489430" y="8408555"/>
                <a:ext cx="54610" cy="8255"/>
              </a:xfrm>
              <a:custGeom>
                <a:avLst/>
                <a:gdLst/>
                <a:ahLst/>
                <a:cxnLst/>
                <a:rect l="l" t="t" r="r" b="b"/>
                <a:pathLst>
                  <a:path w="54609" h="8254">
                    <a:moveTo>
                      <a:pt x="54533" y="0"/>
                    </a:moveTo>
                    <a:lnTo>
                      <a:pt x="0" y="0"/>
                    </a:lnTo>
                    <a:lnTo>
                      <a:pt x="0" y="8115"/>
                    </a:lnTo>
                    <a:lnTo>
                      <a:pt x="54533" y="8115"/>
                    </a:lnTo>
                    <a:lnTo>
                      <a:pt x="54533" y="0"/>
                    </a:lnTo>
                    <a:close/>
                  </a:path>
                </a:pathLst>
              </a:custGeom>
              <a:solidFill>
                <a:srgbClr val="58595B"/>
              </a:solidFill>
            </p:spPr>
            <p:txBody>
              <a:bodyPr wrap="square" lIns="0" tIns="0" rIns="0" bIns="0" rtlCol="0"/>
              <a:lstStyle/>
              <a:p>
                <a:endParaRPr/>
              </a:p>
            </p:txBody>
          </p:sp>
          <p:pic>
            <p:nvPicPr>
              <p:cNvPr id="59" name="object 17">
                <a:extLst>
                  <a:ext uri="{FF2B5EF4-FFF2-40B4-BE49-F238E27FC236}">
                    <a16:creationId xmlns="" xmlns:a16="http://schemas.microsoft.com/office/drawing/2014/main" id="{9EB60AFA-358D-42CC-B13B-9466788C84CC}"/>
                  </a:ext>
                </a:extLst>
              </p:cNvPr>
              <p:cNvPicPr/>
              <p:nvPr/>
            </p:nvPicPr>
            <p:blipFill>
              <a:blip r:embed="rId14" cstate="print"/>
              <a:stretch>
                <a:fillRect/>
              </a:stretch>
            </p:blipFill>
            <p:spPr>
              <a:xfrm>
                <a:off x="644093" y="7556702"/>
                <a:ext cx="895848" cy="769188"/>
              </a:xfrm>
              <a:prstGeom prst="rect">
                <a:avLst/>
              </a:prstGeom>
            </p:spPr>
          </p:pic>
        </p:grpSp>
      </p:grpSp>
    </p:spTree>
    <p:extLst>
      <p:ext uri="{BB962C8B-B14F-4D97-AF65-F5344CB8AC3E}">
        <p14:creationId xmlns:p14="http://schemas.microsoft.com/office/powerpoint/2010/main" val="3417347418"/>
      </p:ext>
    </p:extLst>
  </p:cSld>
  <p:clrMapOvr>
    <a:masterClrMapping/>
  </p:clrMapOvr>
  <p:transition spd="slow">
    <p:strips dir="l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10190</TotalTime>
  <Words>1594</Words>
  <Application>Microsoft Office PowerPoint</Application>
  <PresentationFormat>Широкоэкранный</PresentationFormat>
  <Paragraphs>104</Paragraphs>
  <Slides>15</Slides>
  <Notes>6</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15</vt:i4>
      </vt:variant>
    </vt:vector>
  </HeadingPairs>
  <TitlesOfParts>
    <vt:vector size="25" baseType="lpstr">
      <vt:lpstr>Arial</vt:lpstr>
      <vt:lpstr>Arial Black</vt:lpstr>
      <vt:lpstr>Arial Narrow</vt:lpstr>
      <vt:lpstr>Calibri</vt:lpstr>
      <vt:lpstr>Garamond</vt:lpstr>
      <vt:lpstr>Georgia</vt:lpstr>
      <vt:lpstr>Lucida Sans Unicode</vt:lpstr>
      <vt:lpstr>Times New Roman</vt:lpstr>
      <vt:lpstr>Wingdings</vt:lpstr>
      <vt:lpstr>Тема Office</vt:lpstr>
      <vt:lpstr>Финансовое обеспечение предупредительных мер по сокращению производственного травматизма и профессиональных заболеваний работников в Республике Крым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ЦА ФСС РФ</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Моряков Федор Иванович</dc:creator>
  <cp:lastModifiedBy>Мармиль Наталья Анатольевна</cp:lastModifiedBy>
  <cp:revision>666</cp:revision>
  <cp:lastPrinted>2019-11-14T14:01:35Z</cp:lastPrinted>
  <dcterms:created xsi:type="dcterms:W3CDTF">2015-10-05T15:34:48Z</dcterms:created>
  <dcterms:modified xsi:type="dcterms:W3CDTF">2024-03-20T10:59:32Z</dcterms:modified>
</cp:coreProperties>
</file>