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1"/>
  </p:notesMasterIdLst>
  <p:sldIdLst>
    <p:sldId id="1604" r:id="rId2"/>
    <p:sldId id="1335" r:id="rId3"/>
    <p:sldId id="305" r:id="rId4"/>
    <p:sldId id="1611" r:id="rId5"/>
    <p:sldId id="349" r:id="rId6"/>
    <p:sldId id="1635" r:id="rId7"/>
    <p:sldId id="1661" r:id="rId8"/>
    <p:sldId id="1664" r:id="rId9"/>
    <p:sldId id="1624" r:id="rId10"/>
    <p:sldId id="1609" r:id="rId11"/>
    <p:sldId id="1650" r:id="rId12"/>
    <p:sldId id="1668" r:id="rId13"/>
    <p:sldId id="1652" r:id="rId14"/>
    <p:sldId id="1654" r:id="rId15"/>
    <p:sldId id="1653" r:id="rId16"/>
    <p:sldId id="1647" r:id="rId17"/>
    <p:sldId id="1662" r:id="rId18"/>
    <p:sldId id="1656" r:id="rId19"/>
    <p:sldId id="1658" r:id="rId20"/>
    <p:sldId id="1659" r:id="rId21"/>
    <p:sldId id="1670" r:id="rId22"/>
    <p:sldId id="1672" r:id="rId23"/>
    <p:sldId id="1657" r:id="rId24"/>
    <p:sldId id="1669" r:id="rId25"/>
    <p:sldId id="1648" r:id="rId26"/>
    <p:sldId id="1665" r:id="rId27"/>
    <p:sldId id="1649" r:id="rId28"/>
    <p:sldId id="1613" r:id="rId29"/>
    <p:sldId id="1673" r:id="rId30"/>
    <p:sldId id="1660" r:id="rId31"/>
    <p:sldId id="1666" r:id="rId32"/>
    <p:sldId id="1622" r:id="rId33"/>
    <p:sldId id="1626" r:id="rId34"/>
    <p:sldId id="1617" r:id="rId35"/>
    <p:sldId id="1641" r:id="rId36"/>
    <p:sldId id="1667" r:id="rId37"/>
    <p:sldId id="1674" r:id="rId38"/>
    <p:sldId id="1477" r:id="rId39"/>
    <p:sldId id="1623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770" autoAdjust="0"/>
  </p:normalViewPr>
  <p:slideViewPr>
    <p:cSldViewPr snapToGrid="0">
      <p:cViewPr>
        <p:scale>
          <a:sx n="100" d="100"/>
          <a:sy n="100" d="100"/>
        </p:scale>
        <p:origin x="-936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ED52E-2297-43B8-BFE8-8044A417FA70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15B0C-E6B2-4F0F-8CCB-49ADA987A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79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301D23-4C61-4295-A047-A3EAD3347A1E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cs typeface="Arial" charset="0"/>
            </a:endParaRPr>
          </a:p>
        </p:txBody>
      </p:sp>
      <p:sp>
        <p:nvSpPr>
          <p:cNvPr id="54276" name="Номер слайда 3"/>
          <p:cNvSpPr txBox="1">
            <a:spLocks noGrp="1"/>
          </p:cNvSpPr>
          <p:nvPr/>
        </p:nvSpPr>
        <p:spPr bwMode="auto">
          <a:xfrm>
            <a:off x="3795329" y="10251492"/>
            <a:ext cx="2904796" cy="5402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2B5E6-CBB5-42FD-AFF3-1BFEE0ED821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4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cs typeface="Arial" charset="0"/>
            </a:endParaRPr>
          </a:p>
        </p:txBody>
      </p:sp>
      <p:sp>
        <p:nvSpPr>
          <p:cNvPr id="54276" name="Номер слайда 3"/>
          <p:cNvSpPr txBox="1">
            <a:spLocks noGrp="1"/>
          </p:cNvSpPr>
          <p:nvPr/>
        </p:nvSpPr>
        <p:spPr bwMode="auto">
          <a:xfrm>
            <a:off x="3795329" y="10251492"/>
            <a:ext cx="2904796" cy="5402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2B5E6-CBB5-42FD-AFF3-1BFEE0ED821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cs typeface="Arial" charset="0"/>
            </a:endParaRPr>
          </a:p>
        </p:txBody>
      </p:sp>
      <p:sp>
        <p:nvSpPr>
          <p:cNvPr id="54276" name="Номер слайда 3"/>
          <p:cNvSpPr txBox="1">
            <a:spLocks noGrp="1"/>
          </p:cNvSpPr>
          <p:nvPr/>
        </p:nvSpPr>
        <p:spPr bwMode="auto">
          <a:xfrm>
            <a:off x="3795329" y="10251492"/>
            <a:ext cx="2904796" cy="5402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2B5E6-CBB5-42FD-AFF3-1BFEE0ED821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4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cs typeface="Arial" charset="0"/>
            </a:endParaRPr>
          </a:p>
        </p:txBody>
      </p:sp>
      <p:sp>
        <p:nvSpPr>
          <p:cNvPr id="54276" name="Номер слайда 3"/>
          <p:cNvSpPr txBox="1">
            <a:spLocks noGrp="1"/>
          </p:cNvSpPr>
          <p:nvPr/>
        </p:nvSpPr>
        <p:spPr bwMode="auto">
          <a:xfrm>
            <a:off x="3795329" y="10251492"/>
            <a:ext cx="2904796" cy="5402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2B5E6-CBB5-42FD-AFF3-1BFEE0ED821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4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=""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979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9750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2CD3-8FF3-415F-9BC9-3028456749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3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66541-1111-4ECC-969A-CB7D78084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13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233" y="304800"/>
            <a:ext cx="10668000" cy="8207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4917" y="1557339"/>
            <a:ext cx="5232400" cy="44100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50517" y="1557339"/>
            <a:ext cx="5232400" cy="44100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FFA1B-015C-49BE-86F4-E8762C4D935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76032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35C09-663E-41FD-BEF5-AAAF0FBAF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4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=""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370326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42BCD1B-947D-4365-BA3B-0F1EDC7713CD}"/>
              </a:ext>
            </a:extLst>
          </p:cNvPr>
          <p:cNvSpPr/>
          <p:nvPr userDrawn="1"/>
        </p:nvSpPr>
        <p:spPr>
          <a:xfrm>
            <a:off x="0" y="2528260"/>
            <a:ext cx="12192000" cy="18014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cs typeface="Arial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238E336C-CBC6-405B-A2D0-832A210015D9}"/>
              </a:ext>
            </a:extLst>
          </p:cNvPr>
          <p:cNvSpPr/>
          <p:nvPr userDrawn="1"/>
        </p:nvSpPr>
        <p:spPr>
          <a:xfrm rot="10800000">
            <a:off x="0" y="577086"/>
            <a:ext cx="10468344" cy="1826128"/>
          </a:xfrm>
          <a:custGeom>
            <a:avLst/>
            <a:gdLst>
              <a:gd name="connsiteX0" fmla="*/ 1829628 w 10468344"/>
              <a:gd name="connsiteY0" fmla="*/ 1826128 h 1826128"/>
              <a:gd name="connsiteX1" fmla="*/ 0 w 10468344"/>
              <a:gd name="connsiteY1" fmla="*/ 25683 h 1826128"/>
              <a:gd name="connsiteX2" fmla="*/ 5529 w 10468344"/>
              <a:gd name="connsiteY2" fmla="*/ 20065 h 1826128"/>
              <a:gd name="connsiteX3" fmla="*/ 229959 w 10468344"/>
              <a:gd name="connsiteY3" fmla="*/ 20064 h 1826128"/>
              <a:gd name="connsiteX4" fmla="*/ 1829436 w 10468344"/>
              <a:gd name="connsiteY4" fmla="*/ 1594029 h 1826128"/>
              <a:gd name="connsiteX5" fmla="*/ 3443085 w 10468344"/>
              <a:gd name="connsiteY5" fmla="*/ 6119 h 1826128"/>
              <a:gd name="connsiteX6" fmla="*/ 3444974 w 10468344"/>
              <a:gd name="connsiteY6" fmla="*/ 8038 h 1826128"/>
              <a:gd name="connsiteX7" fmla="*/ 3444974 w 10468344"/>
              <a:gd name="connsiteY7" fmla="*/ 0 h 1826128"/>
              <a:gd name="connsiteX8" fmla="*/ 10468344 w 10468344"/>
              <a:gd name="connsiteY8" fmla="*/ 0 h 1826128"/>
              <a:gd name="connsiteX9" fmla="*/ 10468344 w 10468344"/>
              <a:gd name="connsiteY9" fmla="*/ 165298 h 1826128"/>
              <a:gd name="connsiteX10" fmla="*/ 3516995 w 10468344"/>
              <a:gd name="connsiteY10" fmla="*/ 165298 h 1826128"/>
              <a:gd name="connsiteX11" fmla="*/ 1877405 w 10468344"/>
              <a:gd name="connsiteY11" fmla="*/ 1778735 h 1826128"/>
              <a:gd name="connsiteX12" fmla="*/ 1876835 w 10468344"/>
              <a:gd name="connsiteY12" fmla="*/ 1778156 h 18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68344" h="1826128">
                <a:moveTo>
                  <a:pt x="1829628" y="1826128"/>
                </a:moveTo>
                <a:lnTo>
                  <a:pt x="0" y="25683"/>
                </a:lnTo>
                <a:lnTo>
                  <a:pt x="5529" y="20065"/>
                </a:lnTo>
                <a:lnTo>
                  <a:pt x="229959" y="20064"/>
                </a:lnTo>
                <a:lnTo>
                  <a:pt x="1829436" y="1594029"/>
                </a:lnTo>
                <a:lnTo>
                  <a:pt x="3443085" y="6119"/>
                </a:lnTo>
                <a:lnTo>
                  <a:pt x="3444974" y="8038"/>
                </a:lnTo>
                <a:lnTo>
                  <a:pt x="3444974" y="0"/>
                </a:lnTo>
                <a:lnTo>
                  <a:pt x="10468344" y="0"/>
                </a:lnTo>
                <a:lnTo>
                  <a:pt x="10468344" y="165298"/>
                </a:lnTo>
                <a:lnTo>
                  <a:pt x="3516995" y="165298"/>
                </a:lnTo>
                <a:lnTo>
                  <a:pt x="1877405" y="1778735"/>
                </a:lnTo>
                <a:lnTo>
                  <a:pt x="1876835" y="1778156"/>
                </a:lnTo>
                <a:close/>
              </a:path>
            </a:pathLst>
          </a:cu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cs typeface="Arial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455CBD1-32B3-430C-B34D-CDAE19AD0ABC}"/>
              </a:ext>
            </a:extLst>
          </p:cNvPr>
          <p:cNvSpPr/>
          <p:nvPr userDrawn="1"/>
        </p:nvSpPr>
        <p:spPr>
          <a:xfrm>
            <a:off x="6799271" y="4451549"/>
            <a:ext cx="5392729" cy="1832749"/>
          </a:xfrm>
          <a:custGeom>
            <a:avLst/>
            <a:gdLst>
              <a:gd name="connsiteX0" fmla="*/ 3456032 w 5392729"/>
              <a:gd name="connsiteY0" fmla="*/ 0 h 1832749"/>
              <a:gd name="connsiteX1" fmla="*/ 3461074 w 5392729"/>
              <a:gd name="connsiteY1" fmla="*/ 5124 h 1832749"/>
              <a:gd name="connsiteX2" fmla="*/ 3461074 w 5392729"/>
              <a:gd name="connsiteY2" fmla="*/ 2963 h 1832749"/>
              <a:gd name="connsiteX3" fmla="*/ 5392729 w 5392729"/>
              <a:gd name="connsiteY3" fmla="*/ 2963 h 1832749"/>
              <a:gd name="connsiteX4" fmla="*/ 5392729 w 5392729"/>
              <a:gd name="connsiteY4" fmla="*/ 168261 h 1832749"/>
              <a:gd name="connsiteX5" fmla="*/ 3520712 w 5392729"/>
              <a:gd name="connsiteY5" fmla="*/ 168261 h 1832749"/>
              <a:gd name="connsiteX6" fmla="*/ 1877406 w 5392729"/>
              <a:gd name="connsiteY6" fmla="*/ 1785355 h 1832749"/>
              <a:gd name="connsiteX7" fmla="*/ 1876837 w 5392729"/>
              <a:gd name="connsiteY7" fmla="*/ 1784777 h 1832749"/>
              <a:gd name="connsiteX8" fmla="*/ 1829630 w 5392729"/>
              <a:gd name="connsiteY8" fmla="*/ 1832749 h 1832749"/>
              <a:gd name="connsiteX9" fmla="*/ 0 w 5392729"/>
              <a:gd name="connsiteY9" fmla="*/ 32302 h 1832749"/>
              <a:gd name="connsiteX10" fmla="*/ 5528 w 5392729"/>
              <a:gd name="connsiteY10" fmla="*/ 26684 h 1832749"/>
              <a:gd name="connsiteX11" fmla="*/ 229959 w 5392729"/>
              <a:gd name="connsiteY11" fmla="*/ 26683 h 1832749"/>
              <a:gd name="connsiteX12" fmla="*/ 1829438 w 5392729"/>
              <a:gd name="connsiteY12" fmla="*/ 1600649 h 183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2729" h="1832749">
                <a:moveTo>
                  <a:pt x="3456032" y="0"/>
                </a:moveTo>
                <a:lnTo>
                  <a:pt x="3461074" y="5124"/>
                </a:lnTo>
                <a:lnTo>
                  <a:pt x="3461074" y="2963"/>
                </a:lnTo>
                <a:lnTo>
                  <a:pt x="5392729" y="2963"/>
                </a:lnTo>
                <a:lnTo>
                  <a:pt x="5392729" y="168261"/>
                </a:lnTo>
                <a:lnTo>
                  <a:pt x="3520712" y="168261"/>
                </a:lnTo>
                <a:lnTo>
                  <a:pt x="1877406" y="1785355"/>
                </a:lnTo>
                <a:lnTo>
                  <a:pt x="1876837" y="1784777"/>
                </a:lnTo>
                <a:lnTo>
                  <a:pt x="1829630" y="1832749"/>
                </a:lnTo>
                <a:lnTo>
                  <a:pt x="0" y="32302"/>
                </a:lnTo>
                <a:lnTo>
                  <a:pt x="5528" y="26684"/>
                </a:lnTo>
                <a:lnTo>
                  <a:pt x="229959" y="26683"/>
                </a:lnTo>
                <a:lnTo>
                  <a:pt x="1829438" y="1600649"/>
                </a:lnTo>
                <a:close/>
              </a:path>
            </a:pathLst>
          </a:cu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4544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13496"/>
            <a:ext cx="3887755" cy="35676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304245" y="0"/>
            <a:ext cx="3887755" cy="4581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4773149"/>
            <a:ext cx="6096000" cy="20848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8246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934659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688264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4214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="" xmlns:a16="http://schemas.microsoft.com/office/drawing/2014/main" id="{8E39A0A2-7A6E-4BA9-8A5D-FD1911A8273A}"/>
              </a:ext>
            </a:extLst>
          </p:cNvPr>
          <p:cNvSpPr/>
          <p:nvPr userDrawn="1"/>
        </p:nvSpPr>
        <p:spPr>
          <a:xfrm>
            <a:off x="-9938" y="-9938"/>
            <a:ext cx="7114700" cy="5563371"/>
          </a:xfrm>
          <a:custGeom>
            <a:avLst/>
            <a:gdLst>
              <a:gd name="connsiteX0" fmla="*/ 0 w 7114700"/>
              <a:gd name="connsiteY0" fmla="*/ 0 h 5563371"/>
              <a:gd name="connsiteX1" fmla="*/ 6816297 w 7114700"/>
              <a:gd name="connsiteY1" fmla="*/ 0 h 5563371"/>
              <a:gd name="connsiteX2" fmla="*/ 6928766 w 7114700"/>
              <a:gd name="connsiteY2" fmla="*/ 279430 h 5563371"/>
              <a:gd name="connsiteX3" fmla="*/ 6222210 w 7114700"/>
              <a:gd name="connsiteY3" fmla="*/ 2336836 h 5563371"/>
              <a:gd name="connsiteX4" fmla="*/ 559 w 7114700"/>
              <a:gd name="connsiteY4" fmla="*/ 5563371 h 5563371"/>
              <a:gd name="connsiteX5" fmla="*/ 0 w 7114700"/>
              <a:gd name="connsiteY5" fmla="*/ 5381954 h 556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700" h="5563371">
                <a:moveTo>
                  <a:pt x="0" y="0"/>
                </a:moveTo>
                <a:lnTo>
                  <a:pt x="6816297" y="0"/>
                </a:lnTo>
                <a:lnTo>
                  <a:pt x="6928766" y="279430"/>
                </a:lnTo>
                <a:cubicBezTo>
                  <a:pt x="7190845" y="966574"/>
                  <a:pt x="7337404" y="1741633"/>
                  <a:pt x="6222210" y="2336836"/>
                </a:cubicBezTo>
                <a:cubicBezTo>
                  <a:pt x="4928171" y="3027492"/>
                  <a:pt x="2205866" y="4349361"/>
                  <a:pt x="559" y="5563371"/>
                </a:cubicBezTo>
                <a:lnTo>
                  <a:pt x="0" y="5381954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그림 개체 틀 10">
            <a:extLst>
              <a:ext uri="{FF2B5EF4-FFF2-40B4-BE49-F238E27FC236}">
                <a16:creationId xmlns="" xmlns:a16="http://schemas.microsoft.com/office/drawing/2014/main" id="{0F61CD1C-0BDC-415A-BE81-FBF756AC24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525651"/>
            <a:ext cx="12192000" cy="5332348"/>
          </a:xfrm>
          <a:custGeom>
            <a:avLst/>
            <a:gdLst>
              <a:gd name="connsiteX0" fmla="*/ 9464919 w 12192000"/>
              <a:gd name="connsiteY0" fmla="*/ 1208 h 5332348"/>
              <a:gd name="connsiteX1" fmla="*/ 12055243 w 12192000"/>
              <a:gd name="connsiteY1" fmla="*/ 2155763 h 5332348"/>
              <a:gd name="connsiteX2" fmla="*/ 12192000 w 12192000"/>
              <a:gd name="connsiteY2" fmla="*/ 2360580 h 5332348"/>
              <a:gd name="connsiteX3" fmla="*/ 12192000 w 12192000"/>
              <a:gd name="connsiteY3" fmla="*/ 5332348 h 5332348"/>
              <a:gd name="connsiteX4" fmla="*/ 0 w 12192000"/>
              <a:gd name="connsiteY4" fmla="*/ 5332348 h 5332348"/>
              <a:gd name="connsiteX5" fmla="*/ 1243 w 12192000"/>
              <a:gd name="connsiteY5" fmla="*/ 4956418 h 5332348"/>
              <a:gd name="connsiteX6" fmla="*/ 0 w 12192000"/>
              <a:gd name="connsiteY6" fmla="*/ 4912550 h 5332348"/>
              <a:gd name="connsiteX7" fmla="*/ 0 w 12192000"/>
              <a:gd name="connsiteY7" fmla="*/ 4527278 h 5332348"/>
              <a:gd name="connsiteX8" fmla="*/ 8878957 w 12192000"/>
              <a:gd name="connsiteY8" fmla="*/ 116017 h 5332348"/>
              <a:gd name="connsiteX9" fmla="*/ 9464919 w 12192000"/>
              <a:gd name="connsiteY9" fmla="*/ 1208 h 533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332348">
                <a:moveTo>
                  <a:pt x="9464919" y="1208"/>
                </a:moveTo>
                <a:cubicBezTo>
                  <a:pt x="10661122" y="-43507"/>
                  <a:pt x="11399579" y="1162905"/>
                  <a:pt x="12055243" y="2155763"/>
                </a:cubicBezTo>
                <a:lnTo>
                  <a:pt x="12192000" y="2360580"/>
                </a:lnTo>
                <a:lnTo>
                  <a:pt x="12192000" y="5332348"/>
                </a:lnTo>
                <a:lnTo>
                  <a:pt x="0" y="5332348"/>
                </a:lnTo>
                <a:cubicBezTo>
                  <a:pt x="11044" y="5226331"/>
                  <a:pt x="6351" y="5095808"/>
                  <a:pt x="1243" y="4956418"/>
                </a:cubicBezTo>
                <a:lnTo>
                  <a:pt x="0" y="4912550"/>
                </a:lnTo>
                <a:lnTo>
                  <a:pt x="0" y="4527278"/>
                </a:lnTo>
                <a:cubicBezTo>
                  <a:pt x="1479826" y="3657890"/>
                  <a:pt x="6881191" y="823352"/>
                  <a:pt x="8878957" y="116017"/>
                </a:cubicBezTo>
                <a:cubicBezTo>
                  <a:pt x="9086022" y="44579"/>
                  <a:pt x="9280888" y="8088"/>
                  <a:pt x="9464919" y="12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1222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725221F0-AD4C-417D-9787-3683D50755A1}"/>
              </a:ext>
            </a:extLst>
          </p:cNvPr>
          <p:cNvSpPr/>
          <p:nvPr userDrawn="1"/>
        </p:nvSpPr>
        <p:spPr>
          <a:xfrm rot="18902381">
            <a:off x="1888013" y="2649337"/>
            <a:ext cx="8436975" cy="8425297"/>
          </a:xfrm>
          <a:custGeom>
            <a:avLst/>
            <a:gdLst>
              <a:gd name="connsiteX0" fmla="*/ 8260241 w 8436975"/>
              <a:gd name="connsiteY0" fmla="*/ 176734 h 8425297"/>
              <a:gd name="connsiteX1" fmla="*/ 8436975 w 8436975"/>
              <a:gd name="connsiteY1" fmla="*/ 603408 h 8425297"/>
              <a:gd name="connsiteX2" fmla="*/ 8436975 w 8436975"/>
              <a:gd name="connsiteY2" fmla="*/ 8425297 h 8425297"/>
              <a:gd name="connsiteX3" fmla="*/ 0 w 8436975"/>
              <a:gd name="connsiteY3" fmla="*/ 0 h 8425297"/>
              <a:gd name="connsiteX4" fmla="*/ 7833567 w 8436975"/>
              <a:gd name="connsiteY4" fmla="*/ 0 h 8425297"/>
              <a:gd name="connsiteX5" fmla="*/ 8260241 w 8436975"/>
              <a:gd name="connsiteY5" fmla="*/ 176734 h 842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6975" h="8425297">
                <a:moveTo>
                  <a:pt x="8260241" y="176734"/>
                </a:moveTo>
                <a:cubicBezTo>
                  <a:pt x="8369436" y="285930"/>
                  <a:pt x="8436975" y="436782"/>
                  <a:pt x="8436975" y="603408"/>
                </a:cubicBezTo>
                <a:lnTo>
                  <a:pt x="8436975" y="8425297"/>
                </a:lnTo>
                <a:lnTo>
                  <a:pt x="0" y="0"/>
                </a:lnTo>
                <a:lnTo>
                  <a:pt x="7833567" y="0"/>
                </a:lnTo>
                <a:cubicBezTo>
                  <a:pt x="8000193" y="0"/>
                  <a:pt x="8151045" y="67539"/>
                  <a:pt x="8260241" y="176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1817D529-489F-45AB-B8B9-FB3566B1844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95274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3576FE9E-2EC9-4EF2-B372-E8F3A4E4BA4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402582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9 w 3172218"/>
              <a:gd name="connsiteY2" fmla="*/ 1448523 h 2323213"/>
              <a:gd name="connsiteX3" fmla="*/ 3115229 w 3172218"/>
              <a:gd name="connsiteY3" fmla="*/ 1723696 h 2323213"/>
              <a:gd name="connsiteX4" fmla="*/ 2515712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6" y="0"/>
                  <a:pt x="1685703" y="18997"/>
                  <a:pt x="1723696" y="56991"/>
                </a:cubicBezTo>
                <a:lnTo>
                  <a:pt x="3115229" y="1448523"/>
                </a:lnTo>
                <a:cubicBezTo>
                  <a:pt x="3191215" y="1524510"/>
                  <a:pt x="3191215" y="1647709"/>
                  <a:pt x="3115229" y="1723696"/>
                </a:cubicBezTo>
                <a:lnTo>
                  <a:pt x="2515712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06DFE64A-F76A-4D93-B984-E635B00FD67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09890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485DD80A-3650-432A-AA14-9A1BC17F7D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17198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8 w 3172218"/>
              <a:gd name="connsiteY2" fmla="*/ 1448523 h 2323213"/>
              <a:gd name="connsiteX3" fmla="*/ 3115228 w 3172218"/>
              <a:gd name="connsiteY3" fmla="*/ 1723696 h 2323213"/>
              <a:gd name="connsiteX4" fmla="*/ 2515711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5" y="0"/>
                  <a:pt x="1685703" y="18997"/>
                  <a:pt x="1723696" y="56991"/>
                </a:cubicBezTo>
                <a:lnTo>
                  <a:pt x="3115228" y="1448523"/>
                </a:lnTo>
                <a:cubicBezTo>
                  <a:pt x="3191215" y="1524510"/>
                  <a:pt x="3191215" y="1647709"/>
                  <a:pt x="3115228" y="1723696"/>
                </a:cubicBezTo>
                <a:lnTo>
                  <a:pt x="2515711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BC277F60-8C19-489C-BBEE-1B0023A4EED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24508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97542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55452"/>
            <a:ext cx="12192000" cy="23488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5027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95613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76200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452281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="" xmlns:a16="http://schemas.microsoft.com/office/drawing/2014/main" id="{8FFDD507-9677-45A5-88E2-496510E5A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D8216D7-CA4D-48D3-9D62-1C9BA3F433A6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2EAEB79D-42D9-4854-93EE-6A7860B32C06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FB331F8D-F639-4D0A-8219-201CB10A84B5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8B7EECCE-8A5D-4DE2-92FC-ED13A376AE06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21D7071-E31A-4D5F-AA58-5EFBD7BC7CC0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D1BC3BF5-51FA-4018-9D97-FFDF71871D4A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52794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="" xmlns:a16="http://schemas.microsoft.com/office/drawing/2014/main" id="{35A586F4-88B7-45EE-9708-47716F743070}"/>
              </a:ext>
            </a:extLst>
          </p:cNvPr>
          <p:cNvSpPr/>
          <p:nvPr userDrawn="1"/>
        </p:nvSpPr>
        <p:spPr>
          <a:xfrm flipV="1">
            <a:off x="152400" y="-1"/>
            <a:ext cx="6238876" cy="68484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="" xmlns:a16="http://schemas.microsoft.com/office/drawing/2014/main" id="{E34B3B3A-542A-46E1-A720-8928C9B91FC2}"/>
              </a:ext>
            </a:extLst>
          </p:cNvPr>
          <p:cNvCxnSpPr>
            <a:cxnSpLocks/>
          </p:cNvCxnSpPr>
          <p:nvPr userDrawn="1"/>
        </p:nvCxnSpPr>
        <p:spPr>
          <a:xfrm>
            <a:off x="6238876" y="1638302"/>
            <a:ext cx="59531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>
            <a:extLst>
              <a:ext uri="{FF2B5EF4-FFF2-40B4-BE49-F238E27FC236}">
                <a16:creationId xmlns="" xmlns:a16="http://schemas.microsoft.com/office/drawing/2014/main" id="{F31766EE-B13B-4F0C-AAE1-FB140846B8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38876" cy="6858000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45052" y="371475"/>
                  <a:pt x="5222876" y="1143000"/>
                  <a:pt x="6238876" y="1628775"/>
                </a:cubicBezTo>
                <a:cubicBezTo>
                  <a:pt x="5153027" y="2584450"/>
                  <a:pt x="4819651" y="5168900"/>
                  <a:pt x="4819651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77883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64445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422349EF-5921-4C4E-8128-B9D965AFD7E3}"/>
              </a:ext>
            </a:extLst>
          </p:cNvPr>
          <p:cNvSpPr/>
          <p:nvPr userDrawn="1"/>
        </p:nvSpPr>
        <p:spPr>
          <a:xfrm>
            <a:off x="192089" y="123826"/>
            <a:ext cx="11807825" cy="66103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defTabSz="121914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57B65116-D2C0-44A9-BBB2-5EC1BCFAA27A}"/>
              </a:ext>
            </a:extLst>
          </p:cNvPr>
          <p:cNvSpPr/>
          <p:nvPr userDrawn="1"/>
        </p:nvSpPr>
        <p:spPr>
          <a:xfrm>
            <a:off x="0" y="4292601"/>
            <a:ext cx="2879725" cy="2112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defTabSz="121914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="" xmlns:a16="http://schemas.microsoft.com/office/drawing/2014/main" id="{39F5B973-7351-4C14-87D9-E7754DDD8A47}"/>
              </a:ext>
            </a:extLst>
          </p:cNvPr>
          <p:cNvSpPr/>
          <p:nvPr userDrawn="1"/>
        </p:nvSpPr>
        <p:spPr>
          <a:xfrm>
            <a:off x="3103563" y="4292601"/>
            <a:ext cx="2879725" cy="2112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defTabSz="121914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="" xmlns:a16="http://schemas.microsoft.com/office/drawing/2014/main" id="{9B97F2F3-5040-4072-AD38-2C0074420947}"/>
              </a:ext>
            </a:extLst>
          </p:cNvPr>
          <p:cNvSpPr/>
          <p:nvPr userDrawn="1"/>
        </p:nvSpPr>
        <p:spPr>
          <a:xfrm>
            <a:off x="6208714" y="4292601"/>
            <a:ext cx="2879725" cy="2112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defTabSz="121914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="" xmlns:a16="http://schemas.microsoft.com/office/drawing/2014/main" id="{751CA30A-3942-4910-8FA9-B702BE39A5C5}"/>
              </a:ext>
            </a:extLst>
          </p:cNvPr>
          <p:cNvSpPr/>
          <p:nvPr userDrawn="1"/>
        </p:nvSpPr>
        <p:spPr>
          <a:xfrm>
            <a:off x="9312276" y="4292601"/>
            <a:ext cx="2879725" cy="2112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defTabSz="121914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19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62638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="" xmlns:a16="http://schemas.microsoft.com/office/drawing/2014/main" id="{C6179DE7-D0F5-4FCE-9D64-2210387C6D0C}"/>
              </a:ext>
            </a:extLst>
          </p:cNvPr>
          <p:cNvSpPr/>
          <p:nvPr userDrawn="1"/>
        </p:nvSpPr>
        <p:spPr>
          <a:xfrm>
            <a:off x="2255574" y="-6800"/>
            <a:ext cx="9715500" cy="5368759"/>
          </a:xfrm>
          <a:custGeom>
            <a:avLst/>
            <a:gdLst>
              <a:gd name="connsiteX0" fmla="*/ 0 w 7296150"/>
              <a:gd name="connsiteY0" fmla="*/ 0 h 4038600"/>
              <a:gd name="connsiteX1" fmla="*/ 523875 w 7296150"/>
              <a:gd name="connsiteY1" fmla="*/ 38100 h 4038600"/>
              <a:gd name="connsiteX2" fmla="*/ 7296150 w 7296150"/>
              <a:gd name="connsiteY2" fmla="*/ 4038600 h 4038600"/>
              <a:gd name="connsiteX3" fmla="*/ 0 w 7296150"/>
              <a:gd name="connsiteY3" fmla="*/ 0 h 4038600"/>
              <a:gd name="connsiteX0" fmla="*/ 0 w 7277100"/>
              <a:gd name="connsiteY0" fmla="*/ 0 h 4000500"/>
              <a:gd name="connsiteX1" fmla="*/ 504825 w 7277100"/>
              <a:gd name="connsiteY1" fmla="*/ 0 h 4000500"/>
              <a:gd name="connsiteX2" fmla="*/ 7277100 w 7277100"/>
              <a:gd name="connsiteY2" fmla="*/ 4000500 h 4000500"/>
              <a:gd name="connsiteX3" fmla="*/ 0 w 7277100"/>
              <a:gd name="connsiteY3" fmla="*/ 0 h 400050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26053"/>
              <a:gd name="connsiteX1" fmla="*/ 514350 w 7286625"/>
              <a:gd name="connsiteY1" fmla="*/ 19050 h 4026053"/>
              <a:gd name="connsiteX2" fmla="*/ 7286625 w 7286625"/>
              <a:gd name="connsiteY2" fmla="*/ 4019550 h 4026053"/>
              <a:gd name="connsiteX3" fmla="*/ 0 w 7286625"/>
              <a:gd name="connsiteY3" fmla="*/ 0 h 4026053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286"/>
              <a:gd name="connsiteX1" fmla="*/ 514350 w 7286625"/>
              <a:gd name="connsiteY1" fmla="*/ 19050 h 4029286"/>
              <a:gd name="connsiteX2" fmla="*/ 7286625 w 7286625"/>
              <a:gd name="connsiteY2" fmla="*/ 4019550 h 4029286"/>
              <a:gd name="connsiteX3" fmla="*/ 0 w 7286625"/>
              <a:gd name="connsiteY3" fmla="*/ 0 h 4029286"/>
              <a:gd name="connsiteX0" fmla="*/ 0 w 7286625"/>
              <a:gd name="connsiteY0" fmla="*/ 0 h 4030399"/>
              <a:gd name="connsiteX1" fmla="*/ 514350 w 7286625"/>
              <a:gd name="connsiteY1" fmla="*/ 19050 h 4030399"/>
              <a:gd name="connsiteX2" fmla="*/ 7286625 w 7286625"/>
              <a:gd name="connsiteY2" fmla="*/ 4019550 h 4030399"/>
              <a:gd name="connsiteX3" fmla="*/ 0 w 7286625"/>
              <a:gd name="connsiteY3" fmla="*/ 0 h 4030399"/>
              <a:gd name="connsiteX0" fmla="*/ 0 w 7286625"/>
              <a:gd name="connsiteY0" fmla="*/ 0 h 4030447"/>
              <a:gd name="connsiteX1" fmla="*/ 514350 w 7286625"/>
              <a:gd name="connsiteY1" fmla="*/ 19050 h 4030447"/>
              <a:gd name="connsiteX2" fmla="*/ 7286625 w 7286625"/>
              <a:gd name="connsiteY2" fmla="*/ 4019550 h 4030447"/>
              <a:gd name="connsiteX3" fmla="*/ 0 w 7286625"/>
              <a:gd name="connsiteY3" fmla="*/ 0 h 4030447"/>
              <a:gd name="connsiteX0" fmla="*/ 0 w 7286625"/>
              <a:gd name="connsiteY0" fmla="*/ 0 h 4030896"/>
              <a:gd name="connsiteX1" fmla="*/ 514350 w 7286625"/>
              <a:gd name="connsiteY1" fmla="*/ 19050 h 4030896"/>
              <a:gd name="connsiteX2" fmla="*/ 7286625 w 7286625"/>
              <a:gd name="connsiteY2" fmla="*/ 4019550 h 4030896"/>
              <a:gd name="connsiteX3" fmla="*/ 0 w 7286625"/>
              <a:gd name="connsiteY3" fmla="*/ 0 h 4030896"/>
              <a:gd name="connsiteX0" fmla="*/ 0 w 7286625"/>
              <a:gd name="connsiteY0" fmla="*/ 0 h 4030896"/>
              <a:gd name="connsiteX1" fmla="*/ 514350 w 7286625"/>
              <a:gd name="connsiteY1" fmla="*/ 9525 h 4030896"/>
              <a:gd name="connsiteX2" fmla="*/ 7286625 w 7286625"/>
              <a:gd name="connsiteY2" fmla="*/ 4019550 h 4030896"/>
              <a:gd name="connsiteX3" fmla="*/ 0 w 7286625"/>
              <a:gd name="connsiteY3" fmla="*/ 0 h 4030896"/>
              <a:gd name="connsiteX0" fmla="*/ 0 w 7286625"/>
              <a:gd name="connsiteY0" fmla="*/ 0 h 4026737"/>
              <a:gd name="connsiteX1" fmla="*/ 514350 w 7286625"/>
              <a:gd name="connsiteY1" fmla="*/ 9525 h 4026737"/>
              <a:gd name="connsiteX2" fmla="*/ 7286625 w 7286625"/>
              <a:gd name="connsiteY2" fmla="*/ 4019550 h 4026737"/>
              <a:gd name="connsiteX3" fmla="*/ 0 w 7286625"/>
              <a:gd name="connsiteY3" fmla="*/ 0 h 4026737"/>
              <a:gd name="connsiteX0" fmla="*/ 0 w 7286625"/>
              <a:gd name="connsiteY0" fmla="*/ 0 h 4026569"/>
              <a:gd name="connsiteX1" fmla="*/ 514350 w 7286625"/>
              <a:gd name="connsiteY1" fmla="*/ 9525 h 4026569"/>
              <a:gd name="connsiteX2" fmla="*/ 7286625 w 7286625"/>
              <a:gd name="connsiteY2" fmla="*/ 4019550 h 4026569"/>
              <a:gd name="connsiteX3" fmla="*/ 0 w 7286625"/>
              <a:gd name="connsiteY3" fmla="*/ 0 h 402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6625" h="4026569">
                <a:moveTo>
                  <a:pt x="0" y="0"/>
                </a:moveTo>
                <a:lnTo>
                  <a:pt x="514350" y="9525"/>
                </a:lnTo>
                <a:cubicBezTo>
                  <a:pt x="685800" y="1990725"/>
                  <a:pt x="2171700" y="3810000"/>
                  <a:pt x="7286625" y="4019550"/>
                </a:cubicBezTo>
                <a:cubicBezTo>
                  <a:pt x="2543175" y="4156075"/>
                  <a:pt x="304800" y="2282825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589" y="4005065"/>
            <a:ext cx="4320283" cy="15361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800" b="1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5541235"/>
            <a:ext cx="4320283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67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2" name="자유형: 도형 1">
            <a:extLst>
              <a:ext uri="{FF2B5EF4-FFF2-40B4-BE49-F238E27FC236}">
                <a16:creationId xmlns="" xmlns:a16="http://schemas.microsoft.com/office/drawing/2014/main" id="{96FFB94C-B84A-46A3-BF10-6C511C2C85D4}"/>
              </a:ext>
            </a:extLst>
          </p:cNvPr>
          <p:cNvSpPr/>
          <p:nvPr userDrawn="1"/>
        </p:nvSpPr>
        <p:spPr>
          <a:xfrm>
            <a:off x="2438399" y="-6799"/>
            <a:ext cx="9715500" cy="5347457"/>
          </a:xfrm>
          <a:custGeom>
            <a:avLst/>
            <a:gdLst>
              <a:gd name="connsiteX0" fmla="*/ 0 w 7296150"/>
              <a:gd name="connsiteY0" fmla="*/ 0 h 4038600"/>
              <a:gd name="connsiteX1" fmla="*/ 523875 w 7296150"/>
              <a:gd name="connsiteY1" fmla="*/ 38100 h 4038600"/>
              <a:gd name="connsiteX2" fmla="*/ 7296150 w 7296150"/>
              <a:gd name="connsiteY2" fmla="*/ 4038600 h 4038600"/>
              <a:gd name="connsiteX3" fmla="*/ 0 w 7296150"/>
              <a:gd name="connsiteY3" fmla="*/ 0 h 4038600"/>
              <a:gd name="connsiteX0" fmla="*/ 0 w 7277100"/>
              <a:gd name="connsiteY0" fmla="*/ 0 h 4000500"/>
              <a:gd name="connsiteX1" fmla="*/ 504825 w 7277100"/>
              <a:gd name="connsiteY1" fmla="*/ 0 h 4000500"/>
              <a:gd name="connsiteX2" fmla="*/ 7277100 w 7277100"/>
              <a:gd name="connsiteY2" fmla="*/ 4000500 h 4000500"/>
              <a:gd name="connsiteX3" fmla="*/ 0 w 7277100"/>
              <a:gd name="connsiteY3" fmla="*/ 0 h 400050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26053"/>
              <a:gd name="connsiteX1" fmla="*/ 514350 w 7286625"/>
              <a:gd name="connsiteY1" fmla="*/ 19050 h 4026053"/>
              <a:gd name="connsiteX2" fmla="*/ 7286625 w 7286625"/>
              <a:gd name="connsiteY2" fmla="*/ 4019550 h 4026053"/>
              <a:gd name="connsiteX3" fmla="*/ 0 w 7286625"/>
              <a:gd name="connsiteY3" fmla="*/ 0 h 4026053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286"/>
              <a:gd name="connsiteX1" fmla="*/ 514350 w 7286625"/>
              <a:gd name="connsiteY1" fmla="*/ 19050 h 4029286"/>
              <a:gd name="connsiteX2" fmla="*/ 7286625 w 7286625"/>
              <a:gd name="connsiteY2" fmla="*/ 4019550 h 4029286"/>
              <a:gd name="connsiteX3" fmla="*/ 0 w 7286625"/>
              <a:gd name="connsiteY3" fmla="*/ 0 h 4029286"/>
              <a:gd name="connsiteX0" fmla="*/ 0 w 7286625"/>
              <a:gd name="connsiteY0" fmla="*/ 0 h 4030399"/>
              <a:gd name="connsiteX1" fmla="*/ 514350 w 7286625"/>
              <a:gd name="connsiteY1" fmla="*/ 19050 h 4030399"/>
              <a:gd name="connsiteX2" fmla="*/ 7286625 w 7286625"/>
              <a:gd name="connsiteY2" fmla="*/ 4019550 h 4030399"/>
              <a:gd name="connsiteX3" fmla="*/ 0 w 7286625"/>
              <a:gd name="connsiteY3" fmla="*/ 0 h 4030399"/>
              <a:gd name="connsiteX0" fmla="*/ 0 w 7286625"/>
              <a:gd name="connsiteY0" fmla="*/ 0 h 4030447"/>
              <a:gd name="connsiteX1" fmla="*/ 514350 w 7286625"/>
              <a:gd name="connsiteY1" fmla="*/ 19050 h 4030447"/>
              <a:gd name="connsiteX2" fmla="*/ 7286625 w 7286625"/>
              <a:gd name="connsiteY2" fmla="*/ 4019550 h 4030447"/>
              <a:gd name="connsiteX3" fmla="*/ 0 w 7286625"/>
              <a:gd name="connsiteY3" fmla="*/ 0 h 4030447"/>
              <a:gd name="connsiteX0" fmla="*/ 0 w 7286625"/>
              <a:gd name="connsiteY0" fmla="*/ 0 h 4030896"/>
              <a:gd name="connsiteX1" fmla="*/ 514350 w 7286625"/>
              <a:gd name="connsiteY1" fmla="*/ 19050 h 4030896"/>
              <a:gd name="connsiteX2" fmla="*/ 7286625 w 7286625"/>
              <a:gd name="connsiteY2" fmla="*/ 4019550 h 4030896"/>
              <a:gd name="connsiteX3" fmla="*/ 0 w 7286625"/>
              <a:gd name="connsiteY3" fmla="*/ 0 h 4030896"/>
              <a:gd name="connsiteX0" fmla="*/ 0 w 7286625"/>
              <a:gd name="connsiteY0" fmla="*/ 0 h 4030896"/>
              <a:gd name="connsiteX1" fmla="*/ 514350 w 7286625"/>
              <a:gd name="connsiteY1" fmla="*/ 9525 h 4030896"/>
              <a:gd name="connsiteX2" fmla="*/ 7286625 w 7286625"/>
              <a:gd name="connsiteY2" fmla="*/ 4019550 h 4030896"/>
              <a:gd name="connsiteX3" fmla="*/ 0 w 7286625"/>
              <a:gd name="connsiteY3" fmla="*/ 0 h 4030896"/>
              <a:gd name="connsiteX0" fmla="*/ 0 w 7286625"/>
              <a:gd name="connsiteY0" fmla="*/ 0 h 4026737"/>
              <a:gd name="connsiteX1" fmla="*/ 514350 w 7286625"/>
              <a:gd name="connsiteY1" fmla="*/ 9525 h 4026737"/>
              <a:gd name="connsiteX2" fmla="*/ 7286625 w 7286625"/>
              <a:gd name="connsiteY2" fmla="*/ 4019550 h 4026737"/>
              <a:gd name="connsiteX3" fmla="*/ 0 w 7286625"/>
              <a:gd name="connsiteY3" fmla="*/ 0 h 4026737"/>
              <a:gd name="connsiteX0" fmla="*/ 0 w 7286625"/>
              <a:gd name="connsiteY0" fmla="*/ 0 h 4026569"/>
              <a:gd name="connsiteX1" fmla="*/ 514350 w 7286625"/>
              <a:gd name="connsiteY1" fmla="*/ 9525 h 4026569"/>
              <a:gd name="connsiteX2" fmla="*/ 7286625 w 7286625"/>
              <a:gd name="connsiteY2" fmla="*/ 4019550 h 4026569"/>
              <a:gd name="connsiteX3" fmla="*/ 0 w 7286625"/>
              <a:gd name="connsiteY3" fmla="*/ 0 h 4026569"/>
              <a:gd name="connsiteX0" fmla="*/ 0 w 7286625"/>
              <a:gd name="connsiteY0" fmla="*/ 0 h 4007586"/>
              <a:gd name="connsiteX1" fmla="*/ 514350 w 7286625"/>
              <a:gd name="connsiteY1" fmla="*/ 9525 h 4007586"/>
              <a:gd name="connsiteX2" fmla="*/ 7286625 w 7286625"/>
              <a:gd name="connsiteY2" fmla="*/ 4000500 h 4007586"/>
              <a:gd name="connsiteX3" fmla="*/ 0 w 7286625"/>
              <a:gd name="connsiteY3" fmla="*/ 0 h 4007586"/>
              <a:gd name="connsiteX0" fmla="*/ 0 w 7286625"/>
              <a:gd name="connsiteY0" fmla="*/ 0 h 4011694"/>
              <a:gd name="connsiteX1" fmla="*/ 514350 w 7286625"/>
              <a:gd name="connsiteY1" fmla="*/ 9525 h 4011694"/>
              <a:gd name="connsiteX2" fmla="*/ 7286625 w 7286625"/>
              <a:gd name="connsiteY2" fmla="*/ 4000500 h 4011694"/>
              <a:gd name="connsiteX3" fmla="*/ 0 w 7286625"/>
              <a:gd name="connsiteY3" fmla="*/ 0 h 4011694"/>
              <a:gd name="connsiteX0" fmla="*/ 0 w 7286625"/>
              <a:gd name="connsiteY0" fmla="*/ 0 h 4010593"/>
              <a:gd name="connsiteX1" fmla="*/ 514350 w 7286625"/>
              <a:gd name="connsiteY1" fmla="*/ 9525 h 4010593"/>
              <a:gd name="connsiteX2" fmla="*/ 7286625 w 7286625"/>
              <a:gd name="connsiteY2" fmla="*/ 4000500 h 4010593"/>
              <a:gd name="connsiteX3" fmla="*/ 0 w 7286625"/>
              <a:gd name="connsiteY3" fmla="*/ 0 h 401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6625" h="4010593">
                <a:moveTo>
                  <a:pt x="0" y="0"/>
                </a:moveTo>
                <a:lnTo>
                  <a:pt x="514350" y="9525"/>
                </a:lnTo>
                <a:cubicBezTo>
                  <a:pt x="685800" y="1990725"/>
                  <a:pt x="2171700" y="3790950"/>
                  <a:pt x="7286625" y="4000500"/>
                </a:cubicBezTo>
                <a:cubicBezTo>
                  <a:pt x="2562225" y="4165600"/>
                  <a:pt x="304800" y="228282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자유형: 도형 2">
            <a:extLst>
              <a:ext uri="{FF2B5EF4-FFF2-40B4-BE49-F238E27FC236}">
                <a16:creationId xmlns="" xmlns:a16="http://schemas.microsoft.com/office/drawing/2014/main" id="{D7620DE0-0A98-4621-A31C-3F83C507D1C1}"/>
              </a:ext>
            </a:extLst>
          </p:cNvPr>
          <p:cNvSpPr/>
          <p:nvPr userDrawn="1"/>
        </p:nvSpPr>
        <p:spPr>
          <a:xfrm>
            <a:off x="2289665" y="466503"/>
            <a:ext cx="9654747" cy="4993767"/>
          </a:xfrm>
          <a:custGeom>
            <a:avLst/>
            <a:gdLst>
              <a:gd name="connsiteX0" fmla="*/ 0 w 7239000"/>
              <a:gd name="connsiteY0" fmla="*/ 0 h 3733800"/>
              <a:gd name="connsiteX1" fmla="*/ 2047875 w 7239000"/>
              <a:gd name="connsiteY1" fmla="*/ 3486150 h 3733800"/>
              <a:gd name="connsiteX2" fmla="*/ 7239000 w 7239000"/>
              <a:gd name="connsiteY2" fmla="*/ 3733800 h 3733800"/>
              <a:gd name="connsiteX3" fmla="*/ 0 w 7239000"/>
              <a:gd name="connsiteY3" fmla="*/ 0 h 3733800"/>
              <a:gd name="connsiteX0" fmla="*/ 0 w 7239000"/>
              <a:gd name="connsiteY0" fmla="*/ 0 h 3733800"/>
              <a:gd name="connsiteX1" fmla="*/ 2047875 w 7239000"/>
              <a:gd name="connsiteY1" fmla="*/ 3486150 h 3733800"/>
              <a:gd name="connsiteX2" fmla="*/ 7239000 w 7239000"/>
              <a:gd name="connsiteY2" fmla="*/ 3733800 h 3733800"/>
              <a:gd name="connsiteX3" fmla="*/ 0 w 7239000"/>
              <a:gd name="connsiteY3" fmla="*/ 0 h 3733800"/>
              <a:gd name="connsiteX0" fmla="*/ 0 w 7239000"/>
              <a:gd name="connsiteY0" fmla="*/ 0 h 3917737"/>
              <a:gd name="connsiteX1" fmla="*/ 2047875 w 7239000"/>
              <a:gd name="connsiteY1" fmla="*/ 3486150 h 3917737"/>
              <a:gd name="connsiteX2" fmla="*/ 7239000 w 7239000"/>
              <a:gd name="connsiteY2" fmla="*/ 3733800 h 3917737"/>
              <a:gd name="connsiteX3" fmla="*/ 0 w 7239000"/>
              <a:gd name="connsiteY3" fmla="*/ 0 h 3917737"/>
              <a:gd name="connsiteX0" fmla="*/ 0 w 7239000"/>
              <a:gd name="connsiteY0" fmla="*/ 0 h 3917737"/>
              <a:gd name="connsiteX1" fmla="*/ 2047875 w 7239000"/>
              <a:gd name="connsiteY1" fmla="*/ 3486150 h 3917737"/>
              <a:gd name="connsiteX2" fmla="*/ 7239000 w 7239000"/>
              <a:gd name="connsiteY2" fmla="*/ 3733800 h 3917737"/>
              <a:gd name="connsiteX3" fmla="*/ 0 w 7239000"/>
              <a:gd name="connsiteY3" fmla="*/ 0 h 3917737"/>
              <a:gd name="connsiteX0" fmla="*/ 0 w 7239000"/>
              <a:gd name="connsiteY0" fmla="*/ 0 h 3733800"/>
              <a:gd name="connsiteX1" fmla="*/ 7239000 w 7239000"/>
              <a:gd name="connsiteY1" fmla="*/ 3733800 h 3733800"/>
              <a:gd name="connsiteX2" fmla="*/ 0 w 7239000"/>
              <a:gd name="connsiteY2" fmla="*/ 0 h 3733800"/>
              <a:gd name="connsiteX0" fmla="*/ 0 w 7239000"/>
              <a:gd name="connsiteY0" fmla="*/ 0 h 3733800"/>
              <a:gd name="connsiteX1" fmla="*/ 7239000 w 7239000"/>
              <a:gd name="connsiteY1" fmla="*/ 3733800 h 3733800"/>
              <a:gd name="connsiteX2" fmla="*/ 0 w 7239000"/>
              <a:gd name="connsiteY2" fmla="*/ 0 h 3733800"/>
              <a:gd name="connsiteX0" fmla="*/ 0 w 7239000"/>
              <a:gd name="connsiteY0" fmla="*/ 0 h 3733800"/>
              <a:gd name="connsiteX1" fmla="*/ 7239000 w 7239000"/>
              <a:gd name="connsiteY1" fmla="*/ 3733800 h 3733800"/>
              <a:gd name="connsiteX2" fmla="*/ 0 w 7239000"/>
              <a:gd name="connsiteY2" fmla="*/ 0 h 3733800"/>
              <a:gd name="connsiteX0" fmla="*/ 0 w 7239000"/>
              <a:gd name="connsiteY0" fmla="*/ 0 h 3733800"/>
              <a:gd name="connsiteX1" fmla="*/ 7239000 w 7239000"/>
              <a:gd name="connsiteY1" fmla="*/ 3733800 h 3733800"/>
              <a:gd name="connsiteX2" fmla="*/ 0 w 7239000"/>
              <a:gd name="connsiteY2" fmla="*/ 0 h 3733800"/>
              <a:gd name="connsiteX0" fmla="*/ 0 w 7239000"/>
              <a:gd name="connsiteY0" fmla="*/ 0 h 3739418"/>
              <a:gd name="connsiteX1" fmla="*/ 7239000 w 7239000"/>
              <a:gd name="connsiteY1" fmla="*/ 3733800 h 3739418"/>
              <a:gd name="connsiteX2" fmla="*/ 0 w 7239000"/>
              <a:gd name="connsiteY2" fmla="*/ 0 h 3739418"/>
              <a:gd name="connsiteX0" fmla="*/ 0 w 7239000"/>
              <a:gd name="connsiteY0" fmla="*/ 0 h 3741985"/>
              <a:gd name="connsiteX1" fmla="*/ 7239000 w 7239000"/>
              <a:gd name="connsiteY1" fmla="*/ 3733800 h 3741985"/>
              <a:gd name="connsiteX2" fmla="*/ 0 w 7239000"/>
              <a:gd name="connsiteY2" fmla="*/ 0 h 3741985"/>
              <a:gd name="connsiteX0" fmla="*/ 0 w 7239000"/>
              <a:gd name="connsiteY0" fmla="*/ 0 h 3744767"/>
              <a:gd name="connsiteX1" fmla="*/ 7239000 w 7239000"/>
              <a:gd name="connsiteY1" fmla="*/ 3733800 h 3744767"/>
              <a:gd name="connsiteX2" fmla="*/ 0 w 7239000"/>
              <a:gd name="connsiteY2" fmla="*/ 0 h 3744767"/>
              <a:gd name="connsiteX0" fmla="*/ 0 w 7172325"/>
              <a:gd name="connsiteY0" fmla="*/ 0 h 3716342"/>
              <a:gd name="connsiteX1" fmla="*/ 7172325 w 7172325"/>
              <a:gd name="connsiteY1" fmla="*/ 3705225 h 3716342"/>
              <a:gd name="connsiteX2" fmla="*/ 0 w 7172325"/>
              <a:gd name="connsiteY2" fmla="*/ 0 h 3716342"/>
              <a:gd name="connsiteX0" fmla="*/ 0 w 7172325"/>
              <a:gd name="connsiteY0" fmla="*/ 0 h 3716342"/>
              <a:gd name="connsiteX1" fmla="*/ 7172325 w 7172325"/>
              <a:gd name="connsiteY1" fmla="*/ 3705225 h 3716342"/>
              <a:gd name="connsiteX2" fmla="*/ 0 w 7172325"/>
              <a:gd name="connsiteY2" fmla="*/ 0 h 3716342"/>
              <a:gd name="connsiteX0" fmla="*/ 0 w 7172325"/>
              <a:gd name="connsiteY0" fmla="*/ 0 h 3716342"/>
              <a:gd name="connsiteX1" fmla="*/ 7172325 w 7172325"/>
              <a:gd name="connsiteY1" fmla="*/ 3705225 h 3716342"/>
              <a:gd name="connsiteX2" fmla="*/ 0 w 7172325"/>
              <a:gd name="connsiteY2" fmla="*/ 0 h 3716342"/>
              <a:gd name="connsiteX0" fmla="*/ 0 w 7172325"/>
              <a:gd name="connsiteY0" fmla="*/ 0 h 3995335"/>
              <a:gd name="connsiteX1" fmla="*/ 7172325 w 7172325"/>
              <a:gd name="connsiteY1" fmla="*/ 3705225 h 3995335"/>
              <a:gd name="connsiteX2" fmla="*/ 0 w 7172325"/>
              <a:gd name="connsiteY2" fmla="*/ 0 h 3995335"/>
              <a:gd name="connsiteX0" fmla="*/ 0 w 7172325"/>
              <a:gd name="connsiteY0" fmla="*/ 0 h 3995335"/>
              <a:gd name="connsiteX1" fmla="*/ 7172325 w 7172325"/>
              <a:gd name="connsiteY1" fmla="*/ 3705225 h 3995335"/>
              <a:gd name="connsiteX2" fmla="*/ 0 w 7172325"/>
              <a:gd name="connsiteY2" fmla="*/ 0 h 3995335"/>
              <a:gd name="connsiteX0" fmla="*/ 0 w 7172325"/>
              <a:gd name="connsiteY0" fmla="*/ 0 h 3927313"/>
              <a:gd name="connsiteX1" fmla="*/ 7172325 w 7172325"/>
              <a:gd name="connsiteY1" fmla="*/ 3705225 h 3927313"/>
              <a:gd name="connsiteX2" fmla="*/ 0 w 7172325"/>
              <a:gd name="connsiteY2" fmla="*/ 0 h 3927313"/>
              <a:gd name="connsiteX0" fmla="*/ 0 w 7172325"/>
              <a:gd name="connsiteY0" fmla="*/ 0 h 3705225"/>
              <a:gd name="connsiteX1" fmla="*/ 7172325 w 7172325"/>
              <a:gd name="connsiteY1" fmla="*/ 3705225 h 3705225"/>
              <a:gd name="connsiteX2" fmla="*/ 0 w 7172325"/>
              <a:gd name="connsiteY2" fmla="*/ 0 h 3705225"/>
              <a:gd name="connsiteX0" fmla="*/ 0 w 7172325"/>
              <a:gd name="connsiteY0" fmla="*/ 0 h 3975065"/>
              <a:gd name="connsiteX1" fmla="*/ 7172325 w 7172325"/>
              <a:gd name="connsiteY1" fmla="*/ 3705225 h 3975065"/>
              <a:gd name="connsiteX2" fmla="*/ 0 w 7172325"/>
              <a:gd name="connsiteY2" fmla="*/ 0 h 3975065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0 w 7172325"/>
              <a:gd name="connsiteY0" fmla="*/ 0 h 3892257"/>
              <a:gd name="connsiteX1" fmla="*/ 7172325 w 7172325"/>
              <a:gd name="connsiteY1" fmla="*/ 3705225 h 3892257"/>
              <a:gd name="connsiteX2" fmla="*/ 0 w 7172325"/>
              <a:gd name="connsiteY2" fmla="*/ 0 h 3892257"/>
              <a:gd name="connsiteX0" fmla="*/ 0 w 7172325"/>
              <a:gd name="connsiteY0" fmla="*/ 0 h 3713751"/>
              <a:gd name="connsiteX1" fmla="*/ 7172325 w 7172325"/>
              <a:gd name="connsiteY1" fmla="*/ 3705225 h 3713751"/>
              <a:gd name="connsiteX2" fmla="*/ 0 w 7172325"/>
              <a:gd name="connsiteY2" fmla="*/ 0 h 3713751"/>
              <a:gd name="connsiteX0" fmla="*/ 0 w 7172325"/>
              <a:gd name="connsiteY0" fmla="*/ 0 h 3719098"/>
              <a:gd name="connsiteX1" fmla="*/ 7172325 w 7172325"/>
              <a:gd name="connsiteY1" fmla="*/ 3705225 h 3719098"/>
              <a:gd name="connsiteX2" fmla="*/ 0 w 7172325"/>
              <a:gd name="connsiteY2" fmla="*/ 0 h 3719098"/>
              <a:gd name="connsiteX0" fmla="*/ 0 w 7172325"/>
              <a:gd name="connsiteY0" fmla="*/ 0 h 3718478"/>
              <a:gd name="connsiteX1" fmla="*/ 7172325 w 7172325"/>
              <a:gd name="connsiteY1" fmla="*/ 3705225 h 3718478"/>
              <a:gd name="connsiteX2" fmla="*/ 0 w 7172325"/>
              <a:gd name="connsiteY2" fmla="*/ 0 h 3718478"/>
              <a:gd name="connsiteX0" fmla="*/ 0 w 7172325"/>
              <a:gd name="connsiteY0" fmla="*/ 0 h 3718478"/>
              <a:gd name="connsiteX1" fmla="*/ 7172325 w 7172325"/>
              <a:gd name="connsiteY1" fmla="*/ 3705225 h 3718478"/>
              <a:gd name="connsiteX2" fmla="*/ 0 w 7172325"/>
              <a:gd name="connsiteY2" fmla="*/ 0 h 3718478"/>
              <a:gd name="connsiteX0" fmla="*/ 0 w 7172325"/>
              <a:gd name="connsiteY0" fmla="*/ 0 h 3718478"/>
              <a:gd name="connsiteX1" fmla="*/ 7172325 w 7172325"/>
              <a:gd name="connsiteY1" fmla="*/ 3705225 h 3718478"/>
              <a:gd name="connsiteX2" fmla="*/ 0 w 7172325"/>
              <a:gd name="connsiteY2" fmla="*/ 0 h 3718478"/>
              <a:gd name="connsiteX0" fmla="*/ 0 w 7172325"/>
              <a:gd name="connsiteY0" fmla="*/ 0 h 3728733"/>
              <a:gd name="connsiteX1" fmla="*/ 7172325 w 7172325"/>
              <a:gd name="connsiteY1" fmla="*/ 3705225 h 3728733"/>
              <a:gd name="connsiteX2" fmla="*/ 0 w 7172325"/>
              <a:gd name="connsiteY2" fmla="*/ 0 h 3728733"/>
              <a:gd name="connsiteX0" fmla="*/ 0 w 7172325"/>
              <a:gd name="connsiteY0" fmla="*/ 0 h 3722357"/>
              <a:gd name="connsiteX1" fmla="*/ 7172325 w 7172325"/>
              <a:gd name="connsiteY1" fmla="*/ 3705225 h 3722357"/>
              <a:gd name="connsiteX2" fmla="*/ 0 w 7172325"/>
              <a:gd name="connsiteY2" fmla="*/ 0 h 3722357"/>
              <a:gd name="connsiteX0" fmla="*/ 0 w 7162598"/>
              <a:gd name="connsiteY0" fmla="*/ 0 h 3722357"/>
              <a:gd name="connsiteX1" fmla="*/ 7162598 w 7162598"/>
              <a:gd name="connsiteY1" fmla="*/ 3705225 h 3722357"/>
              <a:gd name="connsiteX2" fmla="*/ 0 w 7162598"/>
              <a:gd name="connsiteY2" fmla="*/ 0 h 3722357"/>
              <a:gd name="connsiteX0" fmla="*/ 0 w 7162598"/>
              <a:gd name="connsiteY0" fmla="*/ 0 h 3718466"/>
              <a:gd name="connsiteX1" fmla="*/ 7162598 w 7162598"/>
              <a:gd name="connsiteY1" fmla="*/ 3705225 h 3718466"/>
              <a:gd name="connsiteX2" fmla="*/ 0 w 7162598"/>
              <a:gd name="connsiteY2" fmla="*/ 0 h 3718466"/>
              <a:gd name="connsiteX0" fmla="*/ 0 w 7162598"/>
              <a:gd name="connsiteY0" fmla="*/ 0 h 3718466"/>
              <a:gd name="connsiteX1" fmla="*/ 7162598 w 7162598"/>
              <a:gd name="connsiteY1" fmla="*/ 3705225 h 3718466"/>
              <a:gd name="connsiteX2" fmla="*/ 0 w 7162598"/>
              <a:gd name="connsiteY2" fmla="*/ 0 h 3718466"/>
              <a:gd name="connsiteX0" fmla="*/ 0 w 7162598"/>
              <a:gd name="connsiteY0" fmla="*/ 0 h 3718466"/>
              <a:gd name="connsiteX1" fmla="*/ 7162598 w 7162598"/>
              <a:gd name="connsiteY1" fmla="*/ 3705225 h 3718466"/>
              <a:gd name="connsiteX2" fmla="*/ 0 w 7162598"/>
              <a:gd name="connsiteY2" fmla="*/ 0 h 3718466"/>
              <a:gd name="connsiteX0" fmla="*/ 0 w 7162598"/>
              <a:gd name="connsiteY0" fmla="*/ 0 h 3738182"/>
              <a:gd name="connsiteX1" fmla="*/ 7162598 w 7162598"/>
              <a:gd name="connsiteY1" fmla="*/ 3705225 h 3738182"/>
              <a:gd name="connsiteX2" fmla="*/ 0 w 7162598"/>
              <a:gd name="connsiteY2" fmla="*/ 0 h 3738182"/>
              <a:gd name="connsiteX0" fmla="*/ 0 w 7162598"/>
              <a:gd name="connsiteY0" fmla="*/ 0 h 3738182"/>
              <a:gd name="connsiteX1" fmla="*/ 7162598 w 7162598"/>
              <a:gd name="connsiteY1" fmla="*/ 3705225 h 3738182"/>
              <a:gd name="connsiteX2" fmla="*/ 0 w 7162598"/>
              <a:gd name="connsiteY2" fmla="*/ 0 h 3738182"/>
              <a:gd name="connsiteX0" fmla="*/ 0 w 7162598"/>
              <a:gd name="connsiteY0" fmla="*/ 0 h 3738182"/>
              <a:gd name="connsiteX1" fmla="*/ 7162598 w 7162598"/>
              <a:gd name="connsiteY1" fmla="*/ 3705225 h 3738182"/>
              <a:gd name="connsiteX2" fmla="*/ 0 w 7162598"/>
              <a:gd name="connsiteY2" fmla="*/ 0 h 3738182"/>
              <a:gd name="connsiteX0" fmla="*/ 0 w 7162598"/>
              <a:gd name="connsiteY0" fmla="*/ 0 h 3738182"/>
              <a:gd name="connsiteX1" fmla="*/ 7162598 w 7162598"/>
              <a:gd name="connsiteY1" fmla="*/ 3705225 h 3738182"/>
              <a:gd name="connsiteX2" fmla="*/ 0 w 7162598"/>
              <a:gd name="connsiteY2" fmla="*/ 0 h 3738182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26589"/>
              <a:gd name="connsiteX1" fmla="*/ 7162598 w 7162598"/>
              <a:gd name="connsiteY1" fmla="*/ 3705225 h 3726589"/>
              <a:gd name="connsiteX2" fmla="*/ 0 w 7162598"/>
              <a:gd name="connsiteY2" fmla="*/ 0 h 372658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56562"/>
              <a:gd name="connsiteY0" fmla="*/ 0 h 3745687"/>
              <a:gd name="connsiteX1" fmla="*/ 7156562 w 7156562"/>
              <a:gd name="connsiteY1" fmla="*/ 3714279 h 3745687"/>
              <a:gd name="connsiteX2" fmla="*/ 0 w 7156562"/>
              <a:gd name="connsiteY2" fmla="*/ 0 h 3745687"/>
              <a:gd name="connsiteX0" fmla="*/ 0 w 7247096"/>
              <a:gd name="connsiteY0" fmla="*/ 0 h 3736839"/>
              <a:gd name="connsiteX1" fmla="*/ 7247096 w 7247096"/>
              <a:gd name="connsiteY1" fmla="*/ 3705225 h 3736839"/>
              <a:gd name="connsiteX2" fmla="*/ 0 w 7247096"/>
              <a:gd name="connsiteY2" fmla="*/ 0 h 3736839"/>
              <a:gd name="connsiteX0" fmla="*/ 0 w 7247096"/>
              <a:gd name="connsiteY0" fmla="*/ 0 h 3736839"/>
              <a:gd name="connsiteX1" fmla="*/ 7247096 w 7247096"/>
              <a:gd name="connsiteY1" fmla="*/ 3705225 h 3736839"/>
              <a:gd name="connsiteX2" fmla="*/ 0 w 7247096"/>
              <a:gd name="connsiteY2" fmla="*/ 0 h 3736839"/>
              <a:gd name="connsiteX0" fmla="*/ 0 w 7247096"/>
              <a:gd name="connsiteY0" fmla="*/ 0 h 3736839"/>
              <a:gd name="connsiteX1" fmla="*/ 7247096 w 7247096"/>
              <a:gd name="connsiteY1" fmla="*/ 3705225 h 3736839"/>
              <a:gd name="connsiteX2" fmla="*/ 0 w 7247096"/>
              <a:gd name="connsiteY2" fmla="*/ 0 h 3736839"/>
              <a:gd name="connsiteX0" fmla="*/ 0 w 7247096"/>
              <a:gd name="connsiteY0" fmla="*/ 0 h 3736839"/>
              <a:gd name="connsiteX1" fmla="*/ 7247096 w 7247096"/>
              <a:gd name="connsiteY1" fmla="*/ 3705225 h 3736839"/>
              <a:gd name="connsiteX2" fmla="*/ 0 w 7247096"/>
              <a:gd name="connsiteY2" fmla="*/ 0 h 3736839"/>
              <a:gd name="connsiteX0" fmla="*/ 0 w 7247096"/>
              <a:gd name="connsiteY0" fmla="*/ 0 h 3745988"/>
              <a:gd name="connsiteX1" fmla="*/ 7247096 w 7247096"/>
              <a:gd name="connsiteY1" fmla="*/ 3705225 h 3745988"/>
              <a:gd name="connsiteX2" fmla="*/ 0 w 7247096"/>
              <a:gd name="connsiteY2" fmla="*/ 0 h 3745988"/>
              <a:gd name="connsiteX0" fmla="*/ 0 w 7247096"/>
              <a:gd name="connsiteY0" fmla="*/ 0 h 3745988"/>
              <a:gd name="connsiteX1" fmla="*/ 7247096 w 7247096"/>
              <a:gd name="connsiteY1" fmla="*/ 3705225 h 3745988"/>
              <a:gd name="connsiteX2" fmla="*/ 0 w 7247096"/>
              <a:gd name="connsiteY2" fmla="*/ 0 h 3745988"/>
              <a:gd name="connsiteX0" fmla="*/ 0 w 7247096"/>
              <a:gd name="connsiteY0" fmla="*/ 0 h 3742385"/>
              <a:gd name="connsiteX1" fmla="*/ 7247096 w 7247096"/>
              <a:gd name="connsiteY1" fmla="*/ 3705225 h 3742385"/>
              <a:gd name="connsiteX2" fmla="*/ 0 w 7247096"/>
              <a:gd name="connsiteY2" fmla="*/ 0 h 374238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1060" h="3745325">
                <a:moveTo>
                  <a:pt x="0" y="0"/>
                </a:moveTo>
                <a:cubicBezTo>
                  <a:pt x="698112" y="2619307"/>
                  <a:pt x="3122351" y="3745804"/>
                  <a:pt x="7241060" y="3708243"/>
                </a:cubicBezTo>
                <a:cubicBezTo>
                  <a:pt x="3402389" y="3964568"/>
                  <a:pt x="561837" y="290944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490988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0674125-A3E2-457D-9352-0166CFCC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D076338-B71A-4588-8233-56CEF554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2A3230C-CD66-4301-A6DD-B2A81121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E38A-82EC-4E5E-8F08-03BBB8F5D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49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54400" y="627275"/>
            <a:ext cx="3360000" cy="3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94440" y="4089360"/>
            <a:ext cx="221996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812477" y="1773170"/>
            <a:ext cx="2219799" cy="2214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04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17781-2604-454C-98BE-DBD813CA2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92015"/>
      </p:ext>
    </p:extLst>
  </p:cSld>
  <p:clrMapOvr>
    <a:masterClrMapping/>
  </p:clrMapOvr>
  <p:transition spd="med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5949280"/>
            <a:ext cx="11459897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815414" y="6021289"/>
            <a:ext cx="10561173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7265" y="188640"/>
            <a:ext cx="5800824" cy="2376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58508" y="188640"/>
            <a:ext cx="5832243" cy="2376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37266" y="302185"/>
            <a:ext cx="3266447" cy="2149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158509" y="302185"/>
            <a:ext cx="3266447" cy="2149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262663" y="2708920"/>
            <a:ext cx="6929337" cy="31683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262368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=""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392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09650" y="480055"/>
            <a:ext cx="4224469" cy="4197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26140" y="480056"/>
            <a:ext cx="6336704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126140" y="2948948"/>
            <a:ext cx="1968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310492" y="2948948"/>
            <a:ext cx="1968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9494844" y="2948948"/>
            <a:ext cx="1968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200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973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=""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=""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=""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603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19158-BB37-4562-91D3-153C96235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3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9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465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3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6" r:id="rId26"/>
    <p:sldLayoutId id="2147483708" r:id="rId27"/>
    <p:sldLayoutId id="2147483709" r:id="rId28"/>
    <p:sldLayoutId id="2147483712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4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54489&amp;dst=10449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login.consultant.ru/link/?req=doc&amp;base=LAW&amp;n=454489&amp;dst=10455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212" y="595762"/>
            <a:ext cx="10972800" cy="5599181"/>
          </a:xfrm>
        </p:spPr>
        <p:txBody>
          <a:bodyPr/>
          <a:lstStyle/>
          <a:p>
            <a:pPr marL="77788" indent="11113" algn="ctr">
              <a:buClr>
                <a:srgbClr val="FF3300"/>
              </a:buClr>
              <a:buNone/>
              <a:defRPr/>
            </a:pPr>
            <a:endParaRPr lang="ru-RU" b="1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88" indent="11113" algn="ctr">
              <a:buClr>
                <a:srgbClr val="FF3300"/>
              </a:buClr>
              <a:buNone/>
              <a:defRPr/>
            </a:pPr>
            <a:r>
              <a:rPr lang="ru-RU" b="1" i="1" kern="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«Актуальные вопросы и </a:t>
            </a:r>
            <a:r>
              <a:rPr lang="ru-RU" b="1" i="1" kern="9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требования </a:t>
            </a:r>
          </a:p>
          <a:p>
            <a:pPr marL="77788" indent="11113" algn="ctr">
              <a:buClr>
                <a:srgbClr val="FF3300"/>
              </a:buClr>
              <a:buNone/>
              <a:defRPr/>
            </a:pPr>
            <a:r>
              <a:rPr lang="ru-RU" b="1" i="1" kern="9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</a:t>
            </a:r>
            <a:r>
              <a:rPr lang="ru-RU" b="1" i="1" kern="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охраны труда»</a:t>
            </a:r>
          </a:p>
          <a:p>
            <a:pPr marL="77788" indent="11113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88" indent="11113" eaLnBrk="1" hangingPunct="1">
              <a:lnSpc>
                <a:spcPct val="90000"/>
              </a:lnSpc>
              <a:buFontTx/>
              <a:buNone/>
              <a:defRPr/>
            </a:pPr>
            <a:endParaRPr lang="ru-RU" sz="20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88" indent="11113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88" indent="11113" eaLnBrk="1" hangingPunct="1">
              <a:lnSpc>
                <a:spcPct val="90000"/>
              </a:lnSpc>
              <a:buFontTx/>
              <a:buNone/>
              <a:defRPr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88" indent="11113" eaLnBrk="1" hangingPunct="1">
              <a:lnSpc>
                <a:spcPct val="90000"/>
              </a:lnSpc>
              <a:buFontTx/>
              <a:buNone/>
              <a:defRPr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88" indent="11113" eaLnBrk="1" hangingPunct="1">
              <a:lnSpc>
                <a:spcPct val="90000"/>
              </a:lnSpc>
              <a:buFontTx/>
              <a:buNone/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88" indent="11113" eaLnBrk="1" hangingPunct="1">
              <a:lnSpc>
                <a:spcPct val="90000"/>
              </a:lnSpc>
              <a:buFontTx/>
              <a:buNone/>
              <a:defRPr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88" indent="11113" eaLnBrk="1" hangingPunct="1">
              <a:lnSpc>
                <a:spcPct val="90000"/>
              </a:lnSpc>
              <a:buFontTx/>
              <a:buNone/>
              <a:defRPr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88" indent="11113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Дубовой Максим Викторович</a:t>
            </a:r>
          </a:p>
          <a:p>
            <a:pPr marL="77788" indent="11113" eaLnBrk="1" hangingPunct="1">
              <a:lnSpc>
                <a:spcPct val="60000"/>
              </a:lnSpc>
              <a:buFontTx/>
              <a:buNone/>
              <a:defRPr/>
            </a:pPr>
            <a:r>
              <a:rPr lang="ru-RU" sz="2000" kern="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Заведующий отделом охраны труда и </a:t>
            </a:r>
            <a:endParaRPr lang="en-US" sz="2000" kern="800" spc="-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88" indent="11113" eaLnBrk="1" hangingPunct="1">
              <a:lnSpc>
                <a:spcPct val="60000"/>
              </a:lnSpc>
              <a:buFontTx/>
              <a:buNone/>
              <a:defRPr/>
            </a:pPr>
            <a:r>
              <a:rPr lang="ru-RU" sz="2000" kern="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государственной экспертизы условий  труда</a:t>
            </a:r>
            <a:endParaRPr lang="en-US" sz="2000" kern="800" spc="-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88" indent="11113" eaLnBrk="1" hangingPunct="1">
              <a:lnSpc>
                <a:spcPct val="60000"/>
              </a:lnSpc>
              <a:buFontTx/>
              <a:buNone/>
              <a:defRPr/>
            </a:pPr>
            <a:r>
              <a:rPr lang="ru-RU" sz="2000" kern="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Министерств</a:t>
            </a:r>
            <a:r>
              <a:rPr lang="ru-RU" sz="2000" kern="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kern="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социальной защиты Республики Крым </a:t>
            </a:r>
            <a:r>
              <a:rPr lang="ru-RU" sz="1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77788" indent="11113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77788" indent="11113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4099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04" y="322873"/>
            <a:ext cx="781307" cy="84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20" y="339725"/>
            <a:ext cx="825951" cy="84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theslide.ru/img/thumbs/2bec88bdb398268ae96a9efd5c3d6189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7931" r="45999" b="6324"/>
          <a:stretch/>
        </p:blipFill>
        <p:spPr bwMode="auto">
          <a:xfrm>
            <a:off x="1193933" y="2039814"/>
            <a:ext cx="3313723" cy="443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Изображение выглядит как внутренний, офис, легк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FCD5E1F-86F6-40B5-BED1-823A7AC4E22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3007" b="13007"/>
          <a:stretch>
            <a:fillRect/>
          </a:stretch>
        </p:blipFill>
        <p:spPr>
          <a:xfrm>
            <a:off x="6999267" y="2164862"/>
            <a:ext cx="3748983" cy="277245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404600" y="6231761"/>
            <a:ext cx="406400" cy="476250"/>
          </a:xfrm>
        </p:spPr>
        <p:txBody>
          <a:bodyPr/>
          <a:lstStyle/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57756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24268" r="29920" b="48078"/>
          <a:stretch/>
        </p:blipFill>
        <p:spPr bwMode="auto">
          <a:xfrm>
            <a:off x="2931885" y="0"/>
            <a:ext cx="6574972" cy="284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https://e7.pngegg.com/pngimages/472/85/png-clipart-risk-management-girl-walking-logo-world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https://avatars.mds.yandex.net/get-zen_doc/1210285/pub_5bec28ea5f5dcb00a99bca0a_5bec28f7b1a81c00a959a69f/scale_1200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7" name="Picture 1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6"/>
          <a:stretch/>
        </p:blipFill>
        <p:spPr bwMode="auto">
          <a:xfrm>
            <a:off x="1480350" y="2583543"/>
            <a:ext cx="9478041" cy="449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2"/>
          <p:cNvSpPr txBox="1">
            <a:spLocks/>
          </p:cNvSpPr>
          <p:nvPr/>
        </p:nvSpPr>
        <p:spPr>
          <a:xfrm>
            <a:off x="11404600" y="6231761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0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https://e7.pngegg.com/pngimages/472/85/png-clipart-risk-management-girl-walking-logo-world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https://avatars.mds.yandex.net/get-zen_doc/1210285/pub_5bec28ea5f5dcb00a99bca0a_5bec28f7b1a81c00a959a69f/scale_1200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11252200" y="6231761"/>
            <a:ext cx="5715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08766" y="134005"/>
            <a:ext cx="9117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Обучение и проверка знаний вопросам охраны труда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69938"/>
            <a:ext cx="12036425" cy="546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6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https://e7.pngegg.com/pngimages/472/85/png-clipart-risk-management-girl-walking-logo-world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https://avatars.mds.yandex.net/get-zen_doc/1210285/pub_5bec28ea5f5dcb00a99bca0a_5bec28f7b1a81c00a959a69f/scale_1200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11252200" y="6231761"/>
            <a:ext cx="5715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2" name="AutoShape 2" descr="https://sun9-43.userapi.com/impg/93x38vWBzn9WfFHwiYhbCGyeLhknsEmOb8FSaw/REoL7m8EOOE.jpg?size=1280x809&amp;quality=95&amp;sign=bc0dc58d0497be9b7b417007af9b78dd&amp;c_uniq_tag=ey0-d2MjAHJ0nRXdFUZvxwPvRh65uB0-vnEejq5rocI&amp;type=albu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anoproletarskiy.ru/pics/uploads/otedu_pic_2.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Downloads\otedu_pic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97008"/>
            <a:ext cx="10362857" cy="665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1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https://e7.pngegg.com/pngimages/472/85/png-clipart-risk-management-girl-walking-logo-world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https://avatars.mds.yandex.net/get-zen_doc/1210285/pub_5bec28ea5f5dcb00a99bca0a_5bec28f7b1a81c00a959a69f/scale_1200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11404600" y="6231761"/>
            <a:ext cx="5461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8" name="Picture 4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75" y="1214653"/>
            <a:ext cx="710503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/>
              <a:t>Реестр работодателей, которые обучают своих работников </a:t>
            </a:r>
            <a:r>
              <a:rPr lang="ru-RU" sz="2400" dirty="0" smtClean="0"/>
              <a:t>(+ личный кабинет по охране труда</a:t>
            </a:r>
            <a:r>
              <a:rPr lang="ru-RU" sz="2400" dirty="0"/>
              <a:t> на сайте Минтруда России</a:t>
            </a:r>
            <a:r>
              <a:rPr lang="ru-RU" sz="2400" dirty="0" smtClean="0"/>
              <a:t>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/>
              <a:t>Реестр обученных лиц по охране труда</a:t>
            </a:r>
            <a:r>
              <a:rPr lang="ru-RU" sz="2400" dirty="0" smtClean="0"/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/>
              <a:t>Экзамены</a:t>
            </a:r>
            <a:r>
              <a:rPr lang="ru-RU" sz="2400" dirty="0" smtClean="0"/>
              <a:t> для специалистов по охране труда и преподавателей учебных центров (на сайте Минтруда России).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4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https://e7.pngegg.com/pngimages/472/85/png-clipart-risk-management-girl-walking-logo-world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https://avatars.mds.yandex.net/get-zen_doc/1210285/pub_5bec28ea5f5dcb00a99bca0a_5bec28f7b1a81c00a959a69f/scale_1200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11404600" y="6231761"/>
            <a:ext cx="5461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8" name="Picture 4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1"/>
            <a:ext cx="7296150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600" b="1" u="sng" dirty="0">
                <a:solidFill>
                  <a:schemeClr val="accent5"/>
                </a:solidFill>
              </a:rPr>
              <a:t>Изменения с 1 сентября 2023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400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/>
              <a:t>Внеплановое обучение </a:t>
            </a:r>
            <a:r>
              <a:rPr lang="ru-RU" sz="2400" dirty="0"/>
              <a:t>работников </a:t>
            </a:r>
            <a:r>
              <a:rPr lang="ru-RU" sz="2400" dirty="0" smtClean="0"/>
              <a:t>при вступление </a:t>
            </a:r>
            <a:r>
              <a:rPr lang="ru-RU" sz="2400" dirty="0"/>
              <a:t>в силу </a:t>
            </a:r>
            <a:r>
              <a:rPr lang="ru-RU" sz="2400" dirty="0" smtClean="0"/>
              <a:t>новых НПА проводится при наличии такого положения в самом документе (ранее по требованию Минтруда России);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При </a:t>
            </a:r>
            <a:r>
              <a:rPr lang="ru-RU" sz="2400" dirty="0"/>
              <a:t>расчете минимального количества работников, подлежащих обучению </a:t>
            </a:r>
            <a:r>
              <a:rPr lang="ru-RU" sz="2400" dirty="0" smtClean="0"/>
              <a:t>в УЦ (Приложение №4) </a:t>
            </a:r>
            <a:r>
              <a:rPr lang="ru-RU" sz="2400" u="sng" dirty="0" smtClean="0"/>
              <a:t>дистанционные работники не учитываются</a:t>
            </a:r>
            <a:r>
              <a:rPr lang="ru-RU" sz="2400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9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4" y="47100"/>
            <a:ext cx="11440496" cy="666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2"/>
          <p:cNvSpPr txBox="1">
            <a:spLocks/>
          </p:cNvSpPr>
          <p:nvPr/>
        </p:nvSpPr>
        <p:spPr>
          <a:xfrm>
            <a:off x="11404599" y="6231761"/>
            <a:ext cx="550839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91569" y="545911"/>
            <a:ext cx="3275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в силу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2023 года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839" y="432808"/>
            <a:ext cx="1144922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Предварительные и периодические медицинские осмотры</a:t>
            </a:r>
          </a:p>
          <a:p>
            <a:pPr algn="ctr"/>
            <a:r>
              <a:rPr lang="ru-RU" sz="2000" dirty="0" smtClean="0"/>
              <a:t>(Приказ </a:t>
            </a:r>
            <a:r>
              <a:rPr lang="ru-RU" sz="2000" dirty="0"/>
              <a:t>Минздрава России от 28.01.2021 № </a:t>
            </a:r>
            <a:r>
              <a:rPr lang="ru-RU" sz="2000" dirty="0" smtClean="0"/>
              <a:t>29н)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3200" dirty="0" smtClean="0"/>
              <a:t>Психиатрическое освидетельствование</a:t>
            </a:r>
            <a:endParaRPr lang="ru-RU" sz="3200" dirty="0"/>
          </a:p>
          <a:p>
            <a:pPr algn="ctr"/>
            <a:r>
              <a:rPr lang="ru-RU" sz="2000" dirty="0"/>
              <a:t>(Приказ Минздрава России от </a:t>
            </a:r>
            <a:r>
              <a:rPr lang="ru-RU" sz="2000" dirty="0" smtClean="0"/>
              <a:t>20.05.2022 </a:t>
            </a:r>
            <a:r>
              <a:rPr lang="ru-RU" sz="2000" dirty="0"/>
              <a:t>№ </a:t>
            </a:r>
            <a:r>
              <a:rPr lang="ru-RU" sz="2000" dirty="0" smtClean="0"/>
              <a:t>342н</a:t>
            </a:r>
            <a:r>
              <a:rPr lang="ru-RU" sz="2000" dirty="0"/>
              <a:t>)</a:t>
            </a:r>
          </a:p>
          <a:p>
            <a:pPr algn="ctr"/>
            <a:endParaRPr lang="ru-RU" sz="2000" dirty="0"/>
          </a:p>
          <a:p>
            <a:endParaRPr lang="ru-RU" sz="2800" dirty="0"/>
          </a:p>
        </p:txBody>
      </p:sp>
      <p:sp>
        <p:nvSpPr>
          <p:cNvPr id="9" name="AutoShape 7" descr="https://top-kirov.ru/assets/mgr/images/afisha/2019/11/tehnologiya-formirovaniya-trebuemogo-navyka-proizvodstvennyj-instruktazh-po-twi/2019-11-13-140326100342-4-engineergrou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9" descr="https://sun9-82.userapi.com/impf/jR2QHHWU4UTRXtu5FW9xTIyEI5r1cjAH6WUdyQ/j4PDaJughX8.jpg?size=604x604&amp;quality=96&amp;sign=08ae07193de78edc9132b9f90e168785&amp;type=alb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358305.selcdn.ru/v-project-online/media/news/f33e6c01-9518-447e-8e26-013b4466448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4" descr="https://prezident-med.ru/wp-content/uploads/shema-provedeniya-periodicheskih-medosmotrov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https://prezident-med.ru/wp-content/uploads/shema-provedeniya-periodicheskih-medosmotrov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0" descr="https://www.ifrgufk.ru/kcfinder/upload/images/%D0%9D%D0%BE%D0%B2%D0%BE%D1%81%D1%82%D0%B8/3333333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" y="3998794"/>
            <a:ext cx="3264803" cy="277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2"/>
          <p:cNvSpPr txBox="1">
            <a:spLocks/>
          </p:cNvSpPr>
          <p:nvPr/>
        </p:nvSpPr>
        <p:spPr>
          <a:xfrm>
            <a:off x="11342190" y="6295986"/>
            <a:ext cx="5461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52005" y="3232506"/>
            <a:ext cx="8285986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err="1" smtClean="0"/>
              <a:t>Предрейсовые</a:t>
            </a:r>
            <a:r>
              <a:rPr lang="ru-RU" sz="3200" dirty="0" smtClean="0"/>
              <a:t> </a:t>
            </a:r>
            <a:r>
              <a:rPr lang="ru-RU" sz="3200" dirty="0"/>
              <a:t>и </a:t>
            </a:r>
            <a:r>
              <a:rPr lang="ru-RU" sz="3200" dirty="0" err="1" smtClean="0"/>
              <a:t>послерейсовые</a:t>
            </a:r>
            <a:r>
              <a:rPr lang="ru-RU" sz="3200" dirty="0" smtClean="0"/>
              <a:t> осмотры</a:t>
            </a:r>
          </a:p>
          <a:p>
            <a:pPr algn="ctr"/>
            <a:r>
              <a:rPr lang="ru-RU" sz="2000" dirty="0"/>
              <a:t>(Федеральный закон от 29 декабря 2022 г. № </a:t>
            </a:r>
            <a:r>
              <a:rPr lang="ru-RU" sz="2000" dirty="0" smtClean="0"/>
              <a:t>629-ФЗ)</a:t>
            </a:r>
            <a:endParaRPr lang="ru-RU" sz="2000" dirty="0"/>
          </a:p>
          <a:p>
            <a:pPr algn="ctr"/>
            <a:r>
              <a:rPr lang="ru-RU" sz="2000" dirty="0" smtClean="0"/>
              <a:t>(Приказ </a:t>
            </a:r>
            <a:r>
              <a:rPr lang="ru-RU" sz="2000" dirty="0"/>
              <a:t>Минздрава РФ от 15.12.14 № 835н</a:t>
            </a:r>
            <a:r>
              <a:rPr lang="ru-RU" sz="2000" dirty="0" smtClean="0"/>
              <a:t>)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3200" dirty="0" smtClean="0"/>
              <a:t>Медицинские книжки</a:t>
            </a:r>
            <a:endParaRPr lang="ru-RU" sz="3200" dirty="0"/>
          </a:p>
          <a:p>
            <a:pPr algn="ctr"/>
            <a:r>
              <a:rPr lang="ru-RU" sz="2000" dirty="0"/>
              <a:t>(Приказ Минздрава РФ от 18.02.2022 </a:t>
            </a:r>
            <a:r>
              <a:rPr lang="ru-RU" sz="2000" dirty="0" smtClean="0"/>
              <a:t>№ </a:t>
            </a:r>
            <a:r>
              <a:rPr lang="ru-RU" sz="2000" dirty="0"/>
              <a:t>90Н)</a:t>
            </a:r>
          </a:p>
          <a:p>
            <a:pPr algn="ctr"/>
            <a:endParaRPr lang="ru-RU" sz="20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695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https://e7.pngegg.com/pngimages/472/85/png-clipart-risk-management-girl-walking-logo-world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https://avatars.mds.yandex.net/get-zen_doc/1210285/pub_5bec28ea5f5dcb00a99bca0a_5bec28f7b1a81c00a959a69f/scale_1200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11404600" y="6231761"/>
            <a:ext cx="5461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028" name="Picture 4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-1"/>
            <a:ext cx="7553326" cy="40626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600" b="1" u="sng" dirty="0">
                <a:solidFill>
                  <a:schemeClr val="accent5"/>
                </a:solidFill>
              </a:rPr>
              <a:t>Изменения с 1 сентября 2023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Вводится новый вид медосмотра - в течение рабочего дня или </a:t>
            </a:r>
            <a:r>
              <a:rPr lang="ru-RU" dirty="0" smtClean="0"/>
              <a:t>смены;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Разрешены </a:t>
            </a:r>
            <a:r>
              <a:rPr lang="ru-RU" dirty="0"/>
              <a:t>дистанционные </a:t>
            </a:r>
            <a:r>
              <a:rPr lang="ru-RU" dirty="0" smtClean="0"/>
              <a:t>медосмотры;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 </a:t>
            </a:r>
            <a:r>
              <a:rPr lang="ru-RU" dirty="0"/>
              <a:t>проведении дистанционных медосмотров водитель должен как минимум 2 раза в год очно проходить химико-токсикологические исследования на наличие в организме наркотиков, </a:t>
            </a:r>
            <a:r>
              <a:rPr lang="ru-RU" dirty="0" err="1"/>
              <a:t>психотропов</a:t>
            </a:r>
            <a:r>
              <a:rPr lang="ru-RU" dirty="0"/>
              <a:t> и их </a:t>
            </a:r>
            <a:r>
              <a:rPr lang="ru-RU" dirty="0" smtClean="0"/>
              <a:t>метаболитов;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Дистанционные медосмотры запрещены в отношении водителей, занимающихся организованной перевозкой групп детей, опасных грузов, регулярной перевозкой пассажиров в междугороднем сообщении на маршрутах протяженностью от 300 км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5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736" cy="6858000"/>
          </a:xfrm>
          <a:prstGeom prst="rect">
            <a:avLst/>
          </a:prstGeom>
        </p:spPr>
      </p:pic>
      <p:sp>
        <p:nvSpPr>
          <p:cNvPr id="67" name="Номер слайда 2"/>
          <p:cNvSpPr txBox="1">
            <a:spLocks/>
          </p:cNvSpPr>
          <p:nvPr/>
        </p:nvSpPr>
        <p:spPr>
          <a:xfrm>
            <a:off x="11404600" y="6231761"/>
            <a:ext cx="6096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10132" y="771525"/>
            <a:ext cx="11624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БЫЛО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3857" y="771525"/>
            <a:ext cx="12498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СТАЛО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11404600" y="6231761"/>
            <a:ext cx="6096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2"/>
            <a:ext cx="10566400" cy="681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1569" y="545911"/>
            <a:ext cx="3608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в силу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2023 года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1">
            <a:extLst>
              <a:ext uri="{FF2B5EF4-FFF2-40B4-BE49-F238E27FC236}">
                <a16:creationId xmlns="" xmlns:a16="http://schemas.microsoft.com/office/drawing/2014/main" id="{F6BB0C23-9C43-49C8-8043-98B2240F4C41}"/>
              </a:ext>
            </a:extLst>
          </p:cNvPr>
          <p:cNvSpPr/>
          <p:nvPr/>
        </p:nvSpPr>
        <p:spPr>
          <a:xfrm>
            <a:off x="0" y="4067175"/>
            <a:ext cx="11058525" cy="2790825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6109431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6109431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6121104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  <a:gd name="connsiteX0" fmla="*/ 0 w 6776288"/>
              <a:gd name="connsiteY0" fmla="*/ 28575 h 2800350"/>
              <a:gd name="connsiteX1" fmla="*/ 6776288 w 6776288"/>
              <a:gd name="connsiteY1" fmla="*/ 0 h 2800350"/>
              <a:gd name="connsiteX2" fmla="*/ 6121104 w 6776288"/>
              <a:gd name="connsiteY2" fmla="*/ 2800350 h 2800350"/>
              <a:gd name="connsiteX3" fmla="*/ 0 w 6776288"/>
              <a:gd name="connsiteY3" fmla="*/ 2800350 h 2800350"/>
              <a:gd name="connsiteX4" fmla="*/ 0 w 6776288"/>
              <a:gd name="connsiteY4" fmla="*/ 28575 h 2800350"/>
              <a:gd name="connsiteX0" fmla="*/ 0 w 6776288"/>
              <a:gd name="connsiteY0" fmla="*/ 19050 h 2790825"/>
              <a:gd name="connsiteX1" fmla="*/ 6776288 w 6776288"/>
              <a:gd name="connsiteY1" fmla="*/ 0 h 2790825"/>
              <a:gd name="connsiteX2" fmla="*/ 6121104 w 6776288"/>
              <a:gd name="connsiteY2" fmla="*/ 2790825 h 2790825"/>
              <a:gd name="connsiteX3" fmla="*/ 0 w 6776288"/>
              <a:gd name="connsiteY3" fmla="*/ 2790825 h 2790825"/>
              <a:gd name="connsiteX4" fmla="*/ 0 w 6776288"/>
              <a:gd name="connsiteY4" fmla="*/ 19050 h 2790825"/>
              <a:gd name="connsiteX0" fmla="*/ 0 w 6776288"/>
              <a:gd name="connsiteY0" fmla="*/ 19050 h 2790825"/>
              <a:gd name="connsiteX1" fmla="*/ 6776288 w 6776288"/>
              <a:gd name="connsiteY1" fmla="*/ 0 h 2790825"/>
              <a:gd name="connsiteX2" fmla="*/ 6132777 w 6776288"/>
              <a:gd name="connsiteY2" fmla="*/ 2790825 h 2790825"/>
              <a:gd name="connsiteX3" fmla="*/ 0 w 6776288"/>
              <a:gd name="connsiteY3" fmla="*/ 2790825 h 2790825"/>
              <a:gd name="connsiteX4" fmla="*/ 0 w 6776288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6288" h="2790825">
                <a:moveTo>
                  <a:pt x="0" y="19050"/>
                </a:moveTo>
                <a:lnTo>
                  <a:pt x="6776288" y="0"/>
                </a:lnTo>
                <a:lnTo>
                  <a:pt x="6132777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gradFill>
            <a:gsLst>
              <a:gs pos="67000">
                <a:schemeClr val="accent3">
                  <a:alpha val="7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5">
                  <a:lumMod val="100000"/>
                  <a:alpha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1" name="직사각형 5">
            <a:extLst>
              <a:ext uri="{FF2B5EF4-FFF2-40B4-BE49-F238E27FC236}">
                <a16:creationId xmlns="" xmlns:a16="http://schemas.microsoft.com/office/drawing/2014/main" id="{10218D52-5D31-494A-B7E5-E82B35C64339}"/>
              </a:ext>
            </a:extLst>
          </p:cNvPr>
          <p:cNvSpPr/>
          <p:nvPr/>
        </p:nvSpPr>
        <p:spPr>
          <a:xfrm>
            <a:off x="-114300" y="395331"/>
            <a:ext cx="78466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948A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Новая редакция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948A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Раздела ОХРАНА</a:t>
            </a:r>
            <a:r>
              <a:rPr kumimoji="0" lang="ru-RU" altLang="ko-KR" sz="4800" b="1" i="0" u="none" strike="noStrike" kern="1200" cap="none" spc="0" normalizeH="0" noProof="0" dirty="0" smtClean="0">
                <a:ln>
                  <a:noFill/>
                </a:ln>
                <a:solidFill>
                  <a:srgbClr val="06948A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 ТРУДА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948A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Трудовой кодекс РФ</a:t>
            </a:r>
          </a:p>
          <a:p>
            <a:pPr lvl="0" algn="ctr">
              <a:defRPr/>
            </a:pPr>
            <a:endParaRPr lang="ru-RU" sz="2000" b="1" kern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2000" kern="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02 июля 2021 года № 311-ФЗ </a:t>
            </a:r>
            <a:r>
              <a:rPr lang="ru-RU" sz="2000" kern="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ru-RU" sz="2000" b="1" kern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в силу 01 </a:t>
            </a:r>
            <a:r>
              <a:rPr lang="ru-RU" sz="2000" b="1" kern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2000" b="1" kern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kern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sz="2000" b="1" kern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3B1B10F-DF14-4DE3-97A2-F5CB596D6F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2" r="18272"/>
          <a:stretch>
            <a:fillRect/>
          </a:stretch>
        </p:blipFill>
        <p:spPr>
          <a:xfrm>
            <a:off x="5963218" y="1"/>
            <a:ext cx="6533583" cy="6857999"/>
          </a:xfrm>
        </p:spPr>
      </p:pic>
      <p:sp>
        <p:nvSpPr>
          <p:cNvPr id="6" name="Номер слайда 2"/>
          <p:cNvSpPr txBox="1">
            <a:spLocks/>
          </p:cNvSpPr>
          <p:nvPr/>
        </p:nvSpPr>
        <p:spPr>
          <a:xfrm>
            <a:off x="11404600" y="6231761"/>
            <a:ext cx="4064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0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11404600" y="6231761"/>
            <a:ext cx="4064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0" y="0"/>
            <a:ext cx="115566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2"/>
          <p:cNvSpPr txBox="1">
            <a:spLocks/>
          </p:cNvSpPr>
          <p:nvPr/>
        </p:nvSpPr>
        <p:spPr>
          <a:xfrm>
            <a:off x="11609279" y="6381750"/>
            <a:ext cx="6096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1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15229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Обеспечение </a:t>
            </a:r>
            <a:r>
              <a:rPr lang="ru-RU" sz="2400" b="1" dirty="0">
                <a:solidFill>
                  <a:schemeClr val="tx1"/>
                </a:solidFill>
              </a:rPr>
              <a:t>СИЗ </a:t>
            </a:r>
            <a:r>
              <a:rPr lang="ru-RU" sz="2400" b="1" dirty="0" smtClean="0">
                <a:solidFill>
                  <a:schemeClr val="tx1"/>
                </a:solidFill>
              </a:rPr>
              <a:t>«Уборщица»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7" name="Номер слайда 2"/>
          <p:cNvSpPr txBox="1">
            <a:spLocks/>
          </p:cNvSpPr>
          <p:nvPr/>
        </p:nvSpPr>
        <p:spPr>
          <a:xfrm>
            <a:off x="11404600" y="6231761"/>
            <a:ext cx="6096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44175"/>
              </p:ext>
            </p:extLst>
          </p:nvPr>
        </p:nvGraphicFramePr>
        <p:xfrm>
          <a:off x="101133" y="1345706"/>
          <a:ext cx="3539698" cy="3756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8713"/>
                <a:gridCol w="950985"/>
              </a:tblGrid>
              <a:tr h="45514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СИЗ </a:t>
                      </a:r>
                      <a:r>
                        <a:rPr lang="ru-RU" sz="1200" dirty="0">
                          <a:effectLst/>
                        </a:rPr>
                        <a:t>для </a:t>
                      </a:r>
                      <a:r>
                        <a:rPr lang="ru-RU" sz="1200" dirty="0" smtClean="0">
                          <a:effectLst/>
                        </a:rPr>
                        <a:t>согласно </a:t>
                      </a:r>
                      <a:r>
                        <a:rPr lang="ru-RU" sz="1200" dirty="0">
                          <a:effectLst/>
                        </a:rPr>
                        <a:t>Типовым отраслевым нормам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Уборщик служебных помещений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effectLst/>
                          <a:latin typeface="Calibri"/>
                          <a:cs typeface="Times New Roman"/>
                        </a:rPr>
                        <a:t>На год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  <a:tr h="590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Костюм или </a:t>
                      </a:r>
                      <a:r>
                        <a:rPr lang="ru-RU" sz="1200" u="sng" dirty="0" smtClean="0">
                          <a:effectLst/>
                        </a:rPr>
                        <a:t>ХАЛАТ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для защиты от общих производственных загрязнений и механических воздействий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  <a:tr h="590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Перчатки с полимерным покрытием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 </a:t>
                      </a:r>
                      <a:r>
                        <a:rPr lang="ru-RU" sz="1200" dirty="0" smtClean="0">
                          <a:effectLst/>
                        </a:rPr>
                        <a:t>пар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  <a:tr h="590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Перчатки резиновые или из полимерных материалов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пар</a:t>
                      </a:r>
                    </a:p>
                  </a:txBody>
                  <a:tcPr marL="95250" marR="95250" marT="95250" marB="9525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452453"/>
              </p:ext>
            </p:extLst>
          </p:nvPr>
        </p:nvGraphicFramePr>
        <p:xfrm>
          <a:off x="3685721" y="1321262"/>
          <a:ext cx="8430079" cy="3168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4084"/>
                <a:gridCol w="5049671"/>
                <a:gridCol w="1756324"/>
              </a:tblGrid>
              <a:tr h="882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Тип средства защиты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Наименование специальной одежды, специальной обуви и других средств индивидуальной защиты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Нормы выдачи на год (период) (штуки, пары, комплекты, мл)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63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Одежда специальная защитная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Костюм для защиты от механических воздействий (истирания)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63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Средства защиты ног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Обувь специальная для защиты от механических воздействий (ударов) и от скольжения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пара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85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Средства защиты рук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Перчатки для защиты от механических воздействий (истирания)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 пар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63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Средства защиты головы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Головной убор для защиты от общих производственных загрязнений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35503" y="815078"/>
            <a:ext cx="1936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 01.09.2023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31329" y="815077"/>
            <a:ext cx="4163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Единые типовые нормы с 01.09.2023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500" y="5136592"/>
            <a:ext cx="3622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Приказ </a:t>
            </a:r>
            <a:r>
              <a:rPr lang="ru-RU" sz="1200" dirty="0"/>
              <a:t>Минтруда России от 09.12.2014 № 997н «Об утверждении Типовых норм бесплатной выдачи специальной </a:t>
            </a:r>
            <a:r>
              <a:rPr lang="ru-RU" sz="1200" dirty="0" smtClean="0"/>
              <a:t>одежды ….».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3272" y="5931277"/>
            <a:ext cx="117987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Решение о применении в период с 1 сентября 2023 года до 31 декабря 2024 года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Единых </a:t>
            </a:r>
            <a:r>
              <a:rPr lang="ru-RU" sz="2000" dirty="0"/>
              <a:t>типовых норм или типовых норм принимается работодателем.</a:t>
            </a:r>
          </a:p>
          <a:p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92335" y="4624050"/>
            <a:ext cx="77188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/>
              <a:t>Перчатки </a:t>
            </a:r>
            <a:r>
              <a:rPr lang="ru-RU" sz="1400" u="sng" dirty="0"/>
              <a:t>для защиты от воды и растворов нетоксичных </a:t>
            </a:r>
            <a:r>
              <a:rPr lang="ru-RU" sz="1400" u="sng" dirty="0" smtClean="0"/>
              <a:t>веществ по итогам оценки рисков</a:t>
            </a:r>
          </a:p>
          <a:p>
            <a:pPr algn="ctr"/>
            <a:endParaRPr lang="ru-RU" sz="800" u="sng" dirty="0"/>
          </a:p>
          <a:p>
            <a:pPr algn="ctr"/>
            <a:r>
              <a:rPr lang="ru-RU" sz="1400" dirty="0" smtClean="0"/>
              <a:t>При </a:t>
            </a:r>
            <a:r>
              <a:rPr lang="ru-RU" sz="1400" dirty="0"/>
              <a:t>работах, выполняемых в резиновых перчатках или перчатках из полимерных материалов (без натуральной подкладки</a:t>
            </a:r>
            <a:r>
              <a:rPr lang="ru-RU" sz="1400" dirty="0" smtClean="0"/>
              <a:t>);</a:t>
            </a:r>
          </a:p>
          <a:p>
            <a:pPr algn="ctr"/>
            <a:r>
              <a:rPr lang="ru-RU" sz="1400" dirty="0" smtClean="0"/>
              <a:t>При </a:t>
            </a:r>
            <a:r>
              <a:rPr lang="ru-RU" sz="1400" dirty="0"/>
              <a:t>выполнении работ в средствах защиты ног (закрытая специальная обувь</a:t>
            </a:r>
            <a:r>
              <a:rPr lang="ru-RU" sz="1400" dirty="0" smtClean="0"/>
              <a:t>).</a:t>
            </a:r>
          </a:p>
          <a:p>
            <a:pPr algn="ctr"/>
            <a:endParaRPr lang="ru-RU" sz="400" b="1" dirty="0" smtClean="0"/>
          </a:p>
          <a:p>
            <a:pPr algn="ctr"/>
            <a:r>
              <a:rPr lang="ru-RU" sz="1400" u="sng" dirty="0" smtClean="0"/>
              <a:t>выдаются </a:t>
            </a:r>
            <a:r>
              <a:rPr lang="ru-RU" sz="1400" u="sng" dirty="0"/>
              <a:t>дерматологические </a:t>
            </a:r>
            <a:r>
              <a:rPr lang="ru-RU" sz="1400" u="sng" dirty="0" smtClean="0"/>
              <a:t>СИЗ! </a:t>
            </a:r>
            <a:endParaRPr lang="ru-RU" sz="1400" u="sng" dirty="0"/>
          </a:p>
          <a:p>
            <a:pPr algn="ctr"/>
            <a:r>
              <a:rPr lang="ru-RU" sz="1400" dirty="0"/>
              <a:t/>
            </a:r>
            <a:br>
              <a:rPr lang="ru-RU" sz="1400" dirty="0"/>
            </a:br>
            <a:r>
              <a:rPr lang="ru-RU" sz="1400" u="sng" dirty="0"/>
              <a:t/>
            </a:r>
            <a:br>
              <a:rPr lang="ru-RU" sz="1400" u="sng" dirty="0"/>
            </a:br>
            <a:endParaRPr lang="ru-RU" sz="1400" u="sng" dirty="0"/>
          </a:p>
        </p:txBody>
      </p:sp>
    </p:spTree>
    <p:extLst>
      <p:ext uri="{BB962C8B-B14F-4D97-AF65-F5344CB8AC3E}">
        <p14:creationId xmlns:p14="http://schemas.microsoft.com/office/powerpoint/2010/main" val="268391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15229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Обеспечение </a:t>
            </a:r>
            <a:r>
              <a:rPr lang="ru-RU" sz="2400" b="1" dirty="0">
                <a:solidFill>
                  <a:schemeClr val="tx1"/>
                </a:solidFill>
              </a:rPr>
              <a:t>СИЗ </a:t>
            </a:r>
            <a:r>
              <a:rPr lang="ru-RU" sz="2400" b="1" dirty="0"/>
              <a:t>«Сторож»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7" name="Номер слайда 2"/>
          <p:cNvSpPr txBox="1">
            <a:spLocks/>
          </p:cNvSpPr>
          <p:nvPr/>
        </p:nvSpPr>
        <p:spPr>
          <a:xfrm>
            <a:off x="11404600" y="6231761"/>
            <a:ext cx="6096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876231"/>
              </p:ext>
            </p:extLst>
          </p:nvPr>
        </p:nvGraphicFramePr>
        <p:xfrm>
          <a:off x="101133" y="1345706"/>
          <a:ext cx="3539698" cy="3526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8713"/>
                <a:gridCol w="950985"/>
              </a:tblGrid>
              <a:tr h="45514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СИЗ согласно </a:t>
                      </a:r>
                      <a:r>
                        <a:rPr lang="ru-RU" sz="1400" dirty="0">
                          <a:effectLst/>
                        </a:rPr>
                        <a:t>Типовым отраслевым нормам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Сторож (вахтер)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effectLst/>
                          <a:latin typeface="Calibri"/>
                          <a:cs typeface="Times New Roman"/>
                        </a:rPr>
                        <a:t>На год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  <a:tr h="590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Костюм для </a:t>
                      </a:r>
                      <a:r>
                        <a:rPr lang="ru-RU" sz="1200" dirty="0">
                          <a:effectLst/>
                        </a:rPr>
                        <a:t>защиты от общих производственных загрязнений и механических воздействий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  <a:tr h="590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Сапоги резиновые с защитным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подноском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 пара</a:t>
                      </a:r>
                    </a:p>
                  </a:txBody>
                  <a:tcPr marL="95250" marR="95250" marT="95250" marB="95250"/>
                </a:tc>
              </a:tr>
              <a:tr h="590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Перчатки с полимерным покрытием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пар</a:t>
                      </a:r>
                    </a:p>
                  </a:txBody>
                  <a:tcPr marL="95250" marR="95250" marT="95250" marB="9525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119941"/>
              </p:ext>
            </p:extLst>
          </p:nvPr>
        </p:nvGraphicFramePr>
        <p:xfrm>
          <a:off x="3685721" y="1321262"/>
          <a:ext cx="8430079" cy="3939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4084"/>
                <a:gridCol w="5049671"/>
                <a:gridCol w="1756324"/>
              </a:tblGrid>
              <a:tr h="882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Тип средства защиты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Наименование специальной одежды, специальной обуви и других средств индивидуальной защиты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Нормы выдачи на год (период) (штуки, пары, комплекты, мл)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63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Одежда специальная защитная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Жилет сигнальный повышенной видимости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85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Костюм для защиты от механических воздействий (истирания)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85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Пальто, полупальто, плащ для защиты от воды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шт. на 2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63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Средства защиты ног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Обувь специальная для защиты от механических воздействий (истирания)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пара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85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Средства защиты рук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Перчатки для защиты от механических воздействий (истирания)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 пар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63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Средства защиты головы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Головной убор для защиты от общих производственных загрязнений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35503" y="815078"/>
            <a:ext cx="1936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 01.09.2023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31329" y="815077"/>
            <a:ext cx="4163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Единые типовые нормы с 01.09.2023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872" y="5100280"/>
            <a:ext cx="3622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Приказ </a:t>
            </a:r>
            <a:r>
              <a:rPr lang="ru-RU" sz="1200" dirty="0"/>
              <a:t>Минтруда России от 09.12.2014 № 997н «Об утверждении Типовых норм бесплатной выдачи специальной </a:t>
            </a:r>
            <a:r>
              <a:rPr lang="ru-RU" sz="1200" dirty="0" smtClean="0"/>
              <a:t>одежды…».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3272" y="5931277"/>
            <a:ext cx="117987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Решение о применении в период с 1 сентября 2023 года до 31 декабря 2024 года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Единых </a:t>
            </a:r>
            <a:r>
              <a:rPr lang="ru-RU" sz="2000" dirty="0"/>
              <a:t>типовых норм или типовых норм принимается работодателем.</a:t>
            </a:r>
          </a:p>
          <a:p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3780" y="5406827"/>
            <a:ext cx="7718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При </a:t>
            </a:r>
            <a:r>
              <a:rPr lang="ru-RU" sz="1400" dirty="0"/>
              <a:t>выполнении работ в средствах защиты ног (закрытая специальная обувь</a:t>
            </a:r>
            <a:r>
              <a:rPr lang="ru-RU" sz="1400" dirty="0" smtClean="0"/>
              <a:t>) </a:t>
            </a:r>
            <a:br>
              <a:rPr lang="ru-RU" sz="1400" dirty="0" smtClean="0"/>
            </a:br>
            <a:r>
              <a:rPr lang="ru-RU" sz="1400" dirty="0" smtClean="0"/>
              <a:t>выдаются дерматологические СИЗ!</a:t>
            </a:r>
            <a:endParaRPr lang="ru-RU" sz="1400" u="sng" dirty="0"/>
          </a:p>
        </p:txBody>
      </p:sp>
    </p:spTree>
    <p:extLst>
      <p:ext uri="{BB962C8B-B14F-4D97-AF65-F5344CB8AC3E}">
        <p14:creationId xmlns:p14="http://schemas.microsoft.com/office/powerpoint/2010/main" val="148635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15229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Обеспечение </a:t>
            </a:r>
            <a:r>
              <a:rPr lang="ru-RU" sz="2400" b="1" dirty="0">
                <a:solidFill>
                  <a:schemeClr val="tx1"/>
                </a:solidFill>
              </a:rPr>
              <a:t>СИЗ </a:t>
            </a:r>
            <a:r>
              <a:rPr lang="ru-RU" sz="2400" b="1" dirty="0" smtClean="0">
                <a:solidFill>
                  <a:schemeClr val="tx1"/>
                </a:solidFill>
              </a:rPr>
              <a:t>«Водитель»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7" name="Номер слайда 2"/>
          <p:cNvSpPr txBox="1">
            <a:spLocks/>
          </p:cNvSpPr>
          <p:nvPr/>
        </p:nvSpPr>
        <p:spPr>
          <a:xfrm>
            <a:off x="11404600" y="6231761"/>
            <a:ext cx="6096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478503"/>
              </p:ext>
            </p:extLst>
          </p:nvPr>
        </p:nvGraphicFramePr>
        <p:xfrm>
          <a:off x="101133" y="1345706"/>
          <a:ext cx="3539698" cy="3756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8713"/>
                <a:gridCol w="950985"/>
              </a:tblGrid>
              <a:tr h="45514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СИЗ </a:t>
                      </a:r>
                      <a:r>
                        <a:rPr lang="ru-RU" sz="1400" dirty="0">
                          <a:effectLst/>
                        </a:rPr>
                        <a:t>для водителей согласно Типовым отраслевым нормам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 управлении </a:t>
                      </a:r>
                      <a:r>
                        <a:rPr lang="ru-RU" sz="1200" dirty="0" smtClean="0">
                          <a:effectLst/>
                        </a:rPr>
                        <a:t>автобусом, </a:t>
                      </a:r>
                      <a:r>
                        <a:rPr lang="ru-RU" sz="1200" u="sng" dirty="0" smtClean="0">
                          <a:effectLst/>
                        </a:rPr>
                        <a:t>легковым автомобилем </a:t>
                      </a:r>
                      <a:r>
                        <a:rPr lang="ru-RU" sz="1200" dirty="0" smtClean="0">
                          <a:effectLst/>
                        </a:rPr>
                        <a:t>и </a:t>
                      </a:r>
                      <a:r>
                        <a:rPr lang="ru-RU" sz="1200" dirty="0" err="1" smtClean="0">
                          <a:effectLst/>
                        </a:rPr>
                        <a:t>санавтобусом</a:t>
                      </a:r>
                      <a:r>
                        <a:rPr lang="ru-RU" sz="1200" dirty="0" smtClean="0">
                          <a:effectLst/>
                        </a:rPr>
                        <a:t>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effectLst/>
                          <a:latin typeface="Calibri"/>
                          <a:cs typeface="Times New Roman"/>
                        </a:rPr>
                        <a:t>На год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  <a:tr h="590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Костюм для защиты от общих производственных загрязнений и механических воздействий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  <a:tr h="590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Перчатки </a:t>
                      </a:r>
                      <a:r>
                        <a:rPr lang="ru-RU" sz="1200" dirty="0" smtClean="0">
                          <a:effectLst/>
                        </a:rPr>
                        <a:t>с точечным покрытием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 </a:t>
                      </a:r>
                      <a:r>
                        <a:rPr lang="ru-RU" sz="1200" dirty="0">
                          <a:effectLst/>
                        </a:rPr>
                        <a:t>пар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  <a:tr h="590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Перчатки резиновые или из полимерных материалов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дежурные</a:t>
                      </a:r>
                      <a:endParaRPr lang="ru-RU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602562"/>
              </p:ext>
            </p:extLst>
          </p:nvPr>
        </p:nvGraphicFramePr>
        <p:xfrm>
          <a:off x="3685721" y="1321262"/>
          <a:ext cx="8430079" cy="4572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4084"/>
                <a:gridCol w="5049671"/>
                <a:gridCol w="1756324"/>
              </a:tblGrid>
              <a:tr h="882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Тип средства защиты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Наименование специальной одежды, специальной обуви и других средств индивидуальной защиты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Нормы выдачи на год (период) (штуки, пары, комплекты, мл)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63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Одежда специальная защитная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Жилет сигнальный повышенной видимости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85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Костюм для защиты от механических воздействий (истирания)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85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Пальто, полупальто, плащ для защиты от воды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шт. на 2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63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Средства защиты ног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Обувь специальная для защиты от механических воздействий (истирания)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пара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85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Средства защиты рук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Перчатки для защиты от механических воздействий (истирания)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 пар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63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Средства защиты головы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Головной убор для защиты от общих производственных загрязнений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63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Средства защиты глаз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Очки защитные от ультрафиолетового излучения, слепящей яркости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35503" y="815078"/>
            <a:ext cx="1936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 01.09.2023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31329" y="815077"/>
            <a:ext cx="4163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Единые типовые нормы с 01.09.2023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872" y="5100280"/>
            <a:ext cx="3622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Приказ </a:t>
            </a:r>
            <a:r>
              <a:rPr lang="ru-RU" sz="1200" dirty="0"/>
              <a:t>Минтруда России от 09.12.2014 № 997н «Об утверждении Типовых норм бесплатной выдачи специальной </a:t>
            </a:r>
            <a:r>
              <a:rPr lang="ru-RU" sz="1200" dirty="0" smtClean="0"/>
              <a:t>одежды…».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3272" y="5931277"/>
            <a:ext cx="117987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Решение о применении в период с 1 сентября 2023 года до 31 декабря 2024 года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Единых </a:t>
            </a:r>
            <a:r>
              <a:rPr lang="ru-RU" sz="2000" dirty="0"/>
              <a:t>типовых норм или типовых норм принимается работодателем.</a:t>
            </a:r>
          </a:p>
          <a:p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267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0"/>
            <a:ext cx="5854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300" y="1305341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использующие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защитную одежду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обувь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механических воздействий, в том числе от нетоксичной пыли и общих производственных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загрязнений,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обучены методам их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ношения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использующие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специальную сигнальную одежду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видимости 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дерматологические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защиты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обучены методам их применения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применению СИЗ должна содержать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 практических занятий для формирования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и навыков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использования.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600" y="21074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выдать СИЗ,                                  работников нужно обучить!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11435687" y="6362836"/>
            <a:ext cx="756313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1027" name="Picture 3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50" y="-18914"/>
            <a:ext cx="97854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11435687" y="6362836"/>
            <a:ext cx="756313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1031" name="Picture 7" descr="C:\Users\User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72989" cy="305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2989" y="102513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Замена молока равноценными пищевыми продуктами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Замена </a:t>
            </a:r>
            <a:r>
              <a:rPr lang="ru-RU" dirty="0"/>
              <a:t>разрешена </a:t>
            </a:r>
            <a:r>
              <a:rPr lang="ru-RU" u="sng" dirty="0"/>
              <a:t>по письменным заявлениям </a:t>
            </a:r>
            <a:r>
              <a:rPr lang="ru-RU" dirty="0"/>
              <a:t>работников с учетом мнения </a:t>
            </a:r>
            <a:r>
              <a:rPr lang="ru-RU" dirty="0" smtClean="0"/>
              <a:t>профсоюза;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Равноценными </a:t>
            </a:r>
            <a:r>
              <a:rPr lang="ru-RU" dirty="0"/>
              <a:t>считаются кисломолочные жидкие продукты, в том числе обогащенные, с содержанием жира до 3,5% (кефир разных сортов, простокваша, ацидофилин, ряженка), йогурты с содержанием жира до 2,5</a:t>
            </a:r>
            <a:r>
              <a:rPr lang="ru-RU" dirty="0" smtClean="0"/>
              <a:t>%;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Не предусмотрена</a:t>
            </a:r>
            <a:r>
              <a:rPr lang="ru-RU" dirty="0" smtClean="0"/>
              <a:t>  замена на </a:t>
            </a:r>
            <a:r>
              <a:rPr lang="ru-RU" b="1" u="sng" dirty="0" smtClean="0"/>
              <a:t>творог</a:t>
            </a:r>
            <a:r>
              <a:rPr lang="ru-RU" dirty="0" smtClean="0"/>
              <a:t> </a:t>
            </a:r>
            <a:r>
              <a:rPr lang="ru-RU" dirty="0"/>
              <a:t>не более 9% жирности 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сыр</a:t>
            </a:r>
            <a:r>
              <a:rPr lang="ru-RU" dirty="0" smtClean="0"/>
              <a:t> </a:t>
            </a:r>
            <a:r>
              <a:rPr lang="ru-RU" dirty="0"/>
              <a:t>не более 24% </a:t>
            </a:r>
            <a:r>
              <a:rPr lang="ru-RU" dirty="0" smtClean="0"/>
              <a:t>жирности.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3223515"/>
            <a:ext cx="98231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Компенсация вместо молока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Молоко или равноценные пищевые продукты могут быть заменены </a:t>
            </a:r>
            <a:r>
              <a:rPr lang="ru-RU" u="sng" dirty="0"/>
              <a:t>по письменным заявлениям</a:t>
            </a:r>
            <a:r>
              <a:rPr lang="ru-RU" dirty="0"/>
              <a:t> работников компенсационной </a:t>
            </a:r>
            <a:r>
              <a:rPr lang="ru-RU" dirty="0" smtClean="0"/>
              <a:t>выплатой;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Размер выплаты принимается эквивалентным стоимости молока жирностью не менее 2,5% или равноценных пищевых продуктов в розничной торговле по месту расположения </a:t>
            </a:r>
            <a:r>
              <a:rPr lang="ru-RU" dirty="0" smtClean="0"/>
              <a:t>работодателя;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Компенсацию должны выплачивать не реже одного раза в </a:t>
            </a:r>
            <a:r>
              <a:rPr lang="ru-RU" dirty="0" smtClean="0"/>
              <a:t>месяц;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Конкретный </a:t>
            </a:r>
            <a:r>
              <a:rPr lang="ru-RU" u="sng" dirty="0"/>
              <a:t>размер</a:t>
            </a:r>
            <a:r>
              <a:rPr lang="ru-RU" dirty="0"/>
              <a:t> компенсационной выплаты и </a:t>
            </a:r>
            <a:r>
              <a:rPr lang="ru-RU" u="sng" dirty="0"/>
              <a:t>порядок ее индексации </a:t>
            </a:r>
            <a:r>
              <a:rPr lang="ru-RU" dirty="0"/>
              <a:t>работодатель должен установить с учетом мнения профсоюза и включить в коллективный договор или в трудовой договор с работником.</a:t>
            </a:r>
          </a:p>
        </p:txBody>
      </p:sp>
    </p:spTree>
    <p:extLst>
      <p:ext uri="{BB962C8B-B14F-4D97-AF65-F5344CB8AC3E}">
        <p14:creationId xmlns:p14="http://schemas.microsoft.com/office/powerpoint/2010/main" val="11921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11177516" y="6231761"/>
            <a:ext cx="633484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3074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0" y="1"/>
            <a:ext cx="988097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2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/>
          </p:cNvSpPr>
          <p:nvPr/>
        </p:nvSpPr>
        <p:spPr>
          <a:xfrm>
            <a:off x="11463046" y="6381750"/>
            <a:ext cx="5207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pic>
        <p:nvPicPr>
          <p:cNvPr id="1026" name="Picture 2" descr="C:\Users\User\Desktop\ss06_161221_3d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1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16" y="361950"/>
            <a:ext cx="7720584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9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5585"/>
            <a:ext cx="8945244" cy="639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 txBox="1">
            <a:spLocks/>
          </p:cNvSpPr>
          <p:nvPr/>
        </p:nvSpPr>
        <p:spPr>
          <a:xfrm>
            <a:off x="11463046" y="6381750"/>
            <a:ext cx="5207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4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Rectangle 15">
            <a:extLst>
              <a:ext uri="{FF2B5EF4-FFF2-40B4-BE49-F238E27FC236}">
                <a16:creationId xmlns="" xmlns:a16="http://schemas.microsoft.com/office/drawing/2014/main" id="{7CE4E3A6-8F23-4373-A092-2D8D893C0F72}"/>
              </a:ext>
            </a:extLst>
          </p:cNvPr>
          <p:cNvSpPr/>
          <p:nvPr/>
        </p:nvSpPr>
        <p:spPr>
          <a:xfrm rot="5400000">
            <a:off x="306454" y="1572143"/>
            <a:ext cx="945737" cy="349122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89663 w 1287482"/>
              <a:gd name="connsiteY0" fmla="*/ 9340 h 383657"/>
              <a:gd name="connsiteX1" fmla="*/ 1287482 w 1287482"/>
              <a:gd name="connsiteY1" fmla="*/ 0 h 383657"/>
              <a:gd name="connsiteX2" fmla="*/ 922780 w 1287482"/>
              <a:gd name="connsiteY2" fmla="*/ 380703 h 383657"/>
              <a:gd name="connsiteX3" fmla="*/ 0 w 1287482"/>
              <a:gd name="connsiteY3" fmla="*/ 383657 h 383657"/>
              <a:gd name="connsiteX4" fmla="*/ 589663 w 1287482"/>
              <a:gd name="connsiteY4" fmla="*/ 9340 h 383657"/>
              <a:gd name="connsiteX0" fmla="*/ 589663 w 1287482"/>
              <a:gd name="connsiteY0" fmla="*/ 9340 h 383657"/>
              <a:gd name="connsiteX1" fmla="*/ 1287482 w 1287482"/>
              <a:gd name="connsiteY1" fmla="*/ 0 h 383657"/>
              <a:gd name="connsiteX2" fmla="*/ 936849 w 1287482"/>
              <a:gd name="connsiteY2" fmla="*/ 380703 h 383657"/>
              <a:gd name="connsiteX3" fmla="*/ 0 w 1287482"/>
              <a:gd name="connsiteY3" fmla="*/ 383657 h 383657"/>
              <a:gd name="connsiteX4" fmla="*/ 589663 w 1287482"/>
              <a:gd name="connsiteY4" fmla="*/ 9340 h 383657"/>
              <a:gd name="connsiteX0" fmla="*/ 589663 w 1281854"/>
              <a:gd name="connsiteY0" fmla="*/ 0 h 374317"/>
              <a:gd name="connsiteX1" fmla="*/ 1281854 w 1281854"/>
              <a:gd name="connsiteY1" fmla="*/ 17708 h 374317"/>
              <a:gd name="connsiteX2" fmla="*/ 936849 w 1281854"/>
              <a:gd name="connsiteY2" fmla="*/ 371363 h 374317"/>
              <a:gd name="connsiteX3" fmla="*/ 0 w 1281854"/>
              <a:gd name="connsiteY3" fmla="*/ 374317 h 374317"/>
              <a:gd name="connsiteX4" fmla="*/ 589663 w 1281854"/>
              <a:gd name="connsiteY4" fmla="*/ 0 h 374317"/>
              <a:gd name="connsiteX0" fmla="*/ 562419 w 1281854"/>
              <a:gd name="connsiteY0" fmla="*/ 12510 h 356609"/>
              <a:gd name="connsiteX1" fmla="*/ 1281854 w 1281854"/>
              <a:gd name="connsiteY1" fmla="*/ 0 h 356609"/>
              <a:gd name="connsiteX2" fmla="*/ 936849 w 1281854"/>
              <a:gd name="connsiteY2" fmla="*/ 353655 h 356609"/>
              <a:gd name="connsiteX3" fmla="*/ 0 w 1281854"/>
              <a:gd name="connsiteY3" fmla="*/ 356609 h 356609"/>
              <a:gd name="connsiteX4" fmla="*/ 562419 w 1281854"/>
              <a:gd name="connsiteY4" fmla="*/ 12510 h 356609"/>
              <a:gd name="connsiteX0" fmla="*/ 579184 w 1281854"/>
              <a:gd name="connsiteY0" fmla="*/ 0 h 361726"/>
              <a:gd name="connsiteX1" fmla="*/ 1281854 w 1281854"/>
              <a:gd name="connsiteY1" fmla="*/ 5117 h 361726"/>
              <a:gd name="connsiteX2" fmla="*/ 936849 w 1281854"/>
              <a:gd name="connsiteY2" fmla="*/ 358772 h 361726"/>
              <a:gd name="connsiteX3" fmla="*/ 0 w 1281854"/>
              <a:gd name="connsiteY3" fmla="*/ 361726 h 361726"/>
              <a:gd name="connsiteX4" fmla="*/ 579184 w 1281854"/>
              <a:gd name="connsiteY4" fmla="*/ 0 h 361726"/>
              <a:gd name="connsiteX0" fmla="*/ 579184 w 1279759"/>
              <a:gd name="connsiteY0" fmla="*/ 7473 h 369199"/>
              <a:gd name="connsiteX1" fmla="*/ 1279759 w 1279759"/>
              <a:gd name="connsiteY1" fmla="*/ 0 h 369199"/>
              <a:gd name="connsiteX2" fmla="*/ 936849 w 1279759"/>
              <a:gd name="connsiteY2" fmla="*/ 366245 h 369199"/>
              <a:gd name="connsiteX3" fmla="*/ 0 w 1279759"/>
              <a:gd name="connsiteY3" fmla="*/ 369199 h 369199"/>
              <a:gd name="connsiteX4" fmla="*/ 579184 w 1279759"/>
              <a:gd name="connsiteY4" fmla="*/ 7473 h 369199"/>
              <a:gd name="connsiteX0" fmla="*/ 579184 w 1279759"/>
              <a:gd name="connsiteY0" fmla="*/ 7473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79184 w 1279759"/>
              <a:gd name="connsiteY4" fmla="*/ 7473 h 369199"/>
              <a:gd name="connsiteX0" fmla="*/ 579184 w 1279759"/>
              <a:gd name="connsiteY0" fmla="*/ 7473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79184 w 1279759"/>
              <a:gd name="connsiteY4" fmla="*/ 7473 h 369199"/>
              <a:gd name="connsiteX0" fmla="*/ 574993 w 1279759"/>
              <a:gd name="connsiteY0" fmla="*/ 9991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74993 w 1279759"/>
              <a:gd name="connsiteY4" fmla="*/ 9991 h 369199"/>
              <a:gd name="connsiteX0" fmla="*/ 574993 w 1279759"/>
              <a:gd name="connsiteY0" fmla="*/ 7472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74993 w 1279759"/>
              <a:gd name="connsiteY4" fmla="*/ 7472 h 369199"/>
              <a:gd name="connsiteX0" fmla="*/ 583376 w 1279759"/>
              <a:gd name="connsiteY0" fmla="*/ 4954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83376 w 1279759"/>
              <a:gd name="connsiteY4" fmla="*/ 4954 h 369199"/>
              <a:gd name="connsiteX0" fmla="*/ 583376 w 1279759"/>
              <a:gd name="connsiteY0" fmla="*/ 1763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83376 w 1279759"/>
              <a:gd name="connsiteY4" fmla="*/ 1763 h 36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759" h="369199">
                <a:moveTo>
                  <a:pt x="583376" y="1763"/>
                </a:moveTo>
                <a:lnTo>
                  <a:pt x="1279759" y="0"/>
                </a:lnTo>
                <a:lnTo>
                  <a:pt x="922180" y="366245"/>
                </a:lnTo>
                <a:lnTo>
                  <a:pt x="0" y="369199"/>
                </a:lnTo>
                <a:lnTo>
                  <a:pt x="583376" y="1763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80000"/>
                  <a:lumOff val="20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75" name="Rectangle 15">
            <a:extLst>
              <a:ext uri="{FF2B5EF4-FFF2-40B4-BE49-F238E27FC236}">
                <a16:creationId xmlns="" xmlns:a16="http://schemas.microsoft.com/office/drawing/2014/main" id="{F15D79BB-58F8-442A-91D3-26453D5D907A}"/>
              </a:ext>
            </a:extLst>
          </p:cNvPr>
          <p:cNvSpPr/>
          <p:nvPr/>
        </p:nvSpPr>
        <p:spPr>
          <a:xfrm rot="5400000">
            <a:off x="275192" y="2192335"/>
            <a:ext cx="1031927" cy="411544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42154"/>
              <a:gd name="connsiteY0" fmla="*/ 3403 h 364194"/>
              <a:gd name="connsiteX1" fmla="*/ 1042154 w 1042154"/>
              <a:gd name="connsiteY1" fmla="*/ 0 h 364194"/>
              <a:gd name="connsiteX2" fmla="*/ 944648 w 1042154"/>
              <a:gd name="connsiteY2" fmla="*/ 356952 h 364194"/>
              <a:gd name="connsiteX3" fmla="*/ 0 w 1042154"/>
              <a:gd name="connsiteY3" fmla="*/ 364194 h 364194"/>
              <a:gd name="connsiteX4" fmla="*/ 344336 w 1042154"/>
              <a:gd name="connsiteY4" fmla="*/ 3403 h 364194"/>
              <a:gd name="connsiteX0" fmla="*/ 350274 w 1042154"/>
              <a:gd name="connsiteY0" fmla="*/ 0 h 366729"/>
              <a:gd name="connsiteX1" fmla="*/ 1042154 w 1042154"/>
              <a:gd name="connsiteY1" fmla="*/ 2535 h 366729"/>
              <a:gd name="connsiteX2" fmla="*/ 944648 w 1042154"/>
              <a:gd name="connsiteY2" fmla="*/ 359487 h 366729"/>
              <a:gd name="connsiteX3" fmla="*/ 0 w 1042154"/>
              <a:gd name="connsiteY3" fmla="*/ 366729 h 366729"/>
              <a:gd name="connsiteX4" fmla="*/ 350274 w 1042154"/>
              <a:gd name="connsiteY4" fmla="*/ 0 h 366729"/>
              <a:gd name="connsiteX0" fmla="*/ 350274 w 1054029"/>
              <a:gd name="connsiteY0" fmla="*/ 9340 h 376069"/>
              <a:gd name="connsiteX1" fmla="*/ 1054029 w 1054029"/>
              <a:gd name="connsiteY1" fmla="*/ 0 h 376069"/>
              <a:gd name="connsiteX2" fmla="*/ 944648 w 1054029"/>
              <a:gd name="connsiteY2" fmla="*/ 368827 h 376069"/>
              <a:gd name="connsiteX3" fmla="*/ 0 w 1054029"/>
              <a:gd name="connsiteY3" fmla="*/ 376069 h 376069"/>
              <a:gd name="connsiteX4" fmla="*/ 350274 w 1054029"/>
              <a:gd name="connsiteY4" fmla="*/ 9340 h 376069"/>
              <a:gd name="connsiteX0" fmla="*/ 350274 w 944648"/>
              <a:gd name="connsiteY0" fmla="*/ 0 h 366729"/>
              <a:gd name="connsiteX1" fmla="*/ 875899 w 944648"/>
              <a:gd name="connsiteY1" fmla="*/ 79725 h 366729"/>
              <a:gd name="connsiteX2" fmla="*/ 944648 w 944648"/>
              <a:gd name="connsiteY2" fmla="*/ 359487 h 366729"/>
              <a:gd name="connsiteX3" fmla="*/ 0 w 944648"/>
              <a:gd name="connsiteY3" fmla="*/ 366729 h 366729"/>
              <a:gd name="connsiteX4" fmla="*/ 350274 w 944648"/>
              <a:gd name="connsiteY4" fmla="*/ 0 h 366729"/>
              <a:gd name="connsiteX0" fmla="*/ 350274 w 1042153"/>
              <a:gd name="connsiteY0" fmla="*/ 0 h 366729"/>
              <a:gd name="connsiteX1" fmla="*/ 1042153 w 1042153"/>
              <a:gd name="connsiteY1" fmla="*/ 2535 h 366729"/>
              <a:gd name="connsiteX2" fmla="*/ 944648 w 1042153"/>
              <a:gd name="connsiteY2" fmla="*/ 359487 h 366729"/>
              <a:gd name="connsiteX3" fmla="*/ 0 w 1042153"/>
              <a:gd name="connsiteY3" fmla="*/ 366729 h 366729"/>
              <a:gd name="connsiteX4" fmla="*/ 350274 w 1042153"/>
              <a:gd name="connsiteY4" fmla="*/ 0 h 366729"/>
              <a:gd name="connsiteX0" fmla="*/ 350274 w 1042153"/>
              <a:gd name="connsiteY0" fmla="*/ 0 h 373135"/>
              <a:gd name="connsiteX1" fmla="*/ 1042153 w 1042153"/>
              <a:gd name="connsiteY1" fmla="*/ 2535 h 373135"/>
              <a:gd name="connsiteX2" fmla="*/ 937824 w 1042153"/>
              <a:gd name="connsiteY2" fmla="*/ 373135 h 373135"/>
              <a:gd name="connsiteX3" fmla="*/ 0 w 1042153"/>
              <a:gd name="connsiteY3" fmla="*/ 366729 h 373135"/>
              <a:gd name="connsiteX4" fmla="*/ 350274 w 1042153"/>
              <a:gd name="connsiteY4" fmla="*/ 0 h 373135"/>
              <a:gd name="connsiteX0" fmla="*/ 350274 w 1042153"/>
              <a:gd name="connsiteY0" fmla="*/ 0 h 379959"/>
              <a:gd name="connsiteX1" fmla="*/ 1042153 w 1042153"/>
              <a:gd name="connsiteY1" fmla="*/ 2535 h 379959"/>
              <a:gd name="connsiteX2" fmla="*/ 931000 w 1042153"/>
              <a:gd name="connsiteY2" fmla="*/ 379959 h 379959"/>
              <a:gd name="connsiteX3" fmla="*/ 0 w 1042153"/>
              <a:gd name="connsiteY3" fmla="*/ 366729 h 379959"/>
              <a:gd name="connsiteX4" fmla="*/ 350274 w 1042153"/>
              <a:gd name="connsiteY4" fmla="*/ 0 h 379959"/>
              <a:gd name="connsiteX0" fmla="*/ 341891 w 1033770"/>
              <a:gd name="connsiteY0" fmla="*/ 0 h 379959"/>
              <a:gd name="connsiteX1" fmla="*/ 1033770 w 1033770"/>
              <a:gd name="connsiteY1" fmla="*/ 2535 h 379959"/>
              <a:gd name="connsiteX2" fmla="*/ 922617 w 1033770"/>
              <a:gd name="connsiteY2" fmla="*/ 379959 h 379959"/>
              <a:gd name="connsiteX3" fmla="*/ 0 w 1033770"/>
              <a:gd name="connsiteY3" fmla="*/ 376782 h 379959"/>
              <a:gd name="connsiteX4" fmla="*/ 341891 w 1033770"/>
              <a:gd name="connsiteY4" fmla="*/ 0 h 379959"/>
              <a:gd name="connsiteX0" fmla="*/ 379613 w 1033770"/>
              <a:gd name="connsiteY0" fmla="*/ 25110 h 377424"/>
              <a:gd name="connsiteX1" fmla="*/ 1033770 w 1033770"/>
              <a:gd name="connsiteY1" fmla="*/ 0 h 377424"/>
              <a:gd name="connsiteX2" fmla="*/ 922617 w 1033770"/>
              <a:gd name="connsiteY2" fmla="*/ 377424 h 377424"/>
              <a:gd name="connsiteX3" fmla="*/ 0 w 1033770"/>
              <a:gd name="connsiteY3" fmla="*/ 374247 h 377424"/>
              <a:gd name="connsiteX4" fmla="*/ 379613 w 1033770"/>
              <a:gd name="connsiteY4" fmla="*/ 25110 h 377424"/>
              <a:gd name="connsiteX0" fmla="*/ 356561 w 1033770"/>
              <a:gd name="connsiteY0" fmla="*/ 17570 h 377424"/>
              <a:gd name="connsiteX1" fmla="*/ 1033770 w 1033770"/>
              <a:gd name="connsiteY1" fmla="*/ 0 h 377424"/>
              <a:gd name="connsiteX2" fmla="*/ 922617 w 1033770"/>
              <a:gd name="connsiteY2" fmla="*/ 377424 h 377424"/>
              <a:gd name="connsiteX3" fmla="*/ 0 w 1033770"/>
              <a:gd name="connsiteY3" fmla="*/ 374247 h 377424"/>
              <a:gd name="connsiteX4" fmla="*/ 356561 w 1033770"/>
              <a:gd name="connsiteY4" fmla="*/ 17570 h 377424"/>
              <a:gd name="connsiteX0" fmla="*/ 356561 w 1023292"/>
              <a:gd name="connsiteY0" fmla="*/ 0 h 359854"/>
              <a:gd name="connsiteX1" fmla="*/ 1023292 w 1023292"/>
              <a:gd name="connsiteY1" fmla="*/ 7563 h 359854"/>
              <a:gd name="connsiteX2" fmla="*/ 922617 w 1023292"/>
              <a:gd name="connsiteY2" fmla="*/ 359854 h 359854"/>
              <a:gd name="connsiteX3" fmla="*/ 0 w 1023292"/>
              <a:gd name="connsiteY3" fmla="*/ 356677 h 359854"/>
              <a:gd name="connsiteX4" fmla="*/ 356561 w 1023292"/>
              <a:gd name="connsiteY4" fmla="*/ 0 h 359854"/>
              <a:gd name="connsiteX0" fmla="*/ 356561 w 1014909"/>
              <a:gd name="connsiteY0" fmla="*/ 0 h 359854"/>
              <a:gd name="connsiteX1" fmla="*/ 1014909 w 1014909"/>
              <a:gd name="connsiteY1" fmla="*/ 115634 h 359854"/>
              <a:gd name="connsiteX2" fmla="*/ 922617 w 1014909"/>
              <a:gd name="connsiteY2" fmla="*/ 359854 h 359854"/>
              <a:gd name="connsiteX3" fmla="*/ 0 w 1014909"/>
              <a:gd name="connsiteY3" fmla="*/ 356677 h 359854"/>
              <a:gd name="connsiteX4" fmla="*/ 356561 w 1014909"/>
              <a:gd name="connsiteY4" fmla="*/ 0 h 359854"/>
              <a:gd name="connsiteX0" fmla="*/ 356561 w 1044249"/>
              <a:gd name="connsiteY0" fmla="*/ 0 h 359854"/>
              <a:gd name="connsiteX1" fmla="*/ 1044249 w 1044249"/>
              <a:gd name="connsiteY1" fmla="*/ 23 h 359854"/>
              <a:gd name="connsiteX2" fmla="*/ 922617 w 1044249"/>
              <a:gd name="connsiteY2" fmla="*/ 359854 h 359854"/>
              <a:gd name="connsiteX3" fmla="*/ 0 w 1044249"/>
              <a:gd name="connsiteY3" fmla="*/ 356677 h 359854"/>
              <a:gd name="connsiteX4" fmla="*/ 356561 w 1044249"/>
              <a:gd name="connsiteY4" fmla="*/ 0 h 359854"/>
              <a:gd name="connsiteX0" fmla="*/ 352370 w 1044249"/>
              <a:gd name="connsiteY0" fmla="*/ 0 h 362367"/>
              <a:gd name="connsiteX1" fmla="*/ 1044249 w 1044249"/>
              <a:gd name="connsiteY1" fmla="*/ 2536 h 362367"/>
              <a:gd name="connsiteX2" fmla="*/ 922617 w 1044249"/>
              <a:gd name="connsiteY2" fmla="*/ 362367 h 362367"/>
              <a:gd name="connsiteX3" fmla="*/ 0 w 1044249"/>
              <a:gd name="connsiteY3" fmla="*/ 359190 h 362367"/>
              <a:gd name="connsiteX4" fmla="*/ 352370 w 1044249"/>
              <a:gd name="connsiteY4" fmla="*/ 0 h 362367"/>
              <a:gd name="connsiteX0" fmla="*/ 352370 w 1044249"/>
              <a:gd name="connsiteY0" fmla="*/ 0 h 362367"/>
              <a:gd name="connsiteX1" fmla="*/ 1044249 w 1044249"/>
              <a:gd name="connsiteY1" fmla="*/ 2536 h 362367"/>
              <a:gd name="connsiteX2" fmla="*/ 922617 w 1044249"/>
              <a:gd name="connsiteY2" fmla="*/ 362367 h 362367"/>
              <a:gd name="connsiteX3" fmla="*/ 0 w 1044249"/>
              <a:gd name="connsiteY3" fmla="*/ 359190 h 362367"/>
              <a:gd name="connsiteX4" fmla="*/ 352370 w 1044249"/>
              <a:gd name="connsiteY4" fmla="*/ 0 h 362367"/>
              <a:gd name="connsiteX0" fmla="*/ 352370 w 1044249"/>
              <a:gd name="connsiteY0" fmla="*/ 0 h 362712"/>
              <a:gd name="connsiteX1" fmla="*/ 1044249 w 1044249"/>
              <a:gd name="connsiteY1" fmla="*/ 2536 h 362712"/>
              <a:gd name="connsiteX2" fmla="*/ 922617 w 1044249"/>
              <a:gd name="connsiteY2" fmla="*/ 362367 h 362712"/>
              <a:gd name="connsiteX3" fmla="*/ 0 w 1044249"/>
              <a:gd name="connsiteY3" fmla="*/ 362712 h 362712"/>
              <a:gd name="connsiteX4" fmla="*/ 352370 w 1044249"/>
              <a:gd name="connsiteY4" fmla="*/ 0 h 362712"/>
              <a:gd name="connsiteX0" fmla="*/ 355307 w 1047186"/>
              <a:gd name="connsiteY0" fmla="*/ 0 h 362712"/>
              <a:gd name="connsiteX1" fmla="*/ 1047186 w 1047186"/>
              <a:gd name="connsiteY1" fmla="*/ 2536 h 362712"/>
              <a:gd name="connsiteX2" fmla="*/ 925554 w 1047186"/>
              <a:gd name="connsiteY2" fmla="*/ 362367 h 362712"/>
              <a:gd name="connsiteX3" fmla="*/ 0 w 1047186"/>
              <a:gd name="connsiteY3" fmla="*/ 362712 h 362712"/>
              <a:gd name="connsiteX4" fmla="*/ 355307 w 1047186"/>
              <a:gd name="connsiteY4" fmla="*/ 0 h 36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186" h="362712">
                <a:moveTo>
                  <a:pt x="355307" y="0"/>
                </a:moveTo>
                <a:lnTo>
                  <a:pt x="1047186" y="2536"/>
                </a:lnTo>
                <a:lnTo>
                  <a:pt x="925554" y="362367"/>
                </a:lnTo>
                <a:lnTo>
                  <a:pt x="0" y="362712"/>
                </a:lnTo>
                <a:lnTo>
                  <a:pt x="35530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0000"/>
                  <a:lumOff val="2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76" name="Rectangle 15">
            <a:extLst>
              <a:ext uri="{FF2B5EF4-FFF2-40B4-BE49-F238E27FC236}">
                <a16:creationId xmlns="" xmlns:a16="http://schemas.microsoft.com/office/drawing/2014/main" id="{CBB3C64C-6E12-4FDD-BFDF-957A48EE38FA}"/>
              </a:ext>
            </a:extLst>
          </p:cNvPr>
          <p:cNvSpPr/>
          <p:nvPr/>
        </p:nvSpPr>
        <p:spPr>
          <a:xfrm rot="5400000">
            <a:off x="243903" y="2986923"/>
            <a:ext cx="1049168" cy="349200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920896"/>
              <a:gd name="connsiteY0" fmla="*/ 0 h 389175"/>
              <a:gd name="connsiteX1" fmla="*/ 810585 w 920896"/>
              <a:gd name="connsiteY1" fmla="*/ 2534 h 389175"/>
              <a:gd name="connsiteX2" fmla="*/ 920896 w 920896"/>
              <a:gd name="connsiteY2" fmla="*/ 389175 h 389175"/>
              <a:gd name="connsiteX3" fmla="*/ 0 w 920896"/>
              <a:gd name="connsiteY3" fmla="*/ 384541 h 389175"/>
              <a:gd name="connsiteX4" fmla="*/ 112766 w 920896"/>
              <a:gd name="connsiteY4" fmla="*/ 0 h 389175"/>
              <a:gd name="connsiteX0" fmla="*/ 112766 w 825893"/>
              <a:gd name="connsiteY0" fmla="*/ 0 h 384541"/>
              <a:gd name="connsiteX1" fmla="*/ 810585 w 825893"/>
              <a:gd name="connsiteY1" fmla="*/ 2534 h 384541"/>
              <a:gd name="connsiteX2" fmla="*/ 825893 w 825893"/>
              <a:gd name="connsiteY2" fmla="*/ 383238 h 384541"/>
              <a:gd name="connsiteX3" fmla="*/ 0 w 825893"/>
              <a:gd name="connsiteY3" fmla="*/ 384541 h 384541"/>
              <a:gd name="connsiteX4" fmla="*/ 112766 w 825893"/>
              <a:gd name="connsiteY4" fmla="*/ 0 h 384541"/>
              <a:gd name="connsiteX0" fmla="*/ 112766 w 914958"/>
              <a:gd name="connsiteY0" fmla="*/ 0 h 384541"/>
              <a:gd name="connsiteX1" fmla="*/ 810585 w 914958"/>
              <a:gd name="connsiteY1" fmla="*/ 2534 h 384541"/>
              <a:gd name="connsiteX2" fmla="*/ 914958 w 914958"/>
              <a:gd name="connsiteY2" fmla="*/ 377300 h 384541"/>
              <a:gd name="connsiteX3" fmla="*/ 0 w 914958"/>
              <a:gd name="connsiteY3" fmla="*/ 384541 h 384541"/>
              <a:gd name="connsiteX4" fmla="*/ 112766 w 914958"/>
              <a:gd name="connsiteY4" fmla="*/ 0 h 384541"/>
              <a:gd name="connsiteX0" fmla="*/ 112766 w 914958"/>
              <a:gd name="connsiteY0" fmla="*/ 0 h 384541"/>
              <a:gd name="connsiteX1" fmla="*/ 810585 w 914958"/>
              <a:gd name="connsiteY1" fmla="*/ 2534 h 384541"/>
              <a:gd name="connsiteX2" fmla="*/ 914958 w 914958"/>
              <a:gd name="connsiteY2" fmla="*/ 377300 h 384541"/>
              <a:gd name="connsiteX3" fmla="*/ 0 w 914958"/>
              <a:gd name="connsiteY3" fmla="*/ 384541 h 384541"/>
              <a:gd name="connsiteX4" fmla="*/ 112766 w 914958"/>
              <a:gd name="connsiteY4" fmla="*/ 0 h 384541"/>
              <a:gd name="connsiteX0" fmla="*/ 165158 w 914958"/>
              <a:gd name="connsiteY0" fmla="*/ 27989 h 382007"/>
              <a:gd name="connsiteX1" fmla="*/ 810585 w 914958"/>
              <a:gd name="connsiteY1" fmla="*/ 0 h 382007"/>
              <a:gd name="connsiteX2" fmla="*/ 914958 w 914958"/>
              <a:gd name="connsiteY2" fmla="*/ 374766 h 382007"/>
              <a:gd name="connsiteX3" fmla="*/ 0 w 914958"/>
              <a:gd name="connsiteY3" fmla="*/ 382007 h 382007"/>
              <a:gd name="connsiteX4" fmla="*/ 165158 w 914958"/>
              <a:gd name="connsiteY4" fmla="*/ 27989 h 382007"/>
              <a:gd name="connsiteX0" fmla="*/ 119054 w 914958"/>
              <a:gd name="connsiteY0" fmla="*/ 17815 h 382007"/>
              <a:gd name="connsiteX1" fmla="*/ 810585 w 914958"/>
              <a:gd name="connsiteY1" fmla="*/ 0 h 382007"/>
              <a:gd name="connsiteX2" fmla="*/ 914958 w 914958"/>
              <a:gd name="connsiteY2" fmla="*/ 374766 h 382007"/>
              <a:gd name="connsiteX3" fmla="*/ 0 w 914958"/>
              <a:gd name="connsiteY3" fmla="*/ 382007 h 382007"/>
              <a:gd name="connsiteX4" fmla="*/ 119054 w 914958"/>
              <a:gd name="connsiteY4" fmla="*/ 17815 h 382007"/>
              <a:gd name="connsiteX0" fmla="*/ 62471 w 858375"/>
              <a:gd name="connsiteY0" fmla="*/ 17815 h 374766"/>
              <a:gd name="connsiteX1" fmla="*/ 754002 w 858375"/>
              <a:gd name="connsiteY1" fmla="*/ 0 h 374766"/>
              <a:gd name="connsiteX2" fmla="*/ 858375 w 858375"/>
              <a:gd name="connsiteY2" fmla="*/ 374766 h 374766"/>
              <a:gd name="connsiteX3" fmla="*/ 0 w 858375"/>
              <a:gd name="connsiteY3" fmla="*/ 374377 h 374766"/>
              <a:gd name="connsiteX4" fmla="*/ 62471 w 858375"/>
              <a:gd name="connsiteY4" fmla="*/ 17815 h 374766"/>
              <a:gd name="connsiteX0" fmla="*/ 116958 w 912862"/>
              <a:gd name="connsiteY0" fmla="*/ 17815 h 379464"/>
              <a:gd name="connsiteX1" fmla="*/ 808489 w 912862"/>
              <a:gd name="connsiteY1" fmla="*/ 0 h 379464"/>
              <a:gd name="connsiteX2" fmla="*/ 912862 w 912862"/>
              <a:gd name="connsiteY2" fmla="*/ 374766 h 379464"/>
              <a:gd name="connsiteX3" fmla="*/ 0 w 912862"/>
              <a:gd name="connsiteY3" fmla="*/ 379464 h 379464"/>
              <a:gd name="connsiteX4" fmla="*/ 116958 w 912862"/>
              <a:gd name="connsiteY4" fmla="*/ 17815 h 379464"/>
              <a:gd name="connsiteX0" fmla="*/ 116958 w 910767"/>
              <a:gd name="connsiteY0" fmla="*/ 17815 h 379464"/>
              <a:gd name="connsiteX1" fmla="*/ 808489 w 910767"/>
              <a:gd name="connsiteY1" fmla="*/ 0 h 379464"/>
              <a:gd name="connsiteX2" fmla="*/ 910767 w 910767"/>
              <a:gd name="connsiteY2" fmla="*/ 377311 h 379464"/>
              <a:gd name="connsiteX3" fmla="*/ 0 w 910767"/>
              <a:gd name="connsiteY3" fmla="*/ 379464 h 379464"/>
              <a:gd name="connsiteX4" fmla="*/ 116958 w 910767"/>
              <a:gd name="connsiteY4" fmla="*/ 17815 h 379464"/>
              <a:gd name="connsiteX0" fmla="*/ 116958 w 919150"/>
              <a:gd name="connsiteY0" fmla="*/ 17815 h 379854"/>
              <a:gd name="connsiteX1" fmla="*/ 808489 w 919150"/>
              <a:gd name="connsiteY1" fmla="*/ 0 h 379854"/>
              <a:gd name="connsiteX2" fmla="*/ 919150 w 919150"/>
              <a:gd name="connsiteY2" fmla="*/ 379854 h 379854"/>
              <a:gd name="connsiteX3" fmla="*/ 0 w 919150"/>
              <a:gd name="connsiteY3" fmla="*/ 379464 h 379854"/>
              <a:gd name="connsiteX4" fmla="*/ 116958 w 919150"/>
              <a:gd name="connsiteY4" fmla="*/ 17815 h 379854"/>
              <a:gd name="connsiteX0" fmla="*/ 116958 w 919150"/>
              <a:gd name="connsiteY0" fmla="*/ 0 h 362039"/>
              <a:gd name="connsiteX1" fmla="*/ 818967 w 919150"/>
              <a:gd name="connsiteY1" fmla="*/ 2534 h 362039"/>
              <a:gd name="connsiteX2" fmla="*/ 919150 w 919150"/>
              <a:gd name="connsiteY2" fmla="*/ 362039 h 362039"/>
              <a:gd name="connsiteX3" fmla="*/ 0 w 919150"/>
              <a:gd name="connsiteY3" fmla="*/ 361649 h 362039"/>
              <a:gd name="connsiteX4" fmla="*/ 116958 w 919150"/>
              <a:gd name="connsiteY4" fmla="*/ 0 h 362039"/>
              <a:gd name="connsiteX0" fmla="*/ 116958 w 919150"/>
              <a:gd name="connsiteY0" fmla="*/ 0 h 362039"/>
              <a:gd name="connsiteX1" fmla="*/ 806393 w 919150"/>
              <a:gd name="connsiteY1" fmla="*/ 33057 h 362039"/>
              <a:gd name="connsiteX2" fmla="*/ 919150 w 919150"/>
              <a:gd name="connsiteY2" fmla="*/ 362039 h 362039"/>
              <a:gd name="connsiteX3" fmla="*/ 0 w 919150"/>
              <a:gd name="connsiteY3" fmla="*/ 361649 h 362039"/>
              <a:gd name="connsiteX4" fmla="*/ 116958 w 919150"/>
              <a:gd name="connsiteY4" fmla="*/ 0 h 362039"/>
              <a:gd name="connsiteX0" fmla="*/ 116958 w 919150"/>
              <a:gd name="connsiteY0" fmla="*/ 2553 h 364592"/>
              <a:gd name="connsiteX1" fmla="*/ 806393 w 919150"/>
              <a:gd name="connsiteY1" fmla="*/ 0 h 364592"/>
              <a:gd name="connsiteX2" fmla="*/ 919150 w 919150"/>
              <a:gd name="connsiteY2" fmla="*/ 364592 h 364592"/>
              <a:gd name="connsiteX3" fmla="*/ 0 w 919150"/>
              <a:gd name="connsiteY3" fmla="*/ 364202 h 364592"/>
              <a:gd name="connsiteX4" fmla="*/ 116958 w 919150"/>
              <a:gd name="connsiteY4" fmla="*/ 2553 h 364592"/>
              <a:gd name="connsiteX0" fmla="*/ 121150 w 923342"/>
              <a:gd name="connsiteY0" fmla="*/ 2553 h 364592"/>
              <a:gd name="connsiteX1" fmla="*/ 810585 w 923342"/>
              <a:gd name="connsiteY1" fmla="*/ 0 h 364592"/>
              <a:gd name="connsiteX2" fmla="*/ 923342 w 923342"/>
              <a:gd name="connsiteY2" fmla="*/ 364592 h 364592"/>
              <a:gd name="connsiteX3" fmla="*/ 0 w 923342"/>
              <a:gd name="connsiteY3" fmla="*/ 364202 h 364592"/>
              <a:gd name="connsiteX4" fmla="*/ 121150 w 923342"/>
              <a:gd name="connsiteY4" fmla="*/ 2553 h 364592"/>
              <a:gd name="connsiteX0" fmla="*/ 115838 w 923342"/>
              <a:gd name="connsiteY0" fmla="*/ 2553 h 364592"/>
              <a:gd name="connsiteX1" fmla="*/ 810585 w 923342"/>
              <a:gd name="connsiteY1" fmla="*/ 0 h 364592"/>
              <a:gd name="connsiteX2" fmla="*/ 923342 w 923342"/>
              <a:gd name="connsiteY2" fmla="*/ 364592 h 364592"/>
              <a:gd name="connsiteX3" fmla="*/ 0 w 923342"/>
              <a:gd name="connsiteY3" fmla="*/ 364202 h 364592"/>
              <a:gd name="connsiteX4" fmla="*/ 115838 w 923342"/>
              <a:gd name="connsiteY4" fmla="*/ 2553 h 364592"/>
              <a:gd name="connsiteX0" fmla="*/ 115838 w 923342"/>
              <a:gd name="connsiteY0" fmla="*/ 2553 h 367587"/>
              <a:gd name="connsiteX1" fmla="*/ 810585 w 923342"/>
              <a:gd name="connsiteY1" fmla="*/ 0 h 367587"/>
              <a:gd name="connsiteX2" fmla="*/ 923342 w 923342"/>
              <a:gd name="connsiteY2" fmla="*/ 367587 h 367587"/>
              <a:gd name="connsiteX3" fmla="*/ 0 w 923342"/>
              <a:gd name="connsiteY3" fmla="*/ 364202 h 367587"/>
              <a:gd name="connsiteX4" fmla="*/ 115838 w 923342"/>
              <a:gd name="connsiteY4" fmla="*/ 2553 h 36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342" h="367587">
                <a:moveTo>
                  <a:pt x="115838" y="2553"/>
                </a:moveTo>
                <a:lnTo>
                  <a:pt x="810585" y="0"/>
                </a:lnTo>
                <a:lnTo>
                  <a:pt x="923342" y="367587"/>
                </a:lnTo>
                <a:lnTo>
                  <a:pt x="0" y="364202"/>
                </a:lnTo>
                <a:lnTo>
                  <a:pt x="115838" y="2553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0000"/>
                  <a:lumOff val="20000"/>
                </a:schemeClr>
              </a:gs>
              <a:gs pos="68000">
                <a:schemeClr val="accent6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77" name="Rectangle 15">
            <a:extLst>
              <a:ext uri="{FF2B5EF4-FFF2-40B4-BE49-F238E27FC236}">
                <a16:creationId xmlns="" xmlns:a16="http://schemas.microsoft.com/office/drawing/2014/main" id="{F4F3F7FE-2F1D-48E9-9ACB-EDDFA8759562}"/>
              </a:ext>
            </a:extLst>
          </p:cNvPr>
          <p:cNvSpPr/>
          <p:nvPr/>
        </p:nvSpPr>
        <p:spPr>
          <a:xfrm rot="5400000">
            <a:off x="194542" y="5516391"/>
            <a:ext cx="1178607" cy="426165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045638"/>
              <a:gd name="connsiteY0" fmla="*/ 0 h 371362"/>
              <a:gd name="connsiteX1" fmla="*/ 697819 w 1045638"/>
              <a:gd name="connsiteY1" fmla="*/ 2534 h 371362"/>
              <a:gd name="connsiteX2" fmla="*/ 1045638 w 1045638"/>
              <a:gd name="connsiteY2" fmla="*/ 371362 h 371362"/>
              <a:gd name="connsiteX3" fmla="*/ 100990 w 1045638"/>
              <a:gd name="connsiteY3" fmla="*/ 366729 h 371362"/>
              <a:gd name="connsiteX4" fmla="*/ 0 w 1045638"/>
              <a:gd name="connsiteY4" fmla="*/ 0 h 371362"/>
              <a:gd name="connsiteX0" fmla="*/ 0 w 1041446"/>
              <a:gd name="connsiteY0" fmla="*/ 14661 h 368828"/>
              <a:gd name="connsiteX1" fmla="*/ 693627 w 1041446"/>
              <a:gd name="connsiteY1" fmla="*/ 0 h 368828"/>
              <a:gd name="connsiteX2" fmla="*/ 1041446 w 1041446"/>
              <a:gd name="connsiteY2" fmla="*/ 368828 h 368828"/>
              <a:gd name="connsiteX3" fmla="*/ 96798 w 1041446"/>
              <a:gd name="connsiteY3" fmla="*/ 364195 h 368828"/>
              <a:gd name="connsiteX4" fmla="*/ 0 w 1041446"/>
              <a:gd name="connsiteY4" fmla="*/ 14661 h 368828"/>
              <a:gd name="connsiteX0" fmla="*/ 0 w 1041446"/>
              <a:gd name="connsiteY0" fmla="*/ 0 h 354167"/>
              <a:gd name="connsiteX1" fmla="*/ 695723 w 1041446"/>
              <a:gd name="connsiteY1" fmla="*/ 7446 h 354167"/>
              <a:gd name="connsiteX2" fmla="*/ 1041446 w 1041446"/>
              <a:gd name="connsiteY2" fmla="*/ 354167 h 354167"/>
              <a:gd name="connsiteX3" fmla="*/ 96798 w 1041446"/>
              <a:gd name="connsiteY3" fmla="*/ 349534 h 354167"/>
              <a:gd name="connsiteX4" fmla="*/ 0 w 1041446"/>
              <a:gd name="connsiteY4" fmla="*/ 0 h 354167"/>
              <a:gd name="connsiteX0" fmla="*/ 0 w 1041446"/>
              <a:gd name="connsiteY0" fmla="*/ 2380 h 356547"/>
              <a:gd name="connsiteX1" fmla="*/ 685245 w 1041446"/>
              <a:gd name="connsiteY1" fmla="*/ 0 h 356547"/>
              <a:gd name="connsiteX2" fmla="*/ 1041446 w 1041446"/>
              <a:gd name="connsiteY2" fmla="*/ 356547 h 356547"/>
              <a:gd name="connsiteX3" fmla="*/ 96798 w 1041446"/>
              <a:gd name="connsiteY3" fmla="*/ 351914 h 356547"/>
              <a:gd name="connsiteX4" fmla="*/ 0 w 1041446"/>
              <a:gd name="connsiteY4" fmla="*/ 2380 h 356547"/>
              <a:gd name="connsiteX0" fmla="*/ 0 w 1041446"/>
              <a:gd name="connsiteY0" fmla="*/ 2380 h 356547"/>
              <a:gd name="connsiteX1" fmla="*/ 685245 w 1041446"/>
              <a:gd name="connsiteY1" fmla="*/ 0 h 356547"/>
              <a:gd name="connsiteX2" fmla="*/ 1041446 w 1041446"/>
              <a:gd name="connsiteY2" fmla="*/ 356547 h 356547"/>
              <a:gd name="connsiteX3" fmla="*/ 109371 w 1041446"/>
              <a:gd name="connsiteY3" fmla="*/ 354370 h 356547"/>
              <a:gd name="connsiteX4" fmla="*/ 0 w 1041446"/>
              <a:gd name="connsiteY4" fmla="*/ 2380 h 356547"/>
              <a:gd name="connsiteX0" fmla="*/ 0 w 1041446"/>
              <a:gd name="connsiteY0" fmla="*/ 2380 h 356547"/>
              <a:gd name="connsiteX1" fmla="*/ 685245 w 1041446"/>
              <a:gd name="connsiteY1" fmla="*/ 0 h 356547"/>
              <a:gd name="connsiteX2" fmla="*/ 1041446 w 1041446"/>
              <a:gd name="connsiteY2" fmla="*/ 356547 h 356547"/>
              <a:gd name="connsiteX3" fmla="*/ 144997 w 1041446"/>
              <a:gd name="connsiteY3" fmla="*/ 349458 h 356547"/>
              <a:gd name="connsiteX4" fmla="*/ 0 w 1041446"/>
              <a:gd name="connsiteY4" fmla="*/ 2380 h 356547"/>
              <a:gd name="connsiteX0" fmla="*/ 0 w 1041446"/>
              <a:gd name="connsiteY0" fmla="*/ 2380 h 359284"/>
              <a:gd name="connsiteX1" fmla="*/ 685245 w 1041446"/>
              <a:gd name="connsiteY1" fmla="*/ 0 h 359284"/>
              <a:gd name="connsiteX2" fmla="*/ 1041446 w 1041446"/>
              <a:gd name="connsiteY2" fmla="*/ 356547 h 359284"/>
              <a:gd name="connsiteX3" fmla="*/ 111466 w 1041446"/>
              <a:gd name="connsiteY3" fmla="*/ 359284 h 359284"/>
              <a:gd name="connsiteX4" fmla="*/ 0 w 1041446"/>
              <a:gd name="connsiteY4" fmla="*/ 2380 h 359284"/>
              <a:gd name="connsiteX0" fmla="*/ 0 w 1016298"/>
              <a:gd name="connsiteY0" fmla="*/ 2380 h 359284"/>
              <a:gd name="connsiteX1" fmla="*/ 685245 w 1016298"/>
              <a:gd name="connsiteY1" fmla="*/ 0 h 359284"/>
              <a:gd name="connsiteX2" fmla="*/ 1016298 w 1016298"/>
              <a:gd name="connsiteY2" fmla="*/ 354090 h 359284"/>
              <a:gd name="connsiteX3" fmla="*/ 111466 w 1016298"/>
              <a:gd name="connsiteY3" fmla="*/ 359284 h 359284"/>
              <a:gd name="connsiteX4" fmla="*/ 0 w 1016298"/>
              <a:gd name="connsiteY4" fmla="*/ 2380 h 359284"/>
              <a:gd name="connsiteX0" fmla="*/ 0 w 1033063"/>
              <a:gd name="connsiteY0" fmla="*/ 2380 h 359284"/>
              <a:gd name="connsiteX1" fmla="*/ 685245 w 1033063"/>
              <a:gd name="connsiteY1" fmla="*/ 0 h 359284"/>
              <a:gd name="connsiteX2" fmla="*/ 1033063 w 1033063"/>
              <a:gd name="connsiteY2" fmla="*/ 356547 h 359284"/>
              <a:gd name="connsiteX3" fmla="*/ 111466 w 1033063"/>
              <a:gd name="connsiteY3" fmla="*/ 359284 h 359284"/>
              <a:gd name="connsiteX4" fmla="*/ 0 w 1033063"/>
              <a:gd name="connsiteY4" fmla="*/ 2380 h 359284"/>
              <a:gd name="connsiteX0" fmla="*/ 0 w 1037254"/>
              <a:gd name="connsiteY0" fmla="*/ 0 h 359360"/>
              <a:gd name="connsiteX1" fmla="*/ 689436 w 1037254"/>
              <a:gd name="connsiteY1" fmla="*/ 76 h 359360"/>
              <a:gd name="connsiteX2" fmla="*/ 1037254 w 1037254"/>
              <a:gd name="connsiteY2" fmla="*/ 356623 h 359360"/>
              <a:gd name="connsiteX3" fmla="*/ 115657 w 1037254"/>
              <a:gd name="connsiteY3" fmla="*/ 359360 h 359360"/>
              <a:gd name="connsiteX4" fmla="*/ 0 w 1037254"/>
              <a:gd name="connsiteY4" fmla="*/ 0 h 359360"/>
              <a:gd name="connsiteX0" fmla="*/ 0 w 1037254"/>
              <a:gd name="connsiteY0" fmla="*/ 0 h 359360"/>
              <a:gd name="connsiteX1" fmla="*/ 689436 w 1037254"/>
              <a:gd name="connsiteY1" fmla="*/ 76 h 359360"/>
              <a:gd name="connsiteX2" fmla="*/ 1037254 w 1037254"/>
              <a:gd name="connsiteY2" fmla="*/ 356623 h 359360"/>
              <a:gd name="connsiteX3" fmla="*/ 110720 w 1037254"/>
              <a:gd name="connsiteY3" fmla="*/ 359360 h 359360"/>
              <a:gd name="connsiteX4" fmla="*/ 0 w 1037254"/>
              <a:gd name="connsiteY4" fmla="*/ 0 h 35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54" h="359360">
                <a:moveTo>
                  <a:pt x="0" y="0"/>
                </a:moveTo>
                <a:lnTo>
                  <a:pt x="689436" y="76"/>
                </a:lnTo>
                <a:lnTo>
                  <a:pt x="1037254" y="356623"/>
                </a:lnTo>
                <a:lnTo>
                  <a:pt x="110720" y="3593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80000"/>
                  <a:lumOff val="2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79" name="Rectangle 3">
            <a:extLst>
              <a:ext uri="{FF2B5EF4-FFF2-40B4-BE49-F238E27FC236}">
                <a16:creationId xmlns="" xmlns:a16="http://schemas.microsoft.com/office/drawing/2014/main" id="{25639A6D-3743-483F-BD81-D7A6B301CC3F}"/>
              </a:ext>
            </a:extLst>
          </p:cNvPr>
          <p:cNvSpPr/>
          <p:nvPr/>
        </p:nvSpPr>
        <p:spPr>
          <a:xfrm rot="5400000">
            <a:off x="-33070" y="1307344"/>
            <a:ext cx="681774" cy="615636"/>
          </a:xfrm>
          <a:prstGeom prst="rect">
            <a:avLst/>
          </a:prstGeom>
          <a:gradFill>
            <a:gsLst>
              <a:gs pos="0">
                <a:schemeClr val="accent2"/>
              </a:gs>
              <a:gs pos="68000">
                <a:schemeClr val="accent2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80" name="Rectangle 4">
            <a:extLst>
              <a:ext uri="{FF2B5EF4-FFF2-40B4-BE49-F238E27FC236}">
                <a16:creationId xmlns="" xmlns:a16="http://schemas.microsoft.com/office/drawing/2014/main" id="{0BF5BC9B-C15A-4537-B9A4-0C00AD31C95F}"/>
              </a:ext>
            </a:extLst>
          </p:cNvPr>
          <p:cNvSpPr/>
          <p:nvPr/>
        </p:nvSpPr>
        <p:spPr>
          <a:xfrm rot="5400000">
            <a:off x="-41443" y="1982018"/>
            <a:ext cx="698524" cy="615636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accent1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81" name="Rectangle 5">
            <a:extLst>
              <a:ext uri="{FF2B5EF4-FFF2-40B4-BE49-F238E27FC236}">
                <a16:creationId xmlns="" xmlns:a16="http://schemas.microsoft.com/office/drawing/2014/main" id="{FA6BC2A9-721A-4A38-A326-B27D93219E2B}"/>
              </a:ext>
            </a:extLst>
          </p:cNvPr>
          <p:cNvSpPr/>
          <p:nvPr/>
        </p:nvSpPr>
        <p:spPr>
          <a:xfrm rot="5400000">
            <a:off x="-227215" y="2855438"/>
            <a:ext cx="1048316" cy="615636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68000">
                <a:schemeClr val="accent6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82" name="Rectangle 6">
            <a:extLst>
              <a:ext uri="{FF2B5EF4-FFF2-40B4-BE49-F238E27FC236}">
                <a16:creationId xmlns="" xmlns:a16="http://schemas.microsoft.com/office/drawing/2014/main" id="{769440BD-D5A7-4417-AB8A-B2F0CF461D3B}"/>
              </a:ext>
            </a:extLst>
          </p:cNvPr>
          <p:cNvSpPr/>
          <p:nvPr/>
        </p:nvSpPr>
        <p:spPr>
          <a:xfrm rot="5400000">
            <a:off x="-234981" y="5524553"/>
            <a:ext cx="1048487" cy="615636"/>
          </a:xfrm>
          <a:prstGeom prst="rect">
            <a:avLst/>
          </a:prstGeom>
          <a:gradFill>
            <a:gsLst>
              <a:gs pos="0">
                <a:schemeClr val="accent3">
                  <a:lumMod val="100000"/>
                </a:schemeClr>
              </a:gs>
              <a:gs pos="68000">
                <a:schemeClr val="accent3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83" name="Rectangle 7">
            <a:extLst>
              <a:ext uri="{FF2B5EF4-FFF2-40B4-BE49-F238E27FC236}">
                <a16:creationId xmlns="" xmlns:a16="http://schemas.microsoft.com/office/drawing/2014/main" id="{6E7221AE-AAEB-4579-B3E0-1A0FA7035C38}"/>
              </a:ext>
            </a:extLst>
          </p:cNvPr>
          <p:cNvSpPr/>
          <p:nvPr/>
        </p:nvSpPr>
        <p:spPr>
          <a:xfrm rot="5400000">
            <a:off x="-246591" y="4686337"/>
            <a:ext cx="1048316" cy="615636"/>
          </a:xfrm>
          <a:prstGeom prst="rect">
            <a:avLst/>
          </a:prstGeom>
          <a:gradFill>
            <a:gsLst>
              <a:gs pos="0">
                <a:schemeClr val="accent4"/>
              </a:gs>
              <a:gs pos="68000">
                <a:schemeClr val="accent4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84" name="Rectangle 8">
            <a:extLst>
              <a:ext uri="{FF2B5EF4-FFF2-40B4-BE49-F238E27FC236}">
                <a16:creationId xmlns="" xmlns:a16="http://schemas.microsoft.com/office/drawing/2014/main" id="{F39B8538-CC58-4C3B-9268-E9E4C7688CFE}"/>
              </a:ext>
            </a:extLst>
          </p:cNvPr>
          <p:cNvSpPr/>
          <p:nvPr/>
        </p:nvSpPr>
        <p:spPr>
          <a:xfrm rot="5400000">
            <a:off x="4424873" y="-1793195"/>
            <a:ext cx="532478" cy="74930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00000"/>
                </a:schemeClr>
              </a:gs>
              <a:gs pos="68000">
                <a:schemeClr val="accent2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85" name="Rectangle 9">
            <a:extLst>
              <a:ext uri="{FF2B5EF4-FFF2-40B4-BE49-F238E27FC236}">
                <a16:creationId xmlns="" xmlns:a16="http://schemas.microsoft.com/office/drawing/2014/main" id="{F61D412D-EE1C-4DAC-B015-7DF23BE1AAE5}"/>
              </a:ext>
            </a:extLst>
          </p:cNvPr>
          <p:cNvSpPr/>
          <p:nvPr/>
        </p:nvSpPr>
        <p:spPr>
          <a:xfrm rot="5400000">
            <a:off x="5068550" y="-1955634"/>
            <a:ext cx="628585" cy="8891629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68000">
                <a:schemeClr val="accent1">
                  <a:lumMod val="10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86" name="Rectangle 10">
            <a:extLst>
              <a:ext uri="{FF2B5EF4-FFF2-40B4-BE49-F238E27FC236}">
                <a16:creationId xmlns="" xmlns:a16="http://schemas.microsoft.com/office/drawing/2014/main" id="{1E90B8BA-DD87-4259-BB11-8AD80E20693A}"/>
              </a:ext>
            </a:extLst>
          </p:cNvPr>
          <p:cNvSpPr/>
          <p:nvPr/>
        </p:nvSpPr>
        <p:spPr>
          <a:xfrm rot="5400000">
            <a:off x="4050061" y="-346524"/>
            <a:ext cx="790783" cy="7023494"/>
          </a:xfrm>
          <a:prstGeom prst="rect">
            <a:avLst/>
          </a:prstGeom>
          <a:gradFill>
            <a:gsLst>
              <a:gs pos="0">
                <a:schemeClr val="accent6">
                  <a:lumMod val="70000"/>
                </a:schemeClr>
              </a:gs>
              <a:gs pos="64192">
                <a:schemeClr val="accent6">
                  <a:lumMod val="10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87" name="Rectangle 11">
            <a:extLst>
              <a:ext uri="{FF2B5EF4-FFF2-40B4-BE49-F238E27FC236}">
                <a16:creationId xmlns="" xmlns:a16="http://schemas.microsoft.com/office/drawing/2014/main" id="{5FE5486B-C665-47AE-8591-565CDF483C19}"/>
              </a:ext>
            </a:extLst>
          </p:cNvPr>
          <p:cNvSpPr/>
          <p:nvPr/>
        </p:nvSpPr>
        <p:spPr>
          <a:xfrm rot="5400000">
            <a:off x="4635639" y="1439343"/>
            <a:ext cx="853545" cy="8196950"/>
          </a:xfrm>
          <a:prstGeom prst="rect">
            <a:avLst/>
          </a:prstGeom>
          <a:gradFill>
            <a:gsLst>
              <a:gs pos="0">
                <a:schemeClr val="accent3">
                  <a:lumMod val="80000"/>
                </a:schemeClr>
              </a:gs>
              <a:gs pos="68000">
                <a:schemeClr val="accent3">
                  <a:lumMod val="10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88" name="Rectangle 12">
            <a:extLst>
              <a:ext uri="{FF2B5EF4-FFF2-40B4-BE49-F238E27FC236}">
                <a16:creationId xmlns="" xmlns:a16="http://schemas.microsoft.com/office/drawing/2014/main" id="{CF91ACA6-6A31-4739-A607-5C1848A0C13D}"/>
              </a:ext>
            </a:extLst>
          </p:cNvPr>
          <p:cNvSpPr/>
          <p:nvPr/>
        </p:nvSpPr>
        <p:spPr>
          <a:xfrm rot="5400000">
            <a:off x="5412645" y="-111809"/>
            <a:ext cx="785410" cy="97185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0"/>
                </a:schemeClr>
              </a:gs>
              <a:gs pos="68000">
                <a:schemeClr val="accent4">
                  <a:lumMod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89" name="Oval 22">
            <a:extLst>
              <a:ext uri="{FF2B5EF4-FFF2-40B4-BE49-F238E27FC236}">
                <a16:creationId xmlns="" xmlns:a16="http://schemas.microsoft.com/office/drawing/2014/main" id="{FE7D402D-CB73-47A2-86E4-5EBDB64154D7}"/>
              </a:ext>
            </a:extLst>
          </p:cNvPr>
          <p:cNvSpPr/>
          <p:nvPr/>
        </p:nvSpPr>
        <p:spPr>
          <a:xfrm rot="5400000">
            <a:off x="-1353953" y="3832640"/>
            <a:ext cx="4581964" cy="119800"/>
          </a:xfrm>
          <a:prstGeom prst="ellipse">
            <a:avLst/>
          </a:prstGeom>
          <a:solidFill>
            <a:schemeClr val="tx1">
              <a:alpha val="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90" name="Oval 18">
            <a:extLst>
              <a:ext uri="{FF2B5EF4-FFF2-40B4-BE49-F238E27FC236}">
                <a16:creationId xmlns="" xmlns:a16="http://schemas.microsoft.com/office/drawing/2014/main" id="{D83278CC-C266-4852-971D-88CC1DEBF396}"/>
              </a:ext>
            </a:extLst>
          </p:cNvPr>
          <p:cNvSpPr/>
          <p:nvPr/>
        </p:nvSpPr>
        <p:spPr>
          <a:xfrm>
            <a:off x="8277993" y="1596049"/>
            <a:ext cx="720000" cy="7200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91" name="Oval 21">
            <a:extLst>
              <a:ext uri="{FF2B5EF4-FFF2-40B4-BE49-F238E27FC236}">
                <a16:creationId xmlns="" xmlns:a16="http://schemas.microsoft.com/office/drawing/2014/main" id="{ADD6BD45-D78D-41E6-AA80-770A3549B966}"/>
              </a:ext>
            </a:extLst>
          </p:cNvPr>
          <p:cNvSpPr/>
          <p:nvPr/>
        </p:nvSpPr>
        <p:spPr>
          <a:xfrm flipV="1">
            <a:off x="9254084" y="2117942"/>
            <a:ext cx="720000" cy="7200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92" name="Oval 24">
            <a:extLst>
              <a:ext uri="{FF2B5EF4-FFF2-40B4-BE49-F238E27FC236}">
                <a16:creationId xmlns="" xmlns:a16="http://schemas.microsoft.com/office/drawing/2014/main" id="{59484322-A85F-471E-967D-F755B86CD9F9}"/>
              </a:ext>
            </a:extLst>
          </p:cNvPr>
          <p:cNvSpPr/>
          <p:nvPr/>
        </p:nvSpPr>
        <p:spPr>
          <a:xfrm>
            <a:off x="7596165" y="2804473"/>
            <a:ext cx="720000" cy="7200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93" name="Oval 27">
            <a:extLst>
              <a:ext uri="{FF2B5EF4-FFF2-40B4-BE49-F238E27FC236}">
                <a16:creationId xmlns="" xmlns:a16="http://schemas.microsoft.com/office/drawing/2014/main" id="{869EE54B-B5DD-4DAE-966E-62528C66FF97}"/>
              </a:ext>
            </a:extLst>
          </p:cNvPr>
          <p:cNvSpPr/>
          <p:nvPr/>
        </p:nvSpPr>
        <p:spPr>
          <a:xfrm flipV="1">
            <a:off x="8825634" y="5130561"/>
            <a:ext cx="720000" cy="83402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94" name="Oval 30">
            <a:extLst>
              <a:ext uri="{FF2B5EF4-FFF2-40B4-BE49-F238E27FC236}">
                <a16:creationId xmlns="" xmlns:a16="http://schemas.microsoft.com/office/drawing/2014/main" id="{E397830A-8183-4BB5-95B1-0D0AC4829A7A}"/>
              </a:ext>
            </a:extLst>
          </p:cNvPr>
          <p:cNvSpPr/>
          <p:nvPr/>
        </p:nvSpPr>
        <p:spPr>
          <a:xfrm>
            <a:off x="10306766" y="4378918"/>
            <a:ext cx="720000" cy="7200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96" name="TextBox 695">
            <a:extLst>
              <a:ext uri="{FF2B5EF4-FFF2-40B4-BE49-F238E27FC236}">
                <a16:creationId xmlns="" xmlns:a16="http://schemas.microsoft.com/office/drawing/2014/main" id="{3100D1C9-C5CA-4857-9B4D-FFE0244EC7DD}"/>
              </a:ext>
            </a:extLst>
          </p:cNvPr>
          <p:cNvSpPr txBox="1"/>
          <p:nvPr/>
        </p:nvSpPr>
        <p:spPr>
          <a:xfrm>
            <a:off x="1913912" y="1678964"/>
            <a:ext cx="6252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defRPr>
            </a:lvl1pPr>
          </a:lstStyle>
          <a:p>
            <a:r>
              <a:rPr lang="ru-RU" sz="1400" dirty="0"/>
              <a:t>с</a:t>
            </a:r>
            <a:r>
              <a:rPr lang="ru-RU" sz="1400" dirty="0" smtClean="0"/>
              <a:t>оздать и обеспечить функционирование </a:t>
            </a:r>
          </a:p>
          <a:p>
            <a:r>
              <a:rPr lang="ru-RU" altLang="ko-KR" sz="1400" dirty="0" smtClean="0"/>
              <a:t>системы управления охраной труда</a:t>
            </a:r>
            <a:endParaRPr lang="en-US" altLang="ko-KR" sz="1400" dirty="0"/>
          </a:p>
        </p:txBody>
      </p:sp>
      <p:sp>
        <p:nvSpPr>
          <p:cNvPr id="699" name="TextBox 698">
            <a:extLst>
              <a:ext uri="{FF2B5EF4-FFF2-40B4-BE49-F238E27FC236}">
                <a16:creationId xmlns="" xmlns:a16="http://schemas.microsoft.com/office/drawing/2014/main" id="{814AFC81-FE05-4550-A8A5-342C7FF743AB}"/>
              </a:ext>
            </a:extLst>
          </p:cNvPr>
          <p:cNvSpPr txBox="1"/>
          <p:nvPr/>
        </p:nvSpPr>
        <p:spPr>
          <a:xfrm>
            <a:off x="1244124" y="2175886"/>
            <a:ext cx="711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соответствие каждого рабочего места государственным нормативным требованиям охраны труда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702" name="TextBox 701">
            <a:extLst>
              <a:ext uri="{FF2B5EF4-FFF2-40B4-BE49-F238E27FC236}">
                <a16:creationId xmlns="" xmlns:a16="http://schemas.microsoft.com/office/drawing/2014/main" id="{7079C902-F5CF-4765-A96D-AA7B9D3D6B0B}"/>
              </a:ext>
            </a:extLst>
          </p:cNvPr>
          <p:cNvSpPr txBox="1"/>
          <p:nvPr/>
        </p:nvSpPr>
        <p:spPr>
          <a:xfrm>
            <a:off x="1276156" y="2845388"/>
            <a:ext cx="63720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систематическое выявление опасностей и профессиональных рисков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, их регулярный анализ 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оценку,</a:t>
            </a:r>
          </a:p>
          <a:p>
            <a:pPr lvl="0"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 </a:t>
            </a:r>
            <a:r>
              <a:rPr lang="ru-RU" sz="1400" dirty="0">
                <a:solidFill>
                  <a:prstClr val="white"/>
                </a:solidFill>
              </a:rPr>
              <a:t>проведение специальной оценки условий труда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705" name="TextBox 704">
            <a:extLst>
              <a:ext uri="{FF2B5EF4-FFF2-40B4-BE49-F238E27FC236}">
                <a16:creationId xmlns="" xmlns:a16="http://schemas.microsoft.com/office/drawing/2014/main" id="{1E2B1308-3D45-4847-9566-2382025861A2}"/>
              </a:ext>
            </a:extLst>
          </p:cNvPr>
          <p:cNvSpPr txBox="1"/>
          <p:nvPr/>
        </p:nvSpPr>
        <p:spPr>
          <a:xfrm>
            <a:off x="877127" y="5062224"/>
            <a:ext cx="78536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ведение реестра (перечня) нормативных правовых актов </a:t>
            </a: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(в том числе с использованием электронных вычислительных машин и баз данных), содержащих требования охраны труда, в соответствии со спецификой своей деятельности, а также доступ работников к актуальным редакциям таких нормативных правовых актов</a:t>
            </a:r>
            <a:endParaRPr kumimoji="0" lang="en-US" altLang="ko-KR" sz="13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708" name="TextBox 707">
            <a:extLst>
              <a:ext uri="{FF2B5EF4-FFF2-40B4-BE49-F238E27FC236}">
                <a16:creationId xmlns="" xmlns:a16="http://schemas.microsoft.com/office/drawing/2014/main" id="{C31E68DD-4A49-4D80-8E21-6B12AFD42BD5}"/>
              </a:ext>
            </a:extLst>
          </p:cNvPr>
          <p:cNvSpPr txBox="1"/>
          <p:nvPr/>
        </p:nvSpPr>
        <p:spPr>
          <a:xfrm>
            <a:off x="878626" y="4406783"/>
            <a:ext cx="9316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разработка мер, направленных на обеспечение безопасных условий и охраны труда, оценку уровня профессиональных рисков перед вводом в эксплуатацию производственных объектов,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вновь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организованных рабочих мест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pic>
        <p:nvPicPr>
          <p:cNvPr id="3" name="Рисунок 2" descr="Шестеренки">
            <a:extLst>
              <a:ext uri="{FF2B5EF4-FFF2-40B4-BE49-F238E27FC236}">
                <a16:creationId xmlns="" xmlns:a16="http://schemas.microsoft.com/office/drawing/2014/main" id="{EA81D1AB-C83B-4735-88B7-B950352B35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7993" y="1657254"/>
            <a:ext cx="631294" cy="631294"/>
          </a:xfrm>
          <a:prstGeom prst="rect">
            <a:avLst/>
          </a:prstGeom>
        </p:spPr>
      </p:pic>
      <p:pic>
        <p:nvPicPr>
          <p:cNvPr id="6" name="Рисунок 5" descr="Фабрика">
            <a:extLst>
              <a:ext uri="{FF2B5EF4-FFF2-40B4-BE49-F238E27FC236}">
                <a16:creationId xmlns="" xmlns:a16="http://schemas.microsoft.com/office/drawing/2014/main" id="{7FA93DF4-93C3-4362-A60B-4D44C6D84E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0788" y="2155154"/>
            <a:ext cx="564683" cy="564683"/>
          </a:xfrm>
          <a:prstGeom prst="rect">
            <a:avLst/>
          </a:prstGeom>
        </p:spPr>
      </p:pic>
      <p:pic>
        <p:nvPicPr>
          <p:cNvPr id="8" name="Рисунок 7" descr="Исследование">
            <a:extLst>
              <a:ext uri="{FF2B5EF4-FFF2-40B4-BE49-F238E27FC236}">
                <a16:creationId xmlns="" xmlns:a16="http://schemas.microsoft.com/office/drawing/2014/main" id="{AE86733C-6030-4C2A-B88D-E40B2B6D9D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4050" y="2914070"/>
            <a:ext cx="526301" cy="526301"/>
          </a:xfrm>
          <a:prstGeom prst="rect">
            <a:avLst/>
          </a:prstGeom>
        </p:spPr>
      </p:pic>
      <p:pic>
        <p:nvPicPr>
          <p:cNvPr id="10" name="Рисунок 9" descr="Контрольный список">
            <a:extLst>
              <a:ext uri="{FF2B5EF4-FFF2-40B4-BE49-F238E27FC236}">
                <a16:creationId xmlns="" xmlns:a16="http://schemas.microsoft.com/office/drawing/2014/main" id="{796BD135-2B5E-45D3-9CBF-E25251F792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76888" y="5242453"/>
            <a:ext cx="617491" cy="589918"/>
          </a:xfrm>
          <a:prstGeom prst="rect">
            <a:avLst/>
          </a:prstGeom>
        </p:spPr>
      </p:pic>
      <p:pic>
        <p:nvPicPr>
          <p:cNvPr id="12" name="Рисунок 11" descr="Голова с шестеренками">
            <a:extLst>
              <a:ext uri="{FF2B5EF4-FFF2-40B4-BE49-F238E27FC236}">
                <a16:creationId xmlns="" xmlns:a16="http://schemas.microsoft.com/office/drawing/2014/main" id="{16912780-F016-4F20-B928-CFE7829AD7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95690" y="4440719"/>
            <a:ext cx="596398" cy="596398"/>
          </a:xfrm>
          <a:prstGeom prst="rect">
            <a:avLst/>
          </a:prstGeom>
        </p:spPr>
      </p:pic>
      <p:sp>
        <p:nvSpPr>
          <p:cNvPr id="35" name="Text Placeholder 52">
            <a:extLst>
              <a:ext uri="{FF2B5EF4-FFF2-40B4-BE49-F238E27FC236}">
                <a16:creationId xmlns="" xmlns:a16="http://schemas.microsoft.com/office/drawing/2014/main" id="{7DB3B8E7-319A-463E-91DA-488F6CDEDA53}"/>
              </a:ext>
            </a:extLst>
          </p:cNvPr>
          <p:cNvSpPr txBox="1">
            <a:spLocks/>
          </p:cNvSpPr>
          <p:nvPr/>
        </p:nvSpPr>
        <p:spPr>
          <a:xfrm>
            <a:off x="-10875" y="6565608"/>
            <a:ext cx="12192000" cy="33535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825780"/>
            <a:ext cx="12192000" cy="77577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Статья 214. Обязанности работодателя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 области охраны труда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2" name="Rectangle 15">
            <a:extLst>
              <a:ext uri="{FF2B5EF4-FFF2-40B4-BE49-F238E27FC236}">
                <a16:creationId xmlns="" xmlns:a16="http://schemas.microsoft.com/office/drawing/2014/main" id="{F4F3F7FE-2F1D-48E9-9ACB-EDDFA8759562}"/>
              </a:ext>
            </a:extLst>
          </p:cNvPr>
          <p:cNvSpPr/>
          <p:nvPr/>
        </p:nvSpPr>
        <p:spPr>
          <a:xfrm rot="5400000">
            <a:off x="199788" y="3972414"/>
            <a:ext cx="1178607" cy="348366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045638"/>
              <a:gd name="connsiteY0" fmla="*/ 0 h 371362"/>
              <a:gd name="connsiteX1" fmla="*/ 697819 w 1045638"/>
              <a:gd name="connsiteY1" fmla="*/ 2534 h 371362"/>
              <a:gd name="connsiteX2" fmla="*/ 1045638 w 1045638"/>
              <a:gd name="connsiteY2" fmla="*/ 371362 h 371362"/>
              <a:gd name="connsiteX3" fmla="*/ 100990 w 1045638"/>
              <a:gd name="connsiteY3" fmla="*/ 366729 h 371362"/>
              <a:gd name="connsiteX4" fmla="*/ 0 w 1045638"/>
              <a:gd name="connsiteY4" fmla="*/ 0 h 371362"/>
              <a:gd name="connsiteX0" fmla="*/ 0 w 1041446"/>
              <a:gd name="connsiteY0" fmla="*/ 14661 h 368828"/>
              <a:gd name="connsiteX1" fmla="*/ 693627 w 1041446"/>
              <a:gd name="connsiteY1" fmla="*/ 0 h 368828"/>
              <a:gd name="connsiteX2" fmla="*/ 1041446 w 1041446"/>
              <a:gd name="connsiteY2" fmla="*/ 368828 h 368828"/>
              <a:gd name="connsiteX3" fmla="*/ 96798 w 1041446"/>
              <a:gd name="connsiteY3" fmla="*/ 364195 h 368828"/>
              <a:gd name="connsiteX4" fmla="*/ 0 w 1041446"/>
              <a:gd name="connsiteY4" fmla="*/ 14661 h 368828"/>
              <a:gd name="connsiteX0" fmla="*/ 0 w 1041446"/>
              <a:gd name="connsiteY0" fmla="*/ 0 h 354167"/>
              <a:gd name="connsiteX1" fmla="*/ 695723 w 1041446"/>
              <a:gd name="connsiteY1" fmla="*/ 7446 h 354167"/>
              <a:gd name="connsiteX2" fmla="*/ 1041446 w 1041446"/>
              <a:gd name="connsiteY2" fmla="*/ 354167 h 354167"/>
              <a:gd name="connsiteX3" fmla="*/ 96798 w 1041446"/>
              <a:gd name="connsiteY3" fmla="*/ 349534 h 354167"/>
              <a:gd name="connsiteX4" fmla="*/ 0 w 1041446"/>
              <a:gd name="connsiteY4" fmla="*/ 0 h 354167"/>
              <a:gd name="connsiteX0" fmla="*/ 0 w 1041446"/>
              <a:gd name="connsiteY0" fmla="*/ 2380 h 356547"/>
              <a:gd name="connsiteX1" fmla="*/ 685245 w 1041446"/>
              <a:gd name="connsiteY1" fmla="*/ 0 h 356547"/>
              <a:gd name="connsiteX2" fmla="*/ 1041446 w 1041446"/>
              <a:gd name="connsiteY2" fmla="*/ 356547 h 356547"/>
              <a:gd name="connsiteX3" fmla="*/ 96798 w 1041446"/>
              <a:gd name="connsiteY3" fmla="*/ 351914 h 356547"/>
              <a:gd name="connsiteX4" fmla="*/ 0 w 1041446"/>
              <a:gd name="connsiteY4" fmla="*/ 2380 h 356547"/>
              <a:gd name="connsiteX0" fmla="*/ 0 w 1041446"/>
              <a:gd name="connsiteY0" fmla="*/ 2380 h 356547"/>
              <a:gd name="connsiteX1" fmla="*/ 685245 w 1041446"/>
              <a:gd name="connsiteY1" fmla="*/ 0 h 356547"/>
              <a:gd name="connsiteX2" fmla="*/ 1041446 w 1041446"/>
              <a:gd name="connsiteY2" fmla="*/ 356547 h 356547"/>
              <a:gd name="connsiteX3" fmla="*/ 109371 w 1041446"/>
              <a:gd name="connsiteY3" fmla="*/ 354370 h 356547"/>
              <a:gd name="connsiteX4" fmla="*/ 0 w 1041446"/>
              <a:gd name="connsiteY4" fmla="*/ 2380 h 356547"/>
              <a:gd name="connsiteX0" fmla="*/ 0 w 1041446"/>
              <a:gd name="connsiteY0" fmla="*/ 2380 h 356547"/>
              <a:gd name="connsiteX1" fmla="*/ 685245 w 1041446"/>
              <a:gd name="connsiteY1" fmla="*/ 0 h 356547"/>
              <a:gd name="connsiteX2" fmla="*/ 1041446 w 1041446"/>
              <a:gd name="connsiteY2" fmla="*/ 356547 h 356547"/>
              <a:gd name="connsiteX3" fmla="*/ 144997 w 1041446"/>
              <a:gd name="connsiteY3" fmla="*/ 349458 h 356547"/>
              <a:gd name="connsiteX4" fmla="*/ 0 w 1041446"/>
              <a:gd name="connsiteY4" fmla="*/ 2380 h 356547"/>
              <a:gd name="connsiteX0" fmla="*/ 0 w 1041446"/>
              <a:gd name="connsiteY0" fmla="*/ 2380 h 359284"/>
              <a:gd name="connsiteX1" fmla="*/ 685245 w 1041446"/>
              <a:gd name="connsiteY1" fmla="*/ 0 h 359284"/>
              <a:gd name="connsiteX2" fmla="*/ 1041446 w 1041446"/>
              <a:gd name="connsiteY2" fmla="*/ 356547 h 359284"/>
              <a:gd name="connsiteX3" fmla="*/ 111466 w 1041446"/>
              <a:gd name="connsiteY3" fmla="*/ 359284 h 359284"/>
              <a:gd name="connsiteX4" fmla="*/ 0 w 1041446"/>
              <a:gd name="connsiteY4" fmla="*/ 2380 h 359284"/>
              <a:gd name="connsiteX0" fmla="*/ 0 w 1016298"/>
              <a:gd name="connsiteY0" fmla="*/ 2380 h 359284"/>
              <a:gd name="connsiteX1" fmla="*/ 685245 w 1016298"/>
              <a:gd name="connsiteY1" fmla="*/ 0 h 359284"/>
              <a:gd name="connsiteX2" fmla="*/ 1016298 w 1016298"/>
              <a:gd name="connsiteY2" fmla="*/ 354090 h 359284"/>
              <a:gd name="connsiteX3" fmla="*/ 111466 w 1016298"/>
              <a:gd name="connsiteY3" fmla="*/ 359284 h 359284"/>
              <a:gd name="connsiteX4" fmla="*/ 0 w 1016298"/>
              <a:gd name="connsiteY4" fmla="*/ 2380 h 359284"/>
              <a:gd name="connsiteX0" fmla="*/ 0 w 1033063"/>
              <a:gd name="connsiteY0" fmla="*/ 2380 h 359284"/>
              <a:gd name="connsiteX1" fmla="*/ 685245 w 1033063"/>
              <a:gd name="connsiteY1" fmla="*/ 0 h 359284"/>
              <a:gd name="connsiteX2" fmla="*/ 1033063 w 1033063"/>
              <a:gd name="connsiteY2" fmla="*/ 356547 h 359284"/>
              <a:gd name="connsiteX3" fmla="*/ 111466 w 1033063"/>
              <a:gd name="connsiteY3" fmla="*/ 359284 h 359284"/>
              <a:gd name="connsiteX4" fmla="*/ 0 w 1033063"/>
              <a:gd name="connsiteY4" fmla="*/ 2380 h 359284"/>
              <a:gd name="connsiteX0" fmla="*/ 0 w 1037254"/>
              <a:gd name="connsiteY0" fmla="*/ 0 h 359360"/>
              <a:gd name="connsiteX1" fmla="*/ 689436 w 1037254"/>
              <a:gd name="connsiteY1" fmla="*/ 76 h 359360"/>
              <a:gd name="connsiteX2" fmla="*/ 1037254 w 1037254"/>
              <a:gd name="connsiteY2" fmla="*/ 356623 h 359360"/>
              <a:gd name="connsiteX3" fmla="*/ 115657 w 1037254"/>
              <a:gd name="connsiteY3" fmla="*/ 359360 h 359360"/>
              <a:gd name="connsiteX4" fmla="*/ 0 w 1037254"/>
              <a:gd name="connsiteY4" fmla="*/ 0 h 359360"/>
              <a:gd name="connsiteX0" fmla="*/ 0 w 1037254"/>
              <a:gd name="connsiteY0" fmla="*/ 0 h 359360"/>
              <a:gd name="connsiteX1" fmla="*/ 689436 w 1037254"/>
              <a:gd name="connsiteY1" fmla="*/ 76 h 359360"/>
              <a:gd name="connsiteX2" fmla="*/ 1037254 w 1037254"/>
              <a:gd name="connsiteY2" fmla="*/ 356623 h 359360"/>
              <a:gd name="connsiteX3" fmla="*/ 110720 w 1037254"/>
              <a:gd name="connsiteY3" fmla="*/ 359360 h 359360"/>
              <a:gd name="connsiteX4" fmla="*/ 0 w 1037254"/>
              <a:gd name="connsiteY4" fmla="*/ 0 h 35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54" h="359360">
                <a:moveTo>
                  <a:pt x="0" y="0"/>
                </a:moveTo>
                <a:lnTo>
                  <a:pt x="689436" y="76"/>
                </a:lnTo>
                <a:lnTo>
                  <a:pt x="1037254" y="356623"/>
                </a:lnTo>
                <a:lnTo>
                  <a:pt x="110720" y="35936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43" name="Rectangle 6">
            <a:extLst>
              <a:ext uri="{FF2B5EF4-FFF2-40B4-BE49-F238E27FC236}">
                <a16:creationId xmlns="" xmlns:a16="http://schemas.microsoft.com/office/drawing/2014/main" id="{769440BD-D5A7-4417-AB8A-B2F0CF461D3B}"/>
              </a:ext>
            </a:extLst>
          </p:cNvPr>
          <p:cNvSpPr/>
          <p:nvPr/>
        </p:nvSpPr>
        <p:spPr>
          <a:xfrm rot="5400000">
            <a:off x="-93525" y="3750689"/>
            <a:ext cx="782582" cy="6560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4" name="Rectangle 11">
            <a:extLst>
              <a:ext uri="{FF2B5EF4-FFF2-40B4-BE49-F238E27FC236}">
                <a16:creationId xmlns="" xmlns:a16="http://schemas.microsoft.com/office/drawing/2014/main" id="{5FE5486B-C665-47AE-8591-565CDF483C19}"/>
              </a:ext>
            </a:extLst>
          </p:cNvPr>
          <p:cNvSpPr/>
          <p:nvPr/>
        </p:nvSpPr>
        <p:spPr>
          <a:xfrm rot="5400000">
            <a:off x="4639936" y="-126745"/>
            <a:ext cx="820455" cy="81908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45" name="Oval 27">
            <a:extLst>
              <a:ext uri="{FF2B5EF4-FFF2-40B4-BE49-F238E27FC236}">
                <a16:creationId xmlns="" xmlns:a16="http://schemas.microsoft.com/office/drawing/2014/main" id="{869EE54B-B5DD-4DAE-966E-62528C66FF97}"/>
              </a:ext>
            </a:extLst>
          </p:cNvPr>
          <p:cNvSpPr/>
          <p:nvPr/>
        </p:nvSpPr>
        <p:spPr>
          <a:xfrm flipV="1">
            <a:off x="8793423" y="3589902"/>
            <a:ext cx="720000" cy="72253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E2B1308-3D45-4847-9566-2382025861A2}"/>
              </a:ext>
            </a:extLst>
          </p:cNvPr>
          <p:cNvSpPr txBox="1"/>
          <p:nvPr/>
        </p:nvSpPr>
        <p:spPr>
          <a:xfrm>
            <a:off x="570763" y="3616095"/>
            <a:ext cx="8217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z="1400" dirty="0">
                <a:solidFill>
                  <a:prstClr val="white"/>
                </a:solidFill>
              </a:rPr>
              <a:t>обучение по охране </a:t>
            </a:r>
            <a:r>
              <a:rPr lang="ru-RU" sz="1400" dirty="0" smtClean="0">
                <a:solidFill>
                  <a:prstClr val="white"/>
                </a:solidFill>
              </a:rPr>
              <a:t>труда,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приобретение и выдача средств индивидуальной защиты,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проведение предварительных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 и периодических медицинских осмотров,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prstClr val="white"/>
                </a:solidFill>
                <a:latin typeface="Arial"/>
                <a:ea typeface="Arial Unicode MS"/>
              </a:rPr>
              <a:t>учет несчастных случаев и </a:t>
            </a:r>
            <a:r>
              <a:rPr lang="ru-RU" sz="1400" dirty="0" smtClean="0">
                <a:solidFill>
                  <a:srgbClr val="FF0000"/>
                </a:solidFill>
                <a:latin typeface="Arial"/>
                <a:ea typeface="Arial Unicode MS"/>
              </a:rPr>
              <a:t>микротравм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 </a:t>
            </a:r>
          </a:p>
        </p:txBody>
      </p:sp>
      <p:pic>
        <p:nvPicPr>
          <p:cNvPr id="47" name="Рисунок 46" descr="Контрольный список">
            <a:extLst>
              <a:ext uri="{FF2B5EF4-FFF2-40B4-BE49-F238E27FC236}">
                <a16:creationId xmlns="" xmlns:a16="http://schemas.microsoft.com/office/drawing/2014/main" id="{796BD135-2B5E-45D3-9CBF-E25251F792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9142" y="3657322"/>
            <a:ext cx="617491" cy="589918"/>
          </a:xfrm>
          <a:prstGeom prst="rect">
            <a:avLst/>
          </a:prstGeom>
        </p:spPr>
      </p:pic>
      <p:sp>
        <p:nvSpPr>
          <p:cNvPr id="49" name="Rectangle 15">
            <a:extLst>
              <a:ext uri="{FF2B5EF4-FFF2-40B4-BE49-F238E27FC236}">
                <a16:creationId xmlns="" xmlns:a16="http://schemas.microsoft.com/office/drawing/2014/main" id="{F4F3F7FE-2F1D-48E9-9ACB-EDDFA8759562}"/>
              </a:ext>
            </a:extLst>
          </p:cNvPr>
          <p:cNvSpPr/>
          <p:nvPr/>
        </p:nvSpPr>
        <p:spPr>
          <a:xfrm rot="5400000">
            <a:off x="184018" y="4732615"/>
            <a:ext cx="1164847" cy="38692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045638"/>
              <a:gd name="connsiteY0" fmla="*/ 0 h 371362"/>
              <a:gd name="connsiteX1" fmla="*/ 697819 w 1045638"/>
              <a:gd name="connsiteY1" fmla="*/ 2534 h 371362"/>
              <a:gd name="connsiteX2" fmla="*/ 1045638 w 1045638"/>
              <a:gd name="connsiteY2" fmla="*/ 371362 h 371362"/>
              <a:gd name="connsiteX3" fmla="*/ 100990 w 1045638"/>
              <a:gd name="connsiteY3" fmla="*/ 366729 h 371362"/>
              <a:gd name="connsiteX4" fmla="*/ 0 w 1045638"/>
              <a:gd name="connsiteY4" fmla="*/ 0 h 371362"/>
              <a:gd name="connsiteX0" fmla="*/ 0 w 1041446"/>
              <a:gd name="connsiteY0" fmla="*/ 14661 h 368828"/>
              <a:gd name="connsiteX1" fmla="*/ 693627 w 1041446"/>
              <a:gd name="connsiteY1" fmla="*/ 0 h 368828"/>
              <a:gd name="connsiteX2" fmla="*/ 1041446 w 1041446"/>
              <a:gd name="connsiteY2" fmla="*/ 368828 h 368828"/>
              <a:gd name="connsiteX3" fmla="*/ 96798 w 1041446"/>
              <a:gd name="connsiteY3" fmla="*/ 364195 h 368828"/>
              <a:gd name="connsiteX4" fmla="*/ 0 w 1041446"/>
              <a:gd name="connsiteY4" fmla="*/ 14661 h 368828"/>
              <a:gd name="connsiteX0" fmla="*/ 0 w 1041446"/>
              <a:gd name="connsiteY0" fmla="*/ 0 h 354167"/>
              <a:gd name="connsiteX1" fmla="*/ 695723 w 1041446"/>
              <a:gd name="connsiteY1" fmla="*/ 7446 h 354167"/>
              <a:gd name="connsiteX2" fmla="*/ 1041446 w 1041446"/>
              <a:gd name="connsiteY2" fmla="*/ 354167 h 354167"/>
              <a:gd name="connsiteX3" fmla="*/ 96798 w 1041446"/>
              <a:gd name="connsiteY3" fmla="*/ 349534 h 354167"/>
              <a:gd name="connsiteX4" fmla="*/ 0 w 1041446"/>
              <a:gd name="connsiteY4" fmla="*/ 0 h 354167"/>
              <a:gd name="connsiteX0" fmla="*/ 0 w 1041446"/>
              <a:gd name="connsiteY0" fmla="*/ 2380 h 356547"/>
              <a:gd name="connsiteX1" fmla="*/ 685245 w 1041446"/>
              <a:gd name="connsiteY1" fmla="*/ 0 h 356547"/>
              <a:gd name="connsiteX2" fmla="*/ 1041446 w 1041446"/>
              <a:gd name="connsiteY2" fmla="*/ 356547 h 356547"/>
              <a:gd name="connsiteX3" fmla="*/ 96798 w 1041446"/>
              <a:gd name="connsiteY3" fmla="*/ 351914 h 356547"/>
              <a:gd name="connsiteX4" fmla="*/ 0 w 1041446"/>
              <a:gd name="connsiteY4" fmla="*/ 2380 h 356547"/>
              <a:gd name="connsiteX0" fmla="*/ 0 w 1041446"/>
              <a:gd name="connsiteY0" fmla="*/ 2380 h 356547"/>
              <a:gd name="connsiteX1" fmla="*/ 685245 w 1041446"/>
              <a:gd name="connsiteY1" fmla="*/ 0 h 356547"/>
              <a:gd name="connsiteX2" fmla="*/ 1041446 w 1041446"/>
              <a:gd name="connsiteY2" fmla="*/ 356547 h 356547"/>
              <a:gd name="connsiteX3" fmla="*/ 109371 w 1041446"/>
              <a:gd name="connsiteY3" fmla="*/ 354370 h 356547"/>
              <a:gd name="connsiteX4" fmla="*/ 0 w 1041446"/>
              <a:gd name="connsiteY4" fmla="*/ 2380 h 356547"/>
              <a:gd name="connsiteX0" fmla="*/ 0 w 1041446"/>
              <a:gd name="connsiteY0" fmla="*/ 2380 h 356547"/>
              <a:gd name="connsiteX1" fmla="*/ 685245 w 1041446"/>
              <a:gd name="connsiteY1" fmla="*/ 0 h 356547"/>
              <a:gd name="connsiteX2" fmla="*/ 1041446 w 1041446"/>
              <a:gd name="connsiteY2" fmla="*/ 356547 h 356547"/>
              <a:gd name="connsiteX3" fmla="*/ 144997 w 1041446"/>
              <a:gd name="connsiteY3" fmla="*/ 349458 h 356547"/>
              <a:gd name="connsiteX4" fmla="*/ 0 w 1041446"/>
              <a:gd name="connsiteY4" fmla="*/ 2380 h 356547"/>
              <a:gd name="connsiteX0" fmla="*/ 0 w 1041446"/>
              <a:gd name="connsiteY0" fmla="*/ 2380 h 359284"/>
              <a:gd name="connsiteX1" fmla="*/ 685245 w 1041446"/>
              <a:gd name="connsiteY1" fmla="*/ 0 h 359284"/>
              <a:gd name="connsiteX2" fmla="*/ 1041446 w 1041446"/>
              <a:gd name="connsiteY2" fmla="*/ 356547 h 359284"/>
              <a:gd name="connsiteX3" fmla="*/ 111466 w 1041446"/>
              <a:gd name="connsiteY3" fmla="*/ 359284 h 359284"/>
              <a:gd name="connsiteX4" fmla="*/ 0 w 1041446"/>
              <a:gd name="connsiteY4" fmla="*/ 2380 h 359284"/>
              <a:gd name="connsiteX0" fmla="*/ 0 w 1016298"/>
              <a:gd name="connsiteY0" fmla="*/ 2380 h 359284"/>
              <a:gd name="connsiteX1" fmla="*/ 685245 w 1016298"/>
              <a:gd name="connsiteY1" fmla="*/ 0 h 359284"/>
              <a:gd name="connsiteX2" fmla="*/ 1016298 w 1016298"/>
              <a:gd name="connsiteY2" fmla="*/ 354090 h 359284"/>
              <a:gd name="connsiteX3" fmla="*/ 111466 w 1016298"/>
              <a:gd name="connsiteY3" fmla="*/ 359284 h 359284"/>
              <a:gd name="connsiteX4" fmla="*/ 0 w 1016298"/>
              <a:gd name="connsiteY4" fmla="*/ 2380 h 359284"/>
              <a:gd name="connsiteX0" fmla="*/ 0 w 1033063"/>
              <a:gd name="connsiteY0" fmla="*/ 2380 h 359284"/>
              <a:gd name="connsiteX1" fmla="*/ 685245 w 1033063"/>
              <a:gd name="connsiteY1" fmla="*/ 0 h 359284"/>
              <a:gd name="connsiteX2" fmla="*/ 1033063 w 1033063"/>
              <a:gd name="connsiteY2" fmla="*/ 356547 h 359284"/>
              <a:gd name="connsiteX3" fmla="*/ 111466 w 1033063"/>
              <a:gd name="connsiteY3" fmla="*/ 359284 h 359284"/>
              <a:gd name="connsiteX4" fmla="*/ 0 w 1033063"/>
              <a:gd name="connsiteY4" fmla="*/ 2380 h 359284"/>
              <a:gd name="connsiteX0" fmla="*/ 0 w 1037254"/>
              <a:gd name="connsiteY0" fmla="*/ 0 h 359360"/>
              <a:gd name="connsiteX1" fmla="*/ 689436 w 1037254"/>
              <a:gd name="connsiteY1" fmla="*/ 76 h 359360"/>
              <a:gd name="connsiteX2" fmla="*/ 1037254 w 1037254"/>
              <a:gd name="connsiteY2" fmla="*/ 356623 h 359360"/>
              <a:gd name="connsiteX3" fmla="*/ 115657 w 1037254"/>
              <a:gd name="connsiteY3" fmla="*/ 359360 h 359360"/>
              <a:gd name="connsiteX4" fmla="*/ 0 w 1037254"/>
              <a:gd name="connsiteY4" fmla="*/ 0 h 359360"/>
              <a:gd name="connsiteX0" fmla="*/ 0 w 1037254"/>
              <a:gd name="connsiteY0" fmla="*/ 0 h 359360"/>
              <a:gd name="connsiteX1" fmla="*/ 689436 w 1037254"/>
              <a:gd name="connsiteY1" fmla="*/ 76 h 359360"/>
              <a:gd name="connsiteX2" fmla="*/ 1037254 w 1037254"/>
              <a:gd name="connsiteY2" fmla="*/ 356623 h 359360"/>
              <a:gd name="connsiteX3" fmla="*/ 110720 w 1037254"/>
              <a:gd name="connsiteY3" fmla="*/ 359360 h 359360"/>
              <a:gd name="connsiteX4" fmla="*/ 0 w 1037254"/>
              <a:gd name="connsiteY4" fmla="*/ 0 h 35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54" h="359360">
                <a:moveTo>
                  <a:pt x="0" y="0"/>
                </a:moveTo>
                <a:lnTo>
                  <a:pt x="689436" y="76"/>
                </a:lnTo>
                <a:lnTo>
                  <a:pt x="1037254" y="356623"/>
                </a:lnTo>
                <a:lnTo>
                  <a:pt x="110720" y="35936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68000">
                <a:schemeClr val="accent4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41" name="Номер слайда 2"/>
          <p:cNvSpPr txBox="1">
            <a:spLocks/>
          </p:cNvSpPr>
          <p:nvPr/>
        </p:nvSpPr>
        <p:spPr>
          <a:xfrm>
            <a:off x="11404600" y="6244461"/>
            <a:ext cx="4064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4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https://e7.pngegg.com/pngimages/472/85/png-clipart-risk-management-girl-walking-logo-world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https://avatars.mds.yandex.net/get-zen_doc/1210285/pub_5bec28ea5f5dcb00a99bca0a_5bec28f7b1a81c00a959a69f/scale_1200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11404600" y="6231761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4" y="160337"/>
            <a:ext cx="11313671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272212" y="2286000"/>
            <a:ext cx="2219325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69" y="3581400"/>
            <a:ext cx="10261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5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xn----8sbbilafpyxcf8a.xn--p1ai/wp-content/uploads/2022/01/ocenka-professionalnyh-riskov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https://e7.pngegg.com/pngimages/472/85/png-clipart-risk-management-girl-walking-logo-world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https://avatars.mds.yandex.net/get-zen_doc/1210285/pub_5bec28ea5f5dcb00a99bca0a_5bec28f7b1a81c00a959a69f/scale_1200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11404600" y="6231761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3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4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42" y="50798"/>
            <a:ext cx="8118657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842548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Задачами комитета (</a:t>
            </a:r>
            <a:r>
              <a:rPr lang="ru-RU" sz="1400" dirty="0" smtClean="0"/>
              <a:t>комиссии) по </a:t>
            </a:r>
            <a:r>
              <a:rPr lang="ru-RU" sz="1400" dirty="0"/>
              <a:t>охране труда являются</a:t>
            </a:r>
            <a:r>
              <a:rPr lang="ru-RU" sz="1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разработка </a:t>
            </a:r>
            <a:r>
              <a:rPr lang="ru-RU" sz="1400" dirty="0"/>
              <a:t>программы совместных действий </a:t>
            </a:r>
            <a:r>
              <a:rPr lang="ru-RU" sz="1400" dirty="0" smtClean="0"/>
              <a:t>… по </a:t>
            </a:r>
            <a:r>
              <a:rPr lang="ru-RU" sz="1400" dirty="0"/>
              <a:t>обеспечению безопасных условий труда и соблюдению требований охраны труда;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участие в разработке локальных нормативных актов работодателя по охране труда;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участие в организации контроля за состоянием условий труда на рабочих местах, а также за правильностью применения работниками </a:t>
            </a:r>
            <a:r>
              <a:rPr lang="ru-RU" sz="1400" dirty="0" smtClean="0"/>
              <a:t>СИЗ;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проведение проверок состояния условий и охраны труда на рабочих местах;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участие в проведении </a:t>
            </a:r>
            <a:r>
              <a:rPr lang="ru-RU" sz="1400" dirty="0" smtClean="0"/>
              <a:t>СОУТ;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участие в </a:t>
            </a:r>
            <a:r>
              <a:rPr lang="ru-RU" sz="1400" dirty="0" smtClean="0"/>
              <a:t>ОПР;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подготовка и представление работодателю </a:t>
            </a:r>
            <a:r>
              <a:rPr lang="ru-RU" sz="1400" dirty="0" smtClean="0"/>
              <a:t>предложений </a:t>
            </a:r>
            <a:r>
              <a:rPr lang="ru-RU" sz="1400" dirty="0"/>
              <a:t>по решению проблем охраны </a:t>
            </a:r>
            <a:r>
              <a:rPr lang="ru-RU" sz="1400" dirty="0" smtClean="0"/>
              <a:t>труда;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участие в информировании работников о состоянии условий и охраны труда на рабочих </a:t>
            </a:r>
            <a:r>
              <a:rPr lang="ru-RU" sz="1400" dirty="0" smtClean="0"/>
              <a:t>местах.</a:t>
            </a:r>
            <a:endParaRPr lang="ru-RU" sz="14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3" y="50798"/>
            <a:ext cx="377894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2"/>
          <p:cNvSpPr txBox="1">
            <a:spLocks/>
          </p:cNvSpPr>
          <p:nvPr/>
        </p:nvSpPr>
        <p:spPr>
          <a:xfrm>
            <a:off x="11463046" y="6381750"/>
            <a:ext cx="5207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668" y="466686"/>
            <a:ext cx="12192000" cy="77577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Глава 36.2. Расследование, оформление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и учет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микроповреждений (микротравм),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профессиональных заболеваний и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несчастных случаев</a:t>
            </a:r>
            <a:endParaRPr lang="en-US" sz="3200" dirty="0"/>
          </a:p>
        </p:txBody>
      </p:sp>
      <p:cxnSp>
        <p:nvCxnSpPr>
          <p:cNvPr id="160" name="Straight Connector 159">
            <a:extLst>
              <a:ext uri="{FF2B5EF4-FFF2-40B4-BE49-F238E27FC236}">
                <a16:creationId xmlns="" xmlns:a16="http://schemas.microsoft.com/office/drawing/2014/main" id="{3860A5C1-0E14-4905-8CCF-24A2F3120148}"/>
              </a:ext>
            </a:extLst>
          </p:cNvPr>
          <p:cNvCxnSpPr>
            <a:cxnSpLocks/>
            <a:endCxn id="202" idx="1"/>
          </p:cNvCxnSpPr>
          <p:nvPr/>
        </p:nvCxnSpPr>
        <p:spPr>
          <a:xfrm flipV="1">
            <a:off x="6076191" y="3379764"/>
            <a:ext cx="1777391" cy="592157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="" xmlns:a16="http://schemas.microsoft.com/office/drawing/2014/main" id="{8ACC96F2-6BC0-4CC7-87D9-301D900100FF}"/>
              </a:ext>
            </a:extLst>
          </p:cNvPr>
          <p:cNvCxnSpPr>
            <a:cxnSpLocks/>
            <a:endCxn id="164" idx="3"/>
          </p:cNvCxnSpPr>
          <p:nvPr/>
        </p:nvCxnSpPr>
        <p:spPr>
          <a:xfrm flipH="1">
            <a:off x="4353124" y="3997558"/>
            <a:ext cx="1723066" cy="1652624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="" xmlns:a16="http://schemas.microsoft.com/office/drawing/2014/main" id="{C3CE7302-7736-4530-A240-E9CC1DD07D33}"/>
              </a:ext>
            </a:extLst>
          </p:cNvPr>
          <p:cNvCxnSpPr>
            <a:cxnSpLocks/>
            <a:endCxn id="209" idx="3"/>
          </p:cNvCxnSpPr>
          <p:nvPr/>
        </p:nvCxnSpPr>
        <p:spPr>
          <a:xfrm flipH="1" flipV="1">
            <a:off x="4353124" y="3379764"/>
            <a:ext cx="1753510" cy="55841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ounded Rectangle 79">
            <a:extLst>
              <a:ext uri="{FF2B5EF4-FFF2-40B4-BE49-F238E27FC236}">
                <a16:creationId xmlns=""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933124" y="1830553"/>
            <a:ext cx="3420000" cy="82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64" name="Rounded Rectangle 132">
            <a:extLst>
              <a:ext uri="{FF2B5EF4-FFF2-40B4-BE49-F238E27FC236}">
                <a16:creationId xmlns="" xmlns:a16="http://schemas.microsoft.com/office/drawing/2014/main" id="{EF0A0A94-CF62-4825-AE80-D5EEE11E78DD}"/>
              </a:ext>
            </a:extLst>
          </p:cNvPr>
          <p:cNvSpPr/>
          <p:nvPr/>
        </p:nvSpPr>
        <p:spPr>
          <a:xfrm>
            <a:off x="933124" y="5236182"/>
            <a:ext cx="3420000" cy="82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="" xmlns:a16="http://schemas.microsoft.com/office/drawing/2014/main" id="{FDADA77F-BEB9-4F7D-8AB3-3AB53E065B78}"/>
              </a:ext>
            </a:extLst>
          </p:cNvPr>
          <p:cNvCxnSpPr>
            <a:cxnSpLocks/>
            <a:endCxn id="172" idx="1"/>
          </p:cNvCxnSpPr>
          <p:nvPr/>
        </p:nvCxnSpPr>
        <p:spPr>
          <a:xfrm flipV="1">
            <a:off x="6076191" y="2244553"/>
            <a:ext cx="1777391" cy="1733232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="" xmlns:a16="http://schemas.microsoft.com/office/drawing/2014/main" id="{C7BCCA7C-FB27-442A-9117-DE6A6104705D}"/>
              </a:ext>
            </a:extLst>
          </p:cNvPr>
          <p:cNvCxnSpPr>
            <a:cxnSpLocks/>
            <a:endCxn id="218" idx="1"/>
          </p:cNvCxnSpPr>
          <p:nvPr/>
        </p:nvCxnSpPr>
        <p:spPr>
          <a:xfrm>
            <a:off x="6086275" y="3965111"/>
            <a:ext cx="1767307" cy="549863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="" xmlns:a16="http://schemas.microsoft.com/office/drawing/2014/main" id="{3A775289-F9EA-4C23-9B77-16B726B4A5A7}"/>
              </a:ext>
            </a:extLst>
          </p:cNvPr>
          <p:cNvCxnSpPr>
            <a:cxnSpLocks/>
            <a:endCxn id="179" idx="1"/>
          </p:cNvCxnSpPr>
          <p:nvPr/>
        </p:nvCxnSpPr>
        <p:spPr>
          <a:xfrm>
            <a:off x="6129601" y="3997558"/>
            <a:ext cx="1723980" cy="1652624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="" xmlns:a16="http://schemas.microsoft.com/office/drawing/2014/main" id="{A761EB33-CB55-41E1-A5C1-181C4BF7C069}"/>
              </a:ext>
            </a:extLst>
          </p:cNvPr>
          <p:cNvCxnSpPr>
            <a:cxnSpLocks/>
            <a:endCxn id="163" idx="3"/>
          </p:cNvCxnSpPr>
          <p:nvPr/>
        </p:nvCxnSpPr>
        <p:spPr>
          <a:xfrm flipH="1" flipV="1">
            <a:off x="4353124" y="2244554"/>
            <a:ext cx="1753510" cy="171201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="" xmlns:a16="http://schemas.microsoft.com/office/drawing/2014/main" id="{8B8BCD8B-F9C0-45DE-A55B-43D0FA39B69D}"/>
              </a:ext>
            </a:extLst>
          </p:cNvPr>
          <p:cNvCxnSpPr>
            <a:cxnSpLocks/>
            <a:endCxn id="225" idx="3"/>
          </p:cNvCxnSpPr>
          <p:nvPr/>
        </p:nvCxnSpPr>
        <p:spPr>
          <a:xfrm flipH="1">
            <a:off x="4353124" y="3997559"/>
            <a:ext cx="1742876" cy="517415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Oval 169">
            <a:extLst>
              <a:ext uri="{FF2B5EF4-FFF2-40B4-BE49-F238E27FC236}">
                <a16:creationId xmlns="" xmlns:a16="http://schemas.microsoft.com/office/drawing/2014/main" id="{8E02F821-DC73-44F1-AFE0-15CDB3CB96CB}"/>
              </a:ext>
            </a:extLst>
          </p:cNvPr>
          <p:cNvSpPr/>
          <p:nvPr/>
        </p:nvSpPr>
        <p:spPr>
          <a:xfrm>
            <a:off x="5112975" y="2973538"/>
            <a:ext cx="1966053" cy="19660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="" xmlns:a16="http://schemas.microsoft.com/office/drawing/2014/main" id="{DD174FC5-499F-4A6C-993F-2E90456E8D45}"/>
              </a:ext>
            </a:extLst>
          </p:cNvPr>
          <p:cNvSpPr/>
          <p:nvPr/>
        </p:nvSpPr>
        <p:spPr>
          <a:xfrm>
            <a:off x="5347854" y="3208416"/>
            <a:ext cx="1496294" cy="14962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72" name="Rounded Rectangle 6">
            <a:extLst>
              <a:ext uri="{FF2B5EF4-FFF2-40B4-BE49-F238E27FC236}">
                <a16:creationId xmlns="" xmlns:a16="http://schemas.microsoft.com/office/drawing/2014/main" id="{C4FFD84B-BC55-4EFD-A273-43BD47413EC6}"/>
              </a:ext>
            </a:extLst>
          </p:cNvPr>
          <p:cNvSpPr/>
          <p:nvPr/>
        </p:nvSpPr>
        <p:spPr>
          <a:xfrm>
            <a:off x="7853581" y="1830553"/>
            <a:ext cx="3420000" cy="82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="" xmlns:a16="http://schemas.microsoft.com/office/drawing/2014/main" id="{38E787CA-E99D-4C82-8650-ECB9C2920CFC}"/>
              </a:ext>
            </a:extLst>
          </p:cNvPr>
          <p:cNvGrpSpPr/>
          <p:nvPr/>
        </p:nvGrpSpPr>
        <p:grpSpPr>
          <a:xfrm>
            <a:off x="7997278" y="1939980"/>
            <a:ext cx="609146" cy="609146"/>
            <a:chOff x="6012160" y="1708285"/>
            <a:chExt cx="609146" cy="609146"/>
          </a:xfrm>
        </p:grpSpPr>
        <p:sp>
          <p:nvSpPr>
            <p:cNvPr id="174" name="Oval 173">
              <a:extLst>
                <a:ext uri="{FF2B5EF4-FFF2-40B4-BE49-F238E27FC236}">
                  <a16:creationId xmlns="" xmlns:a16="http://schemas.microsoft.com/office/drawing/2014/main" id="{598BB2E6-CE6F-4505-AD34-FCBAA49CF16C}"/>
                </a:ext>
              </a:extLst>
            </p:cNvPr>
            <p:cNvSpPr/>
            <p:nvPr/>
          </p:nvSpPr>
          <p:spPr>
            <a:xfrm>
              <a:off x="6012160" y="1708285"/>
              <a:ext cx="609146" cy="60914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="" xmlns:a16="http://schemas.microsoft.com/office/drawing/2014/main" id="{9E0A7E62-D0BD-4F6D-B67C-3BA312406209}"/>
                </a:ext>
              </a:extLst>
            </p:cNvPr>
            <p:cNvSpPr/>
            <p:nvPr/>
          </p:nvSpPr>
          <p:spPr>
            <a:xfrm>
              <a:off x="6113041" y="1809166"/>
              <a:ext cx="428650" cy="4286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179" name="Rounded Rectangle 71">
            <a:extLst>
              <a:ext uri="{FF2B5EF4-FFF2-40B4-BE49-F238E27FC236}">
                <a16:creationId xmlns="" xmlns:a16="http://schemas.microsoft.com/office/drawing/2014/main" id="{4F7C739E-C3EF-4D21-AFCD-011272D9B07F}"/>
              </a:ext>
            </a:extLst>
          </p:cNvPr>
          <p:cNvSpPr/>
          <p:nvPr/>
        </p:nvSpPr>
        <p:spPr>
          <a:xfrm>
            <a:off x="7853581" y="5236182"/>
            <a:ext cx="3420000" cy="82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="" xmlns:a16="http://schemas.microsoft.com/office/drawing/2014/main" id="{E95F4913-EAA1-485E-B2D0-B789D7476A57}"/>
              </a:ext>
            </a:extLst>
          </p:cNvPr>
          <p:cNvGrpSpPr/>
          <p:nvPr/>
        </p:nvGrpSpPr>
        <p:grpSpPr>
          <a:xfrm>
            <a:off x="7997278" y="5345610"/>
            <a:ext cx="609146" cy="609146"/>
            <a:chOff x="6012160" y="1708285"/>
            <a:chExt cx="609146" cy="609146"/>
          </a:xfrm>
        </p:grpSpPr>
        <p:sp>
          <p:nvSpPr>
            <p:cNvPr id="181" name="Oval 180">
              <a:extLst>
                <a:ext uri="{FF2B5EF4-FFF2-40B4-BE49-F238E27FC236}">
                  <a16:creationId xmlns="" xmlns:a16="http://schemas.microsoft.com/office/drawing/2014/main" id="{9966CEB6-E95E-44C7-B87F-4FFFCED44088}"/>
                </a:ext>
              </a:extLst>
            </p:cNvPr>
            <p:cNvSpPr/>
            <p:nvPr/>
          </p:nvSpPr>
          <p:spPr>
            <a:xfrm>
              <a:off x="6012160" y="1708285"/>
              <a:ext cx="609146" cy="60914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="" xmlns:a16="http://schemas.microsoft.com/office/drawing/2014/main" id="{D1658DC7-C334-417B-896B-041AC130CCB7}"/>
                </a:ext>
              </a:extLst>
            </p:cNvPr>
            <p:cNvSpPr/>
            <p:nvPr/>
          </p:nvSpPr>
          <p:spPr>
            <a:xfrm>
              <a:off x="6113041" y="1809166"/>
              <a:ext cx="428650" cy="4286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="" xmlns:a16="http://schemas.microsoft.com/office/drawing/2014/main" id="{4D09F630-D61E-48ED-98FC-204BE102CFCE}"/>
              </a:ext>
            </a:extLst>
          </p:cNvPr>
          <p:cNvGrpSpPr/>
          <p:nvPr/>
        </p:nvGrpSpPr>
        <p:grpSpPr>
          <a:xfrm>
            <a:off x="3603608" y="1939980"/>
            <a:ext cx="609146" cy="609146"/>
            <a:chOff x="2410349" y="1708285"/>
            <a:chExt cx="609146" cy="609146"/>
          </a:xfrm>
        </p:grpSpPr>
        <p:sp>
          <p:nvSpPr>
            <p:cNvPr id="187" name="Oval 186">
              <a:extLst>
                <a:ext uri="{FF2B5EF4-FFF2-40B4-BE49-F238E27FC236}">
                  <a16:creationId xmlns="" xmlns:a16="http://schemas.microsoft.com/office/drawing/2014/main" id="{967B7EAD-2E56-42CB-A210-208019B4C4E2}"/>
                </a:ext>
              </a:extLst>
            </p:cNvPr>
            <p:cNvSpPr/>
            <p:nvPr/>
          </p:nvSpPr>
          <p:spPr>
            <a:xfrm>
              <a:off x="2410349" y="1708285"/>
              <a:ext cx="609146" cy="60914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="" xmlns:a16="http://schemas.microsoft.com/office/drawing/2014/main" id="{F06D34C0-8C6F-412A-AD4A-6E9A8C1BA0FF}"/>
                </a:ext>
              </a:extLst>
            </p:cNvPr>
            <p:cNvSpPr/>
            <p:nvPr/>
          </p:nvSpPr>
          <p:spPr>
            <a:xfrm>
              <a:off x="2511230" y="1798533"/>
              <a:ext cx="428650" cy="4286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13CD515E-9D3C-43DE-8762-F1C4080F2034}"/>
              </a:ext>
            </a:extLst>
          </p:cNvPr>
          <p:cNvSpPr txBox="1"/>
          <p:nvPr/>
        </p:nvSpPr>
        <p:spPr>
          <a:xfrm>
            <a:off x="8606424" y="5366037"/>
            <a:ext cx="221451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Сроки расследования несчастных случаев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="" xmlns:a16="http://schemas.microsoft.com/office/drawing/2014/main" id="{D960B01D-B0B7-4DC0-B385-062A6532D56A}"/>
              </a:ext>
            </a:extLst>
          </p:cNvPr>
          <p:cNvGrpSpPr/>
          <p:nvPr/>
        </p:nvGrpSpPr>
        <p:grpSpPr>
          <a:xfrm>
            <a:off x="3603608" y="5345610"/>
            <a:ext cx="609146" cy="609146"/>
            <a:chOff x="2410349" y="1708285"/>
            <a:chExt cx="609146" cy="609146"/>
          </a:xfrm>
        </p:grpSpPr>
        <p:sp>
          <p:nvSpPr>
            <p:cNvPr id="193" name="Oval 192">
              <a:extLst>
                <a:ext uri="{FF2B5EF4-FFF2-40B4-BE49-F238E27FC236}">
                  <a16:creationId xmlns="" xmlns:a16="http://schemas.microsoft.com/office/drawing/2014/main" id="{DF08720F-99C3-4229-8F6A-7543CE166F93}"/>
                </a:ext>
              </a:extLst>
            </p:cNvPr>
            <p:cNvSpPr/>
            <p:nvPr/>
          </p:nvSpPr>
          <p:spPr>
            <a:xfrm>
              <a:off x="2410349" y="1708285"/>
              <a:ext cx="609146" cy="60914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="" xmlns:a16="http://schemas.microsoft.com/office/drawing/2014/main" id="{AEF83663-F804-4DFE-B465-B78077D8559B}"/>
                </a:ext>
              </a:extLst>
            </p:cNvPr>
            <p:cNvSpPr/>
            <p:nvPr/>
          </p:nvSpPr>
          <p:spPr>
            <a:xfrm>
              <a:off x="2511230" y="1798533"/>
              <a:ext cx="428650" cy="4286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198" name="TextBox 197">
            <a:extLst>
              <a:ext uri="{FF2B5EF4-FFF2-40B4-BE49-F238E27FC236}">
                <a16:creationId xmlns="" xmlns:a16="http://schemas.microsoft.com/office/drawing/2014/main" id="{2F93CD4F-CD35-4658-BD19-C5885EEA7F87}"/>
              </a:ext>
            </a:extLst>
          </p:cNvPr>
          <p:cNvSpPr txBox="1"/>
          <p:nvPr/>
        </p:nvSpPr>
        <p:spPr>
          <a:xfrm>
            <a:off x="5371768" y="3388994"/>
            <a:ext cx="1489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7A398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Статья 227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Несчастные случаи, подлежащие расследованию и учету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="" xmlns:a16="http://schemas.microsoft.com/office/drawing/2014/main" id="{EC3BEBDB-DAD1-480E-BA98-C97C140FE162}"/>
              </a:ext>
            </a:extLst>
          </p:cNvPr>
          <p:cNvSpPr txBox="1"/>
          <p:nvPr/>
        </p:nvSpPr>
        <p:spPr>
          <a:xfrm>
            <a:off x="3614241" y="2106055"/>
            <a:ext cx="609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229.2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="" xmlns:a16="http://schemas.microsoft.com/office/drawing/2014/main" id="{8AEA30AF-1668-4AAD-835C-3FBC7A2DCAAD}"/>
              </a:ext>
            </a:extLst>
          </p:cNvPr>
          <p:cNvSpPr txBox="1"/>
          <p:nvPr/>
        </p:nvSpPr>
        <p:spPr>
          <a:xfrm>
            <a:off x="3610156" y="5511682"/>
            <a:ext cx="605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230.1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="" xmlns:a16="http://schemas.microsoft.com/office/drawing/2014/main" id="{DEA93EEC-380F-479F-8C18-473F268777F8}"/>
              </a:ext>
            </a:extLst>
          </p:cNvPr>
          <p:cNvSpPr txBox="1"/>
          <p:nvPr/>
        </p:nvSpPr>
        <p:spPr>
          <a:xfrm>
            <a:off x="8060301" y="2106055"/>
            <a:ext cx="506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228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02" name="Rounded Rectangle 55">
            <a:extLst>
              <a:ext uri="{FF2B5EF4-FFF2-40B4-BE49-F238E27FC236}">
                <a16:creationId xmlns="" xmlns:a16="http://schemas.microsoft.com/office/drawing/2014/main" id="{5454F208-7B56-4D49-AB6C-FE011F4CC207}"/>
              </a:ext>
            </a:extLst>
          </p:cNvPr>
          <p:cNvSpPr/>
          <p:nvPr/>
        </p:nvSpPr>
        <p:spPr>
          <a:xfrm>
            <a:off x="7853581" y="2965763"/>
            <a:ext cx="3420000" cy="82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="" xmlns:a16="http://schemas.microsoft.com/office/drawing/2014/main" id="{EE6FBD37-8E86-409E-B678-5EC25F5D100B}"/>
              </a:ext>
            </a:extLst>
          </p:cNvPr>
          <p:cNvGrpSpPr/>
          <p:nvPr/>
        </p:nvGrpSpPr>
        <p:grpSpPr>
          <a:xfrm>
            <a:off x="7997278" y="3075190"/>
            <a:ext cx="609146" cy="609146"/>
            <a:chOff x="6012160" y="1708285"/>
            <a:chExt cx="609146" cy="609146"/>
          </a:xfrm>
        </p:grpSpPr>
        <p:sp>
          <p:nvSpPr>
            <p:cNvPr id="204" name="Oval 203">
              <a:extLst>
                <a:ext uri="{FF2B5EF4-FFF2-40B4-BE49-F238E27FC236}">
                  <a16:creationId xmlns="" xmlns:a16="http://schemas.microsoft.com/office/drawing/2014/main" id="{0A4FE587-23BC-4B9B-9E32-20B10B06E2C5}"/>
                </a:ext>
              </a:extLst>
            </p:cNvPr>
            <p:cNvSpPr/>
            <p:nvPr/>
          </p:nvSpPr>
          <p:spPr>
            <a:xfrm>
              <a:off x="6012160" y="1708285"/>
              <a:ext cx="609146" cy="60914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05" name="Oval 204">
              <a:extLst>
                <a:ext uri="{FF2B5EF4-FFF2-40B4-BE49-F238E27FC236}">
                  <a16:creationId xmlns="" xmlns:a16="http://schemas.microsoft.com/office/drawing/2014/main" id="{D3B76A04-056D-4395-B7EE-43954B7F8469}"/>
                </a:ext>
              </a:extLst>
            </p:cNvPr>
            <p:cNvSpPr/>
            <p:nvPr/>
          </p:nvSpPr>
          <p:spPr>
            <a:xfrm>
              <a:off x="6113041" y="1809166"/>
              <a:ext cx="428650" cy="4286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207" name="TextBox 206">
            <a:extLst>
              <a:ext uri="{FF2B5EF4-FFF2-40B4-BE49-F238E27FC236}">
                <a16:creationId xmlns="" xmlns:a16="http://schemas.microsoft.com/office/drawing/2014/main" id="{84C92812-F731-484A-BF4A-D37D6452C9C4}"/>
              </a:ext>
            </a:extLst>
          </p:cNvPr>
          <p:cNvSpPr txBox="1"/>
          <p:nvPr/>
        </p:nvSpPr>
        <p:spPr>
          <a:xfrm>
            <a:off x="8733167" y="1993518"/>
            <a:ext cx="2188841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Обязанности работодателя при несчастном случае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09" name="Rounded Rectangle 116">
            <a:extLst>
              <a:ext uri="{FF2B5EF4-FFF2-40B4-BE49-F238E27FC236}">
                <a16:creationId xmlns="" xmlns:a16="http://schemas.microsoft.com/office/drawing/2014/main" id="{FADF8FDA-7292-4130-B675-FB814966CE12}"/>
              </a:ext>
            </a:extLst>
          </p:cNvPr>
          <p:cNvSpPr/>
          <p:nvPr/>
        </p:nvSpPr>
        <p:spPr>
          <a:xfrm>
            <a:off x="933124" y="2965763"/>
            <a:ext cx="3420000" cy="82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210" name="Group 209">
            <a:extLst>
              <a:ext uri="{FF2B5EF4-FFF2-40B4-BE49-F238E27FC236}">
                <a16:creationId xmlns="" xmlns:a16="http://schemas.microsoft.com/office/drawing/2014/main" id="{B333C2AE-BC07-4A4B-B4D7-4DBF1D85DDF0}"/>
              </a:ext>
            </a:extLst>
          </p:cNvPr>
          <p:cNvGrpSpPr/>
          <p:nvPr/>
        </p:nvGrpSpPr>
        <p:grpSpPr>
          <a:xfrm>
            <a:off x="3603608" y="3075190"/>
            <a:ext cx="609146" cy="609146"/>
            <a:chOff x="2410349" y="1708285"/>
            <a:chExt cx="609146" cy="609146"/>
          </a:xfrm>
        </p:grpSpPr>
        <p:sp>
          <p:nvSpPr>
            <p:cNvPr id="211" name="Oval 210">
              <a:extLst>
                <a:ext uri="{FF2B5EF4-FFF2-40B4-BE49-F238E27FC236}">
                  <a16:creationId xmlns="" xmlns:a16="http://schemas.microsoft.com/office/drawing/2014/main" id="{2DA3971A-8CD6-4DF5-AC49-8BE10DA50659}"/>
                </a:ext>
              </a:extLst>
            </p:cNvPr>
            <p:cNvSpPr/>
            <p:nvPr/>
          </p:nvSpPr>
          <p:spPr>
            <a:xfrm>
              <a:off x="2410349" y="1708285"/>
              <a:ext cx="609146" cy="60914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="" xmlns:a16="http://schemas.microsoft.com/office/drawing/2014/main" id="{AC6F4E51-BD52-4B3B-9F9A-AAE82AFDEE2D}"/>
                </a:ext>
              </a:extLst>
            </p:cNvPr>
            <p:cNvSpPr/>
            <p:nvPr/>
          </p:nvSpPr>
          <p:spPr>
            <a:xfrm>
              <a:off x="2511230" y="1798533"/>
              <a:ext cx="428650" cy="4286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214" name="TextBox 213">
            <a:extLst>
              <a:ext uri="{FF2B5EF4-FFF2-40B4-BE49-F238E27FC236}">
                <a16:creationId xmlns="" xmlns:a16="http://schemas.microsoft.com/office/drawing/2014/main" id="{E11E80F0-42A5-4F88-9990-4977944A112B}"/>
              </a:ext>
            </a:extLst>
          </p:cNvPr>
          <p:cNvSpPr txBox="1"/>
          <p:nvPr/>
        </p:nvSpPr>
        <p:spPr>
          <a:xfrm>
            <a:off x="1245400" y="1918173"/>
            <a:ext cx="22145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Порядок проведения расследования несчастных случаев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="" xmlns:a16="http://schemas.microsoft.com/office/drawing/2014/main" id="{6DE98576-52B0-44C4-BEDC-8241F55F0FF6}"/>
              </a:ext>
            </a:extLst>
          </p:cNvPr>
          <p:cNvSpPr txBox="1"/>
          <p:nvPr/>
        </p:nvSpPr>
        <p:spPr>
          <a:xfrm>
            <a:off x="3610156" y="3250686"/>
            <a:ext cx="625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229.3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="" xmlns:a16="http://schemas.microsoft.com/office/drawing/2014/main" id="{B8A7C2F0-822D-44F2-9201-8F52525A3007}"/>
              </a:ext>
            </a:extLst>
          </p:cNvPr>
          <p:cNvSpPr txBox="1"/>
          <p:nvPr/>
        </p:nvSpPr>
        <p:spPr>
          <a:xfrm>
            <a:off x="7987577" y="3249142"/>
            <a:ext cx="649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228.1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18" name="Rounded Rectangle 63">
            <a:extLst>
              <a:ext uri="{FF2B5EF4-FFF2-40B4-BE49-F238E27FC236}">
                <a16:creationId xmlns="" xmlns:a16="http://schemas.microsoft.com/office/drawing/2014/main" id="{030C0632-F298-4B18-B040-5C3E71C225CC}"/>
              </a:ext>
            </a:extLst>
          </p:cNvPr>
          <p:cNvSpPr/>
          <p:nvPr/>
        </p:nvSpPr>
        <p:spPr>
          <a:xfrm>
            <a:off x="7853581" y="4100973"/>
            <a:ext cx="3420000" cy="82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219" name="Group 218">
            <a:extLst>
              <a:ext uri="{FF2B5EF4-FFF2-40B4-BE49-F238E27FC236}">
                <a16:creationId xmlns="" xmlns:a16="http://schemas.microsoft.com/office/drawing/2014/main" id="{8A1D4D76-BA03-4E1E-A0D7-E1AC1ADDB0F8}"/>
              </a:ext>
            </a:extLst>
          </p:cNvPr>
          <p:cNvGrpSpPr/>
          <p:nvPr/>
        </p:nvGrpSpPr>
        <p:grpSpPr>
          <a:xfrm>
            <a:off x="7997278" y="4210400"/>
            <a:ext cx="609146" cy="609146"/>
            <a:chOff x="6012160" y="1708285"/>
            <a:chExt cx="609146" cy="609146"/>
          </a:xfrm>
        </p:grpSpPr>
        <p:sp>
          <p:nvSpPr>
            <p:cNvPr id="220" name="Oval 219">
              <a:extLst>
                <a:ext uri="{FF2B5EF4-FFF2-40B4-BE49-F238E27FC236}">
                  <a16:creationId xmlns="" xmlns:a16="http://schemas.microsoft.com/office/drawing/2014/main" id="{CF13C363-B31A-4DBF-B889-831190862CC6}"/>
                </a:ext>
              </a:extLst>
            </p:cNvPr>
            <p:cNvSpPr/>
            <p:nvPr/>
          </p:nvSpPr>
          <p:spPr>
            <a:xfrm>
              <a:off x="6012160" y="1708285"/>
              <a:ext cx="609146" cy="60914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21" name="Oval 220">
              <a:extLst>
                <a:ext uri="{FF2B5EF4-FFF2-40B4-BE49-F238E27FC236}">
                  <a16:creationId xmlns="" xmlns:a16="http://schemas.microsoft.com/office/drawing/2014/main" id="{9DDDA982-88FD-48E0-81B0-226E3F005AC5}"/>
                </a:ext>
              </a:extLst>
            </p:cNvPr>
            <p:cNvSpPr/>
            <p:nvPr/>
          </p:nvSpPr>
          <p:spPr>
            <a:xfrm>
              <a:off x="6113041" y="1809166"/>
              <a:ext cx="428650" cy="4286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223" name="TextBox 222">
            <a:extLst>
              <a:ext uri="{FF2B5EF4-FFF2-40B4-BE49-F238E27FC236}">
                <a16:creationId xmlns="" xmlns:a16="http://schemas.microsoft.com/office/drawing/2014/main" id="{21CFDBD5-9050-4513-B38E-E098EE60766A}"/>
              </a:ext>
            </a:extLst>
          </p:cNvPr>
          <p:cNvSpPr txBox="1"/>
          <p:nvPr/>
        </p:nvSpPr>
        <p:spPr>
          <a:xfrm>
            <a:off x="8675206" y="3111169"/>
            <a:ext cx="2188841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Порядок извещения о несчастных случаях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25" name="Rounded Rectangle 124">
            <a:extLst>
              <a:ext uri="{FF2B5EF4-FFF2-40B4-BE49-F238E27FC236}">
                <a16:creationId xmlns="" xmlns:a16="http://schemas.microsoft.com/office/drawing/2014/main" id="{856FBD1D-EB20-47E0-A35B-9BB9B801D419}"/>
              </a:ext>
            </a:extLst>
          </p:cNvPr>
          <p:cNvSpPr/>
          <p:nvPr/>
        </p:nvSpPr>
        <p:spPr>
          <a:xfrm>
            <a:off x="933124" y="4100973"/>
            <a:ext cx="3420000" cy="82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226" name="Group 225">
            <a:extLst>
              <a:ext uri="{FF2B5EF4-FFF2-40B4-BE49-F238E27FC236}">
                <a16:creationId xmlns="" xmlns:a16="http://schemas.microsoft.com/office/drawing/2014/main" id="{869860B3-61C7-402E-A364-BB1A5FD2E2A5}"/>
              </a:ext>
            </a:extLst>
          </p:cNvPr>
          <p:cNvGrpSpPr/>
          <p:nvPr/>
        </p:nvGrpSpPr>
        <p:grpSpPr>
          <a:xfrm>
            <a:off x="3603608" y="4210400"/>
            <a:ext cx="609146" cy="609146"/>
            <a:chOff x="2410349" y="1708285"/>
            <a:chExt cx="609146" cy="609146"/>
          </a:xfrm>
        </p:grpSpPr>
        <p:sp>
          <p:nvSpPr>
            <p:cNvPr id="227" name="Oval 226">
              <a:extLst>
                <a:ext uri="{FF2B5EF4-FFF2-40B4-BE49-F238E27FC236}">
                  <a16:creationId xmlns="" xmlns:a16="http://schemas.microsoft.com/office/drawing/2014/main" id="{3CDFAFAB-3814-4C09-A91A-C61C091376C3}"/>
                </a:ext>
              </a:extLst>
            </p:cNvPr>
            <p:cNvSpPr/>
            <p:nvPr/>
          </p:nvSpPr>
          <p:spPr>
            <a:xfrm>
              <a:off x="2410349" y="1708285"/>
              <a:ext cx="609146" cy="60914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28" name="Oval 227">
              <a:extLst>
                <a:ext uri="{FF2B5EF4-FFF2-40B4-BE49-F238E27FC236}">
                  <a16:creationId xmlns="" xmlns:a16="http://schemas.microsoft.com/office/drawing/2014/main" id="{D51272CE-7500-4E03-BDA8-A41F9C320167}"/>
                </a:ext>
              </a:extLst>
            </p:cNvPr>
            <p:cNvSpPr/>
            <p:nvPr/>
          </p:nvSpPr>
          <p:spPr>
            <a:xfrm>
              <a:off x="2511230" y="1798533"/>
              <a:ext cx="428650" cy="4286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230" name="TextBox 229">
            <a:extLst>
              <a:ext uri="{FF2B5EF4-FFF2-40B4-BE49-F238E27FC236}">
                <a16:creationId xmlns="" xmlns:a16="http://schemas.microsoft.com/office/drawing/2014/main" id="{E4B5F46D-E37A-483C-B7A7-AF0C7AAF904C}"/>
              </a:ext>
            </a:extLst>
          </p:cNvPr>
          <p:cNvSpPr txBox="1"/>
          <p:nvPr/>
        </p:nvSpPr>
        <p:spPr>
          <a:xfrm>
            <a:off x="1108798" y="2973538"/>
            <a:ext cx="2384057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Проведение расследования несчастных случаев государственными инспекторами труда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="" xmlns:a16="http://schemas.microsoft.com/office/drawing/2014/main" id="{C83E5522-B620-4BFC-97F6-A7E5F90849F9}"/>
              </a:ext>
            </a:extLst>
          </p:cNvPr>
          <p:cNvSpPr txBox="1"/>
          <p:nvPr/>
        </p:nvSpPr>
        <p:spPr>
          <a:xfrm>
            <a:off x="3636977" y="4383911"/>
            <a:ext cx="615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230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="" xmlns:a16="http://schemas.microsoft.com/office/drawing/2014/main" id="{3955EDB4-67DB-49E2-BE12-E4CB7225A954}"/>
              </a:ext>
            </a:extLst>
          </p:cNvPr>
          <p:cNvSpPr txBox="1"/>
          <p:nvPr/>
        </p:nvSpPr>
        <p:spPr>
          <a:xfrm>
            <a:off x="8088279" y="4385896"/>
            <a:ext cx="445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229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="" xmlns:a16="http://schemas.microsoft.com/office/drawing/2014/main" id="{D564B0EF-B5FC-4A78-8DB4-0C0DB31202B8}"/>
              </a:ext>
            </a:extLst>
          </p:cNvPr>
          <p:cNvSpPr txBox="1"/>
          <p:nvPr/>
        </p:nvSpPr>
        <p:spPr>
          <a:xfrm>
            <a:off x="8010339" y="5532842"/>
            <a:ext cx="601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229.1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="" xmlns:a16="http://schemas.microsoft.com/office/drawing/2014/main" id="{492B4259-DFDF-40C9-9FFA-7DFC2D389AE6}"/>
              </a:ext>
            </a:extLst>
          </p:cNvPr>
          <p:cNvSpPr txBox="1"/>
          <p:nvPr/>
        </p:nvSpPr>
        <p:spPr>
          <a:xfrm>
            <a:off x="8612723" y="4175647"/>
            <a:ext cx="24683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Порядок формирования комиссий по расследованию несчастных случаев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="" xmlns:a16="http://schemas.microsoft.com/office/drawing/2014/main" id="{EFC5B39D-2ADF-4429-82A4-1687A16FC163}"/>
              </a:ext>
            </a:extLst>
          </p:cNvPr>
          <p:cNvSpPr txBox="1"/>
          <p:nvPr/>
        </p:nvSpPr>
        <p:spPr>
          <a:xfrm>
            <a:off x="1297442" y="4173215"/>
            <a:ext cx="22145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Порядок оформления материалов расследования несчастных случаев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45451917-B8BA-42AE-8945-E46E16BC0055}"/>
              </a:ext>
            </a:extLst>
          </p:cNvPr>
          <p:cNvSpPr txBox="1"/>
          <p:nvPr/>
        </p:nvSpPr>
        <p:spPr>
          <a:xfrm>
            <a:off x="1193570" y="5273703"/>
            <a:ext cx="22145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Порядок регистрации и учета несчастных случаев на производстве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681BA3A-EB69-430C-AE31-42642AA59EA5}"/>
              </a:ext>
            </a:extLst>
          </p:cNvPr>
          <p:cNvSpPr/>
          <p:nvPr/>
        </p:nvSpPr>
        <p:spPr>
          <a:xfrm>
            <a:off x="4974309" y="5179789"/>
            <a:ext cx="2420181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7A398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Статья 231.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Рассмотрение разногласий по вопросам расследования, оформления и учета несчастных случаев</a:t>
            </a:r>
          </a:p>
        </p:txBody>
      </p:sp>
      <p:sp>
        <p:nvSpPr>
          <p:cNvPr id="63" name="Text Placeholder 52">
            <a:extLst>
              <a:ext uri="{FF2B5EF4-FFF2-40B4-BE49-F238E27FC236}">
                <a16:creationId xmlns="" xmlns:a16="http://schemas.microsoft.com/office/drawing/2014/main" id="{0DA1F338-9C01-4A75-8248-F4CE6EE1E2E2}"/>
              </a:ext>
            </a:extLst>
          </p:cNvPr>
          <p:cNvSpPr txBox="1">
            <a:spLocks/>
          </p:cNvSpPr>
          <p:nvPr/>
        </p:nvSpPr>
        <p:spPr>
          <a:xfrm>
            <a:off x="1" y="6596527"/>
            <a:ext cx="12192000" cy="33535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Номер слайда 2"/>
          <p:cNvSpPr txBox="1">
            <a:spLocks/>
          </p:cNvSpPr>
          <p:nvPr/>
        </p:nvSpPr>
        <p:spPr>
          <a:xfrm>
            <a:off x="11463046" y="6381750"/>
            <a:ext cx="5207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6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5EBB632-B4D9-4F62-A78E-5CB3FABEF678}"/>
              </a:ext>
            </a:extLst>
          </p:cNvPr>
          <p:cNvSpPr txBox="1"/>
          <p:nvPr/>
        </p:nvSpPr>
        <p:spPr>
          <a:xfrm>
            <a:off x="161687" y="2669233"/>
            <a:ext cx="38963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ü"/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</a:rPr>
              <a:t>Рекомендуемый порядок учёта</a:t>
            </a:r>
          </a:p>
          <a:p>
            <a:pPr marL="0" indent="0" algn="ctr">
              <a:buNone/>
            </a:pPr>
            <a:endParaRPr lang="ru-RU" b="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ru-RU" altLang="ko-KR" b="0" dirty="0">
                <a:latin typeface="+mj-lt"/>
              </a:rPr>
              <a:t>Основание – обращение работника</a:t>
            </a:r>
          </a:p>
          <a:p>
            <a:pPr algn="just"/>
            <a:r>
              <a:rPr lang="ru-RU" altLang="ko-KR" b="0" dirty="0">
                <a:latin typeface="+mj-lt"/>
              </a:rPr>
              <a:t>Оповещение непосредственного руководителя</a:t>
            </a:r>
          </a:p>
          <a:p>
            <a:pPr algn="just"/>
            <a:r>
              <a:rPr lang="ru-RU" altLang="ko-KR" b="0" dirty="0">
                <a:latin typeface="+mj-lt"/>
              </a:rPr>
              <a:t>Оповещение СОТ</a:t>
            </a:r>
          </a:p>
          <a:p>
            <a:pPr algn="just"/>
            <a:r>
              <a:rPr lang="ru-RU" altLang="ko-KR" b="0" dirty="0">
                <a:latin typeface="+mj-lt"/>
              </a:rPr>
              <a:t>В течение суток расследование</a:t>
            </a:r>
          </a:p>
          <a:p>
            <a:pPr algn="just"/>
            <a:r>
              <a:rPr lang="ru-RU" altLang="ko-KR" b="0" dirty="0">
                <a:latin typeface="+mj-lt"/>
              </a:rPr>
              <a:t>Оформление справки</a:t>
            </a:r>
          </a:p>
          <a:p>
            <a:pPr algn="just"/>
            <a:r>
              <a:rPr lang="ru-RU" altLang="ko-KR" b="0" dirty="0">
                <a:latin typeface="+mj-lt"/>
              </a:rPr>
              <a:t>Регистрация в </a:t>
            </a:r>
            <a:r>
              <a:rPr lang="ru-RU" altLang="ko-KR" b="0" dirty="0" smtClean="0">
                <a:latin typeface="+mj-lt"/>
              </a:rPr>
              <a:t>журнале</a:t>
            </a:r>
            <a:endParaRPr lang="ru-RU" altLang="ko-KR" b="0" dirty="0">
              <a:latin typeface="+mj-l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0B7C393D-D972-452E-910A-9AAA22E76D1C}"/>
              </a:ext>
            </a:extLst>
          </p:cNvPr>
          <p:cNvSpPr txBox="1"/>
          <p:nvPr/>
        </p:nvSpPr>
        <p:spPr>
          <a:xfrm>
            <a:off x="8465591" y="2633366"/>
            <a:ext cx="3726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Рекомендации по учету микроповреждений (микротравм) </a:t>
            </a:r>
            <a:r>
              <a:rPr lang="ru-RU" sz="18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работников</a:t>
            </a:r>
          </a:p>
          <a:p>
            <a:pPr marL="0" indent="0" algn="ctr">
              <a:buNone/>
            </a:pPr>
            <a:endParaRPr lang="ru-RU" altLang="ko-KR" sz="18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altLang="ko-KR" sz="18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Приказ Минтруда </a:t>
            </a:r>
            <a:r>
              <a:rPr lang="ru-RU" altLang="ko-KR" sz="1800" dirty="0">
                <a:solidFill>
                  <a:srgbClr val="002060"/>
                </a:solidFill>
                <a:latin typeface="+mj-lt"/>
                <a:cs typeface="Arial" pitchFamily="34" charset="0"/>
              </a:rPr>
              <a:t>России </a:t>
            </a:r>
            <a:r>
              <a:rPr lang="ru-RU" altLang="ko-KR" sz="18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/>
            </a:r>
            <a:br>
              <a:rPr lang="ru-RU" altLang="ko-KR" sz="18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r>
              <a:rPr lang="ru-RU" altLang="ko-KR" sz="18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от </a:t>
            </a:r>
            <a:r>
              <a:rPr lang="ru-RU" altLang="ko-KR" sz="1800" dirty="0">
                <a:solidFill>
                  <a:srgbClr val="002060"/>
                </a:solidFill>
                <a:latin typeface="+mj-lt"/>
                <a:cs typeface="Arial" pitchFamily="34" charset="0"/>
              </a:rPr>
              <a:t>15.09.2021 № 632н</a:t>
            </a:r>
            <a:endParaRPr lang="ru-RU" altLang="ko-KR" sz="18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marL="0" indent="0" algn="ctr">
              <a:buNone/>
            </a:pPr>
            <a:endParaRPr lang="ru-RU" altLang="ko-KR" sz="18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marL="0" indent="0" algn="ctr">
              <a:buNone/>
            </a:pPr>
            <a:endParaRPr lang="en-US" altLang="ko-KR" sz="18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AA09018-01D1-407C-A80D-2FF388D53A46}"/>
              </a:ext>
            </a:extLst>
          </p:cNvPr>
          <p:cNvSpPr txBox="1"/>
          <p:nvPr/>
        </p:nvSpPr>
        <p:spPr>
          <a:xfrm>
            <a:off x="6543413" y="586761"/>
            <a:ext cx="556015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ctr">
              <a:buFont typeface="Wingdings" panose="05000000000000000000" pitchFamily="2" charset="2"/>
              <a:buNone/>
              <a:defRPr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Общие положения: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0" dirty="0">
                <a:effectLst/>
                <a:latin typeface="+mj-lt"/>
                <a:ea typeface="Times New Roman" panose="02020603050405020304" pitchFamily="18" charset="0"/>
              </a:rPr>
              <a:t>Порядок учёта и расследования утверждается локальным актом.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0" dirty="0">
                <a:latin typeface="+mj-lt"/>
              </a:rPr>
              <a:t>К записям относятся справка и журнал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498DC95-40D0-487F-BFE8-3AE782752E51}"/>
              </a:ext>
            </a:extLst>
          </p:cNvPr>
          <p:cNvSpPr txBox="1"/>
          <p:nvPr/>
        </p:nvSpPr>
        <p:spPr>
          <a:xfrm>
            <a:off x="6129879" y="5088541"/>
            <a:ext cx="5052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ctr">
              <a:buFont typeface="Wingdings" panose="05000000000000000000" pitchFamily="2" charset="2"/>
              <a:buNone/>
              <a:defRPr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Приложения:</a:t>
            </a:r>
          </a:p>
          <a:p>
            <a:endParaRPr lang="ru-RU" sz="1800" b="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dirty="0">
                <a:latin typeface="+mj-lt"/>
              </a:rPr>
              <a:t>Форма справки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dirty="0">
                <a:latin typeface="+mj-lt"/>
              </a:rPr>
              <a:t>Форма журнала</a:t>
            </a:r>
          </a:p>
        </p:txBody>
      </p:sp>
      <p:pic>
        <p:nvPicPr>
          <p:cNvPr id="13" name="Рисунок 12" descr="Изображение выглядит как повязка, аксессуар&#10;&#10;Автоматически созданное описание">
            <a:extLst>
              <a:ext uri="{FF2B5EF4-FFF2-40B4-BE49-F238E27FC236}">
                <a16:creationId xmlns="" xmlns:a16="http://schemas.microsoft.com/office/drawing/2014/main" id="{0C48DE5A-F67B-4E13-9CBD-95B2EBC6279A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6" b="21396"/>
          <a:stretch>
            <a:fillRect/>
          </a:stretch>
        </p:blipFill>
        <p:spPr>
          <a:xfrm>
            <a:off x="4173792" y="2669233"/>
            <a:ext cx="4454434" cy="1692000"/>
          </a:xfrm>
        </p:spPr>
      </p:pic>
      <p:pic>
        <p:nvPicPr>
          <p:cNvPr id="10" name="Рисунок 9" descr="Изображение выглядит как текст, человек, документ&#10;&#10;Автоматически созданное описание">
            <a:extLst>
              <a:ext uri="{FF2B5EF4-FFF2-40B4-BE49-F238E27FC236}">
                <a16:creationId xmlns="" xmlns:a16="http://schemas.microsoft.com/office/drawing/2014/main" id="{5A2386C0-A67A-48D1-9D3F-63DE9103C7F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6" b="21516"/>
          <a:stretch>
            <a:fillRect/>
          </a:stretch>
        </p:blipFill>
        <p:spPr>
          <a:xfrm>
            <a:off x="494071" y="222201"/>
            <a:ext cx="5713781" cy="2170358"/>
          </a:xfr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4C69C59-D34D-40EF-B900-6205718E0529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5" b="27955"/>
          <a:stretch>
            <a:fillRect/>
          </a:stretch>
        </p:blipFill>
        <p:spPr>
          <a:xfrm>
            <a:off x="2855728" y="4687025"/>
            <a:ext cx="4607651" cy="2003360"/>
          </a:xfrm>
        </p:spPr>
      </p:pic>
      <p:sp>
        <p:nvSpPr>
          <p:cNvPr id="9" name="Номер слайда 2"/>
          <p:cNvSpPr txBox="1">
            <a:spLocks/>
          </p:cNvSpPr>
          <p:nvPr/>
        </p:nvSpPr>
        <p:spPr>
          <a:xfrm>
            <a:off x="11463046" y="6381750"/>
            <a:ext cx="5207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11125200" y="6231761"/>
            <a:ext cx="6858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pic>
        <p:nvPicPr>
          <p:cNvPr id="2051" name="Picture 3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1" y="0"/>
            <a:ext cx="10416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8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AutoShape 2" descr="https://centr-dem.ru/images/CE187A2E-0A0A-48F8-B14A-A25B33D6A55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11463046" y="6381750"/>
            <a:ext cx="5207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pic>
        <p:nvPicPr>
          <p:cNvPr id="2050" name="Picture 2" descr="C:\Users\User\Desktop\инфографика ФП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" y="0"/>
            <a:ext cx="12190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 txBox="1">
            <a:spLocks/>
          </p:cNvSpPr>
          <p:nvPr/>
        </p:nvSpPr>
        <p:spPr>
          <a:xfrm>
            <a:off x="11615446" y="6534150"/>
            <a:ext cx="5207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2523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AutoShape 2" descr="https://centr-dem.ru/images/CE187A2E-0A0A-48F8-B14A-A25B33D6A55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11463046" y="6381750"/>
            <a:ext cx="5207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"/>
            <a:ext cx="12190476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40600" y="202168"/>
            <a:ext cx="1672253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safe.vcot.info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2914087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AutoShape 2" descr="https://centr-dem.ru/images/CE187A2E-0A0A-48F8-B14A-A25B33D6A55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11463046" y="6381750"/>
            <a:ext cx="5207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pic>
        <p:nvPicPr>
          <p:cNvPr id="3074" name="Picture 2" descr="C:\Users\User\Desktop\Сай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" y="400050"/>
            <a:ext cx="12192001" cy="598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40600" y="202168"/>
            <a:ext cx="1873141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mtrud.rk.gov.ru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1846679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AutoShape 2" descr="https://centr-dem.ru/images/CE187A2E-0A0A-48F8-B14A-A25B33D6A558.webp"/>
          <p:cNvSpPr>
            <a:spLocks noChangeAspect="1" noChangeArrowheads="1"/>
          </p:cNvSpPr>
          <p:nvPr/>
        </p:nvSpPr>
        <p:spPr bwMode="auto">
          <a:xfrm>
            <a:off x="1256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92" y="304800"/>
            <a:ext cx="8229600" cy="528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763" y="5485844"/>
            <a:ext cx="1169125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788" indent="11113">
              <a:lnSpc>
                <a:spcPct val="90000"/>
              </a:lnSpc>
              <a:defRPr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88" indent="11113">
              <a:lnSpc>
                <a:spcPct val="90000"/>
              </a:lnSpc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Дубовой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Викторович						</a:t>
            </a:r>
            <a:r>
              <a:rPr lang="ru-RU" sz="2000" b="1" kern="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kern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3652)</a:t>
            </a:r>
            <a:r>
              <a:rPr lang="en-US" sz="2000" b="1" kern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60-07-02</a:t>
            </a:r>
          </a:p>
          <a:p>
            <a:pPr marL="77788" indent="11113">
              <a:lnSpc>
                <a:spcPct val="60000"/>
              </a:lnSpc>
              <a:defRPr/>
            </a:pPr>
            <a:endParaRPr lang="ru-RU" kern="800" spc="-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88" indent="11113">
              <a:lnSpc>
                <a:spcPct val="60000"/>
              </a:lnSpc>
              <a:defRPr/>
            </a:pPr>
            <a:r>
              <a:rPr lang="ru-RU" kern="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kern="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отделом охраны труда и </a:t>
            </a:r>
            <a:r>
              <a:rPr lang="ru-RU" kern="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kern="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</a:t>
            </a:r>
            <a:r>
              <a:rPr lang="ru-RU" kern="800" spc="-10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 </a:t>
            </a:r>
            <a:r>
              <a:rPr lang="ru-RU" kern="800" spc="-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kern="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77788" indent="11113">
              <a:lnSpc>
                <a:spcPct val="60000"/>
              </a:lnSpc>
              <a:defRPr/>
            </a:pPr>
            <a:r>
              <a:rPr lang="ru-RU" kern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kern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социальной защиты Республики </a:t>
            </a:r>
            <a:r>
              <a:rPr lang="ru-RU" kern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		</a:t>
            </a:r>
            <a:r>
              <a:rPr lang="en-US" kern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kern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otmtsz@mtrud.rk.gov.ru</a:t>
            </a:r>
            <a:r>
              <a:rPr lang="ru-RU" kern="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20105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09" y="1291771"/>
            <a:ext cx="9390845" cy="521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3181" y="337664"/>
            <a:ext cx="11002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организовать систему управления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охраной труда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11404600" y="6231761"/>
            <a:ext cx="4064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1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5615" y="-82550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Глава 36. Управление </a:t>
            </a:r>
            <a:r>
              <a:rPr lang="ru-RU" sz="3200" dirty="0">
                <a:solidFill>
                  <a:schemeClr val="tx1"/>
                </a:solidFill>
              </a:rPr>
              <a:t>охраной </a:t>
            </a:r>
            <a:r>
              <a:rPr lang="ru-RU" sz="3200" dirty="0" smtClean="0">
                <a:solidFill>
                  <a:schemeClr val="tx1"/>
                </a:solidFill>
              </a:rPr>
              <a:t>труда у работодателя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9" name="Rounded Rectangle 101">
            <a:extLst>
              <a:ext uri="{FF2B5EF4-FFF2-40B4-BE49-F238E27FC236}">
                <a16:creationId xmlns="" xmlns:a16="http://schemas.microsoft.com/office/drawing/2014/main" id="{947E39EB-D259-4E2C-B42F-E334F80CC098}"/>
              </a:ext>
            </a:extLst>
          </p:cNvPr>
          <p:cNvSpPr/>
          <p:nvPr/>
        </p:nvSpPr>
        <p:spPr>
          <a:xfrm rot="18900000">
            <a:off x="5425033" y="2938929"/>
            <a:ext cx="1183827" cy="1183827"/>
          </a:xfrm>
          <a:prstGeom prst="roundRect">
            <a:avLst>
              <a:gd name="adj" fmla="val 156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6A4F60FB-DDCF-43FF-9920-58E60C1DB8DC}"/>
              </a:ext>
            </a:extLst>
          </p:cNvPr>
          <p:cNvGrpSpPr/>
          <p:nvPr/>
        </p:nvGrpSpPr>
        <p:grpSpPr>
          <a:xfrm>
            <a:off x="6182745" y="1691378"/>
            <a:ext cx="1980000" cy="1811627"/>
            <a:chOff x="4678493" y="1987706"/>
            <a:chExt cx="2712942" cy="1811627"/>
          </a:xfrm>
        </p:grpSpPr>
        <p:sp>
          <p:nvSpPr>
            <p:cNvPr id="111" name="Right Arrow 51">
              <a:extLst>
                <a:ext uri="{FF2B5EF4-FFF2-40B4-BE49-F238E27FC236}">
                  <a16:creationId xmlns="" xmlns:a16="http://schemas.microsoft.com/office/drawing/2014/main" id="{66B45EE8-00A5-49CB-90BF-4E943D5D0468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12" name="Isosceles Triangle 29">
              <a:extLst>
                <a:ext uri="{FF2B5EF4-FFF2-40B4-BE49-F238E27FC236}">
                  <a16:creationId xmlns="" xmlns:a16="http://schemas.microsoft.com/office/drawing/2014/main" id="{C9BB6C8E-62E1-466F-A7C8-51C65D315076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998139F3-CDCD-4A49-A12C-D7F5107774C4}"/>
              </a:ext>
            </a:extLst>
          </p:cNvPr>
          <p:cNvGrpSpPr/>
          <p:nvPr/>
        </p:nvGrpSpPr>
        <p:grpSpPr>
          <a:xfrm flipV="1">
            <a:off x="6196649" y="3545540"/>
            <a:ext cx="1966097" cy="1754475"/>
            <a:chOff x="4697542" y="1987706"/>
            <a:chExt cx="2693893" cy="1754475"/>
          </a:xfrm>
        </p:grpSpPr>
        <p:sp>
          <p:nvSpPr>
            <p:cNvPr id="114" name="Right Arrow 49">
              <a:extLst>
                <a:ext uri="{FF2B5EF4-FFF2-40B4-BE49-F238E27FC236}">
                  <a16:creationId xmlns="" xmlns:a16="http://schemas.microsoft.com/office/drawing/2014/main" id="{B4EB5509-591A-4C30-A926-DB27DD89E983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15" name="Isosceles Triangle 29">
              <a:extLst>
                <a:ext uri="{FF2B5EF4-FFF2-40B4-BE49-F238E27FC236}">
                  <a16:creationId xmlns="" xmlns:a16="http://schemas.microsoft.com/office/drawing/2014/main" id="{EAECB9D8-FB4B-4808-83B1-44B581C722D0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6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="" xmlns:a16="http://schemas.microsoft.com/office/drawing/2014/main" id="{8C3794D8-64D9-40F7-A4C6-851B238340CB}"/>
              </a:ext>
            </a:extLst>
          </p:cNvPr>
          <p:cNvGrpSpPr/>
          <p:nvPr/>
        </p:nvGrpSpPr>
        <p:grpSpPr>
          <a:xfrm>
            <a:off x="6217504" y="3153943"/>
            <a:ext cx="1945242" cy="753796"/>
            <a:chOff x="4726118" y="1987706"/>
            <a:chExt cx="2665317" cy="753796"/>
          </a:xfrm>
        </p:grpSpPr>
        <p:sp>
          <p:nvSpPr>
            <p:cNvPr id="117" name="Right Arrow 47">
              <a:extLst>
                <a:ext uri="{FF2B5EF4-FFF2-40B4-BE49-F238E27FC236}">
                  <a16:creationId xmlns="" xmlns:a16="http://schemas.microsoft.com/office/drawing/2014/main" id="{A3D00585-6EAF-4AAE-A4D2-E34989206F6A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18" name="Isosceles Triangle 29">
              <a:extLst>
                <a:ext uri="{FF2B5EF4-FFF2-40B4-BE49-F238E27FC236}">
                  <a16:creationId xmlns="" xmlns:a16="http://schemas.microsoft.com/office/drawing/2014/main" id="{E41BD116-550D-484A-A8C3-503CAAF0B86C}"/>
                </a:ext>
              </a:extLst>
            </p:cNvPr>
            <p:cNvSpPr/>
            <p:nvPr/>
          </p:nvSpPr>
          <p:spPr>
            <a:xfrm rot="16200000">
              <a:off x="5114090" y="1788914"/>
              <a:ext cx="372495" cy="1148439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0 w 392965"/>
                <a:gd name="connsiteY0" fmla="*/ 595989 h 595989"/>
                <a:gd name="connsiteX1" fmla="*/ 148430 w 392965"/>
                <a:gd name="connsiteY1" fmla="*/ 0 h 595989"/>
                <a:gd name="connsiteX2" fmla="*/ 392965 w 392965"/>
                <a:gd name="connsiteY2" fmla="*/ 595683 h 595989"/>
                <a:gd name="connsiteX3" fmla="*/ 0 w 392965"/>
                <a:gd name="connsiteY3" fmla="*/ 595989 h 595989"/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50000">
                  <a:schemeClr val="accent4">
                    <a:lumMod val="10000"/>
                  </a:schemeClr>
                </a:gs>
                <a:gs pos="0">
                  <a:schemeClr val="accent4"/>
                </a:gs>
                <a:gs pos="100000">
                  <a:schemeClr val="accent4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6BCA728D-63C3-4891-95C1-375C0F3DAC0B}"/>
              </a:ext>
            </a:extLst>
          </p:cNvPr>
          <p:cNvGrpSpPr/>
          <p:nvPr/>
        </p:nvGrpSpPr>
        <p:grpSpPr>
          <a:xfrm flipH="1">
            <a:off x="3904573" y="1691378"/>
            <a:ext cx="1980000" cy="1811627"/>
            <a:chOff x="4678493" y="1987706"/>
            <a:chExt cx="2712942" cy="1811627"/>
          </a:xfrm>
        </p:grpSpPr>
        <p:sp>
          <p:nvSpPr>
            <p:cNvPr id="120" name="Right Arrow 61">
              <a:extLst>
                <a:ext uri="{FF2B5EF4-FFF2-40B4-BE49-F238E27FC236}">
                  <a16:creationId xmlns="" xmlns:a16="http://schemas.microsoft.com/office/drawing/2014/main" id="{5FAE0381-C7EA-4CC8-B9E3-15E47D26CD70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21" name="Isosceles Triangle 29">
              <a:extLst>
                <a:ext uri="{FF2B5EF4-FFF2-40B4-BE49-F238E27FC236}">
                  <a16:creationId xmlns="" xmlns:a16="http://schemas.microsoft.com/office/drawing/2014/main" id="{1B350368-0887-4204-BCF0-AEEAD7AFC787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ACEF7E45-A110-4AF5-A30B-02703175AA4B}"/>
              </a:ext>
            </a:extLst>
          </p:cNvPr>
          <p:cNvGrpSpPr/>
          <p:nvPr/>
        </p:nvGrpSpPr>
        <p:grpSpPr>
          <a:xfrm flipH="1" flipV="1">
            <a:off x="3904574" y="3545540"/>
            <a:ext cx="1966097" cy="1754475"/>
            <a:chOff x="4697542" y="1987706"/>
            <a:chExt cx="2693893" cy="1754475"/>
          </a:xfrm>
        </p:grpSpPr>
        <p:sp>
          <p:nvSpPr>
            <p:cNvPr id="123" name="Right Arrow 59">
              <a:extLst>
                <a:ext uri="{FF2B5EF4-FFF2-40B4-BE49-F238E27FC236}">
                  <a16:creationId xmlns="" xmlns:a16="http://schemas.microsoft.com/office/drawing/2014/main" id="{206C2BAA-1433-4333-BF8D-5A023097D258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24" name="Isosceles Triangle 29">
              <a:extLst>
                <a:ext uri="{FF2B5EF4-FFF2-40B4-BE49-F238E27FC236}">
                  <a16:creationId xmlns="" xmlns:a16="http://schemas.microsoft.com/office/drawing/2014/main" id="{3DD6F6BB-C1B8-4ACA-805C-D1AEF82CEB09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FB97019F-B3BD-40E4-896C-67A7BD682318}"/>
              </a:ext>
            </a:extLst>
          </p:cNvPr>
          <p:cNvGrpSpPr/>
          <p:nvPr/>
        </p:nvGrpSpPr>
        <p:grpSpPr>
          <a:xfrm flipH="1">
            <a:off x="3904574" y="3153943"/>
            <a:ext cx="1945242" cy="753796"/>
            <a:chOff x="4726118" y="1987706"/>
            <a:chExt cx="2665317" cy="753796"/>
          </a:xfrm>
        </p:grpSpPr>
        <p:sp>
          <p:nvSpPr>
            <p:cNvPr id="126" name="Right Arrow 57">
              <a:extLst>
                <a:ext uri="{FF2B5EF4-FFF2-40B4-BE49-F238E27FC236}">
                  <a16:creationId xmlns="" xmlns:a16="http://schemas.microsoft.com/office/drawing/2014/main" id="{50DCA5A7-7B24-4C17-ADD7-F4EC69E448A0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27" name="Isosceles Triangle 29">
              <a:extLst>
                <a:ext uri="{FF2B5EF4-FFF2-40B4-BE49-F238E27FC236}">
                  <a16:creationId xmlns="" xmlns:a16="http://schemas.microsoft.com/office/drawing/2014/main" id="{A0925FE4-9C8A-456A-9048-A08689603F00}"/>
                </a:ext>
              </a:extLst>
            </p:cNvPr>
            <p:cNvSpPr/>
            <p:nvPr/>
          </p:nvSpPr>
          <p:spPr>
            <a:xfrm rot="16200000">
              <a:off x="5114090" y="1788914"/>
              <a:ext cx="372495" cy="1148439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0 w 392965"/>
                <a:gd name="connsiteY0" fmla="*/ 595989 h 595989"/>
                <a:gd name="connsiteX1" fmla="*/ 148430 w 392965"/>
                <a:gd name="connsiteY1" fmla="*/ 0 h 595989"/>
                <a:gd name="connsiteX2" fmla="*/ 392965 w 392965"/>
                <a:gd name="connsiteY2" fmla="*/ 595683 h 595989"/>
                <a:gd name="connsiteX3" fmla="*/ 0 w 392965"/>
                <a:gd name="connsiteY3" fmla="*/ 595989 h 595989"/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>
                    <a:lumMod val="10000"/>
                  </a:schemeClr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51BF8486-CBFC-4C35-B12E-A2C15B8BAF0E}"/>
              </a:ext>
            </a:extLst>
          </p:cNvPr>
          <p:cNvSpPr txBox="1"/>
          <p:nvPr/>
        </p:nvSpPr>
        <p:spPr>
          <a:xfrm>
            <a:off x="8227872" y="1133465"/>
            <a:ext cx="3629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7A398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rgbClr val="07A398">
                    <a:lumMod val="75000"/>
                  </a:srgbClr>
                </a:solidFill>
              </a:rPr>
              <a:t>Статья 214. </a:t>
            </a:r>
            <a:r>
              <a:rPr lang="ru-RU" altLang="ko-KR" sz="1600" b="1" dirty="0">
                <a:solidFill>
                  <a:srgbClr val="07A398">
                    <a:lumMod val="75000"/>
                  </a:srgbClr>
                </a:solidFill>
              </a:rPr>
              <a:t>Специальная оценка условий </a:t>
            </a:r>
            <a:r>
              <a:rPr lang="ru-RU" altLang="ko-KR" sz="1600" b="1" dirty="0" smtClean="0">
                <a:solidFill>
                  <a:srgbClr val="07A398">
                    <a:lumMod val="75000"/>
                  </a:srgbClr>
                </a:solidFill>
              </a:rPr>
              <a:t>труда</a:t>
            </a:r>
          </a:p>
          <a:p>
            <a:pPr>
              <a:defRPr/>
            </a:pPr>
            <a:endParaRPr lang="ko-KR" altLang="en-US" sz="1600" b="1" dirty="0">
              <a:solidFill>
                <a:srgbClr val="07A398">
                  <a:lumMod val="75000"/>
                </a:srgb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7A398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Статья 218. Профессиональные риски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ko-KR" sz="1600" b="1" dirty="0">
              <a:solidFill>
                <a:srgbClr val="07A398">
                  <a:lumMod val="75000"/>
                </a:srgbClr>
              </a:solidFill>
              <a:ea typeface="Arial Unicode M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4A1A9349-A1F5-419A-9A57-D01B961E43E7}"/>
              </a:ext>
            </a:extLst>
          </p:cNvPr>
          <p:cNvSpPr txBox="1"/>
          <p:nvPr/>
        </p:nvSpPr>
        <p:spPr>
          <a:xfrm>
            <a:off x="8227872" y="3222374"/>
            <a:ext cx="308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BA200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Статья 219. Обучение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BA200">
                  <a:lumMod val="75000"/>
                </a:srgb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BA200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по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BA200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охране труда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BA200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52FD157D-CA02-486A-91F4-4B007929F457}"/>
              </a:ext>
            </a:extLst>
          </p:cNvPr>
          <p:cNvSpPr txBox="1"/>
          <p:nvPr/>
        </p:nvSpPr>
        <p:spPr>
          <a:xfrm>
            <a:off x="238125" y="4627883"/>
            <a:ext cx="3542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ru-RU" sz="1600" dirty="0">
                <a:solidFill>
                  <a:srgbClr val="FF0000"/>
                </a:solidFill>
              </a:rPr>
              <a:t>Статья 223. Специалист/ служба охраны труда у </a:t>
            </a:r>
            <a:r>
              <a:rPr lang="ru-RU" sz="1600" dirty="0" smtClean="0">
                <a:solidFill>
                  <a:srgbClr val="FF0000"/>
                </a:solidFill>
              </a:rPr>
              <a:t>работодателя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02CDC243-23D4-41CD-8E6E-E3E9E268861B}"/>
              </a:ext>
            </a:extLst>
          </p:cNvPr>
          <p:cNvSpPr txBox="1"/>
          <p:nvPr/>
        </p:nvSpPr>
        <p:spPr>
          <a:xfrm>
            <a:off x="426219" y="2653679"/>
            <a:ext cx="3627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90C221">
                    <a:lumMod val="75000"/>
                  </a:srgbClr>
                </a:solidFill>
              </a:rPr>
              <a:t>Статья 222. Обеспечение работников молоком, другими равноценными пищевыми продуктами, лечебно-профилактическим питанием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0FBF72E0-7412-409D-AD68-075DBB334723}"/>
              </a:ext>
            </a:extLst>
          </p:cNvPr>
          <p:cNvSpPr txBox="1"/>
          <p:nvPr/>
        </p:nvSpPr>
        <p:spPr>
          <a:xfrm>
            <a:off x="8227872" y="4627884"/>
            <a:ext cx="3781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Статья 220. Медицинские осмотры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некоторых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категорий работников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69FDD62A-1B09-4F09-9D2E-5FFF4667583F}"/>
              </a:ext>
            </a:extLst>
          </p:cNvPr>
          <p:cNvSpPr txBox="1"/>
          <p:nvPr/>
        </p:nvSpPr>
        <p:spPr>
          <a:xfrm>
            <a:off x="3904574" y="1018315"/>
            <a:ext cx="426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</a:rPr>
              <a:t>Статья 217. Система управления охраной труда у работодателя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="" xmlns:a16="http://schemas.microsoft.com/office/drawing/2014/main" id="{A2DF6D78-8223-477A-B64F-DDCF4972B4EB}"/>
              </a:ext>
            </a:extLst>
          </p:cNvPr>
          <p:cNvSpPr txBox="1"/>
          <p:nvPr/>
        </p:nvSpPr>
        <p:spPr>
          <a:xfrm>
            <a:off x="426219" y="1629893"/>
            <a:ext cx="308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b="1" dirty="0">
                <a:solidFill>
                  <a:srgbClr val="0070C0"/>
                </a:solidFill>
              </a:rPr>
              <a:t>Статья 221. Обеспечение работников средствами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индивидуальной </a:t>
            </a:r>
            <a:r>
              <a:rPr lang="ru-RU" b="1" dirty="0" smtClean="0">
                <a:solidFill>
                  <a:srgbClr val="0070C0"/>
                </a:solidFill>
              </a:rPr>
              <a:t>защиты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2" name="Rounded Rectangle 102">
            <a:extLst>
              <a:ext uri="{FF2B5EF4-FFF2-40B4-BE49-F238E27FC236}">
                <a16:creationId xmlns="" xmlns:a16="http://schemas.microsoft.com/office/drawing/2014/main" id="{2AA37564-FA0E-4F49-9C41-2D3C02E45EFA}"/>
              </a:ext>
            </a:extLst>
          </p:cNvPr>
          <p:cNvSpPr/>
          <p:nvPr/>
        </p:nvSpPr>
        <p:spPr>
          <a:xfrm rot="18900000">
            <a:off x="5511735" y="3025631"/>
            <a:ext cx="1010420" cy="1010420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59" name="Left Arrow 1">
            <a:extLst>
              <a:ext uri="{FF2B5EF4-FFF2-40B4-BE49-F238E27FC236}">
                <a16:creationId xmlns="" xmlns:a16="http://schemas.microsoft.com/office/drawing/2014/main" id="{3B53D5D7-1C4A-4A26-BC12-7ABA66FD82E1}"/>
              </a:ext>
            </a:extLst>
          </p:cNvPr>
          <p:cNvSpPr>
            <a:spLocks noChangeAspect="1"/>
          </p:cNvSpPr>
          <p:nvPr/>
        </p:nvSpPr>
        <p:spPr>
          <a:xfrm>
            <a:off x="5687245" y="3188761"/>
            <a:ext cx="645721" cy="628487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8899069F-FB4C-4F1A-AE48-D49B6C34E3A7}"/>
              </a:ext>
            </a:extLst>
          </p:cNvPr>
          <p:cNvSpPr txBox="1"/>
          <p:nvPr/>
        </p:nvSpPr>
        <p:spPr>
          <a:xfrm>
            <a:off x="2108031" y="5732844"/>
            <a:ext cx="8010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Статья </a:t>
            </a:r>
            <a:r>
              <a:rPr lang="ru-RU" sz="1600" b="1" dirty="0">
                <a:solidFill>
                  <a:srgbClr val="000000"/>
                </a:solidFill>
              </a:rPr>
              <a:t>224. </a:t>
            </a:r>
            <a:r>
              <a:rPr lang="ru-RU" sz="1600" b="1" dirty="0" smtClean="0">
                <a:solidFill>
                  <a:srgbClr val="000000"/>
                </a:solidFill>
              </a:rPr>
              <a:t>Комитет </a:t>
            </a:r>
            <a:r>
              <a:rPr lang="ru-RU" sz="1600" b="1" dirty="0">
                <a:solidFill>
                  <a:srgbClr val="000000"/>
                </a:solidFill>
              </a:rPr>
              <a:t>(</a:t>
            </a:r>
            <a:r>
              <a:rPr lang="ru-RU" sz="1600" b="1" dirty="0" smtClean="0">
                <a:solidFill>
                  <a:srgbClr val="000000"/>
                </a:solidFill>
              </a:rPr>
              <a:t>комиссия) по </a:t>
            </a:r>
            <a:r>
              <a:rPr lang="ru-RU" sz="1600" b="1" dirty="0">
                <a:solidFill>
                  <a:srgbClr val="000000"/>
                </a:solidFill>
              </a:rPr>
              <a:t>охране </a:t>
            </a:r>
            <a:r>
              <a:rPr lang="ru-RU" sz="1600" b="1" dirty="0" smtClean="0">
                <a:solidFill>
                  <a:srgbClr val="000000"/>
                </a:solidFill>
              </a:rPr>
              <a:t>труда</a:t>
            </a:r>
          </a:p>
          <a:p>
            <a:pPr lvl="0" algn="ctr">
              <a:defRPr/>
            </a:pPr>
            <a:endParaRPr lang="ru-RU" altLang="ko-KR" sz="1600" b="1" dirty="0" smtClean="0">
              <a:solidFill>
                <a:srgbClr val="000000"/>
              </a:solidFill>
            </a:endParaRPr>
          </a:p>
        </p:txBody>
      </p:sp>
      <p:sp>
        <p:nvSpPr>
          <p:cNvPr id="33" name="Номер слайда 2"/>
          <p:cNvSpPr txBox="1">
            <a:spLocks/>
          </p:cNvSpPr>
          <p:nvPr/>
        </p:nvSpPr>
        <p:spPr>
          <a:xfrm>
            <a:off x="11404600" y="6231761"/>
            <a:ext cx="4064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3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11404600" y="6231761"/>
            <a:ext cx="4064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"/>
            <a:ext cx="9175750" cy="683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1569" y="545911"/>
            <a:ext cx="31281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в силу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марта 2023 года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11404600" y="6231761"/>
            <a:ext cx="4064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80975" y="128945"/>
            <a:ext cx="12192000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настоящих Особенностей применяются при проведении специальной оценки условий труда на рабочих местах </a:t>
            </a: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микропредприятий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до 15 человек и годовая выручка до 120 млн. руб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видам деятельности (ОКВЭД):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разработка компьютерного программного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деятельность в области информационных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деятельность финансовая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деятельность по операциям с недвижимым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имуществом;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деятельность в области права и бухгалтерского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учета;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деятельность головных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по вопросам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управления;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деятельность в области архитектуры и инженерно-технического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анализа;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деятельность рекламная и исследование конъюнктуры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рынка;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деятельность административная и сопутствующие дополнительные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услуги;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образование;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деятельность библиотек, архивов, музеев и прочих объектов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культуры;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деятельность общественных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7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11404600" y="6231761"/>
            <a:ext cx="4064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0"/>
            <a:ext cx="10658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7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мужчина, человек, внутренний, ноутбук&#10;&#10;Автоматически созданное описание">
            <a:extLst>
              <a:ext uri="{FF2B5EF4-FFF2-40B4-BE49-F238E27FC236}">
                <a16:creationId xmlns="" xmlns:a16="http://schemas.microsoft.com/office/drawing/2014/main" id="{CE9FE3B1-BCF8-4452-B6B8-500116C677D1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5" b="21545"/>
          <a:stretch>
            <a:fillRect/>
          </a:stretch>
        </p:blipFill>
        <p:spPr>
          <a:xfrm>
            <a:off x="1866900" y="3207816"/>
            <a:ext cx="8990839" cy="347258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6" t="20371" r="26458" b="50247"/>
          <a:stretch/>
        </p:blipFill>
        <p:spPr bwMode="auto">
          <a:xfrm>
            <a:off x="1866900" y="134417"/>
            <a:ext cx="80899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2"/>
          <p:cNvSpPr txBox="1">
            <a:spLocks/>
          </p:cNvSpPr>
          <p:nvPr/>
        </p:nvSpPr>
        <p:spPr>
          <a:xfrm>
            <a:off x="11404600" y="6231761"/>
            <a:ext cx="40640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617781-2604-454C-98BE-DBD813CA221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7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TM01859866[[fn=Макрос]]</Template>
  <TotalTime>1727</TotalTime>
  <Words>1677</Words>
  <Application>Microsoft Office PowerPoint</Application>
  <PresentationFormat>Произвольный</PresentationFormat>
  <Paragraphs>327</Paragraphs>
  <Slides>39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Office Theme</vt:lpstr>
      <vt:lpstr>Презентация PowerPoint</vt:lpstr>
      <vt:lpstr>Презентация PowerPoint</vt:lpstr>
      <vt:lpstr>Статья 214. Обязанности работодателя  в области охраны труда </vt:lpstr>
      <vt:lpstr>Презентация PowerPoint</vt:lpstr>
      <vt:lpstr>Глава 36. Управление охраной труда у работодателя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Обеспечение СИЗ «Уборщица»   </vt:lpstr>
      <vt:lpstr>Обеспечение СИЗ «Сторож»   </vt:lpstr>
      <vt:lpstr>Обеспечение СИЗ «Водитель»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Глава 36.2. Расследование, оформление и учет микроповреждений (микротравм),  профессиональных заболеваний и несчастных случаев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Дубовой Максим</dc:creator>
  <cp:lastModifiedBy>Пользователь Windows</cp:lastModifiedBy>
  <cp:revision>213</cp:revision>
  <dcterms:created xsi:type="dcterms:W3CDTF">2021-02-02T13:29:37Z</dcterms:created>
  <dcterms:modified xsi:type="dcterms:W3CDTF">2024-02-29T10:48:09Z</dcterms:modified>
</cp:coreProperties>
</file>