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9" r:id="rId4"/>
    <p:sldId id="267" r:id="rId5"/>
    <p:sldId id="272" r:id="rId6"/>
    <p:sldId id="265" r:id="rId7"/>
    <p:sldId id="261" r:id="rId8"/>
    <p:sldId id="273" r:id="rId9"/>
    <p:sldId id="260" r:id="rId10"/>
    <p:sldId id="264" r:id="rId11"/>
    <p:sldId id="278" r:id="rId12"/>
    <p:sldId id="283" r:id="rId13"/>
    <p:sldId id="281" r:id="rId14"/>
    <p:sldId id="280" r:id="rId15"/>
    <p:sldId id="263" r:id="rId16"/>
    <p:sldId id="279" r:id="rId17"/>
    <p:sldId id="284" r:id="rId18"/>
    <p:sldId id="262" r:id="rId19"/>
    <p:sldId id="282" r:id="rId20"/>
    <p:sldId id="276" r:id="rId21"/>
    <p:sldId id="286" r:id="rId22"/>
    <p:sldId id="289" r:id="rId23"/>
    <p:sldId id="288" r:id="rId24"/>
    <p:sldId id="287" r:id="rId25"/>
    <p:sldId id="291" r:id="rId26"/>
    <p:sldId id="290" r:id="rId27"/>
    <p:sldId id="292" r:id="rId28"/>
    <p:sldId id="275" r:id="rId29"/>
    <p:sldId id="277" r:id="rId30"/>
    <p:sldId id="274" r:id="rId31"/>
    <p:sldId id="285" r:id="rId32"/>
    <p:sldId id="293" r:id="rId33"/>
    <p:sldId id="294" r:id="rId34"/>
    <p:sldId id="295" r:id="rId35"/>
    <p:sldId id="297" r:id="rId36"/>
    <p:sldId id="296" r:id="rId37"/>
    <p:sldId id="258"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16.05.2023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16.05.2023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16.05.2023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16.05.2023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16.05.2023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16.05.2023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16.05.2023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24544" y="-38100"/>
            <a:ext cx="9753600" cy="6896100"/>
          </a:xfrm>
          <a:prstGeom prst="rect">
            <a:avLst/>
          </a:prstGeom>
          <a:noFill/>
        </p:spPr>
      </p:pic>
      <p:sp>
        <p:nvSpPr>
          <p:cNvPr id="3" name="TextBox 2"/>
          <p:cNvSpPr txBox="1"/>
          <p:nvPr/>
        </p:nvSpPr>
        <p:spPr>
          <a:xfrm>
            <a:off x="303784" y="519063"/>
            <a:ext cx="8496944" cy="4985980"/>
          </a:xfrm>
          <a:prstGeom prst="rect">
            <a:avLst/>
          </a:prstGeom>
          <a:noFill/>
        </p:spPr>
        <p:txBody>
          <a:bodyPr wrap="square" rtlCol="0">
            <a:spAutoFit/>
          </a:bodyPr>
          <a:lstStyle/>
          <a:p>
            <a:pPr algn="ctr"/>
            <a:r>
              <a:rPr lang="ru-RU" sz="2400" b="1" dirty="0">
                <a:latin typeface="Georgia" pitchFamily="18" charset="0"/>
              </a:rPr>
              <a:t>МБОУ «Клёновская основная школа»</a:t>
            </a:r>
          </a:p>
          <a:p>
            <a:pPr algn="ctr"/>
            <a:endParaRPr lang="ru-RU" sz="2800" b="1" dirty="0">
              <a:latin typeface="Georgia" pitchFamily="18" charset="0"/>
            </a:endParaRPr>
          </a:p>
          <a:p>
            <a:pPr algn="ctr"/>
            <a:endParaRPr lang="ru-RU" sz="2800" b="1" dirty="0">
              <a:latin typeface="Georgia" pitchFamily="18" charset="0"/>
            </a:endParaRPr>
          </a:p>
          <a:p>
            <a:pPr algn="ctr"/>
            <a:endParaRPr lang="ru-RU" sz="2800" b="1" dirty="0">
              <a:latin typeface="Georgia" pitchFamily="18" charset="0"/>
            </a:endParaRPr>
          </a:p>
          <a:p>
            <a:pPr algn="ctr"/>
            <a:r>
              <a:rPr lang="ru-RU" sz="2800" b="1" dirty="0">
                <a:latin typeface="Georgia" pitchFamily="18" charset="0"/>
              </a:rPr>
              <a:t>Формирование функциональной грамотности средствами современного урока</a:t>
            </a:r>
          </a:p>
          <a:p>
            <a:pPr algn="ctr"/>
            <a:endParaRPr lang="ru-RU" sz="2800" b="1" dirty="0"/>
          </a:p>
          <a:p>
            <a:pPr algn="ctr"/>
            <a:endParaRPr lang="ru-RU" sz="2800" b="1" dirty="0"/>
          </a:p>
          <a:p>
            <a:pPr algn="ctr"/>
            <a:endParaRPr lang="ru-RU" sz="2800" b="1" dirty="0"/>
          </a:p>
          <a:p>
            <a:pPr algn="r"/>
            <a:endParaRPr lang="ru-RU" sz="2400" b="1" dirty="0">
              <a:latin typeface="Georgia" pitchFamily="18" charset="0"/>
            </a:endParaRPr>
          </a:p>
          <a:p>
            <a:endParaRPr lang="ru-RU" dirty="0"/>
          </a:p>
        </p:txBody>
      </p:sp>
      <p:sp>
        <p:nvSpPr>
          <p:cNvPr id="4" name="TextBox 3"/>
          <p:cNvSpPr txBox="1"/>
          <p:nvPr/>
        </p:nvSpPr>
        <p:spPr>
          <a:xfrm>
            <a:off x="3275856" y="5877272"/>
            <a:ext cx="2592288" cy="461665"/>
          </a:xfrm>
          <a:prstGeom prst="rect">
            <a:avLst/>
          </a:prstGeom>
          <a:noFill/>
        </p:spPr>
        <p:txBody>
          <a:bodyPr wrap="square" rtlCol="0">
            <a:spAutoFit/>
          </a:bodyPr>
          <a:lstStyle/>
          <a:p>
            <a:pPr algn="ctr"/>
            <a:r>
              <a:rPr lang="ru-RU" sz="2400" b="1">
                <a:latin typeface="Georgia" pitchFamily="18" charset="0"/>
              </a:rPr>
              <a:t>2023 </a:t>
            </a:r>
            <a:r>
              <a:rPr lang="ru-RU" sz="2400" b="1" dirty="0">
                <a:latin typeface="Georgia" pitchFamily="18" charset="0"/>
              </a:rPr>
              <a:t>год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1115616" y="548680"/>
            <a:ext cx="7704856" cy="4401205"/>
          </a:xfrm>
          <a:prstGeom prst="rect">
            <a:avLst/>
          </a:prstGeom>
          <a:noFill/>
        </p:spPr>
        <p:txBody>
          <a:bodyPr wrap="square" rtlCol="0">
            <a:spAutoFit/>
          </a:bodyPr>
          <a:lstStyle/>
          <a:p>
            <a:endParaRPr lang="ru-RU" sz="2800" b="1" dirty="0">
              <a:latin typeface="Georgia" pitchFamily="18" charset="0"/>
            </a:endParaRPr>
          </a:p>
          <a:p>
            <a:pPr algn="r"/>
            <a:r>
              <a:rPr lang="ru-RU" sz="2800" b="1" dirty="0">
                <a:solidFill>
                  <a:srgbClr val="FF0000"/>
                </a:solidFill>
                <a:latin typeface="Georgia" pitchFamily="18" charset="0"/>
              </a:rPr>
              <a:t>Читательская грамотность</a:t>
            </a:r>
            <a:r>
              <a:rPr lang="ru-RU" sz="2800" b="1" dirty="0">
                <a:latin typeface="Georgia" pitchFamily="18" charset="0"/>
              </a:rPr>
              <a:t>–</a:t>
            </a:r>
          </a:p>
          <a:p>
            <a:pPr algn="r"/>
            <a:r>
              <a:rPr lang="ru-RU" sz="2800" b="1" dirty="0">
                <a:latin typeface="Georgia" pitchFamily="18" charset="0"/>
              </a:rPr>
              <a:t> способность человека к пониманию письменных текстов и рефлексии </a:t>
            </a:r>
          </a:p>
          <a:p>
            <a:pPr algn="r"/>
            <a:r>
              <a:rPr lang="ru-RU" sz="2800" b="1" dirty="0">
                <a:latin typeface="Georgia" pitchFamily="18" charset="0"/>
              </a:rPr>
              <a:t>на них, к использованию их содержания для достижения</a:t>
            </a:r>
          </a:p>
          <a:p>
            <a:pPr algn="r"/>
            <a:r>
              <a:rPr lang="ru-RU" sz="2800" b="1" dirty="0">
                <a:latin typeface="Georgia" pitchFamily="18" charset="0"/>
              </a:rPr>
              <a:t>собственных целей, развития </a:t>
            </a:r>
          </a:p>
          <a:p>
            <a:pPr algn="r"/>
            <a:r>
              <a:rPr lang="ru-RU" sz="2800" b="1" dirty="0">
                <a:latin typeface="Georgia" pitchFamily="18" charset="0"/>
              </a:rPr>
              <a:t>знаний и возможностей, для активного участия в жизни </a:t>
            </a:r>
          </a:p>
          <a:p>
            <a:pPr algn="r"/>
            <a:r>
              <a:rPr lang="ru-RU" sz="2800" b="1" dirty="0">
                <a:latin typeface="Georgia" pitchFamily="18" charset="0"/>
              </a:rPr>
              <a:t>общества;</a:t>
            </a:r>
          </a:p>
        </p:txBody>
      </p:sp>
      <p:pic>
        <p:nvPicPr>
          <p:cNvPr id="9218" name="Picture 2" descr="https://img2.freepng.ru/20190531/oz/kisspng-clip-art-book-school-portable-network-graphics-ope-png-school-books-transparent-amp-png-clipart-fre-5cf1d4bdb1a258.9681993715593525097276.jpg"/>
          <p:cNvPicPr>
            <a:picLocks noChangeAspect="1" noChangeArrowheads="1"/>
          </p:cNvPicPr>
          <p:nvPr/>
        </p:nvPicPr>
        <p:blipFill>
          <a:blip r:embed="rId3" cstate="print"/>
          <a:srcRect/>
          <a:stretch>
            <a:fillRect/>
          </a:stretch>
        </p:blipFill>
        <p:spPr bwMode="auto">
          <a:xfrm>
            <a:off x="323527" y="3861048"/>
            <a:ext cx="2503915" cy="24482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1403648" y="620688"/>
            <a:ext cx="7128792" cy="4801314"/>
          </a:xfrm>
          <a:prstGeom prst="rect">
            <a:avLst/>
          </a:prstGeom>
          <a:noFill/>
        </p:spPr>
        <p:txBody>
          <a:bodyPr wrap="square" rtlCol="0">
            <a:spAutoFit/>
          </a:bodyPr>
          <a:lstStyle/>
          <a:p>
            <a:r>
              <a:rPr lang="ru-RU" sz="2400" b="1" dirty="0">
                <a:latin typeface="Georgia" pitchFamily="18" charset="0"/>
              </a:rPr>
              <a:t>Читательская грамотность (по PIRLS и PISA) определяется по уровню </a:t>
            </a:r>
            <a:r>
              <a:rPr lang="ru-RU" sz="2400" b="1" dirty="0" err="1">
                <a:latin typeface="Georgia" pitchFamily="18" charset="0"/>
              </a:rPr>
              <a:t>сформированности</a:t>
            </a:r>
            <a:r>
              <a:rPr lang="ru-RU" sz="2400" b="1" dirty="0">
                <a:latin typeface="Georgia" pitchFamily="18" charset="0"/>
              </a:rPr>
              <a:t> групп читательских умений:</a:t>
            </a:r>
          </a:p>
          <a:p>
            <a:endParaRPr lang="ru-RU" sz="2400" b="1" dirty="0">
              <a:latin typeface="Georgia" pitchFamily="18" charset="0"/>
            </a:endParaRPr>
          </a:p>
          <a:p>
            <a:pPr>
              <a:buFont typeface="Arial" pitchFamily="34" charset="0"/>
              <a:buChar char="•"/>
            </a:pPr>
            <a:r>
              <a:rPr lang="ru-RU" sz="2400" b="1" dirty="0">
                <a:latin typeface="Georgia" pitchFamily="18" charset="0"/>
              </a:rPr>
              <a:t> нахождение информации, заданной в явном виде;</a:t>
            </a:r>
          </a:p>
          <a:p>
            <a:pPr>
              <a:buFont typeface="Arial" pitchFamily="34" charset="0"/>
              <a:buChar char="•"/>
            </a:pPr>
            <a:r>
              <a:rPr lang="ru-RU" sz="2400" b="1" dirty="0">
                <a:latin typeface="Georgia" pitchFamily="18" charset="0"/>
              </a:rPr>
              <a:t> формулирование выводов;</a:t>
            </a:r>
          </a:p>
          <a:p>
            <a:pPr>
              <a:buFont typeface="Arial" pitchFamily="34" charset="0"/>
              <a:buChar char="•"/>
            </a:pPr>
            <a:r>
              <a:rPr lang="ru-RU" sz="2400" b="1" dirty="0">
                <a:latin typeface="Georgia" pitchFamily="18" charset="0"/>
              </a:rPr>
              <a:t> интерпретация и обобщение информации;</a:t>
            </a:r>
          </a:p>
          <a:p>
            <a:pPr>
              <a:buFont typeface="Arial" pitchFamily="34" charset="0"/>
              <a:buChar char="•"/>
            </a:pPr>
            <a:r>
              <a:rPr lang="ru-RU" sz="2400" b="1" dirty="0">
                <a:latin typeface="Georgia" pitchFamily="18" charset="0"/>
              </a:rPr>
              <a:t> анализ и оценка содержания, языковых особенностей и структуры текста.</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pic>
        <p:nvPicPr>
          <p:cNvPr id="3074" name="Picture 1692"/>
          <p:cNvPicPr>
            <a:picLocks noChangeAspect="1" noChangeArrowheads="1"/>
          </p:cNvPicPr>
          <p:nvPr/>
        </p:nvPicPr>
        <p:blipFill>
          <a:blip r:embed="rId3" cstate="print"/>
          <a:srcRect/>
          <a:stretch>
            <a:fillRect/>
          </a:stretch>
        </p:blipFill>
        <p:spPr bwMode="auto">
          <a:xfrm>
            <a:off x="302493" y="332656"/>
            <a:ext cx="8841507" cy="628674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827584" y="476672"/>
            <a:ext cx="7848872" cy="6309420"/>
          </a:xfrm>
          <a:prstGeom prst="rect">
            <a:avLst/>
          </a:prstGeom>
          <a:noFill/>
        </p:spPr>
        <p:txBody>
          <a:bodyPr wrap="square" rtlCol="0">
            <a:spAutoFit/>
          </a:bodyPr>
          <a:lstStyle/>
          <a:p>
            <a:r>
              <a:rPr lang="ru-RU" sz="2000" b="1" dirty="0">
                <a:latin typeface="Georgia" pitchFamily="18" charset="0"/>
              </a:rPr>
              <a:t>Задания для оценки читательской грамотности учащихся 6 классов на основе методологии и инструментария международных исследований PISA</a:t>
            </a:r>
            <a:endParaRPr lang="ru-RU" sz="2000" dirty="0">
              <a:latin typeface="Georgia" pitchFamily="18" charset="0"/>
            </a:endParaRPr>
          </a:p>
          <a:p>
            <a:r>
              <a:rPr lang="ru-RU" b="1" dirty="0">
                <a:latin typeface="Georgia" pitchFamily="18" charset="0"/>
              </a:rPr>
              <a:t>Тема 3. Вода. Уникальность воды </a:t>
            </a:r>
            <a:endParaRPr lang="ru-RU" dirty="0">
              <a:latin typeface="Georgia" pitchFamily="18" charset="0"/>
            </a:endParaRPr>
          </a:p>
          <a:p>
            <a:r>
              <a:rPr lang="ru-RU" dirty="0">
                <a:latin typeface="Georgia" pitchFamily="18" charset="0"/>
              </a:rPr>
              <a:t>Текст для чтения</a:t>
            </a:r>
          </a:p>
          <a:p>
            <a:r>
              <a:rPr lang="ru-RU" dirty="0"/>
              <a:t>    </a:t>
            </a:r>
            <a:r>
              <a:rPr lang="ru-RU" sz="1600" dirty="0">
                <a:latin typeface="Georgia" pitchFamily="18" charset="0"/>
              </a:rPr>
              <a:t>Океан, покрывающий почти всю нашу планету, – это вода. Тучи, облака, туманы – это тоже вода. Бескрайние ледяные просторы Арктики и Антарктиды, снеговые вершины гор – это тоже вода. Вода – самое удивительное вещество на свете. </a:t>
            </a:r>
          </a:p>
          <a:p>
            <a:r>
              <a:rPr lang="ru-RU" sz="1600" dirty="0">
                <a:latin typeface="Georgia" pitchFamily="18" charset="0"/>
              </a:rPr>
              <a:t>   Судите сами. </a:t>
            </a:r>
          </a:p>
          <a:p>
            <a:r>
              <a:rPr lang="ru-RU" sz="1600" dirty="0">
                <a:latin typeface="Georgia" pitchFamily="18" charset="0"/>
              </a:rPr>
              <a:t>   Все тела при нагревании расширяются, при охлаждении – сжимаются. Все, кроме воды. Бросьте твердый кусочек свинца в жидкий свинец, и он утонет, так как он плотнее жидкого, как и подавляющее большинство других веществ. А вода? Твердая вода – лед, имеет плотность меньше, поэтому льдины спокойно плывут по поверхности реки. Расширение воды при отвердевании вызывает разрушение горных пород. Затекая днем в трещины скал, вода ночью замерзает и отделяет куски породы. </a:t>
            </a:r>
          </a:p>
          <a:p>
            <a:r>
              <a:rPr lang="ru-RU" sz="1600" dirty="0">
                <a:latin typeface="Georgia" pitchFamily="18" charset="0"/>
              </a:rPr>
              <a:t>    Вода является хорошим теплоносителем. Поэтому теплое течение Гольфстрим влияет на погоду в Европе.</a:t>
            </a:r>
          </a:p>
          <a:p>
            <a:r>
              <a:rPr lang="ru-RU" sz="1600" dirty="0">
                <a:latin typeface="Georgia" pitchFamily="18" charset="0"/>
              </a:rPr>
              <a:t>Вода требует огромного количества теплоты для своего испарения. Вот почему там, где много воды, даже под палящими лучами солнца бывает не очень жарко. Если бы не эта особенность воды, то один за другим высохли бы мелкие водоемы, дождь испарялся бы еще в воздухе. </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4" name="TextBox 3"/>
          <p:cNvSpPr txBox="1"/>
          <p:nvPr/>
        </p:nvSpPr>
        <p:spPr>
          <a:xfrm>
            <a:off x="539552" y="404664"/>
            <a:ext cx="8280920" cy="6740307"/>
          </a:xfrm>
          <a:prstGeom prst="rect">
            <a:avLst/>
          </a:prstGeom>
          <a:noFill/>
        </p:spPr>
        <p:txBody>
          <a:bodyPr wrap="square" rtlCol="0">
            <a:spAutoFit/>
          </a:bodyPr>
          <a:lstStyle/>
          <a:p>
            <a:r>
              <a:rPr lang="ru-RU" sz="1600" b="1" dirty="0">
                <a:latin typeface="Georgia" pitchFamily="18" charset="0"/>
              </a:rPr>
              <a:t>Задания: </a:t>
            </a:r>
            <a:r>
              <a:rPr lang="ru-RU" sz="1600" dirty="0">
                <a:latin typeface="Georgia" pitchFamily="18" charset="0"/>
              </a:rPr>
              <a:t> 1. Проведите опыт по описанию: «Поведение двух капель». </a:t>
            </a:r>
          </a:p>
          <a:p>
            <a:r>
              <a:rPr lang="ru-RU" sz="1600" dirty="0">
                <a:latin typeface="Georgia" pitchFamily="18" charset="0"/>
              </a:rPr>
              <a:t>   Подготовьте для этого опыта стеклянную пластинку. Хорошо ее вымойте мылом и теплой водой. Когда она высохнет, протрите одну сторону ваткой, смоченной в одеколоне. Ничем поверхности не касайтесь, берите пластинку теперь только за края. Возьмите кусочек гладкой белой бумаги и накапайте на него стеарин со свечи, чтобы на нем получилась ровная плоская стеариновая пластинка. </a:t>
            </a:r>
          </a:p>
          <a:p>
            <a:r>
              <a:rPr lang="ru-RU" sz="1600" dirty="0">
                <a:latin typeface="Georgia" pitchFamily="18" charset="0"/>
              </a:rPr>
              <a:t>   Положите рядом стеариновую и стеклянную пластинки. Капните из пипетки на каждую из них по маленькой капле воды. На стеариновой пластинке получится полушарие диаметром примерно 3мм, а на стеклянной пластинке капля растечется. Теперь возьмите стеклянную пластинку и наклоните ее. Капля уже и так растеклась, а теперь она потечет дальше. Другая же капля будет кататься по стеарину при наклонах пластинки в разные стороны.</a:t>
            </a:r>
          </a:p>
          <a:p>
            <a:r>
              <a:rPr lang="ru-RU" sz="1600" dirty="0">
                <a:latin typeface="Georgia" pitchFamily="18" charset="0"/>
              </a:rPr>
              <a:t> 2. На основе увиденного сделайте два рисунка: капля на стеклянной пластинке и капля на стеариновой пластинке. Объясните, чем отличаются два рисунка. Какой можно сделать вывод? </a:t>
            </a:r>
          </a:p>
          <a:p>
            <a:r>
              <a:rPr lang="ru-RU" sz="1600" dirty="0">
                <a:latin typeface="Georgia" pitchFamily="18" charset="0"/>
              </a:rPr>
              <a:t>3. Найдите и подчеркните лишнее слово в ряду. Объясните своё решение: туман, иней, облако, пыль, град, водяной пар.</a:t>
            </a:r>
          </a:p>
          <a:p>
            <a:r>
              <a:rPr lang="ru-RU" sz="1600" dirty="0">
                <a:latin typeface="Georgia" pitchFamily="18" charset="0"/>
              </a:rPr>
              <a:t> 4. Выполните работу по описанию. Придумайте название для опыта. Дайте ответ на вопрос, приведенный в тексте, воспользовавшись при необходимости иными источниками информации. Налейте до краев воды в стакан. Начните осторожно опускать в воду копейки: лучше всего, если они будут соскальзывать по стенке стакана на дно. Рано или поздно вы увидите, что вода «вылезает» из стакана и не переливается через край... Продолжайте кидать монеты. Сколько их будет всего в стакане, пока, наконец, вода не начнет перетекать через край? Какой вывод можно сделать из этого опыта?</a:t>
            </a:r>
          </a:p>
          <a:p>
            <a:r>
              <a:rPr lang="ru-RU" sz="1600" dirty="0">
                <a:latin typeface="Georgia" pitchFamily="18"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611560" y="548680"/>
            <a:ext cx="7920880" cy="4955203"/>
          </a:xfrm>
          <a:prstGeom prst="rect">
            <a:avLst/>
          </a:prstGeom>
          <a:noFill/>
        </p:spPr>
        <p:txBody>
          <a:bodyPr wrap="square" rtlCol="0">
            <a:spAutoFit/>
          </a:bodyPr>
          <a:lstStyle/>
          <a:p>
            <a:pPr algn="r"/>
            <a:r>
              <a:rPr lang="ru-RU" sz="2800" b="1" dirty="0">
                <a:solidFill>
                  <a:srgbClr val="FF0000"/>
                </a:solidFill>
                <a:latin typeface="Georgia" pitchFamily="18" charset="0"/>
              </a:rPr>
              <a:t> математическая грамотность</a:t>
            </a:r>
            <a:r>
              <a:rPr lang="ru-RU" sz="2800" b="1" dirty="0">
                <a:latin typeface="Georgia" pitchFamily="18" charset="0"/>
              </a:rPr>
              <a:t>– способность человека определять и понимать роль математики в мире, </a:t>
            </a:r>
          </a:p>
          <a:p>
            <a:pPr algn="r"/>
            <a:r>
              <a:rPr lang="ru-RU" sz="2800" b="1" dirty="0">
                <a:latin typeface="Georgia" pitchFamily="18" charset="0"/>
              </a:rPr>
              <a:t>в котором он живет, высказывать хорошо обоснованные математические суждения и использовать математику так, чтобы удовлетворять в настоящем и будущем потребности, присущие созидательному, заинтересованному и мыслящему гражданину;</a:t>
            </a:r>
          </a:p>
          <a:p>
            <a:endParaRPr lang="ru-RU" dirty="0"/>
          </a:p>
          <a:p>
            <a:endParaRPr lang="ru-RU" dirty="0"/>
          </a:p>
        </p:txBody>
      </p:sp>
      <p:pic>
        <p:nvPicPr>
          <p:cNvPr id="10242" name="Picture 2" descr="https://uchebnikishkolarossii.ru/image/catalog/seo/matematika.jpg"/>
          <p:cNvPicPr>
            <a:picLocks noChangeAspect="1" noChangeArrowheads="1"/>
          </p:cNvPicPr>
          <p:nvPr/>
        </p:nvPicPr>
        <p:blipFill>
          <a:blip r:embed="rId3" cstate="print"/>
          <a:srcRect/>
          <a:stretch>
            <a:fillRect/>
          </a:stretch>
        </p:blipFill>
        <p:spPr bwMode="auto">
          <a:xfrm>
            <a:off x="323528" y="4437112"/>
            <a:ext cx="2592288" cy="210241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pic>
        <p:nvPicPr>
          <p:cNvPr id="2" name="Picture 1578"/>
          <p:cNvPicPr>
            <a:picLocks noChangeAspect="1" noChangeArrowheads="1"/>
          </p:cNvPicPr>
          <p:nvPr/>
        </p:nvPicPr>
        <p:blipFill>
          <a:blip r:embed="rId3" cstate="print"/>
          <a:srcRect/>
          <a:stretch>
            <a:fillRect/>
          </a:stretch>
        </p:blipFill>
        <p:spPr bwMode="auto">
          <a:xfrm>
            <a:off x="323528" y="332656"/>
            <a:ext cx="8496944" cy="62373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pic>
        <p:nvPicPr>
          <p:cNvPr id="2050" name="Picture 1635"/>
          <p:cNvPicPr>
            <a:picLocks noChangeAspect="1" noChangeArrowheads="1"/>
          </p:cNvPicPr>
          <p:nvPr/>
        </p:nvPicPr>
        <p:blipFill>
          <a:blip r:embed="rId3" cstate="print"/>
          <a:srcRect/>
          <a:stretch>
            <a:fillRect/>
          </a:stretch>
        </p:blipFill>
        <p:spPr bwMode="auto">
          <a:xfrm>
            <a:off x="323528" y="332656"/>
            <a:ext cx="8496944" cy="628954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1547664" y="404664"/>
            <a:ext cx="7128792" cy="5970865"/>
          </a:xfrm>
          <a:prstGeom prst="rect">
            <a:avLst/>
          </a:prstGeom>
          <a:noFill/>
        </p:spPr>
        <p:txBody>
          <a:bodyPr wrap="square" rtlCol="0">
            <a:spAutoFit/>
          </a:bodyPr>
          <a:lstStyle/>
          <a:p>
            <a:pPr algn="just"/>
            <a:r>
              <a:rPr lang="ru-RU" sz="2800" b="1" dirty="0" err="1">
                <a:solidFill>
                  <a:srgbClr val="FF0000"/>
                </a:solidFill>
                <a:latin typeface="Georgia" pitchFamily="18" charset="0"/>
              </a:rPr>
              <a:t>естественно-научная</a:t>
            </a:r>
            <a:r>
              <a:rPr lang="ru-RU" sz="2800" b="1" dirty="0">
                <a:solidFill>
                  <a:srgbClr val="FF0000"/>
                </a:solidFill>
                <a:latin typeface="Georgia" pitchFamily="18" charset="0"/>
              </a:rPr>
              <a:t> грамотность</a:t>
            </a:r>
            <a:r>
              <a:rPr lang="ru-RU" sz="2800" b="1" dirty="0">
                <a:latin typeface="Georgia" pitchFamily="18" charset="0"/>
              </a:rPr>
              <a:t>– способность использовать естественнонаучные знания для выделения проблем, которые могут быть исследованы и решены с помощью научных методов для получения выводов, основанных на наблюдениях и экспериментах. Эти выводы необходимы для понимания окружающего мира, изменений, которые вносит в него деятельность человека, чтобы принять правильные решения.</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pic>
        <p:nvPicPr>
          <p:cNvPr id="4098" name="Picture 1464"/>
          <p:cNvPicPr>
            <a:picLocks noChangeAspect="1" noChangeArrowheads="1"/>
          </p:cNvPicPr>
          <p:nvPr/>
        </p:nvPicPr>
        <p:blipFill>
          <a:blip r:embed="rId3" cstate="print"/>
          <a:srcRect/>
          <a:stretch>
            <a:fillRect/>
          </a:stretch>
        </p:blipFill>
        <p:spPr bwMode="auto">
          <a:xfrm>
            <a:off x="107504" y="332656"/>
            <a:ext cx="9036496" cy="625631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539552" y="548680"/>
            <a:ext cx="8280920" cy="5632311"/>
          </a:xfrm>
          <a:prstGeom prst="rect">
            <a:avLst/>
          </a:prstGeom>
          <a:noFill/>
        </p:spPr>
        <p:txBody>
          <a:bodyPr wrap="square" rtlCol="0">
            <a:spAutoFit/>
          </a:bodyPr>
          <a:lstStyle/>
          <a:p>
            <a:r>
              <a:rPr lang="ru-RU" sz="2400" dirty="0">
                <a:latin typeface="Georgia" pitchFamily="18" charset="0"/>
              </a:rPr>
              <a:t>        </a:t>
            </a:r>
            <a:r>
              <a:rPr lang="ru-RU" sz="2400" b="1" dirty="0">
                <a:latin typeface="Georgia" pitchFamily="18" charset="0"/>
              </a:rPr>
              <a:t>Указ Президента</a:t>
            </a:r>
          </a:p>
          <a:p>
            <a:r>
              <a:rPr lang="ru-RU" sz="2400" b="1" dirty="0">
                <a:latin typeface="Georgia" pitchFamily="18" charset="0"/>
              </a:rPr>
              <a:t>   Российской Федерации</a:t>
            </a:r>
          </a:p>
          <a:p>
            <a:r>
              <a:rPr lang="ru-RU" sz="2400" b="1" dirty="0">
                <a:latin typeface="Georgia" pitchFamily="18" charset="0"/>
              </a:rPr>
              <a:t>            от 7 мая 2018 года </a:t>
            </a:r>
          </a:p>
          <a:p>
            <a:endParaRPr lang="ru-RU" sz="2400" dirty="0">
              <a:latin typeface="Georgia" pitchFamily="18" charset="0"/>
            </a:endParaRPr>
          </a:p>
          <a:p>
            <a:endParaRPr lang="ru-RU" sz="2400" dirty="0">
              <a:latin typeface="Georgia" pitchFamily="18" charset="0"/>
            </a:endParaRPr>
          </a:p>
          <a:p>
            <a:endParaRPr lang="ru-RU" sz="2400" dirty="0">
              <a:latin typeface="Georgia" pitchFamily="18" charset="0"/>
            </a:endParaRPr>
          </a:p>
          <a:p>
            <a:r>
              <a:rPr lang="ru-RU" sz="2400" dirty="0">
                <a:latin typeface="Georgia" pitchFamily="18" charset="0"/>
              </a:rPr>
              <a:t>«О национальных целях и стратегических задачах развития Российской Федерации на период до 2024 года»</a:t>
            </a:r>
          </a:p>
          <a:p>
            <a:r>
              <a:rPr lang="ru-RU" sz="2400" b="1" dirty="0">
                <a:latin typeface="Georgia" pitchFamily="18" charset="0"/>
              </a:rPr>
              <a:t>Целевой показатель национального проекта       «Образование» </a:t>
            </a:r>
          </a:p>
          <a:p>
            <a:pPr algn="r"/>
            <a:r>
              <a:rPr lang="ru-RU" sz="2400" dirty="0">
                <a:latin typeface="Georgia" pitchFamily="18" charset="0"/>
              </a:rPr>
              <a:t>Обеспечение глобальной конкурентоспособности российского образования, вхождение Российской Федерации в число 10 ведущих стран мира </a:t>
            </a:r>
          </a:p>
          <a:p>
            <a:pPr algn="r"/>
            <a:r>
              <a:rPr lang="ru-RU" sz="2400" dirty="0">
                <a:latin typeface="Georgia" pitchFamily="18" charset="0"/>
              </a:rPr>
              <a:t>по качеству общего образования</a:t>
            </a:r>
          </a:p>
        </p:txBody>
      </p:sp>
      <p:pic>
        <p:nvPicPr>
          <p:cNvPr id="4" name="Рисунок 3" descr="1032162231_0_1_3072_1739_1280x0_80_0_0_d0ded3bc5258e836d2666138d812a43a.jpg"/>
          <p:cNvPicPr>
            <a:picLocks noChangeAspect="1"/>
          </p:cNvPicPr>
          <p:nvPr/>
        </p:nvPicPr>
        <p:blipFill>
          <a:blip r:embed="rId3" cstate="print"/>
          <a:srcRect l="4598" r="3433" b="6507"/>
          <a:stretch>
            <a:fillRect/>
          </a:stretch>
        </p:blipFill>
        <p:spPr>
          <a:xfrm>
            <a:off x="5113625" y="548680"/>
            <a:ext cx="3130783" cy="1800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pic>
        <p:nvPicPr>
          <p:cNvPr id="5122" name="Picture 1521"/>
          <p:cNvPicPr>
            <a:picLocks noChangeAspect="1" noChangeArrowheads="1"/>
          </p:cNvPicPr>
          <p:nvPr/>
        </p:nvPicPr>
        <p:blipFill>
          <a:blip r:embed="rId3" cstate="print"/>
          <a:srcRect/>
          <a:stretch>
            <a:fillRect/>
          </a:stretch>
        </p:blipFill>
        <p:spPr bwMode="auto">
          <a:xfrm>
            <a:off x="107504" y="260648"/>
            <a:ext cx="9036496" cy="639361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467544" y="620688"/>
            <a:ext cx="8208912" cy="369332"/>
          </a:xfrm>
          <a:prstGeom prst="rect">
            <a:avLst/>
          </a:prstGeom>
          <a:noFill/>
        </p:spPr>
        <p:txBody>
          <a:bodyPr wrap="square" rtlCol="0">
            <a:spAutoFit/>
          </a:bodyPr>
          <a:lstStyle/>
          <a:p>
            <a:endParaRPr lang="ru-RU" dirty="0"/>
          </a:p>
        </p:txBody>
      </p:sp>
      <p:sp>
        <p:nvSpPr>
          <p:cNvPr id="4" name="TextBox 3"/>
          <p:cNvSpPr txBox="1"/>
          <p:nvPr/>
        </p:nvSpPr>
        <p:spPr>
          <a:xfrm>
            <a:off x="1691680" y="764704"/>
            <a:ext cx="6840760" cy="4154984"/>
          </a:xfrm>
          <a:prstGeom prst="rect">
            <a:avLst/>
          </a:prstGeom>
          <a:noFill/>
        </p:spPr>
        <p:txBody>
          <a:bodyPr wrap="square" rtlCol="0">
            <a:spAutoFit/>
          </a:bodyPr>
          <a:lstStyle/>
          <a:p>
            <a:r>
              <a:rPr lang="ru-RU" sz="2400" b="1" dirty="0">
                <a:solidFill>
                  <a:srgbClr val="FF0000"/>
                </a:solidFill>
                <a:latin typeface="Georgia" pitchFamily="18" charset="0"/>
              </a:rPr>
              <a:t>Финансовая грамотность </a:t>
            </a:r>
            <a:r>
              <a:rPr lang="ru-RU" sz="2400" b="1" dirty="0">
                <a:latin typeface="Georgia" pitchFamily="18" charset="0"/>
              </a:rPr>
              <a:t>представляет собой знание и понимание финансовых понятий и финансовых рисков, а также навыки, мотивацию и уверенность, необходимые для принятия эффективных решений в разнообразных финансовых ситуациях, способствующих улучшению финансового благополучия личности и общества, а также возможности участия в экономической жизни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467544" y="620688"/>
            <a:ext cx="8208912" cy="369332"/>
          </a:xfrm>
          <a:prstGeom prst="rect">
            <a:avLst/>
          </a:prstGeom>
          <a:noFill/>
        </p:spPr>
        <p:txBody>
          <a:bodyPr wrap="square" rtlCol="0">
            <a:spAutoFit/>
          </a:bodyPr>
          <a:lstStyle/>
          <a:p>
            <a:endParaRPr lang="ru-RU" dirty="0"/>
          </a:p>
        </p:txBody>
      </p:sp>
      <p:sp>
        <p:nvSpPr>
          <p:cNvPr id="4" name="TextBox 3"/>
          <p:cNvSpPr txBox="1"/>
          <p:nvPr/>
        </p:nvSpPr>
        <p:spPr>
          <a:xfrm>
            <a:off x="539552" y="548680"/>
            <a:ext cx="7992888" cy="3200876"/>
          </a:xfrm>
          <a:prstGeom prst="rect">
            <a:avLst/>
          </a:prstGeom>
          <a:noFill/>
        </p:spPr>
        <p:txBody>
          <a:bodyPr wrap="square" rtlCol="0">
            <a:spAutoFit/>
          </a:bodyPr>
          <a:lstStyle/>
          <a:p>
            <a:r>
              <a:rPr lang="ru-RU" sz="2000" b="1" u="sng" dirty="0">
                <a:latin typeface="Georgia" pitchFamily="18" charset="0"/>
              </a:rPr>
              <a:t>9 класс ОГЭ по обществознанию</a:t>
            </a:r>
            <a:endParaRPr lang="ru-RU" sz="2000" b="1" dirty="0">
              <a:latin typeface="Georgia" pitchFamily="18" charset="0"/>
            </a:endParaRPr>
          </a:p>
          <a:p>
            <a:r>
              <a:rPr lang="ru-RU" sz="2000" b="1" dirty="0">
                <a:latin typeface="Georgia" pitchFamily="18" charset="0"/>
              </a:rPr>
              <a:t>Задание 5. Рассмотрите фотографию.</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pic>
        <p:nvPicPr>
          <p:cNvPr id="5" name="Рисунок 4" descr="finansovaya_gramotnost_kak_sostavlyayushchaya_funktsionalnoy_gramotnosti.doc_image2.jpg"/>
          <p:cNvPicPr>
            <a:picLocks noChangeAspect="1"/>
          </p:cNvPicPr>
          <p:nvPr/>
        </p:nvPicPr>
        <p:blipFill>
          <a:blip r:embed="rId3" cstate="print"/>
          <a:stretch>
            <a:fillRect/>
          </a:stretch>
        </p:blipFill>
        <p:spPr>
          <a:xfrm>
            <a:off x="2483768" y="1340768"/>
            <a:ext cx="4034626" cy="2703200"/>
          </a:xfrm>
          <a:prstGeom prst="rect">
            <a:avLst/>
          </a:prstGeom>
        </p:spPr>
      </p:pic>
      <p:sp>
        <p:nvSpPr>
          <p:cNvPr id="6" name="TextBox 5"/>
          <p:cNvSpPr txBox="1"/>
          <p:nvPr/>
        </p:nvSpPr>
        <p:spPr>
          <a:xfrm>
            <a:off x="1691680" y="4149080"/>
            <a:ext cx="7128792" cy="2523768"/>
          </a:xfrm>
          <a:prstGeom prst="rect">
            <a:avLst/>
          </a:prstGeom>
          <a:noFill/>
        </p:spPr>
        <p:txBody>
          <a:bodyPr wrap="square" rtlCol="0">
            <a:spAutoFit/>
          </a:bodyPr>
          <a:lstStyle/>
          <a:p>
            <a:r>
              <a:rPr lang="ru-RU" sz="2000" b="1" dirty="0">
                <a:latin typeface="Georgia" pitchFamily="18" charset="0"/>
              </a:rPr>
              <a:t>Какой вид экономической деятельности, осуществляемой мужчиной, изображен на иллюстрации? Используя обществоведческие знания, факты социальной жизни и личный социальный опыт, сформулируйте два правила рационального осуществления этой деятельности и кратко поясните каждое из правил.</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467544" y="620688"/>
            <a:ext cx="8208912" cy="369332"/>
          </a:xfrm>
          <a:prstGeom prst="rect">
            <a:avLst/>
          </a:prstGeom>
          <a:noFill/>
        </p:spPr>
        <p:txBody>
          <a:bodyPr wrap="square" rtlCol="0">
            <a:spAutoFit/>
          </a:bodyPr>
          <a:lstStyle/>
          <a:p>
            <a:endParaRPr lang="ru-RU" dirty="0"/>
          </a:p>
        </p:txBody>
      </p:sp>
      <p:sp>
        <p:nvSpPr>
          <p:cNvPr id="4" name="TextBox 3"/>
          <p:cNvSpPr txBox="1"/>
          <p:nvPr/>
        </p:nvSpPr>
        <p:spPr>
          <a:xfrm>
            <a:off x="539552" y="548680"/>
            <a:ext cx="7992888" cy="2215991"/>
          </a:xfrm>
          <a:prstGeom prst="rect">
            <a:avLst/>
          </a:prstGeom>
          <a:noFill/>
        </p:spPr>
        <p:txBody>
          <a:bodyPr wrap="square" rtlCol="0">
            <a:spAutoFit/>
          </a:bodyPr>
          <a:lstStyle/>
          <a:p>
            <a:r>
              <a:rPr lang="ru-RU" sz="2000" b="1" u="sng" dirty="0">
                <a:latin typeface="Georgia" pitchFamily="18" charset="0"/>
              </a:rPr>
              <a:t>ВПР по математике в 6 классе</a:t>
            </a:r>
            <a:endParaRPr lang="ru-RU" sz="2000" b="1" dirty="0">
              <a:latin typeface="Georgia" pitchFamily="18" charset="0"/>
            </a:endParaRPr>
          </a:p>
          <a:p>
            <a:r>
              <a:rPr lang="ru-RU" sz="2000" b="1" dirty="0">
                <a:latin typeface="Georgia" pitchFamily="18" charset="0"/>
              </a:rPr>
              <a:t>Задание 6</a:t>
            </a:r>
          </a:p>
          <a:p>
            <a:r>
              <a:rPr lang="ru-RU" sz="2000" b="1" dirty="0">
                <a:latin typeface="Georgia" pitchFamily="18" charset="0"/>
              </a:rPr>
              <a:t>На диаграмме представлен отчет о тратах семьи за прошедший месяц. По данным диаграммы, определите, сколько рублей потратила семья на развлечения, если известно, что на одежду было истрачено 9750 рублей?</a:t>
            </a:r>
          </a:p>
          <a:p>
            <a:endParaRPr lang="ru-RU" dirty="0"/>
          </a:p>
        </p:txBody>
      </p:sp>
      <p:pic>
        <p:nvPicPr>
          <p:cNvPr id="5" name="Рисунок 4" descr="finansovaya_gramotnost_kak_sostavlyayushchaya_funktsionalnoy_gramotnosti.doc_image4.jpg"/>
          <p:cNvPicPr>
            <a:picLocks noChangeAspect="1"/>
          </p:cNvPicPr>
          <p:nvPr/>
        </p:nvPicPr>
        <p:blipFill>
          <a:blip r:embed="rId3" cstate="print"/>
          <a:stretch>
            <a:fillRect/>
          </a:stretch>
        </p:blipFill>
        <p:spPr>
          <a:xfrm>
            <a:off x="2339752" y="2852936"/>
            <a:ext cx="5256584" cy="319694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467544" y="620688"/>
            <a:ext cx="8208912" cy="369332"/>
          </a:xfrm>
          <a:prstGeom prst="rect">
            <a:avLst/>
          </a:prstGeom>
          <a:noFill/>
        </p:spPr>
        <p:txBody>
          <a:bodyPr wrap="square" rtlCol="0">
            <a:spAutoFit/>
          </a:bodyPr>
          <a:lstStyle/>
          <a:p>
            <a:endParaRPr lang="ru-RU" dirty="0"/>
          </a:p>
        </p:txBody>
      </p:sp>
      <p:sp>
        <p:nvSpPr>
          <p:cNvPr id="4" name="TextBox 3"/>
          <p:cNvSpPr txBox="1"/>
          <p:nvPr/>
        </p:nvSpPr>
        <p:spPr>
          <a:xfrm>
            <a:off x="611560" y="548680"/>
            <a:ext cx="7920880" cy="4801314"/>
          </a:xfrm>
          <a:prstGeom prst="rect">
            <a:avLst/>
          </a:prstGeom>
          <a:noFill/>
        </p:spPr>
        <p:txBody>
          <a:bodyPr wrap="square" rtlCol="0">
            <a:spAutoFit/>
          </a:bodyPr>
          <a:lstStyle/>
          <a:p>
            <a:r>
              <a:rPr lang="ru-RU" sz="2400" b="1" dirty="0">
                <a:solidFill>
                  <a:srgbClr val="FF0000"/>
                </a:solidFill>
                <a:latin typeface="Georgia" pitchFamily="18" charset="0"/>
              </a:rPr>
              <a:t>Глобальная компетентность </a:t>
            </a:r>
            <a:r>
              <a:rPr lang="ru-RU" sz="2400" b="1" dirty="0">
                <a:latin typeface="Georgia" pitchFamily="18" charset="0"/>
              </a:rPr>
              <a:t>(глобальные компетенции) - компонент функциональной грамотности, - одна из ключевых компетенций, составляющих основу ориентации и успешного существования в современном социуме.</a:t>
            </a:r>
          </a:p>
          <a:p>
            <a:r>
              <a:rPr lang="ru-RU" sz="2400" b="1" dirty="0">
                <a:latin typeface="Georgia" pitchFamily="18" charset="0"/>
              </a:rPr>
              <a:t>Глобальные компетенции – это целостно интегрированный компонент функциональной грамотности, имеющий собственное предметное содержание, ценностную основу и нацеленный на формирование универсальных навыков.</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467544" y="620688"/>
            <a:ext cx="8208912" cy="369332"/>
          </a:xfrm>
          <a:prstGeom prst="rect">
            <a:avLst/>
          </a:prstGeom>
          <a:noFill/>
        </p:spPr>
        <p:txBody>
          <a:bodyPr wrap="square" rtlCol="0">
            <a:spAutoFit/>
          </a:bodyPr>
          <a:lstStyle/>
          <a:p>
            <a:endParaRPr lang="ru-RU" dirty="0"/>
          </a:p>
        </p:txBody>
      </p:sp>
      <p:sp>
        <p:nvSpPr>
          <p:cNvPr id="4" name="TextBox 3"/>
          <p:cNvSpPr txBox="1"/>
          <p:nvPr/>
        </p:nvSpPr>
        <p:spPr>
          <a:xfrm>
            <a:off x="1331640" y="548680"/>
            <a:ext cx="7128792" cy="4462760"/>
          </a:xfrm>
          <a:prstGeom prst="rect">
            <a:avLst/>
          </a:prstGeom>
          <a:noFill/>
        </p:spPr>
        <p:txBody>
          <a:bodyPr wrap="square" rtlCol="0">
            <a:spAutoFit/>
          </a:bodyPr>
          <a:lstStyle/>
          <a:p>
            <a:r>
              <a:rPr lang="ru-RU" sz="2400" b="1" dirty="0">
                <a:solidFill>
                  <a:srgbClr val="FF0000"/>
                </a:solidFill>
                <a:latin typeface="Georgia" pitchFamily="18" charset="0"/>
              </a:rPr>
              <a:t>В чем выражается </a:t>
            </a:r>
            <a:r>
              <a:rPr lang="ru-RU" sz="2400" b="1" dirty="0" err="1">
                <a:solidFill>
                  <a:srgbClr val="FF0000"/>
                </a:solidFill>
                <a:latin typeface="Georgia" pitchFamily="18" charset="0"/>
              </a:rPr>
              <a:t>сформированность</a:t>
            </a:r>
            <a:r>
              <a:rPr lang="ru-RU" sz="2400" b="1" dirty="0">
                <a:solidFill>
                  <a:srgbClr val="FF0000"/>
                </a:solidFill>
                <a:latin typeface="Georgia" pitchFamily="18" charset="0"/>
              </a:rPr>
              <a:t> глобальных компетенций?</a:t>
            </a:r>
          </a:p>
          <a:p>
            <a:endParaRPr lang="ru-RU" sz="2400" b="1" dirty="0">
              <a:solidFill>
                <a:srgbClr val="FF0000"/>
              </a:solidFill>
              <a:latin typeface="Georgia" pitchFamily="18" charset="0"/>
            </a:endParaRPr>
          </a:p>
          <a:p>
            <a:r>
              <a:rPr lang="ru-RU" sz="2400" b="1" dirty="0">
                <a:latin typeface="Georgia" pitchFamily="18" charset="0"/>
              </a:rPr>
              <a:t>• критически рассматривать локальные, глобальные и межкультурные проблемы;</a:t>
            </a:r>
          </a:p>
          <a:p>
            <a:r>
              <a:rPr lang="ru-RU" sz="2400" b="1" dirty="0">
                <a:latin typeface="Georgia" pitchFamily="18" charset="0"/>
              </a:rPr>
              <a:t>• понимать и ценить различные взгляды и мировоззрения;</a:t>
            </a:r>
          </a:p>
          <a:p>
            <a:r>
              <a:rPr lang="ru-RU" sz="2400" b="1" dirty="0">
                <a:latin typeface="Georgia" pitchFamily="18" charset="0"/>
              </a:rPr>
              <a:t>• успешно и уважительно и взаимодействовать с другими;</a:t>
            </a:r>
          </a:p>
          <a:p>
            <a:r>
              <a:rPr lang="ru-RU" sz="2400" b="1" dirty="0">
                <a:latin typeface="Georgia" pitchFamily="18" charset="0"/>
              </a:rPr>
              <a:t>• действовать в интересах коллективного благополучия и устойчивого развития.</a:t>
            </a:r>
          </a:p>
          <a:p>
            <a:endParaRPr lang="ru-RU" sz="2000" b="1" dirty="0">
              <a:solidFill>
                <a:srgbClr val="FF0000"/>
              </a:solidFill>
              <a:latin typeface="Georgi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467544" y="620688"/>
            <a:ext cx="8208912" cy="369332"/>
          </a:xfrm>
          <a:prstGeom prst="rect">
            <a:avLst/>
          </a:prstGeom>
          <a:noFill/>
        </p:spPr>
        <p:txBody>
          <a:bodyPr wrap="square" rtlCol="0">
            <a:spAutoFit/>
          </a:bodyPr>
          <a:lstStyle/>
          <a:p>
            <a:endParaRPr lang="ru-RU" dirty="0"/>
          </a:p>
        </p:txBody>
      </p:sp>
      <p:sp>
        <p:nvSpPr>
          <p:cNvPr id="4" name="TextBox 3"/>
          <p:cNvSpPr txBox="1"/>
          <p:nvPr/>
        </p:nvSpPr>
        <p:spPr>
          <a:xfrm>
            <a:off x="539552" y="548680"/>
            <a:ext cx="7992888" cy="4678204"/>
          </a:xfrm>
          <a:prstGeom prst="rect">
            <a:avLst/>
          </a:prstGeom>
          <a:noFill/>
        </p:spPr>
        <p:txBody>
          <a:bodyPr wrap="square" rtlCol="0">
            <a:spAutoFit/>
          </a:bodyPr>
          <a:lstStyle/>
          <a:p>
            <a:r>
              <a:rPr lang="ru-RU" sz="2000" b="1" dirty="0">
                <a:latin typeface="Georgia" pitchFamily="18" charset="0"/>
              </a:rPr>
              <a:t>Содержание</a:t>
            </a:r>
          </a:p>
          <a:p>
            <a:r>
              <a:rPr lang="ru-RU" sz="2000" b="1" dirty="0">
                <a:latin typeface="Georgia" pitchFamily="18" charset="0"/>
              </a:rPr>
              <a:t>Глобальные проблемы:                                                                                             </a:t>
            </a:r>
          </a:p>
          <a:p>
            <a:r>
              <a:rPr lang="ru-RU" sz="2000" b="1" dirty="0">
                <a:latin typeface="Georgia" pitchFamily="18" charset="0"/>
              </a:rPr>
              <a:t>война и мир,</a:t>
            </a:r>
          </a:p>
          <a:p>
            <a:r>
              <a:rPr lang="ru-RU" sz="2000" b="1" dirty="0">
                <a:latin typeface="Georgia" pitchFamily="18" charset="0"/>
              </a:rPr>
              <a:t>международный терроризм,</a:t>
            </a:r>
          </a:p>
          <a:p>
            <a:r>
              <a:rPr lang="ru-RU" sz="2000" b="1" dirty="0">
                <a:latin typeface="Georgia" pitchFamily="18" charset="0"/>
              </a:rPr>
              <a:t>«Север – Юг»,</a:t>
            </a:r>
          </a:p>
          <a:p>
            <a:r>
              <a:rPr lang="ru-RU" sz="2000" b="1" dirty="0">
                <a:latin typeface="Georgia" pitchFamily="18" charset="0"/>
              </a:rPr>
              <a:t>изменение климата,</a:t>
            </a:r>
          </a:p>
          <a:p>
            <a:r>
              <a:rPr lang="ru-RU" sz="2000" b="1" dirty="0">
                <a:latin typeface="Georgia" pitchFamily="18" charset="0"/>
              </a:rPr>
              <a:t>мировой океан, вода (дефицит </a:t>
            </a:r>
          </a:p>
          <a:p>
            <a:r>
              <a:rPr lang="ru-RU" sz="2000" b="1" dirty="0">
                <a:latin typeface="Georgia" pitchFamily="18" charset="0"/>
              </a:rPr>
              <a:t>воды, доступ к чистой воде),</a:t>
            </a:r>
          </a:p>
          <a:p>
            <a:r>
              <a:rPr lang="ru-RU" sz="2000" b="1" dirty="0">
                <a:latin typeface="Georgia" pitchFamily="18" charset="0"/>
              </a:rPr>
              <a:t>демографическая проблема,</a:t>
            </a:r>
          </a:p>
          <a:p>
            <a:r>
              <a:rPr lang="ru-RU" sz="2000" b="1" dirty="0">
                <a:latin typeface="Georgia" pitchFamily="18" charset="0"/>
              </a:rPr>
              <a:t>продовольственная проблема,</a:t>
            </a:r>
          </a:p>
          <a:p>
            <a:r>
              <a:rPr lang="ru-RU" sz="2000" b="1" dirty="0">
                <a:latin typeface="Georgia" pitchFamily="18" charset="0"/>
              </a:rPr>
              <a:t>миграция и беженцы,</a:t>
            </a:r>
          </a:p>
          <a:p>
            <a:r>
              <a:rPr lang="ru-RU" sz="2000" b="1" dirty="0">
                <a:latin typeface="Georgia" pitchFamily="18" charset="0"/>
              </a:rPr>
              <a:t>энергетическая и сырьевая </a:t>
            </a:r>
          </a:p>
          <a:p>
            <a:r>
              <a:rPr lang="ru-RU" sz="2000" b="1" dirty="0">
                <a:latin typeface="Georgia" pitchFamily="18" charset="0"/>
              </a:rPr>
              <a:t>проблемы,</a:t>
            </a:r>
          </a:p>
          <a:p>
            <a:r>
              <a:rPr lang="ru-RU" sz="2000" b="1" dirty="0" err="1">
                <a:latin typeface="Georgia" pitchFamily="18" charset="0"/>
              </a:rPr>
              <a:t>гендерное</a:t>
            </a:r>
            <a:r>
              <a:rPr lang="ru-RU" sz="2000" b="1" dirty="0">
                <a:latin typeface="Georgia" pitchFamily="18" charset="0"/>
              </a:rPr>
              <a:t> равенство и т.д.</a:t>
            </a:r>
          </a:p>
          <a:p>
            <a:endParaRPr lang="ru-RU" dirty="0"/>
          </a:p>
        </p:txBody>
      </p:sp>
      <p:sp>
        <p:nvSpPr>
          <p:cNvPr id="6" name="TextBox 5"/>
          <p:cNvSpPr txBox="1"/>
          <p:nvPr/>
        </p:nvSpPr>
        <p:spPr>
          <a:xfrm>
            <a:off x="5148064" y="548680"/>
            <a:ext cx="3384376" cy="6935425"/>
          </a:xfrm>
          <a:prstGeom prst="rect">
            <a:avLst/>
          </a:prstGeom>
          <a:noFill/>
        </p:spPr>
        <p:txBody>
          <a:bodyPr wrap="square" rtlCol="0">
            <a:spAutoFit/>
          </a:bodyPr>
          <a:lstStyle/>
          <a:p>
            <a:endParaRPr lang="ru-RU" sz="2000" b="1" dirty="0">
              <a:latin typeface="Georgia" pitchFamily="18" charset="0"/>
            </a:endParaRPr>
          </a:p>
          <a:p>
            <a:r>
              <a:rPr lang="ru-RU" sz="2000" b="1" dirty="0">
                <a:latin typeface="Georgia" pitchFamily="18" charset="0"/>
              </a:rPr>
              <a:t>Знания в области межкультурного взаимодействия:</a:t>
            </a:r>
          </a:p>
          <a:p>
            <a:r>
              <a:rPr lang="ru-RU" sz="2000" b="1" dirty="0">
                <a:latin typeface="Georgia" pitchFamily="18" charset="0"/>
              </a:rPr>
              <a:t>семья,</a:t>
            </a:r>
          </a:p>
          <a:p>
            <a:r>
              <a:rPr lang="ru-RU" sz="2000" b="1" dirty="0">
                <a:latin typeface="Georgia" pitchFamily="18" charset="0"/>
              </a:rPr>
              <a:t>природа,</a:t>
            </a:r>
          </a:p>
          <a:p>
            <a:r>
              <a:rPr lang="ru-RU" sz="2000" b="1" dirty="0">
                <a:latin typeface="Georgia" pitchFamily="18" charset="0"/>
              </a:rPr>
              <a:t>образование,</a:t>
            </a:r>
          </a:p>
          <a:p>
            <a:r>
              <a:rPr lang="ru-RU" sz="2000" b="1" dirty="0">
                <a:latin typeface="Georgia" pitchFamily="18" charset="0"/>
              </a:rPr>
              <a:t>здоровье (здравоохранение,</a:t>
            </a:r>
          </a:p>
          <a:p>
            <a:r>
              <a:rPr lang="ru-RU" sz="2000" b="1" dirty="0">
                <a:latin typeface="Georgia" pitchFamily="18" charset="0"/>
              </a:rPr>
              <a:t>питание),</a:t>
            </a:r>
          </a:p>
          <a:p>
            <a:r>
              <a:rPr lang="ru-RU" sz="2000" b="1" dirty="0">
                <a:latin typeface="Georgia" pitchFamily="18" charset="0"/>
              </a:rPr>
              <a:t>традиции и обычаи,</a:t>
            </a:r>
          </a:p>
          <a:p>
            <a:r>
              <a:rPr lang="ru-RU" sz="2000" b="1" dirty="0">
                <a:latin typeface="Georgia" pitchFamily="18" charset="0"/>
              </a:rPr>
              <a:t>человек и государство (права человека)</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dirty="0"/>
              <a:t> </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467544" y="620688"/>
            <a:ext cx="8208912" cy="369332"/>
          </a:xfrm>
          <a:prstGeom prst="rect">
            <a:avLst/>
          </a:prstGeom>
          <a:noFill/>
        </p:spPr>
        <p:txBody>
          <a:bodyPr wrap="square" rtlCol="0">
            <a:spAutoFit/>
          </a:bodyPr>
          <a:lstStyle/>
          <a:p>
            <a:endParaRPr lang="ru-RU" dirty="0"/>
          </a:p>
        </p:txBody>
      </p:sp>
      <p:sp>
        <p:nvSpPr>
          <p:cNvPr id="6" name="TextBox 5"/>
          <p:cNvSpPr txBox="1"/>
          <p:nvPr/>
        </p:nvSpPr>
        <p:spPr>
          <a:xfrm>
            <a:off x="5148064" y="548680"/>
            <a:ext cx="3384376" cy="3170099"/>
          </a:xfrm>
          <a:prstGeom prst="rect">
            <a:avLst/>
          </a:prstGeom>
          <a:noFill/>
        </p:spPr>
        <p:txBody>
          <a:bodyPr wrap="square" rtlCol="0">
            <a:spAutoFit/>
          </a:bodyPr>
          <a:lstStyle/>
          <a:p>
            <a:endParaRPr lang="ru-RU" sz="2000" b="1" dirty="0">
              <a:latin typeface="Georgia" pitchFamily="18" charset="0"/>
            </a:endParaRP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dirty="0"/>
              <a:t> </a:t>
            </a:r>
          </a:p>
          <a:p>
            <a:endParaRPr lang="ru-RU" dirty="0"/>
          </a:p>
        </p:txBody>
      </p:sp>
      <p:sp>
        <p:nvSpPr>
          <p:cNvPr id="7" name="Прямоугольник 6"/>
          <p:cNvSpPr/>
          <p:nvPr/>
        </p:nvSpPr>
        <p:spPr>
          <a:xfrm>
            <a:off x="2286000" y="2551837"/>
            <a:ext cx="4572000" cy="369332"/>
          </a:xfrm>
          <a:prstGeom prst="rect">
            <a:avLst/>
          </a:prstGeom>
        </p:spPr>
        <p:txBody>
          <a:bodyPr>
            <a:spAutoFit/>
          </a:bodyPr>
          <a:lstStyle/>
          <a:p>
            <a:endParaRPr lang="ru-RU" dirty="0"/>
          </a:p>
        </p:txBody>
      </p:sp>
      <p:sp>
        <p:nvSpPr>
          <p:cNvPr id="7169" name="AutoShape 1" descr="https://docviewer.yandex.ru/view/340857650/htmlimage?id=523nw-jyoilgiakfnzeelmqait6p3pzg029qbecpixhkd0m00eaduv6ps0gn5yrkr8fzobbc22q9l1pcqee9b2bc6bic7nwgtbkrgo702&amp;width=960&amp;height=540&amp;name=bg-22.png&amp;dsid=cd1383bbd88c3b3862e435542d578d60"/>
          <p:cNvSpPr>
            <a:spLocks noChangeAspect="1" noChangeArrowheads="1"/>
          </p:cNvSpPr>
          <p:nvPr/>
        </p:nvSpPr>
        <p:spPr bwMode="auto">
          <a:xfrm>
            <a:off x="0" y="0"/>
            <a:ext cx="9144000" cy="51435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sz="1100" b="0" i="0" u="none" strike="noStrike" cap="none" normalizeH="0" baseline="0">
                <a:ln>
                  <a:noFill/>
                </a:ln>
                <a:solidFill>
                  <a:srgbClr val="262633"/>
                </a:solidFill>
                <a:effectLst/>
                <a:latin typeface="YS Text"/>
                <a:cs typeface="Arial" pitchFamily="34" charset="0"/>
              </a:rPr>
            </a:b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7171" name="AutoShape 3" descr="https://docviewer.yandex.ru/view/340857650/htmlimage?id=523nw-jyoilgiakfnzeelmqait6p3pzg029qbecpixhkd0m00eaduv6ps0gn5yrkr8fzobbc22q9l1pcqee9b2bc6bic7nwgtbkrgo702&amp;width=960&amp;height=540&amp;name=bg-22.png&amp;dsid=cd1383bbd88c3b3862e435542d578d60"/>
          <p:cNvSpPr>
            <a:spLocks noChangeAspect="1" noChangeArrowheads="1"/>
          </p:cNvSpPr>
          <p:nvPr/>
        </p:nvSpPr>
        <p:spPr bwMode="auto">
          <a:xfrm>
            <a:off x="0" y="0"/>
            <a:ext cx="9144000" cy="51435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sz="1100" b="0" i="0" u="none" strike="noStrike" cap="none" normalizeH="0" baseline="0">
                <a:ln>
                  <a:noFill/>
                </a:ln>
                <a:solidFill>
                  <a:srgbClr val="262633"/>
                </a:solidFill>
                <a:effectLst/>
                <a:latin typeface="YS Text"/>
                <a:cs typeface="Arial" pitchFamily="34" charset="0"/>
              </a:rPr>
            </a:br>
            <a:endParaRPr kumimoji="0" lang="ru-RU" sz="1800" b="0" i="0" u="none" strike="noStrike" cap="none" normalizeH="0" baseline="0">
              <a:ln>
                <a:noFill/>
              </a:ln>
              <a:solidFill>
                <a:schemeClr val="tx1"/>
              </a:solidFill>
              <a:effectLst/>
              <a:latin typeface="Arial" pitchFamily="34" charset="0"/>
              <a:cs typeface="Arial" pitchFamily="34" charset="0"/>
            </a:endParaRPr>
          </a:p>
        </p:txBody>
      </p:sp>
      <p:pic>
        <p:nvPicPr>
          <p:cNvPr id="7174" name="Picture 6" descr="https://xn--j1ahfl.xn--p1ai/data/ppt_to_html/u357050/p247298/img8.jpg"/>
          <p:cNvPicPr>
            <a:picLocks noChangeAspect="1" noChangeArrowheads="1"/>
          </p:cNvPicPr>
          <p:nvPr/>
        </p:nvPicPr>
        <p:blipFill>
          <a:blip r:embed="rId3" cstate="print"/>
          <a:srcRect l="1442" t="5769" r="1923" b="9615"/>
          <a:stretch>
            <a:fillRect/>
          </a:stretch>
        </p:blipFill>
        <p:spPr bwMode="auto">
          <a:xfrm>
            <a:off x="107504" y="332656"/>
            <a:ext cx="4824536" cy="3240360"/>
          </a:xfrm>
          <a:prstGeom prst="rect">
            <a:avLst/>
          </a:prstGeom>
          <a:noFill/>
        </p:spPr>
      </p:pic>
      <p:sp>
        <p:nvSpPr>
          <p:cNvPr id="12" name="TextBox 11"/>
          <p:cNvSpPr txBox="1"/>
          <p:nvPr/>
        </p:nvSpPr>
        <p:spPr>
          <a:xfrm>
            <a:off x="1691680" y="3501008"/>
            <a:ext cx="7128792" cy="2246769"/>
          </a:xfrm>
          <a:prstGeom prst="rect">
            <a:avLst/>
          </a:prstGeom>
          <a:noFill/>
        </p:spPr>
        <p:txBody>
          <a:bodyPr wrap="square" rtlCol="0">
            <a:spAutoFit/>
          </a:bodyPr>
          <a:lstStyle/>
          <a:p>
            <a:pPr marL="457200" indent="-457200">
              <a:buAutoNum type="arabicPeriod"/>
            </a:pPr>
            <a:r>
              <a:rPr lang="ru-RU" sz="2000" dirty="0">
                <a:latin typeface="Georgia" pitchFamily="18" charset="0"/>
              </a:rPr>
              <a:t>Основываясь на информации текста, укажите, для чего дети подобрали котенка. Выберите верный ответ. 1) Дети подобрали котёнка, чтобы играть с ним. </a:t>
            </a:r>
          </a:p>
          <a:p>
            <a:pPr marL="457200" indent="-457200"/>
            <a:r>
              <a:rPr lang="ru-RU" sz="2000" dirty="0">
                <a:latin typeface="Georgia" pitchFamily="18" charset="0"/>
              </a:rPr>
              <a:t>       2) Дети подобрали котёнка, чтобы покормить его. </a:t>
            </a:r>
          </a:p>
          <a:p>
            <a:pPr marL="457200" indent="-457200"/>
            <a:r>
              <a:rPr lang="ru-RU" sz="2000" dirty="0">
                <a:latin typeface="Georgia" pitchFamily="18" charset="0"/>
              </a:rPr>
              <a:t>       3) Дети подобрали котёнка, чтобы рассказать о нём родителям. </a:t>
            </a:r>
          </a:p>
          <a:p>
            <a:pPr marL="457200" indent="-457200"/>
            <a:r>
              <a:rPr lang="ru-RU" sz="2000" dirty="0">
                <a:latin typeface="Georgia" pitchFamily="18" charset="0"/>
              </a:rPr>
              <a:t>       4) Дети подобрали котёнка, чтобы спасти ему жизнь.</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611560" y="548680"/>
            <a:ext cx="7920880" cy="646331"/>
          </a:xfrm>
          <a:prstGeom prst="rect">
            <a:avLst/>
          </a:prstGeom>
          <a:noFill/>
        </p:spPr>
        <p:txBody>
          <a:bodyPr wrap="square" rtlCol="0">
            <a:spAutoFit/>
          </a:bodyPr>
          <a:lstStyle/>
          <a:p>
            <a:endParaRPr lang="ru-RU" dirty="0"/>
          </a:p>
          <a:p>
            <a:endParaRPr lang="ru-RU" dirty="0"/>
          </a:p>
        </p:txBody>
      </p:sp>
      <p:sp>
        <p:nvSpPr>
          <p:cNvPr id="4" name="TextBox 3"/>
          <p:cNvSpPr txBox="1"/>
          <p:nvPr/>
        </p:nvSpPr>
        <p:spPr>
          <a:xfrm>
            <a:off x="539552" y="548680"/>
            <a:ext cx="7992888" cy="1477328"/>
          </a:xfrm>
          <a:prstGeom prst="rect">
            <a:avLst/>
          </a:prstGeom>
          <a:noFill/>
        </p:spPr>
        <p:txBody>
          <a:bodyPr wrap="square" rtlCol="0">
            <a:spAutoFit/>
          </a:bodyPr>
          <a:lstStyle/>
          <a:p>
            <a:r>
              <a:rPr lang="ru-RU" dirty="0"/>
              <a:t>5. Возвращаясь домой, школьники обсуждали поступок владельцев автомобиля. Серёжа сказал: «В больших городах часто можно встретить бездомных животных – собак и кошек. Этим животным нужна помощь, их жизнь всегда находится под угрозой». Какие из следующих действий помогут решить проблему, о которой говорит Серёжа, а какие – не помогут?</a:t>
            </a:r>
          </a:p>
        </p:txBody>
      </p:sp>
      <p:pic>
        <p:nvPicPr>
          <p:cNvPr id="18434" name="Picture 2" descr="https://xn--j1ahfl.xn--p1ai/data/ppt_to_html/u357050/p247298/img11.jpg"/>
          <p:cNvPicPr>
            <a:picLocks noChangeAspect="1" noChangeArrowheads="1"/>
          </p:cNvPicPr>
          <p:nvPr/>
        </p:nvPicPr>
        <p:blipFill>
          <a:blip r:embed="rId3" cstate="print"/>
          <a:srcRect/>
          <a:stretch>
            <a:fillRect/>
          </a:stretch>
        </p:blipFill>
        <p:spPr bwMode="auto">
          <a:xfrm>
            <a:off x="1907704" y="2132856"/>
            <a:ext cx="5733323" cy="429999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1403648" y="404664"/>
            <a:ext cx="7344816" cy="6791990"/>
          </a:xfrm>
          <a:prstGeom prst="rect">
            <a:avLst/>
          </a:prstGeom>
          <a:noFill/>
        </p:spPr>
        <p:txBody>
          <a:bodyPr wrap="square" rtlCol="0">
            <a:spAutoFit/>
          </a:bodyPr>
          <a:lstStyle/>
          <a:p>
            <a:r>
              <a:rPr lang="ru-RU" sz="2400" b="1" dirty="0">
                <a:latin typeface="Georgia" pitchFamily="18" charset="0"/>
              </a:rPr>
              <a:t>Особенности заданий для формирования и оценки функциональной грамотности</a:t>
            </a:r>
          </a:p>
          <a:p>
            <a:r>
              <a:rPr lang="ru-RU" sz="2400" dirty="0"/>
              <a:t>Задачи, поставленные вне предметной области и решаемые с помощью предметных знаний</a:t>
            </a:r>
          </a:p>
          <a:p>
            <a:pPr>
              <a:buFont typeface="Arial" pitchFamily="34" charset="0"/>
              <a:buChar char="•"/>
            </a:pPr>
            <a:r>
              <a:rPr lang="ru-RU" sz="2400" dirty="0"/>
              <a:t> В каждом из заданий описываются жизненная ситуация, как правило, близкая и понятная учащемуся.</a:t>
            </a:r>
          </a:p>
          <a:p>
            <a:pPr>
              <a:buFont typeface="Arial" pitchFamily="34" charset="0"/>
              <a:buChar char="•"/>
            </a:pPr>
            <a:r>
              <a:rPr lang="ru-RU" sz="2400" dirty="0"/>
              <a:t> Контекст заданий близок к проблемным ситуациям, возникающим в повседневной жизни.</a:t>
            </a:r>
          </a:p>
          <a:p>
            <a:pPr>
              <a:buFont typeface="Arial" pitchFamily="34" charset="0"/>
              <a:buChar char="•"/>
            </a:pPr>
            <a:r>
              <a:rPr lang="ru-RU" sz="2400" dirty="0"/>
              <a:t> Ситуация требует осознанного выбора модели поведения.</a:t>
            </a:r>
          </a:p>
          <a:p>
            <a:pPr>
              <a:buFont typeface="Arial" pitchFamily="34" charset="0"/>
              <a:buChar char="•"/>
            </a:pPr>
            <a:r>
              <a:rPr lang="ru-RU" sz="2400" dirty="0"/>
              <a:t> Вопросы изложены простым, ясным языком.</a:t>
            </a:r>
          </a:p>
          <a:p>
            <a:pPr>
              <a:buFont typeface="Arial" pitchFamily="34" charset="0"/>
              <a:buChar char="•"/>
            </a:pPr>
            <a:r>
              <a:rPr lang="ru-RU" sz="2400" dirty="0"/>
              <a:t> Требуется перевод с обыденного языка на язык предметной области (математики, физики и др.).</a:t>
            </a:r>
          </a:p>
          <a:p>
            <a:pPr>
              <a:buFont typeface="Arial" pitchFamily="34" charset="0"/>
              <a:buChar char="•"/>
            </a:pPr>
            <a:r>
              <a:rPr lang="ru-RU" sz="2400" dirty="0"/>
              <a:t>  Используются разные форматы представления информации: рисунки, таблицы, диаграммы, комиксы и др.</a:t>
            </a:r>
          </a:p>
          <a:p>
            <a:endParaRPr lang="ru-RU" sz="2400" b="1" dirty="0">
              <a:latin typeface="Georgia"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899592" y="548680"/>
            <a:ext cx="7632848" cy="5909310"/>
          </a:xfrm>
          <a:prstGeom prst="rect">
            <a:avLst/>
          </a:prstGeom>
          <a:noFill/>
        </p:spPr>
        <p:txBody>
          <a:bodyPr wrap="square" rtlCol="0">
            <a:spAutoFit/>
          </a:bodyPr>
          <a:lstStyle/>
          <a:p>
            <a:r>
              <a:rPr lang="ru-RU" sz="2400" b="1" dirty="0">
                <a:latin typeface="Georgia" pitchFamily="18" charset="0"/>
              </a:rPr>
              <a:t>В обновлённых ФГОС, которые вступили в силу с 1 сентября 2022 года сформулированы максимально </a:t>
            </a:r>
            <a:r>
              <a:rPr lang="ru-RU" sz="2400" b="1" i="1" dirty="0">
                <a:latin typeface="Georgia" pitchFamily="18" charset="0"/>
              </a:rPr>
              <a:t>конкретные требования</a:t>
            </a:r>
            <a:r>
              <a:rPr lang="ru-RU" sz="2400" b="1" dirty="0">
                <a:latin typeface="Georgia" pitchFamily="18" charset="0"/>
              </a:rPr>
              <a:t> к предметам всей школьной программы соответствующего уровня, позволяющие ответить на вопросы:</a:t>
            </a:r>
          </a:p>
          <a:p>
            <a:pPr algn="ctr"/>
            <a:r>
              <a:rPr lang="ru-RU" sz="2400" b="1" dirty="0">
                <a:latin typeface="Georgia" pitchFamily="18" charset="0"/>
              </a:rPr>
              <a:t>что конкретно школьник будет знать,</a:t>
            </a:r>
          </a:p>
          <a:p>
            <a:pPr algn="ctr"/>
            <a:r>
              <a:rPr lang="ru-RU" sz="2400" b="1" dirty="0">
                <a:latin typeface="Georgia" pitchFamily="18" charset="0"/>
              </a:rPr>
              <a:t>чем овладеет</a:t>
            </a:r>
          </a:p>
          <a:p>
            <a:pPr algn="ctr"/>
            <a:r>
              <a:rPr lang="ru-RU" sz="2400" b="1" dirty="0">
                <a:latin typeface="Georgia" pitchFamily="18" charset="0"/>
              </a:rPr>
              <a:t>и что освоит.</a:t>
            </a:r>
          </a:p>
          <a:p>
            <a:pPr algn="ctr"/>
            <a:endParaRPr lang="ru-RU" sz="2400" b="1" dirty="0">
              <a:latin typeface="Georgia" pitchFamily="18" charset="0"/>
            </a:endParaRPr>
          </a:p>
          <a:p>
            <a:pPr algn="ctr"/>
            <a:r>
              <a:rPr lang="ru-RU" sz="2400" b="1" dirty="0">
                <a:latin typeface="Georgia" pitchFamily="18" charset="0"/>
              </a:rPr>
              <a:t>п.34.2 «… должны создаваться условия, обеспечивающие возможность</a:t>
            </a:r>
            <a:endParaRPr lang="ru-RU" sz="2400" dirty="0">
              <a:latin typeface="Georgia" pitchFamily="18" charset="0"/>
            </a:endParaRPr>
          </a:p>
          <a:p>
            <a:pPr algn="ctr"/>
            <a:r>
              <a:rPr lang="ru-RU" sz="2400" b="1" dirty="0">
                <a:latin typeface="Georgia" pitchFamily="18" charset="0"/>
              </a:rPr>
              <a:t>формирования функциональной грамотности обучающихся</a:t>
            </a:r>
            <a:endParaRPr lang="ru-RU" sz="2400" dirty="0">
              <a:latin typeface="Georgia" pitchFamily="18" charset="0"/>
            </a:endParaRPr>
          </a:p>
          <a:p>
            <a:pPr algn="ctr"/>
            <a:endParaRPr lang="ru-RU" sz="2400" b="1" dirty="0">
              <a:latin typeface="Georgia" pitchFamily="18" charset="0"/>
            </a:endParaRP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611560" y="548680"/>
            <a:ext cx="7920880" cy="6186309"/>
          </a:xfrm>
          <a:prstGeom prst="rect">
            <a:avLst/>
          </a:prstGeom>
          <a:noFill/>
        </p:spPr>
        <p:txBody>
          <a:bodyPr wrap="square" rtlCol="0">
            <a:spAutoFit/>
          </a:bodyPr>
          <a:lstStyle/>
          <a:p>
            <a:pPr fontAlgn="base"/>
            <a:r>
              <a:rPr lang="ru-RU" b="1" dirty="0"/>
              <a:t>Финансовая грамотность</a:t>
            </a:r>
            <a:r>
              <a:rPr lang="ru-RU" dirty="0"/>
              <a:t> – знание и понимание финансовых понятий и финансовых рисков, а также навыки, мотивацию и уверенность, необходимые для принятия эффективных решений в разнообразных финансовых ситуациях, способствующих улучшению финансового благополучия личности и общества, а также возможности участия в экономической жизни.</a:t>
            </a:r>
          </a:p>
          <a:p>
            <a:pPr fontAlgn="base"/>
            <a:r>
              <a:rPr lang="ru-RU" b="1" dirty="0" err="1"/>
              <a:t>Креативное</a:t>
            </a:r>
            <a:r>
              <a:rPr lang="ru-RU" b="1" dirty="0"/>
              <a:t> мышление</a:t>
            </a:r>
            <a:r>
              <a:rPr lang="ru-RU" dirty="0"/>
              <a:t>.</a:t>
            </a:r>
          </a:p>
          <a:p>
            <a:pPr fontAlgn="base"/>
            <a:r>
              <a:rPr lang="ru-RU" b="1" dirty="0"/>
              <a:t>Глобальные компетенции. </a:t>
            </a:r>
            <a:r>
              <a:rPr lang="ru-RU" dirty="0"/>
              <a:t>Под глобальными компетенциями в исследовании понимаются способности:</a:t>
            </a:r>
          </a:p>
          <a:p>
            <a:pPr fontAlgn="base"/>
            <a:r>
              <a:rPr lang="ru-RU" dirty="0"/>
              <a:t> </a:t>
            </a:r>
          </a:p>
          <a:p>
            <a:pPr fontAlgn="base"/>
            <a:r>
              <a:rPr lang="ru-RU" dirty="0"/>
              <a:t>- критически рассматривать с различных точек зрения проблемы глобального характера и межкультурного взаимодействия;</a:t>
            </a:r>
          </a:p>
          <a:p>
            <a:pPr fontAlgn="base"/>
            <a:r>
              <a:rPr lang="ru-RU" dirty="0"/>
              <a:t>- осознавать, как культурные, религиозные, политические, расовые и иные различия влияют на восприятие, суждения и взгляды людей;</a:t>
            </a:r>
          </a:p>
          <a:p>
            <a:pPr fontAlgn="base"/>
            <a:r>
              <a:rPr lang="ru-RU" dirty="0"/>
              <a:t>- вступать в открытое, уважительное и эффективное взаимодействие с другими людьми на основе разделяемого всеми уважения к человеческому достоинству.</a:t>
            </a:r>
          </a:p>
          <a:p>
            <a:pPr fontAlgn="base"/>
            <a:r>
              <a:rPr lang="ru-RU" dirty="0"/>
              <a:t>Глобальные компетенции включают способность эффективно действовать индивидуально или в группе в различных ситуациях. Оцениваются также заинтересованность и осведомленность о глобальных тенденциях развития, управление поведением, открытость к новому, эмоциональное восприятие нового.</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0" y="-38100"/>
            <a:ext cx="9753600" cy="6896100"/>
          </a:xfrm>
          <a:prstGeom prst="rect">
            <a:avLst/>
          </a:prstGeom>
          <a:noFill/>
        </p:spPr>
      </p:pic>
      <p:grpSp>
        <p:nvGrpSpPr>
          <p:cNvPr id="6146" name="Group 20473"/>
          <p:cNvGrpSpPr>
            <a:grpSpLocks/>
          </p:cNvGrpSpPr>
          <p:nvPr/>
        </p:nvGrpSpPr>
        <p:grpSpPr bwMode="auto">
          <a:xfrm>
            <a:off x="395536" y="0"/>
            <a:ext cx="9095656" cy="6597352"/>
            <a:chOff x="0" y="0"/>
            <a:chExt cx="12192000" cy="5893308"/>
          </a:xfrm>
        </p:grpSpPr>
        <p:sp>
          <p:nvSpPr>
            <p:cNvPr id="24635" name="Shape 24635"/>
            <p:cNvSpPr>
              <a:spLocks/>
            </p:cNvSpPr>
            <p:nvPr/>
          </p:nvSpPr>
          <p:spPr bwMode="auto">
            <a:xfrm>
              <a:off x="0" y="38100"/>
              <a:ext cx="4319016" cy="45720"/>
            </a:xfrm>
            <a:custGeom>
              <a:avLst/>
              <a:gdLst>
                <a:gd name="T0" fmla="*/ 0 w 4319016"/>
                <a:gd name="T1" fmla="*/ 0 h 45720"/>
                <a:gd name="T2" fmla="*/ 4319016 w 4319016"/>
                <a:gd name="T3" fmla="*/ 45720 h 45720"/>
              </a:gdLst>
              <a:ahLst/>
              <a:cxnLst>
                <a:cxn ang="0">
                  <a:pos x="0" y="0"/>
                </a:cxn>
                <a:cxn ang="0">
                  <a:pos x="4319016" y="0"/>
                </a:cxn>
                <a:cxn ang="0">
                  <a:pos x="4319016" y="45720"/>
                </a:cxn>
                <a:cxn ang="0">
                  <a:pos x="0" y="45720"/>
                </a:cxn>
                <a:cxn ang="0">
                  <a:pos x="0" y="0"/>
                </a:cxn>
              </a:cxnLst>
              <a:rect l="T0" t="T1" r="T2" b="T3"/>
              <a:pathLst>
                <a:path w="4319016" h="45720">
                  <a:moveTo>
                    <a:pt x="0" y="0"/>
                  </a:moveTo>
                  <a:lnTo>
                    <a:pt x="4319016" y="0"/>
                  </a:lnTo>
                  <a:lnTo>
                    <a:pt x="4319016" y="45720"/>
                  </a:lnTo>
                  <a:lnTo>
                    <a:pt x="0" y="45720"/>
                  </a:lnTo>
                  <a:lnTo>
                    <a:pt x="0" y="0"/>
                  </a:lnTo>
                </a:path>
              </a:pathLst>
            </a:custGeom>
            <a:solidFill>
              <a:srgbClr val="EB204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24636" name="Shape 24636"/>
            <p:cNvSpPr>
              <a:spLocks/>
            </p:cNvSpPr>
            <p:nvPr/>
          </p:nvSpPr>
          <p:spPr bwMode="auto">
            <a:xfrm>
              <a:off x="0" y="19812"/>
              <a:ext cx="4320540" cy="54864"/>
            </a:xfrm>
            <a:custGeom>
              <a:avLst/>
              <a:gdLst>
                <a:gd name="T0" fmla="*/ 0 w 4320540"/>
                <a:gd name="T1" fmla="*/ 0 h 54864"/>
                <a:gd name="T2" fmla="*/ 4320540 w 4320540"/>
                <a:gd name="T3" fmla="*/ 54864 h 54864"/>
              </a:gdLst>
              <a:ahLst/>
              <a:cxnLst>
                <a:cxn ang="0">
                  <a:pos x="0" y="0"/>
                </a:cxn>
                <a:cxn ang="0">
                  <a:pos x="4320540" y="0"/>
                </a:cxn>
                <a:cxn ang="0">
                  <a:pos x="4320540" y="54864"/>
                </a:cxn>
                <a:cxn ang="0">
                  <a:pos x="0" y="54864"/>
                </a:cxn>
                <a:cxn ang="0">
                  <a:pos x="0" y="0"/>
                </a:cxn>
              </a:cxnLst>
              <a:rect l="T0" t="T1" r="T2" b="T3"/>
              <a:pathLst>
                <a:path w="4320540" h="54864">
                  <a:moveTo>
                    <a:pt x="0" y="0"/>
                  </a:moveTo>
                  <a:lnTo>
                    <a:pt x="4320540" y="0"/>
                  </a:lnTo>
                  <a:lnTo>
                    <a:pt x="4320540" y="54864"/>
                  </a:lnTo>
                  <a:lnTo>
                    <a:pt x="0" y="54864"/>
                  </a:lnTo>
                  <a:lnTo>
                    <a:pt x="0" y="0"/>
                  </a:lnTo>
                </a:path>
              </a:pathLst>
            </a:custGeom>
            <a:solidFill>
              <a:srgbClr val="2D349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1811" name="Shape 1811"/>
            <p:cNvSpPr>
              <a:spLocks/>
            </p:cNvSpPr>
            <p:nvPr/>
          </p:nvSpPr>
          <p:spPr bwMode="auto">
            <a:xfrm>
              <a:off x="9550307" y="5358383"/>
              <a:ext cx="60861" cy="113016"/>
            </a:xfrm>
            <a:custGeom>
              <a:avLst/>
              <a:gdLst>
                <a:gd name="T0" fmla="*/ 0 w 60861"/>
                <a:gd name="T1" fmla="*/ 0 h 113016"/>
                <a:gd name="T2" fmla="*/ 60861 w 60861"/>
                <a:gd name="T3" fmla="*/ 113016 h 113016"/>
              </a:gdLst>
              <a:ahLst/>
              <a:cxnLst>
                <a:cxn ang="0">
                  <a:pos x="60840" y="0"/>
                </a:cxn>
                <a:cxn ang="0">
                  <a:pos x="60861" y="4"/>
                </a:cxn>
                <a:cxn ang="0">
                  <a:pos x="60861" y="19271"/>
                </a:cxn>
                <a:cxn ang="0">
                  <a:pos x="60840" y="19267"/>
                </a:cxn>
                <a:cxn ang="0">
                  <a:pos x="24088" y="56508"/>
                </a:cxn>
                <a:cxn ang="0">
                  <a:pos x="60840" y="93754"/>
                </a:cxn>
                <a:cxn ang="0">
                  <a:pos x="60861" y="93749"/>
                </a:cxn>
                <a:cxn ang="0">
                  <a:pos x="60861" y="113012"/>
                </a:cxn>
                <a:cxn ang="0">
                  <a:pos x="60840" y="113016"/>
                </a:cxn>
                <a:cxn ang="0">
                  <a:pos x="0" y="56508"/>
                </a:cxn>
                <a:cxn ang="0">
                  <a:pos x="60840" y="0"/>
                </a:cxn>
              </a:cxnLst>
              <a:rect l="T0" t="T1" r="T2" b="T3"/>
              <a:pathLst>
                <a:path w="60861" h="113016">
                  <a:moveTo>
                    <a:pt x="60840" y="0"/>
                  </a:moveTo>
                  <a:lnTo>
                    <a:pt x="60861" y="4"/>
                  </a:lnTo>
                  <a:lnTo>
                    <a:pt x="60861" y="19271"/>
                  </a:lnTo>
                  <a:lnTo>
                    <a:pt x="60840" y="19267"/>
                  </a:lnTo>
                  <a:cubicBezTo>
                    <a:pt x="40560" y="19267"/>
                    <a:pt x="24088" y="35963"/>
                    <a:pt x="24088" y="56508"/>
                  </a:cubicBezTo>
                  <a:cubicBezTo>
                    <a:pt x="24088" y="77057"/>
                    <a:pt x="40560" y="93754"/>
                    <a:pt x="60840" y="93754"/>
                  </a:cubicBezTo>
                  <a:lnTo>
                    <a:pt x="60861" y="93749"/>
                  </a:lnTo>
                  <a:lnTo>
                    <a:pt x="60861" y="113012"/>
                  </a:lnTo>
                  <a:lnTo>
                    <a:pt x="60840" y="113016"/>
                  </a:lnTo>
                  <a:cubicBezTo>
                    <a:pt x="20280" y="113016"/>
                    <a:pt x="0" y="82194"/>
                    <a:pt x="0" y="56508"/>
                  </a:cubicBezTo>
                  <a:cubicBezTo>
                    <a:pt x="0" y="30822"/>
                    <a:pt x="20280" y="0"/>
                    <a:pt x="60840" y="0"/>
                  </a:cubicBez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2" name="Shape 1812"/>
            <p:cNvSpPr>
              <a:spLocks/>
            </p:cNvSpPr>
            <p:nvPr/>
          </p:nvSpPr>
          <p:spPr bwMode="auto">
            <a:xfrm>
              <a:off x="9611168" y="5358387"/>
              <a:ext cx="59578" cy="113008"/>
            </a:xfrm>
            <a:custGeom>
              <a:avLst/>
              <a:gdLst>
                <a:gd name="T0" fmla="*/ 0 w 59578"/>
                <a:gd name="T1" fmla="*/ 0 h 113008"/>
                <a:gd name="T2" fmla="*/ 59578 w 59578"/>
                <a:gd name="T3" fmla="*/ 113008 h 113008"/>
              </a:gdLst>
              <a:ahLst/>
              <a:cxnLst>
                <a:cxn ang="0">
                  <a:pos x="0" y="0"/>
                </a:cxn>
                <a:cxn ang="0">
                  <a:pos x="23207" y="4311"/>
                </a:cxn>
                <a:cxn ang="0">
                  <a:pos x="59578" y="56504"/>
                </a:cxn>
                <a:cxn ang="0">
                  <a:pos x="23207" y="108698"/>
                </a:cxn>
                <a:cxn ang="0">
                  <a:pos x="0" y="113008"/>
                </a:cxn>
                <a:cxn ang="0">
                  <a:pos x="0" y="93745"/>
                </a:cxn>
                <a:cxn ang="0">
                  <a:pos x="14283" y="90820"/>
                </a:cxn>
                <a:cxn ang="0">
                  <a:pos x="36773" y="56504"/>
                </a:cxn>
                <a:cxn ang="0">
                  <a:pos x="14283" y="22192"/>
                </a:cxn>
                <a:cxn ang="0">
                  <a:pos x="0" y="19267"/>
                </a:cxn>
                <a:cxn ang="0">
                  <a:pos x="0" y="0"/>
                </a:cxn>
              </a:cxnLst>
              <a:rect l="T0" t="T1" r="T2" b="T3"/>
              <a:pathLst>
                <a:path w="59578" h="113008">
                  <a:moveTo>
                    <a:pt x="0" y="0"/>
                  </a:moveTo>
                  <a:lnTo>
                    <a:pt x="23207" y="4311"/>
                  </a:lnTo>
                  <a:cubicBezTo>
                    <a:pt x="44608" y="12679"/>
                    <a:pt x="59578" y="32425"/>
                    <a:pt x="59578" y="56504"/>
                  </a:cubicBezTo>
                  <a:cubicBezTo>
                    <a:pt x="59578" y="80586"/>
                    <a:pt x="44608" y="100331"/>
                    <a:pt x="23207" y="108698"/>
                  </a:cubicBezTo>
                  <a:lnTo>
                    <a:pt x="0" y="113008"/>
                  </a:lnTo>
                  <a:lnTo>
                    <a:pt x="0" y="93745"/>
                  </a:lnTo>
                  <a:lnTo>
                    <a:pt x="14283" y="90820"/>
                  </a:lnTo>
                  <a:cubicBezTo>
                    <a:pt x="27484" y="85161"/>
                    <a:pt x="36773" y="71916"/>
                    <a:pt x="36773" y="56504"/>
                  </a:cubicBezTo>
                  <a:cubicBezTo>
                    <a:pt x="36773" y="41095"/>
                    <a:pt x="27484" y="27851"/>
                    <a:pt x="14283" y="22192"/>
                  </a:cubicBezTo>
                  <a:lnTo>
                    <a:pt x="0" y="19267"/>
                  </a:lnTo>
                  <a:lnTo>
                    <a:pt x="0"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3" name="Shape 1813"/>
            <p:cNvSpPr>
              <a:spLocks/>
            </p:cNvSpPr>
            <p:nvPr/>
          </p:nvSpPr>
          <p:spPr bwMode="auto">
            <a:xfrm>
              <a:off x="9703690" y="5358383"/>
              <a:ext cx="96351" cy="113016"/>
            </a:xfrm>
            <a:custGeom>
              <a:avLst/>
              <a:gdLst>
                <a:gd name="T0" fmla="*/ 0 w 96351"/>
                <a:gd name="T1" fmla="*/ 0 h 113016"/>
                <a:gd name="T2" fmla="*/ 96351 w 96351"/>
                <a:gd name="T3" fmla="*/ 113016 h 113016"/>
              </a:gdLst>
              <a:ahLst/>
              <a:cxnLst>
                <a:cxn ang="0">
                  <a:pos x="55791" y="0"/>
                </a:cxn>
                <a:cxn ang="0">
                  <a:pos x="96351" y="17979"/>
                </a:cxn>
                <a:cxn ang="0">
                  <a:pos x="82404" y="30822"/>
                </a:cxn>
                <a:cxn ang="0">
                  <a:pos x="57075" y="19267"/>
                </a:cxn>
                <a:cxn ang="0">
                  <a:pos x="22847" y="57795"/>
                </a:cxn>
                <a:cxn ang="0">
                  <a:pos x="59599" y="93754"/>
                </a:cxn>
                <a:cxn ang="0">
                  <a:pos x="84928" y="82194"/>
                </a:cxn>
                <a:cxn ang="0">
                  <a:pos x="96351" y="97607"/>
                </a:cxn>
                <a:cxn ang="0">
                  <a:pos x="59599" y="113016"/>
                </a:cxn>
                <a:cxn ang="0">
                  <a:pos x="0" y="57795"/>
                </a:cxn>
                <a:cxn ang="0">
                  <a:pos x="55791" y="0"/>
                </a:cxn>
              </a:cxnLst>
              <a:rect l="T0" t="T1" r="T2" b="T3"/>
              <a:pathLst>
                <a:path w="96351" h="113016">
                  <a:moveTo>
                    <a:pt x="55791" y="0"/>
                  </a:moveTo>
                  <a:cubicBezTo>
                    <a:pt x="69739" y="0"/>
                    <a:pt x="84928" y="5141"/>
                    <a:pt x="96351" y="17979"/>
                  </a:cubicBezTo>
                  <a:lnTo>
                    <a:pt x="82404" y="30822"/>
                  </a:lnTo>
                  <a:cubicBezTo>
                    <a:pt x="73547" y="23120"/>
                    <a:pt x="68456" y="19267"/>
                    <a:pt x="57075" y="19267"/>
                  </a:cubicBezTo>
                  <a:cubicBezTo>
                    <a:pt x="35511" y="19267"/>
                    <a:pt x="22847" y="38529"/>
                    <a:pt x="22847" y="57795"/>
                  </a:cubicBezTo>
                  <a:cubicBezTo>
                    <a:pt x="22847" y="79628"/>
                    <a:pt x="40560" y="93754"/>
                    <a:pt x="59599" y="93754"/>
                  </a:cubicBezTo>
                  <a:cubicBezTo>
                    <a:pt x="67215" y="93754"/>
                    <a:pt x="74788" y="91183"/>
                    <a:pt x="84928" y="82194"/>
                  </a:cubicBezTo>
                  <a:cubicBezTo>
                    <a:pt x="96351" y="97607"/>
                    <a:pt x="96351" y="97607"/>
                    <a:pt x="96351" y="97607"/>
                  </a:cubicBezTo>
                  <a:cubicBezTo>
                    <a:pt x="91303" y="104026"/>
                    <a:pt x="79879" y="113016"/>
                    <a:pt x="59599" y="113016"/>
                  </a:cubicBezTo>
                  <a:cubicBezTo>
                    <a:pt x="21564" y="113016"/>
                    <a:pt x="0" y="86047"/>
                    <a:pt x="0" y="57795"/>
                  </a:cubicBezTo>
                  <a:cubicBezTo>
                    <a:pt x="0" y="24403"/>
                    <a:pt x="25371" y="0"/>
                    <a:pt x="55791" y="0"/>
                  </a:cubicBez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4" name="Shape 1814"/>
            <p:cNvSpPr>
              <a:spLocks/>
            </p:cNvSpPr>
            <p:nvPr/>
          </p:nvSpPr>
          <p:spPr bwMode="auto">
            <a:xfrm>
              <a:off x="9826653" y="5358383"/>
              <a:ext cx="95110" cy="113016"/>
            </a:xfrm>
            <a:custGeom>
              <a:avLst/>
              <a:gdLst>
                <a:gd name="T0" fmla="*/ 0 w 95110"/>
                <a:gd name="T1" fmla="*/ 0 h 113016"/>
                <a:gd name="T2" fmla="*/ 95110 w 95110"/>
                <a:gd name="T3" fmla="*/ 113016 h 113016"/>
              </a:gdLst>
              <a:ahLst/>
              <a:cxnLst>
                <a:cxn ang="0">
                  <a:pos x="55791" y="0"/>
                </a:cxn>
                <a:cxn ang="0">
                  <a:pos x="95110" y="17979"/>
                </a:cxn>
                <a:cxn ang="0">
                  <a:pos x="82404" y="30822"/>
                </a:cxn>
                <a:cxn ang="0">
                  <a:pos x="55791" y="19267"/>
                </a:cxn>
                <a:cxn ang="0">
                  <a:pos x="22847" y="57795"/>
                </a:cxn>
                <a:cxn ang="0">
                  <a:pos x="59599" y="93754"/>
                </a:cxn>
                <a:cxn ang="0">
                  <a:pos x="83687" y="82194"/>
                </a:cxn>
                <a:cxn ang="0">
                  <a:pos x="95110" y="97607"/>
                </a:cxn>
                <a:cxn ang="0">
                  <a:pos x="58316" y="113016"/>
                </a:cxn>
                <a:cxn ang="0">
                  <a:pos x="0" y="57795"/>
                </a:cxn>
                <a:cxn ang="0">
                  <a:pos x="55791" y="0"/>
                </a:cxn>
              </a:cxnLst>
              <a:rect l="T0" t="T1" r="T2" b="T3"/>
              <a:pathLst>
                <a:path w="95110" h="113016">
                  <a:moveTo>
                    <a:pt x="55791" y="0"/>
                  </a:moveTo>
                  <a:cubicBezTo>
                    <a:pt x="68456" y="0"/>
                    <a:pt x="83687" y="5141"/>
                    <a:pt x="95110" y="17979"/>
                  </a:cubicBezTo>
                  <a:lnTo>
                    <a:pt x="82404" y="30822"/>
                  </a:lnTo>
                  <a:cubicBezTo>
                    <a:pt x="73547" y="23120"/>
                    <a:pt x="67215" y="19267"/>
                    <a:pt x="55791" y="19267"/>
                  </a:cubicBezTo>
                  <a:cubicBezTo>
                    <a:pt x="34228" y="19267"/>
                    <a:pt x="22847" y="38529"/>
                    <a:pt x="22847" y="57795"/>
                  </a:cubicBezTo>
                  <a:cubicBezTo>
                    <a:pt x="22847" y="79628"/>
                    <a:pt x="39319" y="93754"/>
                    <a:pt x="59599" y="93754"/>
                  </a:cubicBezTo>
                  <a:cubicBezTo>
                    <a:pt x="67215" y="93754"/>
                    <a:pt x="73547" y="91183"/>
                    <a:pt x="83687" y="82194"/>
                  </a:cubicBezTo>
                  <a:cubicBezTo>
                    <a:pt x="95110" y="97607"/>
                    <a:pt x="95110" y="97607"/>
                    <a:pt x="95110" y="97607"/>
                  </a:cubicBezTo>
                  <a:cubicBezTo>
                    <a:pt x="90019" y="104026"/>
                    <a:pt x="79879" y="113016"/>
                    <a:pt x="58316" y="113016"/>
                  </a:cubicBezTo>
                  <a:cubicBezTo>
                    <a:pt x="20280" y="113016"/>
                    <a:pt x="0" y="86047"/>
                    <a:pt x="0" y="57795"/>
                  </a:cubicBezTo>
                  <a:cubicBezTo>
                    <a:pt x="0" y="24403"/>
                    <a:pt x="25371" y="0"/>
                    <a:pt x="55791" y="0"/>
                  </a:cubicBez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5" name="Shape 1815"/>
            <p:cNvSpPr>
              <a:spLocks/>
            </p:cNvSpPr>
            <p:nvPr/>
          </p:nvSpPr>
          <p:spPr bwMode="auto">
            <a:xfrm>
              <a:off x="9957232" y="5358383"/>
              <a:ext cx="95068" cy="113016"/>
            </a:xfrm>
            <a:custGeom>
              <a:avLst/>
              <a:gdLst>
                <a:gd name="T0" fmla="*/ 0 w 95068"/>
                <a:gd name="T1" fmla="*/ 0 h 113016"/>
                <a:gd name="T2" fmla="*/ 95068 w 95068"/>
                <a:gd name="T3" fmla="*/ 113016 h 113016"/>
              </a:gdLst>
              <a:ahLst/>
              <a:cxnLst>
                <a:cxn ang="0">
                  <a:pos x="95068" y="0"/>
                </a:cxn>
                <a:cxn ang="0">
                  <a:pos x="95068" y="110450"/>
                </a:cxn>
                <a:cxn ang="0">
                  <a:pos x="73547" y="110450"/>
                </a:cxn>
                <a:cxn ang="0">
                  <a:pos x="73547" y="43665"/>
                </a:cxn>
                <a:cxn ang="0">
                  <a:pos x="0" y="113016"/>
                </a:cxn>
                <a:cxn ang="0">
                  <a:pos x="0" y="2570"/>
                </a:cxn>
                <a:cxn ang="0">
                  <a:pos x="22804" y="2570"/>
                </a:cxn>
                <a:cxn ang="0">
                  <a:pos x="22804" y="69351"/>
                </a:cxn>
                <a:cxn ang="0">
                  <a:pos x="95068" y="0"/>
                </a:cxn>
              </a:cxnLst>
              <a:rect l="T0" t="T1" r="T2" b="T3"/>
              <a:pathLst>
                <a:path w="95068" h="113016">
                  <a:moveTo>
                    <a:pt x="95068" y="0"/>
                  </a:moveTo>
                  <a:lnTo>
                    <a:pt x="95068" y="110450"/>
                  </a:lnTo>
                  <a:lnTo>
                    <a:pt x="73547" y="110450"/>
                  </a:lnTo>
                  <a:lnTo>
                    <a:pt x="73547" y="43665"/>
                  </a:lnTo>
                  <a:lnTo>
                    <a:pt x="0" y="113016"/>
                  </a:lnTo>
                  <a:lnTo>
                    <a:pt x="0" y="2570"/>
                  </a:lnTo>
                  <a:lnTo>
                    <a:pt x="22804" y="2570"/>
                  </a:lnTo>
                  <a:lnTo>
                    <a:pt x="22804" y="69351"/>
                  </a:lnTo>
                  <a:lnTo>
                    <a:pt x="95068"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6" name="Shape 1816"/>
            <p:cNvSpPr>
              <a:spLocks/>
            </p:cNvSpPr>
            <p:nvPr/>
          </p:nvSpPr>
          <p:spPr bwMode="auto">
            <a:xfrm>
              <a:off x="10090335" y="5358383"/>
              <a:ext cx="95068" cy="113016"/>
            </a:xfrm>
            <a:custGeom>
              <a:avLst/>
              <a:gdLst>
                <a:gd name="T0" fmla="*/ 0 w 95068"/>
                <a:gd name="T1" fmla="*/ 0 h 113016"/>
                <a:gd name="T2" fmla="*/ 95068 w 95068"/>
                <a:gd name="T3" fmla="*/ 113016 h 113016"/>
              </a:gdLst>
              <a:ahLst/>
              <a:cxnLst>
                <a:cxn ang="0">
                  <a:pos x="95068" y="0"/>
                </a:cxn>
                <a:cxn ang="0">
                  <a:pos x="95068" y="110450"/>
                </a:cxn>
                <a:cxn ang="0">
                  <a:pos x="73547" y="110450"/>
                </a:cxn>
                <a:cxn ang="0">
                  <a:pos x="73547" y="43665"/>
                </a:cxn>
                <a:cxn ang="0">
                  <a:pos x="0" y="113016"/>
                </a:cxn>
                <a:cxn ang="0">
                  <a:pos x="0" y="2570"/>
                </a:cxn>
                <a:cxn ang="0">
                  <a:pos x="22847" y="2570"/>
                </a:cxn>
                <a:cxn ang="0">
                  <a:pos x="22847" y="69351"/>
                </a:cxn>
                <a:cxn ang="0">
                  <a:pos x="95068" y="0"/>
                </a:cxn>
              </a:cxnLst>
              <a:rect l="T0" t="T1" r="T2" b="T3"/>
              <a:pathLst>
                <a:path w="95068" h="113016">
                  <a:moveTo>
                    <a:pt x="95068" y="0"/>
                  </a:moveTo>
                  <a:cubicBezTo>
                    <a:pt x="95068" y="110450"/>
                    <a:pt x="95068" y="110450"/>
                    <a:pt x="95068" y="110450"/>
                  </a:cubicBezTo>
                  <a:cubicBezTo>
                    <a:pt x="73547" y="110450"/>
                    <a:pt x="73547" y="110450"/>
                    <a:pt x="73547" y="110450"/>
                  </a:cubicBezTo>
                  <a:cubicBezTo>
                    <a:pt x="73547" y="43665"/>
                    <a:pt x="73547" y="43665"/>
                    <a:pt x="73547" y="43665"/>
                  </a:cubicBezTo>
                  <a:lnTo>
                    <a:pt x="0" y="113016"/>
                  </a:lnTo>
                  <a:cubicBezTo>
                    <a:pt x="0" y="2570"/>
                    <a:pt x="0" y="2570"/>
                    <a:pt x="0" y="2570"/>
                  </a:cubicBezTo>
                  <a:cubicBezTo>
                    <a:pt x="22847" y="2570"/>
                    <a:pt x="22847" y="2570"/>
                    <a:pt x="22847" y="2570"/>
                  </a:cubicBezTo>
                  <a:cubicBezTo>
                    <a:pt x="22847" y="69351"/>
                    <a:pt x="22847" y="69351"/>
                    <a:pt x="22847" y="69351"/>
                  </a:cubicBezTo>
                  <a:cubicBezTo>
                    <a:pt x="95068" y="0"/>
                    <a:pt x="95068" y="0"/>
                    <a:pt x="95068" y="0"/>
                  </a:cubicBez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7" name="Shape 1817"/>
            <p:cNvSpPr>
              <a:spLocks/>
            </p:cNvSpPr>
            <p:nvPr/>
          </p:nvSpPr>
          <p:spPr bwMode="auto">
            <a:xfrm>
              <a:off x="10099234" y="5300593"/>
              <a:ext cx="87452" cy="33393"/>
            </a:xfrm>
            <a:custGeom>
              <a:avLst/>
              <a:gdLst>
                <a:gd name="T0" fmla="*/ 0 w 87452"/>
                <a:gd name="T1" fmla="*/ 0 h 33393"/>
                <a:gd name="T2" fmla="*/ 87452 w 87452"/>
                <a:gd name="T3" fmla="*/ 33393 h 33393"/>
              </a:gdLst>
              <a:ahLst/>
              <a:cxnLst>
                <a:cxn ang="0">
                  <a:pos x="0" y="0"/>
                </a:cxn>
                <a:cxn ang="0">
                  <a:pos x="18997" y="0"/>
                </a:cxn>
                <a:cxn ang="0">
                  <a:pos x="43084" y="17979"/>
                </a:cxn>
                <a:cxn ang="0">
                  <a:pos x="67173" y="0"/>
                </a:cxn>
                <a:cxn ang="0">
                  <a:pos x="87452" y="0"/>
                </a:cxn>
                <a:cxn ang="0">
                  <a:pos x="43084" y="33393"/>
                </a:cxn>
                <a:cxn ang="0">
                  <a:pos x="0" y="0"/>
                </a:cxn>
              </a:cxnLst>
              <a:rect l="T0" t="T1" r="T2" b="T3"/>
              <a:pathLst>
                <a:path w="87452" h="33393">
                  <a:moveTo>
                    <a:pt x="0" y="0"/>
                  </a:moveTo>
                  <a:cubicBezTo>
                    <a:pt x="18997" y="0"/>
                    <a:pt x="18997" y="0"/>
                    <a:pt x="18997" y="0"/>
                  </a:cubicBezTo>
                  <a:cubicBezTo>
                    <a:pt x="24088" y="11560"/>
                    <a:pt x="32945" y="17979"/>
                    <a:pt x="43084" y="17979"/>
                  </a:cubicBezTo>
                  <a:cubicBezTo>
                    <a:pt x="53225" y="17979"/>
                    <a:pt x="63364" y="11560"/>
                    <a:pt x="67173" y="0"/>
                  </a:cubicBezTo>
                  <a:lnTo>
                    <a:pt x="87452" y="0"/>
                  </a:lnTo>
                  <a:cubicBezTo>
                    <a:pt x="82404" y="12843"/>
                    <a:pt x="69697" y="33393"/>
                    <a:pt x="43084" y="33393"/>
                  </a:cubicBezTo>
                  <a:cubicBezTo>
                    <a:pt x="16473" y="33393"/>
                    <a:pt x="5049" y="14126"/>
                    <a:pt x="0" y="0"/>
                  </a:cubicBez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8" name="Shape 1818"/>
            <p:cNvSpPr>
              <a:spLocks/>
            </p:cNvSpPr>
            <p:nvPr/>
          </p:nvSpPr>
          <p:spPr bwMode="auto">
            <a:xfrm>
              <a:off x="10222198" y="5358383"/>
              <a:ext cx="95067" cy="113016"/>
            </a:xfrm>
            <a:custGeom>
              <a:avLst/>
              <a:gdLst>
                <a:gd name="T0" fmla="*/ 0 w 95067"/>
                <a:gd name="T1" fmla="*/ 0 h 113016"/>
                <a:gd name="T2" fmla="*/ 95067 w 95067"/>
                <a:gd name="T3" fmla="*/ 113016 h 113016"/>
              </a:gdLst>
              <a:ahLst/>
              <a:cxnLst>
                <a:cxn ang="0">
                  <a:pos x="55749" y="0"/>
                </a:cxn>
                <a:cxn ang="0">
                  <a:pos x="95067" y="17979"/>
                </a:cxn>
                <a:cxn ang="0">
                  <a:pos x="82403" y="30822"/>
                </a:cxn>
                <a:cxn ang="0">
                  <a:pos x="55749" y="19267"/>
                </a:cxn>
                <a:cxn ang="0">
                  <a:pos x="22804" y="57795"/>
                </a:cxn>
                <a:cxn ang="0">
                  <a:pos x="59556" y="93754"/>
                </a:cxn>
                <a:cxn ang="0">
                  <a:pos x="83644" y="82194"/>
                </a:cxn>
                <a:cxn ang="0">
                  <a:pos x="95067" y="97607"/>
                </a:cxn>
                <a:cxn ang="0">
                  <a:pos x="58315" y="113016"/>
                </a:cxn>
                <a:cxn ang="0">
                  <a:pos x="0" y="57795"/>
                </a:cxn>
                <a:cxn ang="0">
                  <a:pos x="55749" y="0"/>
                </a:cxn>
              </a:cxnLst>
              <a:rect l="T0" t="T1" r="T2" b="T3"/>
              <a:pathLst>
                <a:path w="95067" h="113016">
                  <a:moveTo>
                    <a:pt x="55749" y="0"/>
                  </a:moveTo>
                  <a:cubicBezTo>
                    <a:pt x="68456" y="0"/>
                    <a:pt x="83644" y="5141"/>
                    <a:pt x="95067" y="17979"/>
                  </a:cubicBezTo>
                  <a:lnTo>
                    <a:pt x="82403" y="30822"/>
                  </a:lnTo>
                  <a:cubicBezTo>
                    <a:pt x="73504" y="23120"/>
                    <a:pt x="67172" y="19267"/>
                    <a:pt x="55749" y="19267"/>
                  </a:cubicBezTo>
                  <a:cubicBezTo>
                    <a:pt x="34227" y="19267"/>
                    <a:pt x="22804" y="38529"/>
                    <a:pt x="22804" y="57795"/>
                  </a:cubicBezTo>
                  <a:cubicBezTo>
                    <a:pt x="22804" y="79628"/>
                    <a:pt x="39276" y="93754"/>
                    <a:pt x="59556" y="93754"/>
                  </a:cubicBezTo>
                  <a:cubicBezTo>
                    <a:pt x="67172" y="93754"/>
                    <a:pt x="73504" y="91183"/>
                    <a:pt x="83644" y="82194"/>
                  </a:cubicBezTo>
                  <a:cubicBezTo>
                    <a:pt x="95067" y="97607"/>
                    <a:pt x="95067" y="97607"/>
                    <a:pt x="95067" y="97607"/>
                  </a:cubicBezTo>
                  <a:cubicBezTo>
                    <a:pt x="89976" y="104026"/>
                    <a:pt x="79836" y="113016"/>
                    <a:pt x="58315" y="113016"/>
                  </a:cubicBezTo>
                  <a:cubicBezTo>
                    <a:pt x="20279" y="113016"/>
                    <a:pt x="0" y="86047"/>
                    <a:pt x="0" y="57795"/>
                  </a:cubicBezTo>
                  <a:cubicBezTo>
                    <a:pt x="0" y="24403"/>
                    <a:pt x="24088" y="0"/>
                    <a:pt x="55749" y="0"/>
                  </a:cubicBez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9" name="Shape 1819"/>
            <p:cNvSpPr>
              <a:spLocks/>
            </p:cNvSpPr>
            <p:nvPr/>
          </p:nvSpPr>
          <p:spPr bwMode="auto">
            <a:xfrm>
              <a:off x="10352777" y="5358383"/>
              <a:ext cx="97592" cy="113016"/>
            </a:xfrm>
            <a:custGeom>
              <a:avLst/>
              <a:gdLst>
                <a:gd name="T0" fmla="*/ 0 w 97592"/>
                <a:gd name="T1" fmla="*/ 0 h 113016"/>
                <a:gd name="T2" fmla="*/ 97592 w 97592"/>
                <a:gd name="T3" fmla="*/ 113016 h 113016"/>
              </a:gdLst>
              <a:ahLst/>
              <a:cxnLst>
                <a:cxn ang="0">
                  <a:pos x="81120" y="0"/>
                </a:cxn>
                <a:cxn ang="0">
                  <a:pos x="92543" y="1288"/>
                </a:cxn>
                <a:cxn ang="0">
                  <a:pos x="92543" y="20550"/>
                </a:cxn>
                <a:cxn ang="0">
                  <a:pos x="89976" y="20550"/>
                </a:cxn>
                <a:cxn ang="0">
                  <a:pos x="73504" y="33393"/>
                </a:cxn>
                <a:cxn ang="0">
                  <a:pos x="59556" y="55225"/>
                </a:cxn>
                <a:cxn ang="0">
                  <a:pos x="78595" y="82194"/>
                </a:cxn>
                <a:cxn ang="0">
                  <a:pos x="92543" y="91183"/>
                </a:cxn>
                <a:cxn ang="0">
                  <a:pos x="97592" y="91183"/>
                </a:cxn>
                <a:cxn ang="0">
                  <a:pos x="97592" y="110450"/>
                </a:cxn>
                <a:cxn ang="0">
                  <a:pos x="83644" y="113016"/>
                </a:cxn>
                <a:cxn ang="0">
                  <a:pos x="58315" y="88617"/>
                </a:cxn>
                <a:cxn ang="0">
                  <a:pos x="31660" y="64214"/>
                </a:cxn>
                <a:cxn ang="0">
                  <a:pos x="22804" y="64214"/>
                </a:cxn>
                <a:cxn ang="0">
                  <a:pos x="22804" y="110450"/>
                </a:cxn>
                <a:cxn ang="0">
                  <a:pos x="0" y="110450"/>
                </a:cxn>
                <a:cxn ang="0">
                  <a:pos x="0" y="2570"/>
                </a:cxn>
                <a:cxn ang="0">
                  <a:pos x="22804" y="2570"/>
                </a:cxn>
                <a:cxn ang="0">
                  <a:pos x="22804" y="44952"/>
                </a:cxn>
                <a:cxn ang="0">
                  <a:pos x="32944" y="44952"/>
                </a:cxn>
                <a:cxn ang="0">
                  <a:pos x="55748" y="20550"/>
                </a:cxn>
                <a:cxn ang="0">
                  <a:pos x="81120" y="0"/>
                </a:cxn>
              </a:cxnLst>
              <a:rect l="T0" t="T1" r="T2" b="T3"/>
              <a:pathLst>
                <a:path w="97592" h="113016">
                  <a:moveTo>
                    <a:pt x="81120" y="0"/>
                  </a:moveTo>
                  <a:cubicBezTo>
                    <a:pt x="86168" y="0"/>
                    <a:pt x="88735" y="0"/>
                    <a:pt x="92543" y="1288"/>
                  </a:cubicBezTo>
                  <a:cubicBezTo>
                    <a:pt x="92543" y="20550"/>
                    <a:pt x="92543" y="20550"/>
                    <a:pt x="92543" y="20550"/>
                  </a:cubicBezTo>
                  <a:cubicBezTo>
                    <a:pt x="92543" y="20550"/>
                    <a:pt x="91260" y="20550"/>
                    <a:pt x="89976" y="20550"/>
                  </a:cubicBezTo>
                  <a:cubicBezTo>
                    <a:pt x="83644" y="20550"/>
                    <a:pt x="77312" y="19267"/>
                    <a:pt x="73504" y="33393"/>
                  </a:cubicBezTo>
                  <a:cubicBezTo>
                    <a:pt x="69696" y="41099"/>
                    <a:pt x="69696" y="50089"/>
                    <a:pt x="59556" y="55225"/>
                  </a:cubicBezTo>
                  <a:cubicBezTo>
                    <a:pt x="72220" y="60361"/>
                    <a:pt x="74787" y="73204"/>
                    <a:pt x="78595" y="82194"/>
                  </a:cubicBezTo>
                  <a:cubicBezTo>
                    <a:pt x="81120" y="88617"/>
                    <a:pt x="84927" y="91183"/>
                    <a:pt x="92543" y="91183"/>
                  </a:cubicBezTo>
                  <a:cubicBezTo>
                    <a:pt x="93784" y="91183"/>
                    <a:pt x="96308" y="91183"/>
                    <a:pt x="97592" y="91183"/>
                  </a:cubicBezTo>
                  <a:cubicBezTo>
                    <a:pt x="97592" y="110450"/>
                    <a:pt x="97592" y="110450"/>
                    <a:pt x="97592" y="110450"/>
                  </a:cubicBezTo>
                  <a:cubicBezTo>
                    <a:pt x="93784" y="111733"/>
                    <a:pt x="87451" y="113016"/>
                    <a:pt x="83644" y="113016"/>
                  </a:cubicBezTo>
                  <a:cubicBezTo>
                    <a:pt x="67172" y="113016"/>
                    <a:pt x="62081" y="98890"/>
                    <a:pt x="58315" y="88617"/>
                  </a:cubicBezTo>
                  <a:cubicBezTo>
                    <a:pt x="49416" y="65498"/>
                    <a:pt x="44367" y="64214"/>
                    <a:pt x="31660" y="64214"/>
                  </a:cubicBezTo>
                  <a:cubicBezTo>
                    <a:pt x="22804" y="64214"/>
                    <a:pt x="22804" y="64214"/>
                    <a:pt x="22804" y="64214"/>
                  </a:cubicBezTo>
                  <a:cubicBezTo>
                    <a:pt x="22804" y="110450"/>
                    <a:pt x="22804" y="110450"/>
                    <a:pt x="22804" y="110450"/>
                  </a:cubicBezTo>
                  <a:cubicBezTo>
                    <a:pt x="0" y="110450"/>
                    <a:pt x="0" y="110450"/>
                    <a:pt x="0" y="110450"/>
                  </a:cubicBezTo>
                  <a:lnTo>
                    <a:pt x="0" y="2570"/>
                  </a:lnTo>
                  <a:cubicBezTo>
                    <a:pt x="22804" y="2570"/>
                    <a:pt x="22804" y="2570"/>
                    <a:pt x="22804" y="2570"/>
                  </a:cubicBezTo>
                  <a:cubicBezTo>
                    <a:pt x="22804" y="44952"/>
                    <a:pt x="22804" y="44952"/>
                    <a:pt x="22804" y="44952"/>
                  </a:cubicBezTo>
                  <a:cubicBezTo>
                    <a:pt x="32944" y="44952"/>
                    <a:pt x="32944" y="44952"/>
                    <a:pt x="32944" y="44952"/>
                  </a:cubicBezTo>
                  <a:cubicBezTo>
                    <a:pt x="49416" y="44952"/>
                    <a:pt x="50700" y="32109"/>
                    <a:pt x="55748" y="20550"/>
                  </a:cubicBezTo>
                  <a:cubicBezTo>
                    <a:pt x="62081" y="1288"/>
                    <a:pt x="72220" y="0"/>
                    <a:pt x="81120" y="0"/>
                  </a:cubicBez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0" name="Shape 1830"/>
            <p:cNvSpPr>
              <a:spLocks/>
            </p:cNvSpPr>
            <p:nvPr/>
          </p:nvSpPr>
          <p:spPr bwMode="auto">
            <a:xfrm>
              <a:off x="9481851" y="5246430"/>
              <a:ext cx="20280" cy="52897"/>
            </a:xfrm>
            <a:custGeom>
              <a:avLst/>
              <a:gdLst>
                <a:gd name="T0" fmla="*/ 0 w 20280"/>
                <a:gd name="T1" fmla="*/ 0 h 52897"/>
                <a:gd name="T2" fmla="*/ 20280 w 20280"/>
                <a:gd name="T3" fmla="*/ 52897 h 52897"/>
              </a:gdLst>
              <a:ahLst/>
              <a:cxnLst>
                <a:cxn ang="0">
                  <a:pos x="20280" y="0"/>
                </a:cxn>
                <a:cxn ang="0">
                  <a:pos x="20280" y="5349"/>
                </a:cxn>
                <a:cxn ang="0">
                  <a:pos x="7616" y="16922"/>
                </a:cxn>
                <a:cxn ang="0">
                  <a:pos x="20280" y="29752"/>
                </a:cxn>
                <a:cxn ang="0">
                  <a:pos x="20280" y="36757"/>
                </a:cxn>
                <a:cxn ang="0">
                  <a:pos x="7616" y="29752"/>
                </a:cxn>
                <a:cxn ang="0">
                  <a:pos x="7616" y="52897"/>
                </a:cxn>
                <a:cxn ang="0">
                  <a:pos x="0" y="52897"/>
                </a:cxn>
                <a:cxn ang="0">
                  <a:pos x="0" y="234"/>
                </a:cxn>
                <a:cxn ang="0">
                  <a:pos x="7616" y="234"/>
                </a:cxn>
                <a:cxn ang="0">
                  <a:pos x="7616" y="5349"/>
                </a:cxn>
                <a:cxn ang="0">
                  <a:pos x="20280" y="0"/>
                </a:cxn>
              </a:cxnLst>
              <a:rect l="T0" t="T1" r="T2" b="T3"/>
              <a:pathLst>
                <a:path w="20280" h="52897">
                  <a:moveTo>
                    <a:pt x="20280" y="0"/>
                  </a:moveTo>
                  <a:lnTo>
                    <a:pt x="20280" y="5349"/>
                  </a:lnTo>
                  <a:cubicBezTo>
                    <a:pt x="11423" y="5349"/>
                    <a:pt x="7616" y="13064"/>
                    <a:pt x="7616" y="16922"/>
                  </a:cubicBezTo>
                  <a:cubicBezTo>
                    <a:pt x="7616" y="23337"/>
                    <a:pt x="12664" y="29752"/>
                    <a:pt x="20280" y="29752"/>
                  </a:cubicBezTo>
                  <a:lnTo>
                    <a:pt x="20280" y="36757"/>
                  </a:lnTo>
                  <a:lnTo>
                    <a:pt x="7616" y="29752"/>
                  </a:lnTo>
                  <a:cubicBezTo>
                    <a:pt x="7616" y="52897"/>
                    <a:pt x="7616" y="52897"/>
                    <a:pt x="7616" y="52897"/>
                  </a:cubicBezTo>
                  <a:cubicBezTo>
                    <a:pt x="0" y="52897"/>
                    <a:pt x="0" y="52897"/>
                    <a:pt x="0" y="52897"/>
                  </a:cubicBezTo>
                  <a:cubicBezTo>
                    <a:pt x="0" y="234"/>
                    <a:pt x="0" y="234"/>
                    <a:pt x="0" y="234"/>
                  </a:cubicBezTo>
                  <a:cubicBezTo>
                    <a:pt x="7616" y="234"/>
                    <a:pt x="7616" y="234"/>
                    <a:pt x="7616" y="234"/>
                  </a:cubicBezTo>
                  <a:cubicBezTo>
                    <a:pt x="7616" y="5349"/>
                    <a:pt x="7616" y="5349"/>
                    <a:pt x="7616" y="5349"/>
                  </a:cubicBezTo>
                  <a:lnTo>
                    <a:pt x="20280"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1" name="Shape 1831"/>
            <p:cNvSpPr>
              <a:spLocks/>
            </p:cNvSpPr>
            <p:nvPr/>
          </p:nvSpPr>
          <p:spPr bwMode="auto">
            <a:xfrm>
              <a:off x="9502132" y="5245363"/>
              <a:ext cx="21563" cy="38533"/>
            </a:xfrm>
            <a:custGeom>
              <a:avLst/>
              <a:gdLst>
                <a:gd name="T0" fmla="*/ 0 w 21563"/>
                <a:gd name="T1" fmla="*/ 0 h 38533"/>
                <a:gd name="T2" fmla="*/ 21563 w 21563"/>
                <a:gd name="T3" fmla="*/ 38533 h 38533"/>
              </a:gdLst>
              <a:ahLst/>
              <a:cxnLst>
                <a:cxn ang="0">
                  <a:pos x="2524" y="0"/>
                </a:cxn>
                <a:cxn ang="0">
                  <a:pos x="21563" y="19288"/>
                </a:cxn>
                <a:cxn ang="0">
                  <a:pos x="1284" y="38533"/>
                </a:cxn>
                <a:cxn ang="0">
                  <a:pos x="0" y="37823"/>
                </a:cxn>
                <a:cxn ang="0">
                  <a:pos x="0" y="30818"/>
                </a:cxn>
                <a:cxn ang="0">
                  <a:pos x="12664" y="19288"/>
                </a:cxn>
                <a:cxn ang="0">
                  <a:pos x="0" y="6415"/>
                </a:cxn>
                <a:cxn ang="0">
                  <a:pos x="0" y="1066"/>
                </a:cxn>
                <a:cxn ang="0">
                  <a:pos x="2524" y="0"/>
                </a:cxn>
              </a:cxnLst>
              <a:rect l="T0" t="T1" r="T2" b="T3"/>
              <a:pathLst>
                <a:path w="21563" h="38533">
                  <a:moveTo>
                    <a:pt x="2524" y="0"/>
                  </a:moveTo>
                  <a:cubicBezTo>
                    <a:pt x="12664" y="0"/>
                    <a:pt x="21563" y="9016"/>
                    <a:pt x="21563" y="19288"/>
                  </a:cubicBezTo>
                  <a:cubicBezTo>
                    <a:pt x="21563" y="28260"/>
                    <a:pt x="13947" y="38533"/>
                    <a:pt x="1284" y="38533"/>
                  </a:cubicBezTo>
                  <a:lnTo>
                    <a:pt x="0" y="37823"/>
                  </a:lnTo>
                  <a:lnTo>
                    <a:pt x="0" y="30818"/>
                  </a:lnTo>
                  <a:cubicBezTo>
                    <a:pt x="7615" y="30818"/>
                    <a:pt x="12664" y="25703"/>
                    <a:pt x="12664" y="19288"/>
                  </a:cubicBezTo>
                  <a:cubicBezTo>
                    <a:pt x="12664" y="11573"/>
                    <a:pt x="6332" y="6415"/>
                    <a:pt x="0" y="6415"/>
                  </a:cubicBezTo>
                  <a:lnTo>
                    <a:pt x="0" y="1066"/>
                  </a:lnTo>
                  <a:lnTo>
                    <a:pt x="2524"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2" name="Shape 1832"/>
            <p:cNvSpPr>
              <a:spLocks/>
            </p:cNvSpPr>
            <p:nvPr/>
          </p:nvSpPr>
          <p:spPr bwMode="auto">
            <a:xfrm>
              <a:off x="9559163" y="5246664"/>
              <a:ext cx="34228" cy="35932"/>
            </a:xfrm>
            <a:custGeom>
              <a:avLst/>
              <a:gdLst>
                <a:gd name="T0" fmla="*/ 0 w 34228"/>
                <a:gd name="T1" fmla="*/ 0 h 35932"/>
                <a:gd name="T2" fmla="*/ 34228 w 34228"/>
                <a:gd name="T3" fmla="*/ 35932 h 35932"/>
              </a:gdLst>
              <a:ahLst/>
              <a:cxnLst>
                <a:cxn ang="0">
                  <a:pos x="0" y="0"/>
                </a:cxn>
                <a:cxn ang="0">
                  <a:pos x="34228" y="0"/>
                </a:cxn>
                <a:cxn ang="0">
                  <a:pos x="34228" y="35932"/>
                </a:cxn>
                <a:cxn ang="0">
                  <a:pos x="26655" y="35932"/>
                </a:cxn>
                <a:cxn ang="0">
                  <a:pos x="26655" y="6415"/>
                </a:cxn>
                <a:cxn ang="0">
                  <a:pos x="7616" y="6415"/>
                </a:cxn>
                <a:cxn ang="0">
                  <a:pos x="7616" y="35932"/>
                </a:cxn>
                <a:cxn ang="0">
                  <a:pos x="0" y="35932"/>
                </a:cxn>
                <a:cxn ang="0">
                  <a:pos x="0" y="0"/>
                </a:cxn>
              </a:cxnLst>
              <a:rect l="T0" t="T1" r="T2" b="T3"/>
              <a:pathLst>
                <a:path w="34228" h="35932">
                  <a:moveTo>
                    <a:pt x="0" y="0"/>
                  </a:moveTo>
                  <a:lnTo>
                    <a:pt x="34228" y="0"/>
                  </a:lnTo>
                  <a:lnTo>
                    <a:pt x="34228" y="35932"/>
                  </a:lnTo>
                  <a:lnTo>
                    <a:pt x="26655" y="35932"/>
                  </a:lnTo>
                  <a:lnTo>
                    <a:pt x="26655" y="6415"/>
                  </a:lnTo>
                  <a:lnTo>
                    <a:pt x="7616" y="6415"/>
                  </a:lnTo>
                  <a:lnTo>
                    <a:pt x="7616" y="35932"/>
                  </a:lnTo>
                  <a:lnTo>
                    <a:pt x="0" y="35932"/>
                  </a:lnTo>
                  <a:lnTo>
                    <a:pt x="0"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3" name="Shape 1833"/>
            <p:cNvSpPr>
              <a:spLocks/>
            </p:cNvSpPr>
            <p:nvPr/>
          </p:nvSpPr>
          <p:spPr bwMode="auto">
            <a:xfrm>
              <a:off x="9630186" y="5245372"/>
              <a:ext cx="20259" cy="38515"/>
            </a:xfrm>
            <a:custGeom>
              <a:avLst/>
              <a:gdLst>
                <a:gd name="T0" fmla="*/ 0 w 20259"/>
                <a:gd name="T1" fmla="*/ 0 h 38515"/>
                <a:gd name="T2" fmla="*/ 20259 w 20259"/>
                <a:gd name="T3" fmla="*/ 38515 h 38515"/>
              </a:gdLst>
              <a:ahLst/>
              <a:cxnLst>
                <a:cxn ang="0">
                  <a:pos x="20259" y="0"/>
                </a:cxn>
                <a:cxn ang="0">
                  <a:pos x="20259" y="6416"/>
                </a:cxn>
                <a:cxn ang="0">
                  <a:pos x="11071" y="10421"/>
                </a:cxn>
                <a:cxn ang="0">
                  <a:pos x="7573" y="19280"/>
                </a:cxn>
                <a:cxn ang="0">
                  <a:pos x="11071" y="27450"/>
                </a:cxn>
                <a:cxn ang="0">
                  <a:pos x="20259" y="30802"/>
                </a:cxn>
                <a:cxn ang="0">
                  <a:pos x="20259" y="38515"/>
                </a:cxn>
                <a:cxn ang="0">
                  <a:pos x="4910" y="31779"/>
                </a:cxn>
                <a:cxn ang="0">
                  <a:pos x="0" y="19280"/>
                </a:cxn>
                <a:cxn ang="0">
                  <a:pos x="4910" y="6255"/>
                </a:cxn>
                <a:cxn ang="0">
                  <a:pos x="20259" y="0"/>
                </a:cxn>
              </a:cxnLst>
              <a:rect l="T0" t="T1" r="T2" b="T3"/>
              <a:pathLst>
                <a:path w="20259" h="38515">
                  <a:moveTo>
                    <a:pt x="20259" y="0"/>
                  </a:moveTo>
                  <a:lnTo>
                    <a:pt x="20259" y="6416"/>
                  </a:lnTo>
                  <a:lnTo>
                    <a:pt x="11071" y="10421"/>
                  </a:lnTo>
                  <a:cubicBezTo>
                    <a:pt x="8846" y="12832"/>
                    <a:pt x="7573" y="16051"/>
                    <a:pt x="7573" y="19280"/>
                  </a:cubicBezTo>
                  <a:cubicBezTo>
                    <a:pt x="7573" y="22487"/>
                    <a:pt x="8846" y="25370"/>
                    <a:pt x="11071" y="27450"/>
                  </a:cubicBezTo>
                  <a:lnTo>
                    <a:pt x="20259" y="30802"/>
                  </a:lnTo>
                  <a:lnTo>
                    <a:pt x="20259" y="38515"/>
                  </a:lnTo>
                  <a:lnTo>
                    <a:pt x="4910" y="31779"/>
                  </a:lnTo>
                  <a:cubicBezTo>
                    <a:pt x="1583" y="27927"/>
                    <a:pt x="0" y="23116"/>
                    <a:pt x="0" y="19280"/>
                  </a:cubicBezTo>
                  <a:cubicBezTo>
                    <a:pt x="0" y="14772"/>
                    <a:pt x="1583" y="9950"/>
                    <a:pt x="4910" y="6255"/>
                  </a:cubicBezTo>
                  <a:lnTo>
                    <a:pt x="20259"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4" name="Shape 1834"/>
            <p:cNvSpPr>
              <a:spLocks/>
            </p:cNvSpPr>
            <p:nvPr/>
          </p:nvSpPr>
          <p:spPr bwMode="auto">
            <a:xfrm>
              <a:off x="9650445" y="5245363"/>
              <a:ext cx="20301" cy="38533"/>
            </a:xfrm>
            <a:custGeom>
              <a:avLst/>
              <a:gdLst>
                <a:gd name="T0" fmla="*/ 0 w 20301"/>
                <a:gd name="T1" fmla="*/ 0 h 38533"/>
                <a:gd name="T2" fmla="*/ 20301 w 20301"/>
                <a:gd name="T3" fmla="*/ 38533 h 38533"/>
              </a:gdLst>
              <a:ahLst/>
              <a:cxnLst>
                <a:cxn ang="0">
                  <a:pos x="21" y="0"/>
                </a:cxn>
                <a:cxn ang="0">
                  <a:pos x="20301" y="19288"/>
                </a:cxn>
                <a:cxn ang="0">
                  <a:pos x="21" y="38533"/>
                </a:cxn>
                <a:cxn ang="0">
                  <a:pos x="0" y="38524"/>
                </a:cxn>
                <a:cxn ang="0">
                  <a:pos x="0" y="30810"/>
                </a:cxn>
                <a:cxn ang="0">
                  <a:pos x="21" y="30818"/>
                </a:cxn>
                <a:cxn ang="0">
                  <a:pos x="12685" y="19288"/>
                </a:cxn>
                <a:cxn ang="0">
                  <a:pos x="21" y="6415"/>
                </a:cxn>
                <a:cxn ang="0">
                  <a:pos x="0" y="6424"/>
                </a:cxn>
                <a:cxn ang="0">
                  <a:pos x="0" y="9"/>
                </a:cxn>
                <a:cxn ang="0">
                  <a:pos x="21" y="0"/>
                </a:cxn>
              </a:cxnLst>
              <a:rect l="T0" t="T1" r="T2" b="T3"/>
              <a:pathLst>
                <a:path w="20301" h="38533">
                  <a:moveTo>
                    <a:pt x="21" y="0"/>
                  </a:moveTo>
                  <a:cubicBezTo>
                    <a:pt x="11402" y="0"/>
                    <a:pt x="20301" y="7715"/>
                    <a:pt x="20301" y="19288"/>
                  </a:cubicBezTo>
                  <a:cubicBezTo>
                    <a:pt x="20301" y="29561"/>
                    <a:pt x="11402" y="38533"/>
                    <a:pt x="21" y="38533"/>
                  </a:cubicBezTo>
                  <a:lnTo>
                    <a:pt x="0" y="38524"/>
                  </a:lnTo>
                  <a:lnTo>
                    <a:pt x="0" y="30810"/>
                  </a:lnTo>
                  <a:lnTo>
                    <a:pt x="21" y="30818"/>
                  </a:lnTo>
                  <a:cubicBezTo>
                    <a:pt x="6353" y="30818"/>
                    <a:pt x="12685" y="25703"/>
                    <a:pt x="12685" y="19288"/>
                  </a:cubicBezTo>
                  <a:cubicBezTo>
                    <a:pt x="12685" y="11573"/>
                    <a:pt x="6353" y="6415"/>
                    <a:pt x="21" y="6415"/>
                  </a:cubicBezTo>
                  <a:lnTo>
                    <a:pt x="0" y="6424"/>
                  </a:lnTo>
                  <a:lnTo>
                    <a:pt x="0" y="9"/>
                  </a:lnTo>
                  <a:lnTo>
                    <a:pt x="21"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5" name="Shape 1835"/>
            <p:cNvSpPr>
              <a:spLocks/>
            </p:cNvSpPr>
            <p:nvPr/>
          </p:nvSpPr>
          <p:spPr bwMode="auto">
            <a:xfrm>
              <a:off x="9707497" y="5246430"/>
              <a:ext cx="20280" cy="52897"/>
            </a:xfrm>
            <a:custGeom>
              <a:avLst/>
              <a:gdLst>
                <a:gd name="T0" fmla="*/ 0 w 20280"/>
                <a:gd name="T1" fmla="*/ 0 h 52897"/>
                <a:gd name="T2" fmla="*/ 20280 w 20280"/>
                <a:gd name="T3" fmla="*/ 52897 h 52897"/>
              </a:gdLst>
              <a:ahLst/>
              <a:cxnLst>
                <a:cxn ang="0">
                  <a:pos x="20280" y="0"/>
                </a:cxn>
                <a:cxn ang="0">
                  <a:pos x="20280" y="5349"/>
                </a:cxn>
                <a:cxn ang="0">
                  <a:pos x="7616" y="16922"/>
                </a:cxn>
                <a:cxn ang="0">
                  <a:pos x="20280" y="29752"/>
                </a:cxn>
                <a:cxn ang="0">
                  <a:pos x="20280" y="36757"/>
                </a:cxn>
                <a:cxn ang="0">
                  <a:pos x="7616" y="29752"/>
                </a:cxn>
                <a:cxn ang="0">
                  <a:pos x="7616" y="52897"/>
                </a:cxn>
                <a:cxn ang="0">
                  <a:pos x="0" y="52897"/>
                </a:cxn>
                <a:cxn ang="0">
                  <a:pos x="0" y="234"/>
                </a:cxn>
                <a:cxn ang="0">
                  <a:pos x="7616" y="234"/>
                </a:cxn>
                <a:cxn ang="0">
                  <a:pos x="7616" y="5349"/>
                </a:cxn>
                <a:cxn ang="0">
                  <a:pos x="20280" y="0"/>
                </a:cxn>
              </a:cxnLst>
              <a:rect l="T0" t="T1" r="T2" b="T3"/>
              <a:pathLst>
                <a:path w="20280" h="52897">
                  <a:moveTo>
                    <a:pt x="20280" y="0"/>
                  </a:moveTo>
                  <a:lnTo>
                    <a:pt x="20280" y="5349"/>
                  </a:lnTo>
                  <a:cubicBezTo>
                    <a:pt x="11424" y="5349"/>
                    <a:pt x="7616" y="13064"/>
                    <a:pt x="7616" y="16922"/>
                  </a:cubicBezTo>
                  <a:cubicBezTo>
                    <a:pt x="7616" y="23337"/>
                    <a:pt x="12664" y="29752"/>
                    <a:pt x="20280" y="29752"/>
                  </a:cubicBezTo>
                  <a:lnTo>
                    <a:pt x="20280" y="36757"/>
                  </a:lnTo>
                  <a:lnTo>
                    <a:pt x="7616" y="29752"/>
                  </a:lnTo>
                  <a:cubicBezTo>
                    <a:pt x="7616" y="52897"/>
                    <a:pt x="7616" y="52897"/>
                    <a:pt x="7616" y="52897"/>
                  </a:cubicBezTo>
                  <a:cubicBezTo>
                    <a:pt x="0" y="52897"/>
                    <a:pt x="0" y="52897"/>
                    <a:pt x="0" y="52897"/>
                  </a:cubicBezTo>
                  <a:cubicBezTo>
                    <a:pt x="0" y="234"/>
                    <a:pt x="0" y="234"/>
                    <a:pt x="0" y="234"/>
                  </a:cubicBezTo>
                  <a:cubicBezTo>
                    <a:pt x="7616" y="234"/>
                    <a:pt x="7616" y="234"/>
                    <a:pt x="7616" y="234"/>
                  </a:cubicBezTo>
                  <a:cubicBezTo>
                    <a:pt x="7616" y="5349"/>
                    <a:pt x="7616" y="5349"/>
                    <a:pt x="7616" y="5349"/>
                  </a:cubicBezTo>
                  <a:lnTo>
                    <a:pt x="20280"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6" name="Shape 1836"/>
            <p:cNvSpPr>
              <a:spLocks/>
            </p:cNvSpPr>
            <p:nvPr/>
          </p:nvSpPr>
          <p:spPr bwMode="auto">
            <a:xfrm>
              <a:off x="9727778" y="5245363"/>
              <a:ext cx="21564" cy="38533"/>
            </a:xfrm>
            <a:custGeom>
              <a:avLst/>
              <a:gdLst>
                <a:gd name="T0" fmla="*/ 0 w 21564"/>
                <a:gd name="T1" fmla="*/ 0 h 38533"/>
                <a:gd name="T2" fmla="*/ 21564 w 21564"/>
                <a:gd name="T3" fmla="*/ 38533 h 38533"/>
              </a:gdLst>
              <a:ahLst/>
              <a:cxnLst>
                <a:cxn ang="0">
                  <a:pos x="2525" y="0"/>
                </a:cxn>
                <a:cxn ang="0">
                  <a:pos x="21564" y="19288"/>
                </a:cxn>
                <a:cxn ang="0">
                  <a:pos x="1284" y="38533"/>
                </a:cxn>
                <a:cxn ang="0">
                  <a:pos x="0" y="37823"/>
                </a:cxn>
                <a:cxn ang="0">
                  <a:pos x="0" y="30818"/>
                </a:cxn>
                <a:cxn ang="0">
                  <a:pos x="12664" y="19288"/>
                </a:cxn>
                <a:cxn ang="0">
                  <a:pos x="0" y="6415"/>
                </a:cxn>
                <a:cxn ang="0">
                  <a:pos x="0" y="1066"/>
                </a:cxn>
                <a:cxn ang="0">
                  <a:pos x="2525" y="0"/>
                </a:cxn>
              </a:cxnLst>
              <a:rect l="T0" t="T1" r="T2" b="T3"/>
              <a:pathLst>
                <a:path w="21564" h="38533">
                  <a:moveTo>
                    <a:pt x="2525" y="0"/>
                  </a:moveTo>
                  <a:cubicBezTo>
                    <a:pt x="12664" y="0"/>
                    <a:pt x="21564" y="9016"/>
                    <a:pt x="21564" y="19288"/>
                  </a:cubicBezTo>
                  <a:cubicBezTo>
                    <a:pt x="21564" y="28260"/>
                    <a:pt x="13948" y="38533"/>
                    <a:pt x="1284" y="38533"/>
                  </a:cubicBezTo>
                  <a:lnTo>
                    <a:pt x="0" y="37823"/>
                  </a:lnTo>
                  <a:lnTo>
                    <a:pt x="0" y="30818"/>
                  </a:lnTo>
                  <a:cubicBezTo>
                    <a:pt x="7616" y="30818"/>
                    <a:pt x="12664" y="25703"/>
                    <a:pt x="12664" y="19288"/>
                  </a:cubicBezTo>
                  <a:cubicBezTo>
                    <a:pt x="12664" y="11573"/>
                    <a:pt x="6332" y="6415"/>
                    <a:pt x="0" y="6415"/>
                  </a:cubicBezTo>
                  <a:lnTo>
                    <a:pt x="0" y="1066"/>
                  </a:lnTo>
                  <a:lnTo>
                    <a:pt x="2525"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7" name="Shape 1837"/>
            <p:cNvSpPr>
              <a:spLocks/>
            </p:cNvSpPr>
            <p:nvPr/>
          </p:nvSpPr>
          <p:spPr bwMode="auto">
            <a:xfrm>
              <a:off x="9784852" y="5259494"/>
              <a:ext cx="16451" cy="24403"/>
            </a:xfrm>
            <a:custGeom>
              <a:avLst/>
              <a:gdLst>
                <a:gd name="T0" fmla="*/ 0 w 16451"/>
                <a:gd name="T1" fmla="*/ 0 h 24403"/>
                <a:gd name="T2" fmla="*/ 16451 w 16451"/>
                <a:gd name="T3" fmla="*/ 24403 h 24403"/>
              </a:gdLst>
              <a:ahLst/>
              <a:cxnLst>
                <a:cxn ang="0">
                  <a:pos x="15189" y="0"/>
                </a:cxn>
                <a:cxn ang="0">
                  <a:pos x="16451" y="318"/>
                </a:cxn>
                <a:cxn ang="0">
                  <a:pos x="16451" y="6420"/>
                </a:cxn>
                <a:cxn ang="0">
                  <a:pos x="9648" y="8019"/>
                </a:cxn>
                <a:cxn ang="0">
                  <a:pos x="7573" y="11573"/>
                </a:cxn>
                <a:cxn ang="0">
                  <a:pos x="9648" y="15089"/>
                </a:cxn>
                <a:cxn ang="0">
                  <a:pos x="16451" y="16683"/>
                </a:cxn>
                <a:cxn ang="0">
                  <a:pos x="16451" y="23543"/>
                </a:cxn>
                <a:cxn ang="0">
                  <a:pos x="13905" y="24403"/>
                </a:cxn>
                <a:cxn ang="0">
                  <a:pos x="0" y="11573"/>
                </a:cxn>
                <a:cxn ang="0">
                  <a:pos x="15189" y="0"/>
                </a:cxn>
              </a:cxnLst>
              <a:rect l="T0" t="T1" r="T2" b="T3"/>
              <a:pathLst>
                <a:path w="16451" h="24403">
                  <a:moveTo>
                    <a:pt x="15189" y="0"/>
                  </a:moveTo>
                  <a:lnTo>
                    <a:pt x="16451" y="318"/>
                  </a:lnTo>
                  <a:lnTo>
                    <a:pt x="16451" y="6420"/>
                  </a:lnTo>
                  <a:lnTo>
                    <a:pt x="9648" y="8019"/>
                  </a:lnTo>
                  <a:cubicBezTo>
                    <a:pt x="8215" y="8983"/>
                    <a:pt x="7573" y="10273"/>
                    <a:pt x="7573" y="11573"/>
                  </a:cubicBezTo>
                  <a:cubicBezTo>
                    <a:pt x="7573" y="12852"/>
                    <a:pt x="8215" y="14130"/>
                    <a:pt x="9648" y="15089"/>
                  </a:cubicBezTo>
                  <a:lnTo>
                    <a:pt x="16451" y="16683"/>
                  </a:lnTo>
                  <a:lnTo>
                    <a:pt x="16451" y="23543"/>
                  </a:lnTo>
                  <a:lnTo>
                    <a:pt x="13905" y="24403"/>
                  </a:lnTo>
                  <a:cubicBezTo>
                    <a:pt x="3766" y="24403"/>
                    <a:pt x="0" y="16688"/>
                    <a:pt x="0" y="11573"/>
                  </a:cubicBezTo>
                  <a:cubicBezTo>
                    <a:pt x="0" y="7715"/>
                    <a:pt x="3766" y="0"/>
                    <a:pt x="15189" y="0"/>
                  </a:cubicBez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8" name="Shape 1838"/>
            <p:cNvSpPr>
              <a:spLocks/>
            </p:cNvSpPr>
            <p:nvPr/>
          </p:nvSpPr>
          <p:spPr bwMode="auto">
            <a:xfrm>
              <a:off x="9789901" y="5245830"/>
              <a:ext cx="11402" cy="8549"/>
            </a:xfrm>
            <a:custGeom>
              <a:avLst/>
              <a:gdLst>
                <a:gd name="T0" fmla="*/ 0 w 11402"/>
                <a:gd name="T1" fmla="*/ 0 h 8549"/>
                <a:gd name="T2" fmla="*/ 11402 w 11402"/>
                <a:gd name="T3" fmla="*/ 8549 h 8549"/>
              </a:gdLst>
              <a:ahLst/>
              <a:cxnLst>
                <a:cxn ang="0">
                  <a:pos x="11402" y="0"/>
                </a:cxn>
                <a:cxn ang="0">
                  <a:pos x="11402" y="6237"/>
                </a:cxn>
                <a:cxn ang="0">
                  <a:pos x="1284" y="8549"/>
                </a:cxn>
                <a:cxn ang="0">
                  <a:pos x="0" y="2091"/>
                </a:cxn>
                <a:cxn ang="0">
                  <a:pos x="11402" y="0"/>
                </a:cxn>
              </a:cxnLst>
              <a:rect l="T0" t="T1" r="T2" b="T3"/>
              <a:pathLst>
                <a:path w="11402" h="8549">
                  <a:moveTo>
                    <a:pt x="11402" y="0"/>
                  </a:moveTo>
                  <a:lnTo>
                    <a:pt x="11402" y="6237"/>
                  </a:lnTo>
                  <a:lnTo>
                    <a:pt x="1284" y="8549"/>
                  </a:lnTo>
                  <a:lnTo>
                    <a:pt x="0" y="2091"/>
                  </a:lnTo>
                  <a:lnTo>
                    <a:pt x="11402"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39" name="Shape 1839"/>
            <p:cNvSpPr>
              <a:spLocks/>
            </p:cNvSpPr>
            <p:nvPr/>
          </p:nvSpPr>
          <p:spPr bwMode="auto">
            <a:xfrm>
              <a:off x="9801303" y="5245363"/>
              <a:ext cx="16494" cy="37673"/>
            </a:xfrm>
            <a:custGeom>
              <a:avLst/>
              <a:gdLst>
                <a:gd name="T0" fmla="*/ 0 w 16494"/>
                <a:gd name="T1" fmla="*/ 0 h 37673"/>
                <a:gd name="T2" fmla="*/ 16494 w 16494"/>
                <a:gd name="T3" fmla="*/ 37673 h 37673"/>
              </a:gdLst>
              <a:ahLst/>
              <a:cxnLst>
                <a:cxn ang="0">
                  <a:pos x="2546" y="0"/>
                </a:cxn>
                <a:cxn ang="0">
                  <a:pos x="16494" y="11573"/>
                </a:cxn>
                <a:cxn ang="0">
                  <a:pos x="16494" y="37233"/>
                </a:cxn>
                <a:cxn ang="0">
                  <a:pos x="8878" y="37233"/>
                </a:cxn>
                <a:cxn ang="0">
                  <a:pos x="8878" y="34675"/>
                </a:cxn>
                <a:cxn ang="0">
                  <a:pos x="0" y="37673"/>
                </a:cxn>
                <a:cxn ang="0">
                  <a:pos x="0" y="30813"/>
                </a:cxn>
                <a:cxn ang="0">
                  <a:pos x="21" y="30818"/>
                </a:cxn>
                <a:cxn ang="0">
                  <a:pos x="8878" y="25703"/>
                </a:cxn>
                <a:cxn ang="0">
                  <a:pos x="21" y="20545"/>
                </a:cxn>
                <a:cxn ang="0">
                  <a:pos x="0" y="20550"/>
                </a:cxn>
                <a:cxn ang="0">
                  <a:pos x="0" y="14448"/>
                </a:cxn>
                <a:cxn ang="0">
                  <a:pos x="8878" y="16687"/>
                </a:cxn>
                <a:cxn ang="0">
                  <a:pos x="8878" y="15430"/>
                </a:cxn>
                <a:cxn ang="0">
                  <a:pos x="1262" y="6415"/>
                </a:cxn>
                <a:cxn ang="0">
                  <a:pos x="0" y="6703"/>
                </a:cxn>
                <a:cxn ang="0">
                  <a:pos x="0" y="467"/>
                </a:cxn>
                <a:cxn ang="0">
                  <a:pos x="2546" y="0"/>
                </a:cxn>
              </a:cxnLst>
              <a:rect l="T0" t="T1" r="T2" b="T3"/>
              <a:pathLst>
                <a:path w="16494" h="37673">
                  <a:moveTo>
                    <a:pt x="2546" y="0"/>
                  </a:moveTo>
                  <a:cubicBezTo>
                    <a:pt x="10161" y="0"/>
                    <a:pt x="16494" y="3858"/>
                    <a:pt x="16494" y="11573"/>
                  </a:cubicBezTo>
                  <a:cubicBezTo>
                    <a:pt x="16494" y="37233"/>
                    <a:pt x="16494" y="37233"/>
                    <a:pt x="16494" y="37233"/>
                  </a:cubicBezTo>
                  <a:cubicBezTo>
                    <a:pt x="8878" y="37233"/>
                    <a:pt x="8878" y="37233"/>
                    <a:pt x="8878" y="37233"/>
                  </a:cubicBezTo>
                  <a:cubicBezTo>
                    <a:pt x="8878" y="34675"/>
                    <a:pt x="8878" y="34675"/>
                    <a:pt x="8878" y="34675"/>
                  </a:cubicBezTo>
                  <a:lnTo>
                    <a:pt x="0" y="37673"/>
                  </a:lnTo>
                  <a:lnTo>
                    <a:pt x="0" y="30813"/>
                  </a:lnTo>
                  <a:lnTo>
                    <a:pt x="21" y="30818"/>
                  </a:lnTo>
                  <a:cubicBezTo>
                    <a:pt x="7594" y="30818"/>
                    <a:pt x="8878" y="28260"/>
                    <a:pt x="8878" y="25703"/>
                  </a:cubicBezTo>
                  <a:cubicBezTo>
                    <a:pt x="8878" y="24403"/>
                    <a:pt x="6353" y="20545"/>
                    <a:pt x="21" y="20545"/>
                  </a:cubicBezTo>
                  <a:lnTo>
                    <a:pt x="0" y="20550"/>
                  </a:lnTo>
                  <a:lnTo>
                    <a:pt x="0" y="14448"/>
                  </a:lnTo>
                  <a:lnTo>
                    <a:pt x="8878" y="16687"/>
                  </a:lnTo>
                  <a:cubicBezTo>
                    <a:pt x="8878" y="15430"/>
                    <a:pt x="8878" y="15430"/>
                    <a:pt x="8878" y="15430"/>
                  </a:cubicBezTo>
                  <a:cubicBezTo>
                    <a:pt x="8878" y="11573"/>
                    <a:pt x="8878" y="6415"/>
                    <a:pt x="1262" y="6415"/>
                  </a:cubicBezTo>
                  <a:lnTo>
                    <a:pt x="0" y="6703"/>
                  </a:lnTo>
                  <a:lnTo>
                    <a:pt x="0" y="467"/>
                  </a:lnTo>
                  <a:lnTo>
                    <a:pt x="2546"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40" name="Shape 1840"/>
            <p:cNvSpPr>
              <a:spLocks/>
            </p:cNvSpPr>
            <p:nvPr/>
          </p:nvSpPr>
          <p:spPr bwMode="auto">
            <a:xfrm>
              <a:off x="9855833" y="5246664"/>
              <a:ext cx="40560" cy="46205"/>
            </a:xfrm>
            <a:custGeom>
              <a:avLst/>
              <a:gdLst>
                <a:gd name="T0" fmla="*/ 0 w 40560"/>
                <a:gd name="T1" fmla="*/ 0 h 46205"/>
                <a:gd name="T2" fmla="*/ 40560 w 40560"/>
                <a:gd name="T3" fmla="*/ 46205 h 46205"/>
              </a:gdLst>
              <a:ahLst/>
              <a:cxnLst>
                <a:cxn ang="0">
                  <a:pos x="0" y="0"/>
                </a:cxn>
                <a:cxn ang="0">
                  <a:pos x="7615" y="0"/>
                </a:cxn>
                <a:cxn ang="0">
                  <a:pos x="7615" y="29518"/>
                </a:cxn>
                <a:cxn ang="0">
                  <a:pos x="26612" y="29518"/>
                </a:cxn>
                <a:cxn ang="0">
                  <a:pos x="26612" y="0"/>
                </a:cxn>
                <a:cxn ang="0">
                  <a:pos x="34227" y="0"/>
                </a:cxn>
                <a:cxn ang="0">
                  <a:pos x="34227" y="29518"/>
                </a:cxn>
                <a:cxn ang="0">
                  <a:pos x="40560" y="29518"/>
                </a:cxn>
                <a:cxn ang="0">
                  <a:pos x="40560" y="46205"/>
                </a:cxn>
                <a:cxn ang="0">
                  <a:pos x="34227" y="46205"/>
                </a:cxn>
                <a:cxn ang="0">
                  <a:pos x="34227" y="35932"/>
                </a:cxn>
                <a:cxn ang="0">
                  <a:pos x="0" y="35932"/>
                </a:cxn>
                <a:cxn ang="0">
                  <a:pos x="0" y="0"/>
                </a:cxn>
              </a:cxnLst>
              <a:rect l="T0" t="T1" r="T2" b="T3"/>
              <a:pathLst>
                <a:path w="40560" h="46205">
                  <a:moveTo>
                    <a:pt x="0" y="0"/>
                  </a:moveTo>
                  <a:lnTo>
                    <a:pt x="7615" y="0"/>
                  </a:lnTo>
                  <a:lnTo>
                    <a:pt x="7615" y="29518"/>
                  </a:lnTo>
                  <a:lnTo>
                    <a:pt x="26612" y="29518"/>
                  </a:lnTo>
                  <a:lnTo>
                    <a:pt x="26612" y="0"/>
                  </a:lnTo>
                  <a:lnTo>
                    <a:pt x="34227" y="0"/>
                  </a:lnTo>
                  <a:lnTo>
                    <a:pt x="34227" y="29518"/>
                  </a:lnTo>
                  <a:lnTo>
                    <a:pt x="40560" y="29518"/>
                  </a:lnTo>
                  <a:lnTo>
                    <a:pt x="40560" y="46205"/>
                  </a:lnTo>
                  <a:lnTo>
                    <a:pt x="34227" y="46205"/>
                  </a:lnTo>
                  <a:lnTo>
                    <a:pt x="34227" y="35932"/>
                  </a:lnTo>
                  <a:lnTo>
                    <a:pt x="0" y="35932"/>
                  </a:lnTo>
                  <a:lnTo>
                    <a:pt x="0"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41" name="Shape 1841"/>
            <p:cNvSpPr>
              <a:spLocks/>
            </p:cNvSpPr>
            <p:nvPr/>
          </p:nvSpPr>
          <p:spPr bwMode="auto">
            <a:xfrm>
              <a:off x="9930620" y="5245363"/>
              <a:ext cx="32944" cy="38533"/>
            </a:xfrm>
            <a:custGeom>
              <a:avLst/>
              <a:gdLst>
                <a:gd name="T0" fmla="*/ 0 w 32944"/>
                <a:gd name="T1" fmla="*/ 0 h 38533"/>
                <a:gd name="T2" fmla="*/ 32944 w 32944"/>
                <a:gd name="T3" fmla="*/ 38533 h 38533"/>
              </a:gdLst>
              <a:ahLst/>
              <a:cxnLst>
                <a:cxn ang="0">
                  <a:pos x="32944" y="0"/>
                </a:cxn>
                <a:cxn ang="0">
                  <a:pos x="32944" y="37233"/>
                </a:cxn>
                <a:cxn ang="0">
                  <a:pos x="25371" y="37233"/>
                </a:cxn>
                <a:cxn ang="0">
                  <a:pos x="25371" y="14130"/>
                </a:cxn>
                <a:cxn ang="0">
                  <a:pos x="0" y="38533"/>
                </a:cxn>
                <a:cxn ang="0">
                  <a:pos x="0" y="1300"/>
                </a:cxn>
                <a:cxn ang="0">
                  <a:pos x="7615" y="1300"/>
                </a:cxn>
                <a:cxn ang="0">
                  <a:pos x="7615" y="23102"/>
                </a:cxn>
                <a:cxn ang="0">
                  <a:pos x="32944" y="0"/>
                </a:cxn>
              </a:cxnLst>
              <a:rect l="T0" t="T1" r="T2" b="T3"/>
              <a:pathLst>
                <a:path w="32944" h="38533">
                  <a:moveTo>
                    <a:pt x="32944" y="0"/>
                  </a:moveTo>
                  <a:lnTo>
                    <a:pt x="32944" y="37233"/>
                  </a:lnTo>
                  <a:lnTo>
                    <a:pt x="25371" y="37233"/>
                  </a:lnTo>
                  <a:lnTo>
                    <a:pt x="25371" y="14130"/>
                  </a:lnTo>
                  <a:lnTo>
                    <a:pt x="0" y="38533"/>
                  </a:lnTo>
                  <a:lnTo>
                    <a:pt x="0" y="1300"/>
                  </a:lnTo>
                  <a:lnTo>
                    <a:pt x="7615" y="1300"/>
                  </a:lnTo>
                  <a:lnTo>
                    <a:pt x="7615" y="23102"/>
                  </a:lnTo>
                  <a:lnTo>
                    <a:pt x="32944"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42" name="Shape 1842"/>
            <p:cNvSpPr>
              <a:spLocks/>
            </p:cNvSpPr>
            <p:nvPr/>
          </p:nvSpPr>
          <p:spPr bwMode="auto">
            <a:xfrm>
              <a:off x="10000359" y="5246664"/>
              <a:ext cx="16473" cy="35932"/>
            </a:xfrm>
            <a:custGeom>
              <a:avLst/>
              <a:gdLst>
                <a:gd name="T0" fmla="*/ 0 w 16473"/>
                <a:gd name="T1" fmla="*/ 0 h 35932"/>
                <a:gd name="T2" fmla="*/ 16473 w 16473"/>
                <a:gd name="T3" fmla="*/ 35932 h 35932"/>
              </a:gdLst>
              <a:ahLst/>
              <a:cxnLst>
                <a:cxn ang="0">
                  <a:pos x="16473" y="0"/>
                </a:cxn>
                <a:cxn ang="0">
                  <a:pos x="16473" y="6415"/>
                </a:cxn>
                <a:cxn ang="0">
                  <a:pos x="10140" y="11530"/>
                </a:cxn>
                <a:cxn ang="0">
                  <a:pos x="16473" y="16688"/>
                </a:cxn>
                <a:cxn ang="0">
                  <a:pos x="16473" y="24375"/>
                </a:cxn>
                <a:cxn ang="0">
                  <a:pos x="13135" y="29441"/>
                </a:cxn>
                <a:cxn ang="0">
                  <a:pos x="8857" y="35932"/>
                </a:cxn>
                <a:cxn ang="0">
                  <a:pos x="0" y="35932"/>
                </a:cxn>
                <a:cxn ang="0">
                  <a:pos x="10140" y="20545"/>
                </a:cxn>
                <a:cxn ang="0">
                  <a:pos x="1241" y="10273"/>
                </a:cxn>
                <a:cxn ang="0">
                  <a:pos x="16473" y="0"/>
                </a:cxn>
              </a:cxnLst>
              <a:rect l="T0" t="T1" r="T2" b="T3"/>
              <a:pathLst>
                <a:path w="16473" h="35932">
                  <a:moveTo>
                    <a:pt x="16473" y="0"/>
                  </a:moveTo>
                  <a:lnTo>
                    <a:pt x="16473" y="6415"/>
                  </a:lnTo>
                  <a:cubicBezTo>
                    <a:pt x="13905" y="6415"/>
                    <a:pt x="10140" y="6415"/>
                    <a:pt x="10140" y="11530"/>
                  </a:cubicBezTo>
                  <a:cubicBezTo>
                    <a:pt x="10140" y="15387"/>
                    <a:pt x="13905" y="16688"/>
                    <a:pt x="16473" y="16688"/>
                  </a:cubicBezTo>
                  <a:lnTo>
                    <a:pt x="16473" y="24375"/>
                  </a:lnTo>
                  <a:lnTo>
                    <a:pt x="13135" y="29441"/>
                  </a:lnTo>
                  <a:cubicBezTo>
                    <a:pt x="8857" y="35932"/>
                    <a:pt x="8857" y="35932"/>
                    <a:pt x="8857" y="35932"/>
                  </a:cubicBezTo>
                  <a:cubicBezTo>
                    <a:pt x="0" y="35932"/>
                    <a:pt x="0" y="35932"/>
                    <a:pt x="0" y="35932"/>
                  </a:cubicBezTo>
                  <a:cubicBezTo>
                    <a:pt x="10140" y="20545"/>
                    <a:pt x="10140" y="20545"/>
                    <a:pt x="10140" y="20545"/>
                  </a:cubicBezTo>
                  <a:cubicBezTo>
                    <a:pt x="5049" y="19245"/>
                    <a:pt x="1241" y="15387"/>
                    <a:pt x="1241" y="10273"/>
                  </a:cubicBezTo>
                  <a:cubicBezTo>
                    <a:pt x="1241" y="5115"/>
                    <a:pt x="5049" y="0"/>
                    <a:pt x="16473" y="0"/>
                  </a:cubicBez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43" name="Shape 1843"/>
            <p:cNvSpPr>
              <a:spLocks/>
            </p:cNvSpPr>
            <p:nvPr/>
          </p:nvSpPr>
          <p:spPr bwMode="auto">
            <a:xfrm>
              <a:off x="10016831" y="5246664"/>
              <a:ext cx="13947" cy="35932"/>
            </a:xfrm>
            <a:custGeom>
              <a:avLst/>
              <a:gdLst>
                <a:gd name="T0" fmla="*/ 0 w 13947"/>
                <a:gd name="T1" fmla="*/ 0 h 35932"/>
                <a:gd name="T2" fmla="*/ 13947 w 13947"/>
                <a:gd name="T3" fmla="*/ 35932 h 35932"/>
              </a:gdLst>
              <a:ahLst/>
              <a:cxnLst>
                <a:cxn ang="0">
                  <a:pos x="0" y="0"/>
                </a:cxn>
                <a:cxn ang="0">
                  <a:pos x="13947" y="0"/>
                </a:cxn>
                <a:cxn ang="0">
                  <a:pos x="13947" y="35932"/>
                </a:cxn>
                <a:cxn ang="0">
                  <a:pos x="6332" y="35932"/>
                </a:cxn>
                <a:cxn ang="0">
                  <a:pos x="6332" y="20545"/>
                </a:cxn>
                <a:cxn ang="0">
                  <a:pos x="2524" y="20545"/>
                </a:cxn>
                <a:cxn ang="0">
                  <a:pos x="0" y="24375"/>
                </a:cxn>
                <a:cxn ang="0">
                  <a:pos x="0" y="16688"/>
                </a:cxn>
                <a:cxn ang="0">
                  <a:pos x="6332" y="16688"/>
                </a:cxn>
                <a:cxn ang="0">
                  <a:pos x="6332" y="6415"/>
                </a:cxn>
                <a:cxn ang="0">
                  <a:pos x="0" y="6415"/>
                </a:cxn>
                <a:cxn ang="0">
                  <a:pos x="0" y="0"/>
                </a:cxn>
              </a:cxnLst>
              <a:rect l="T0" t="T1" r="T2" b="T3"/>
              <a:pathLst>
                <a:path w="13947" h="35932">
                  <a:moveTo>
                    <a:pt x="0" y="0"/>
                  </a:moveTo>
                  <a:cubicBezTo>
                    <a:pt x="13947" y="0"/>
                    <a:pt x="13947" y="0"/>
                    <a:pt x="13947" y="0"/>
                  </a:cubicBezTo>
                  <a:lnTo>
                    <a:pt x="13947" y="35932"/>
                  </a:lnTo>
                  <a:cubicBezTo>
                    <a:pt x="6332" y="35932"/>
                    <a:pt x="6332" y="35932"/>
                    <a:pt x="6332" y="35932"/>
                  </a:cubicBezTo>
                  <a:cubicBezTo>
                    <a:pt x="6332" y="20545"/>
                    <a:pt x="6332" y="20545"/>
                    <a:pt x="6332" y="20545"/>
                  </a:cubicBezTo>
                  <a:cubicBezTo>
                    <a:pt x="2524" y="20545"/>
                    <a:pt x="2524" y="20545"/>
                    <a:pt x="2524" y="20545"/>
                  </a:cubicBezTo>
                  <a:lnTo>
                    <a:pt x="0" y="24375"/>
                  </a:lnTo>
                  <a:lnTo>
                    <a:pt x="0" y="16688"/>
                  </a:lnTo>
                  <a:cubicBezTo>
                    <a:pt x="6332" y="16688"/>
                    <a:pt x="6332" y="16688"/>
                    <a:pt x="6332" y="16688"/>
                  </a:cubicBezTo>
                  <a:cubicBezTo>
                    <a:pt x="6332" y="6415"/>
                    <a:pt x="6332" y="6415"/>
                    <a:pt x="6332" y="6415"/>
                  </a:cubicBezTo>
                  <a:lnTo>
                    <a:pt x="0" y="6415"/>
                  </a:lnTo>
                  <a:lnTo>
                    <a:pt x="0" y="0"/>
                  </a:lnTo>
                  <a:close/>
                </a:path>
              </a:pathLst>
            </a:custGeom>
            <a:solidFill>
              <a:srgbClr val="2D3494"/>
            </a:solidFill>
            <a:ln w="0" cap="rnd">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52" name="Rectangle 1852"/>
            <p:cNvSpPr>
              <a:spLocks noChangeArrowheads="1"/>
            </p:cNvSpPr>
            <p:nvPr/>
          </p:nvSpPr>
          <p:spPr bwMode="auto">
            <a:xfrm>
              <a:off x="9439910" y="5430165"/>
              <a:ext cx="1386414" cy="3096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800" b="0" i="0" u="none" strike="noStrike" cap="none" normalizeH="0" baseline="0">
                  <a:ln>
                    <a:noFill/>
                  </a:ln>
                  <a:solidFill>
                    <a:srgbClr val="181818"/>
                  </a:solidFill>
                  <a:effectLst/>
                  <a:latin typeface="Calibri" pitchFamily="34" charset="0"/>
                  <a:cs typeface="Arial" pitchFamily="34" charset="0"/>
                </a:rPr>
                <a:t>20.12.2019</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853" name="Rectangle 1853"/>
            <p:cNvSpPr>
              <a:spLocks noChangeArrowheads="1"/>
            </p:cNvSpPr>
            <p:nvPr/>
          </p:nvSpPr>
          <p:spPr bwMode="auto">
            <a:xfrm>
              <a:off x="11675364" y="5430165"/>
              <a:ext cx="308194" cy="3096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800" b="0" i="0" u="none" strike="noStrike" cap="none" normalizeH="0" baseline="0">
                  <a:ln>
                    <a:noFill/>
                  </a:ln>
                  <a:solidFill>
                    <a:srgbClr val="181818"/>
                  </a:solidFill>
                  <a:effectLst/>
                  <a:latin typeface="Calibri" pitchFamily="34" charset="0"/>
                  <a:cs typeface="Arial" pitchFamily="34" charset="0"/>
                </a:rPr>
                <a:t>26</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pic>
          <p:nvPicPr>
            <p:cNvPr id="22150" name="Picture 22150"/>
            <p:cNvPicPr>
              <a:picLocks noChangeAspect="1" noChangeArrowheads="1"/>
            </p:cNvPicPr>
            <p:nvPr/>
          </p:nvPicPr>
          <p:blipFill>
            <a:blip r:embed="rId3" cstate="print"/>
            <a:srcRect/>
            <a:stretch>
              <a:fillRect/>
            </a:stretch>
          </p:blipFill>
          <p:spPr bwMode="auto">
            <a:xfrm>
              <a:off x="0" y="34036"/>
              <a:ext cx="12188952" cy="5858257"/>
            </a:xfrm>
            <a:prstGeom prst="rect">
              <a:avLst/>
            </a:prstGeom>
            <a:noFill/>
            <a:ln w="9525">
              <a:noFill/>
              <a:miter lim="800000"/>
              <a:headEnd/>
              <a:tailEnd/>
            </a:ln>
          </p:spPr>
        </p:pic>
        <p:pic>
          <p:nvPicPr>
            <p:cNvPr id="1857" name="Picture 1857"/>
            <p:cNvPicPr>
              <a:picLocks noChangeAspect="1" noChangeArrowheads="1"/>
            </p:cNvPicPr>
            <p:nvPr/>
          </p:nvPicPr>
          <p:blipFill>
            <a:blip r:embed="rId4" cstate="print"/>
            <a:srcRect/>
            <a:stretch>
              <a:fillRect/>
            </a:stretch>
          </p:blipFill>
          <p:spPr bwMode="auto">
            <a:xfrm>
              <a:off x="0" y="195071"/>
              <a:ext cx="12192000" cy="5615940"/>
            </a:xfrm>
            <a:prstGeom prst="rect">
              <a:avLst/>
            </a:prstGeom>
            <a:noFill/>
            <a:ln w="9525">
              <a:noFill/>
              <a:miter lim="800000"/>
              <a:headEnd/>
              <a:tailEnd/>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0" y="-38100"/>
            <a:ext cx="9753600" cy="6896100"/>
          </a:xfrm>
          <a:prstGeom prst="rect">
            <a:avLst/>
          </a:prstGeom>
          <a:noFill/>
        </p:spPr>
      </p:pic>
      <p:grpSp>
        <p:nvGrpSpPr>
          <p:cNvPr id="51202" name="Group 20397"/>
          <p:cNvGrpSpPr>
            <a:grpSpLocks/>
          </p:cNvGrpSpPr>
          <p:nvPr/>
        </p:nvGrpSpPr>
        <p:grpSpPr bwMode="auto">
          <a:xfrm>
            <a:off x="76200" y="332656"/>
            <a:ext cx="9067800" cy="6216268"/>
            <a:chOff x="0" y="-116598"/>
            <a:chExt cx="9068279" cy="6215802"/>
          </a:xfrm>
        </p:grpSpPr>
        <p:sp>
          <p:nvSpPr>
            <p:cNvPr id="24643" name="Shape 24643"/>
            <p:cNvSpPr>
              <a:spLocks/>
            </p:cNvSpPr>
            <p:nvPr/>
          </p:nvSpPr>
          <p:spPr bwMode="auto">
            <a:xfrm>
              <a:off x="0" y="620268"/>
              <a:ext cx="4319016" cy="45720"/>
            </a:xfrm>
            <a:custGeom>
              <a:avLst/>
              <a:gdLst>
                <a:gd name="T0" fmla="*/ 0 w 4319016"/>
                <a:gd name="T1" fmla="*/ 0 h 45720"/>
                <a:gd name="T2" fmla="*/ 4319016 w 4319016"/>
                <a:gd name="T3" fmla="*/ 45720 h 45720"/>
              </a:gdLst>
              <a:ahLst/>
              <a:cxnLst>
                <a:cxn ang="0">
                  <a:pos x="0" y="0"/>
                </a:cxn>
                <a:cxn ang="0">
                  <a:pos x="4319016" y="0"/>
                </a:cxn>
                <a:cxn ang="0">
                  <a:pos x="4319016" y="45720"/>
                </a:cxn>
                <a:cxn ang="0">
                  <a:pos x="0" y="45720"/>
                </a:cxn>
                <a:cxn ang="0">
                  <a:pos x="0" y="0"/>
                </a:cxn>
              </a:cxnLst>
              <a:rect l="T0" t="T1" r="T2" b="T3"/>
              <a:pathLst>
                <a:path w="4319016" h="45720">
                  <a:moveTo>
                    <a:pt x="0" y="0"/>
                  </a:moveTo>
                  <a:lnTo>
                    <a:pt x="4319016" y="0"/>
                  </a:lnTo>
                  <a:lnTo>
                    <a:pt x="4319016" y="45720"/>
                  </a:lnTo>
                  <a:lnTo>
                    <a:pt x="0" y="45720"/>
                  </a:lnTo>
                  <a:lnTo>
                    <a:pt x="0" y="0"/>
                  </a:lnTo>
                </a:path>
              </a:pathLst>
            </a:custGeom>
            <a:solidFill>
              <a:srgbClr val="EB204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24644" name="Shape 24644"/>
            <p:cNvSpPr>
              <a:spLocks/>
            </p:cNvSpPr>
            <p:nvPr/>
          </p:nvSpPr>
          <p:spPr bwMode="auto">
            <a:xfrm>
              <a:off x="0" y="601980"/>
              <a:ext cx="4320540" cy="54864"/>
            </a:xfrm>
            <a:custGeom>
              <a:avLst/>
              <a:gdLst>
                <a:gd name="T0" fmla="*/ 0 w 4320540"/>
                <a:gd name="T1" fmla="*/ 0 h 54864"/>
                <a:gd name="T2" fmla="*/ 4320540 w 4320540"/>
                <a:gd name="T3" fmla="*/ 54864 h 54864"/>
              </a:gdLst>
              <a:ahLst/>
              <a:cxnLst>
                <a:cxn ang="0">
                  <a:pos x="0" y="0"/>
                </a:cxn>
                <a:cxn ang="0">
                  <a:pos x="4320540" y="0"/>
                </a:cxn>
                <a:cxn ang="0">
                  <a:pos x="4320540" y="54864"/>
                </a:cxn>
                <a:cxn ang="0">
                  <a:pos x="0" y="54864"/>
                </a:cxn>
                <a:cxn ang="0">
                  <a:pos x="0" y="0"/>
                </a:cxn>
              </a:cxnLst>
              <a:rect l="T0" t="T1" r="T2" b="T3"/>
              <a:pathLst>
                <a:path w="4320540" h="54864">
                  <a:moveTo>
                    <a:pt x="0" y="0"/>
                  </a:moveTo>
                  <a:lnTo>
                    <a:pt x="4320540" y="0"/>
                  </a:lnTo>
                  <a:lnTo>
                    <a:pt x="4320540" y="54864"/>
                  </a:lnTo>
                  <a:lnTo>
                    <a:pt x="0" y="54864"/>
                  </a:lnTo>
                  <a:lnTo>
                    <a:pt x="0" y="0"/>
                  </a:lnTo>
                </a:path>
              </a:pathLst>
            </a:custGeom>
            <a:solidFill>
              <a:srgbClr val="2D349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ru-RU"/>
            </a:p>
          </p:txBody>
        </p:sp>
        <p:pic>
          <p:nvPicPr>
            <p:cNvPr id="1992" name="Picture 1992"/>
            <p:cNvPicPr>
              <a:picLocks noChangeAspect="1" noChangeArrowheads="1"/>
            </p:cNvPicPr>
            <p:nvPr/>
          </p:nvPicPr>
          <p:blipFill>
            <a:blip r:embed="rId3" cstate="print"/>
            <a:srcRect/>
            <a:stretch>
              <a:fillRect/>
            </a:stretch>
          </p:blipFill>
          <p:spPr bwMode="auto">
            <a:xfrm>
              <a:off x="1893163" y="-116598"/>
              <a:ext cx="7175116" cy="3096112"/>
            </a:xfrm>
            <a:prstGeom prst="rect">
              <a:avLst/>
            </a:prstGeom>
            <a:noFill/>
            <a:ln w="9525">
              <a:noFill/>
              <a:miter lim="800000"/>
              <a:headEnd/>
              <a:tailEnd/>
            </a:ln>
          </p:spPr>
        </p:pic>
        <p:pic>
          <p:nvPicPr>
            <p:cNvPr id="1994" name="Picture 1994"/>
            <p:cNvPicPr>
              <a:picLocks noChangeAspect="1" noChangeArrowheads="1"/>
            </p:cNvPicPr>
            <p:nvPr/>
          </p:nvPicPr>
          <p:blipFill>
            <a:blip r:embed="rId4" cstate="print"/>
            <a:srcRect/>
            <a:stretch>
              <a:fillRect/>
            </a:stretch>
          </p:blipFill>
          <p:spPr bwMode="auto">
            <a:xfrm>
              <a:off x="319353" y="3051516"/>
              <a:ext cx="6678976" cy="3047688"/>
            </a:xfrm>
            <a:prstGeom prst="rect">
              <a:avLst/>
            </a:prstGeom>
            <a:noFill/>
            <a:ln w="9525">
              <a:noFill/>
              <a:miter lim="800000"/>
              <a:headEnd/>
              <a:tailEnd/>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0" y="-38100"/>
            <a:ext cx="9753600" cy="6896100"/>
          </a:xfrm>
          <a:prstGeom prst="rect">
            <a:avLst/>
          </a:prstGeom>
          <a:noFill/>
        </p:spPr>
      </p:pic>
      <p:pic>
        <p:nvPicPr>
          <p:cNvPr id="52226" name="Picture 2056"/>
          <p:cNvPicPr>
            <a:picLocks noChangeAspect="1" noChangeArrowheads="1"/>
          </p:cNvPicPr>
          <p:nvPr/>
        </p:nvPicPr>
        <p:blipFill>
          <a:blip r:embed="rId3" cstate="print"/>
          <a:srcRect/>
          <a:stretch>
            <a:fillRect/>
          </a:stretch>
        </p:blipFill>
        <p:spPr bwMode="auto">
          <a:xfrm>
            <a:off x="539552" y="1052736"/>
            <a:ext cx="8705850" cy="42481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0" y="-38100"/>
            <a:ext cx="9753600" cy="6896100"/>
          </a:xfrm>
          <a:prstGeom prst="rect">
            <a:avLst/>
          </a:prstGeom>
          <a:noFill/>
        </p:spPr>
      </p:pic>
      <p:sp>
        <p:nvSpPr>
          <p:cNvPr id="3" name="TextBox 2"/>
          <p:cNvSpPr txBox="1"/>
          <p:nvPr/>
        </p:nvSpPr>
        <p:spPr>
          <a:xfrm>
            <a:off x="1475656" y="764704"/>
            <a:ext cx="7272808" cy="3416320"/>
          </a:xfrm>
          <a:prstGeom prst="rect">
            <a:avLst/>
          </a:prstGeom>
          <a:noFill/>
        </p:spPr>
        <p:txBody>
          <a:bodyPr wrap="square" rtlCol="0">
            <a:spAutoFit/>
          </a:bodyPr>
          <a:lstStyle/>
          <a:p>
            <a:r>
              <a:rPr lang="ru-RU" sz="2400" b="1" dirty="0" err="1">
                <a:solidFill>
                  <a:srgbClr val="FF0000"/>
                </a:solidFill>
                <a:latin typeface="Georgia" pitchFamily="18" charset="0"/>
              </a:rPr>
              <a:t>Креативное</a:t>
            </a:r>
            <a:r>
              <a:rPr lang="ru-RU" sz="2400" b="1" dirty="0">
                <a:solidFill>
                  <a:srgbClr val="FF0000"/>
                </a:solidFill>
                <a:latin typeface="Georgia" pitchFamily="18" charset="0"/>
              </a:rPr>
              <a:t> мышление</a:t>
            </a:r>
            <a:r>
              <a:rPr lang="ru-RU" sz="2400" b="1" dirty="0">
                <a:latin typeface="Georgia" pitchFamily="18" charset="0"/>
              </a:rPr>
              <a:t> — это способность создавать или иным образом воплощать в жизнь что-то новое, будь то решение проблемы, метод, устройство, художественные объект или форму. </a:t>
            </a:r>
          </a:p>
          <a:p>
            <a:r>
              <a:rPr lang="ru-RU" sz="2400" b="1" dirty="0" err="1">
                <a:latin typeface="Georgia" pitchFamily="18" charset="0"/>
              </a:rPr>
              <a:t>Креативное</a:t>
            </a:r>
            <a:r>
              <a:rPr lang="ru-RU" sz="2400" b="1" dirty="0">
                <a:latin typeface="Georgia" pitchFamily="18" charset="0"/>
              </a:rPr>
              <a:t> мышление помогает быстро реагировать на любую проблему и находить нестандартные пути выхода из сложных ситуаций.</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0" y="-38100"/>
            <a:ext cx="9753600" cy="6896100"/>
          </a:xfrm>
          <a:prstGeom prst="rect">
            <a:avLst/>
          </a:prstGeom>
          <a:noFill/>
        </p:spPr>
      </p:pic>
      <p:sp>
        <p:nvSpPr>
          <p:cNvPr id="3" name="TextBox 2"/>
          <p:cNvSpPr txBox="1"/>
          <p:nvPr/>
        </p:nvSpPr>
        <p:spPr>
          <a:xfrm>
            <a:off x="1691680" y="548680"/>
            <a:ext cx="7128792" cy="5539978"/>
          </a:xfrm>
          <a:prstGeom prst="rect">
            <a:avLst/>
          </a:prstGeom>
          <a:noFill/>
        </p:spPr>
        <p:txBody>
          <a:bodyPr wrap="square" rtlCol="0">
            <a:spAutoFit/>
          </a:bodyPr>
          <a:lstStyle/>
          <a:p>
            <a:r>
              <a:rPr lang="ru-RU" dirty="0"/>
              <a:t> </a:t>
            </a:r>
            <a:r>
              <a:rPr lang="ru-RU" sz="2400" b="1" dirty="0">
                <a:latin typeface="Georgia" pitchFamily="18" charset="0"/>
              </a:rPr>
              <a:t>Это определение разбивает процесс </a:t>
            </a:r>
            <a:r>
              <a:rPr lang="ru-RU" sz="2400" b="1" dirty="0" err="1">
                <a:latin typeface="Georgia" pitchFamily="18" charset="0"/>
              </a:rPr>
              <a:t>креативного</a:t>
            </a:r>
            <a:r>
              <a:rPr lang="ru-RU" sz="2400" b="1" dirty="0">
                <a:latin typeface="Georgia" pitchFamily="18" charset="0"/>
              </a:rPr>
              <a:t> мышления на два этапа:</a:t>
            </a:r>
          </a:p>
          <a:p>
            <a:pPr>
              <a:buFont typeface="Arial" pitchFamily="34" charset="0"/>
              <a:buChar char="•"/>
            </a:pPr>
            <a:r>
              <a:rPr lang="ru-RU" sz="2400" b="1" dirty="0">
                <a:latin typeface="Georgia" pitchFamily="18" charset="0"/>
              </a:rPr>
              <a:t> создание необычных решений;</a:t>
            </a:r>
          </a:p>
          <a:p>
            <a:pPr>
              <a:buFont typeface="Arial" pitchFamily="34" charset="0"/>
              <a:buChar char="•"/>
            </a:pPr>
            <a:r>
              <a:rPr lang="ru-RU" sz="2400" b="1" dirty="0">
                <a:latin typeface="Georgia" pitchFamily="18" charset="0"/>
              </a:rPr>
              <a:t> выбор достаточно хороших решений, чтобы справиться с проблемой.</a:t>
            </a:r>
          </a:p>
          <a:p>
            <a:br>
              <a:rPr lang="ru-RU" sz="2400" b="1" dirty="0">
                <a:latin typeface="Georgia" pitchFamily="18" charset="0"/>
              </a:rPr>
            </a:br>
            <a:r>
              <a:rPr lang="ru-RU" sz="2400" b="1" dirty="0">
                <a:latin typeface="Georgia" pitchFamily="18" charset="0"/>
              </a:rPr>
              <a:t>По такому принципу выделяют два типа </a:t>
            </a:r>
            <a:r>
              <a:rPr lang="ru-RU" sz="2400" b="1" dirty="0" err="1">
                <a:latin typeface="Georgia" pitchFamily="18" charset="0"/>
              </a:rPr>
              <a:t>креативного</a:t>
            </a:r>
            <a:r>
              <a:rPr lang="ru-RU" sz="2400" b="1" dirty="0">
                <a:latin typeface="Georgia" pitchFamily="18" charset="0"/>
              </a:rPr>
              <a:t> мышления:</a:t>
            </a:r>
            <a:br>
              <a:rPr lang="ru-RU" sz="2400" b="1" dirty="0">
                <a:latin typeface="Georgia" pitchFamily="18" charset="0"/>
              </a:rPr>
            </a:br>
            <a:r>
              <a:rPr lang="ru-RU" sz="2400" b="1" dirty="0">
                <a:latin typeface="Georgia" pitchFamily="18" charset="0"/>
              </a:rPr>
              <a:t>- дивергентное — способность придумать несколько решений для одной и той же задачи</a:t>
            </a:r>
          </a:p>
          <a:p>
            <a:r>
              <a:rPr lang="ru-RU" sz="2400" b="1" dirty="0">
                <a:latin typeface="Georgia" pitchFamily="18" charset="0"/>
              </a:rPr>
              <a:t>- конвергентное — способность выбрать наиболее оптимальный способ решения из имеющихся.</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0" y="-38100"/>
            <a:ext cx="9753600" cy="6896100"/>
          </a:xfrm>
          <a:prstGeom prst="rect">
            <a:avLst/>
          </a:prstGeom>
          <a:noFill/>
        </p:spPr>
      </p:pic>
      <p:sp>
        <p:nvSpPr>
          <p:cNvPr id="6" name="TextBox 5"/>
          <p:cNvSpPr txBox="1"/>
          <p:nvPr/>
        </p:nvSpPr>
        <p:spPr>
          <a:xfrm>
            <a:off x="1187624" y="548680"/>
            <a:ext cx="7704856" cy="4801314"/>
          </a:xfrm>
          <a:prstGeom prst="rect">
            <a:avLst/>
          </a:prstGeom>
          <a:noFill/>
        </p:spPr>
        <p:txBody>
          <a:bodyPr wrap="square" rtlCol="0">
            <a:spAutoFit/>
          </a:bodyPr>
          <a:lstStyle/>
          <a:p>
            <a:r>
              <a:rPr lang="ru-RU" sz="2400" b="1" dirty="0">
                <a:latin typeface="Georgia" pitchFamily="18" charset="0"/>
              </a:rPr>
              <a:t>СЮЖЕТ ДЛЯ СПЕКТАКЛЯ</a:t>
            </a:r>
          </a:p>
          <a:p>
            <a:r>
              <a:rPr lang="ru-RU" sz="2400" b="1" dirty="0">
                <a:latin typeface="Georgia" pitchFamily="18" charset="0"/>
              </a:rPr>
              <a:t>Вам с друзьями доверили сочинить сюжет для постановки школьного спектакля. Вы</a:t>
            </a:r>
          </a:p>
          <a:p>
            <a:r>
              <a:rPr lang="ru-RU" sz="2400" b="1" dirty="0">
                <a:latin typeface="Georgia" pitchFamily="18" charset="0"/>
              </a:rPr>
              <a:t>решили, что спектакль будет основан на известном литературном произведении или</a:t>
            </a:r>
          </a:p>
          <a:p>
            <a:r>
              <a:rPr lang="ru-RU" sz="2400" b="1" dirty="0">
                <a:latin typeface="Georgia" pitchFamily="18" charset="0"/>
              </a:rPr>
              <a:t>мультфильме, но с героями при этом будут происходить другие события: неожиданные,</a:t>
            </a:r>
          </a:p>
          <a:p>
            <a:r>
              <a:rPr lang="ru-RU" sz="2400" b="1" dirty="0">
                <a:latin typeface="Georgia" pitchFamily="18" charset="0"/>
              </a:rPr>
              <a:t>удивительные, необычные.</a:t>
            </a:r>
          </a:p>
          <a:p>
            <a:r>
              <a:rPr lang="ru-RU" sz="2400" b="1" dirty="0">
                <a:latin typeface="Georgia" pitchFamily="18" charset="0"/>
              </a:rPr>
              <a:t>Последующие задания будут связаны с выполнением этой задачи.</a:t>
            </a:r>
          </a:p>
          <a:p>
            <a:r>
              <a:rPr lang="ru-RU" sz="2400" b="1" dirty="0">
                <a:latin typeface="Georgia" pitchFamily="18" charset="0"/>
              </a:rPr>
              <a:t>Очень важно проявить воображение!</a:t>
            </a:r>
          </a:p>
          <a:p>
            <a:r>
              <a:rPr lang="ru-RU" sz="2400" b="1" dirty="0">
                <a:latin typeface="Georgia" pitchFamily="18" charset="0"/>
              </a:rPr>
              <a:t>Успехов!</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611560" y="548680"/>
            <a:ext cx="7920880" cy="1107996"/>
          </a:xfrm>
          <a:prstGeom prst="rect">
            <a:avLst/>
          </a:prstGeom>
          <a:noFill/>
        </p:spPr>
        <p:txBody>
          <a:bodyPr wrap="square" rtlCol="0">
            <a:spAutoFit/>
          </a:bodyPr>
          <a:lstStyle/>
          <a:p>
            <a:pPr algn="ctr"/>
            <a:endParaRPr lang="ru-RU" sz="2400" b="1" dirty="0">
              <a:latin typeface="Georgia" pitchFamily="18" charset="0"/>
            </a:endParaRPr>
          </a:p>
          <a:p>
            <a:pPr algn="ctr"/>
            <a:endParaRPr lang="ru-RU" sz="2400" b="1" dirty="0">
              <a:latin typeface="Georgia" pitchFamily="18" charset="0"/>
            </a:endParaRPr>
          </a:p>
          <a:p>
            <a:endParaRPr lang="ru-RU" dirty="0"/>
          </a:p>
        </p:txBody>
      </p:sp>
      <p:sp>
        <p:nvSpPr>
          <p:cNvPr id="15361" name="AutoShape 1" descr="https://docviewer.yandex.ru/view/340857650/htmlimage?id=40m3a-bmd8g8i7qtte60ve7x3lfknobruebzpq184hzb8od5ukl6tbe2zyh8sjei2sc3k55wm5t0pnsout353uxmute44jd7vq0slqeq&amp;width=1280&amp;height=720&amp;name=bg-13.png&amp;dsid=404ae6d52c819412e6843063e922659d"/>
          <p:cNvSpPr>
            <a:spLocks noChangeAspect="1" noChangeArrowheads="1"/>
          </p:cNvSpPr>
          <p:nvPr/>
        </p:nvSpPr>
        <p:spPr bwMode="auto">
          <a:xfrm>
            <a:off x="0" y="0"/>
            <a:ext cx="12192000" cy="6858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sz="1100" b="0" i="0" u="none" strike="noStrike" cap="none" normalizeH="0" baseline="0">
                <a:ln>
                  <a:noFill/>
                </a:ln>
                <a:solidFill>
                  <a:srgbClr val="262633"/>
                </a:solidFill>
                <a:effectLst/>
                <a:latin typeface="YS Text"/>
                <a:cs typeface="Arial" pitchFamily="34" charset="0"/>
              </a:rPr>
            </a:b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5363" name="AutoShape 3" descr="https://docviewer.yandex.ru/view/340857650/htmlimage?id=40m3a-bmd8g8i7qtte60ve7x3lfknobruebzpq184hzb8od5ukl6tbe2zyh8sjei2sc3k55wm5t0pnsout353uxmute44jd7vq0slqeq&amp;width=1280&amp;height=720&amp;name=bg-13.png&amp;dsid=404ae6d52c819412e6843063e922659d"/>
          <p:cNvSpPr>
            <a:spLocks noChangeAspect="1" noChangeArrowheads="1"/>
          </p:cNvSpPr>
          <p:nvPr/>
        </p:nvSpPr>
        <p:spPr bwMode="auto">
          <a:xfrm>
            <a:off x="0" y="0"/>
            <a:ext cx="12192000" cy="6858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sz="1100" b="0" i="0" u="none" strike="noStrike" cap="none" normalizeH="0" baseline="0">
                <a:ln>
                  <a:noFill/>
                </a:ln>
                <a:solidFill>
                  <a:srgbClr val="262633"/>
                </a:solidFill>
                <a:effectLst/>
                <a:latin typeface="YS Text"/>
                <a:cs typeface="Arial" pitchFamily="34" charset="0"/>
              </a:rPr>
            </a:b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8" name="TextBox 7"/>
          <p:cNvSpPr txBox="1"/>
          <p:nvPr/>
        </p:nvSpPr>
        <p:spPr>
          <a:xfrm>
            <a:off x="467544" y="548680"/>
            <a:ext cx="5112568" cy="4678204"/>
          </a:xfrm>
          <a:prstGeom prst="rect">
            <a:avLst/>
          </a:prstGeom>
          <a:noFill/>
        </p:spPr>
        <p:txBody>
          <a:bodyPr wrap="square" rtlCol="0">
            <a:spAutoFit/>
          </a:bodyPr>
          <a:lstStyle/>
          <a:p>
            <a:r>
              <a:rPr lang="ru-RU" sz="2000" b="1" dirty="0">
                <a:latin typeface="Georgia" pitchFamily="18" charset="0"/>
              </a:rPr>
              <a:t>Сюжет для спектакля</a:t>
            </a:r>
          </a:p>
          <a:p>
            <a:r>
              <a:rPr lang="ru-RU" sz="2000" b="1" dirty="0">
                <a:latin typeface="Georgia" pitchFamily="18" charset="0"/>
              </a:rPr>
              <a:t>Для ответа используйте рабочее поле справа</a:t>
            </a:r>
          </a:p>
          <a:p>
            <a:r>
              <a:rPr lang="ru-RU" sz="2000" b="1" dirty="0">
                <a:latin typeface="Georgia" pitchFamily="18" charset="0"/>
              </a:rPr>
              <a:t>Какие известные сказки, рассказы,</a:t>
            </a:r>
          </a:p>
          <a:p>
            <a:r>
              <a:rPr lang="ru-RU" sz="2000" b="1" dirty="0">
                <a:latin typeface="Georgia" pitchFamily="18" charset="0"/>
              </a:rPr>
              <a:t>мультфильмы можно выбрать и какие изменения можно внести в их сюжет?</a:t>
            </a:r>
          </a:p>
          <a:p>
            <a:r>
              <a:rPr lang="ru-RU" sz="2000" b="1" dirty="0">
                <a:latin typeface="Georgia" pitchFamily="18" charset="0"/>
              </a:rPr>
              <a:t>Предложите не менее двух вариантов.</a:t>
            </a:r>
          </a:p>
          <a:p>
            <a:r>
              <a:rPr lang="ru-RU" sz="2000" b="1" dirty="0">
                <a:latin typeface="Georgia" pitchFamily="18" charset="0"/>
              </a:rPr>
              <a:t>Запишите свои идеи кратко, например:</a:t>
            </a:r>
          </a:p>
          <a:p>
            <a:r>
              <a:rPr lang="ru-RU" sz="2000" b="1" dirty="0">
                <a:latin typeface="Georgia" pitchFamily="18" charset="0"/>
              </a:rPr>
              <a:t>Колобок спел для Лисы песенку, и она заснула. Колобок покатился дальше.</a:t>
            </a:r>
          </a:p>
          <a:p>
            <a:endParaRPr lang="ru-RU" dirty="0">
              <a:latin typeface="Georgia" pitchFamily="18" charset="0"/>
            </a:endParaRPr>
          </a:p>
        </p:txBody>
      </p:sp>
      <p:sp>
        <p:nvSpPr>
          <p:cNvPr id="9" name="TextBox 8"/>
          <p:cNvSpPr txBox="1"/>
          <p:nvPr/>
        </p:nvSpPr>
        <p:spPr>
          <a:xfrm>
            <a:off x="5868144" y="620688"/>
            <a:ext cx="2736304" cy="5016758"/>
          </a:xfrm>
          <a:prstGeom prst="rect">
            <a:avLst/>
          </a:prstGeom>
          <a:noFill/>
        </p:spPr>
        <p:txBody>
          <a:bodyPr wrap="square" rtlCol="0">
            <a:spAutoFit/>
          </a:bodyPr>
          <a:lstStyle/>
          <a:p>
            <a:r>
              <a:rPr lang="ru-RU" sz="2000" b="1" dirty="0">
                <a:latin typeface="Georgia" pitchFamily="18" charset="0"/>
              </a:rPr>
              <a:t>Идея 1</a:t>
            </a:r>
          </a:p>
          <a:p>
            <a:endParaRPr lang="ru-RU" sz="2000" b="1" dirty="0">
              <a:latin typeface="Georgia" pitchFamily="18" charset="0"/>
            </a:endParaRPr>
          </a:p>
          <a:p>
            <a:endParaRPr lang="ru-RU" sz="2000" b="1" dirty="0">
              <a:latin typeface="Georgia" pitchFamily="18" charset="0"/>
            </a:endParaRPr>
          </a:p>
          <a:p>
            <a:endParaRPr lang="ru-RU" sz="2000" b="1" dirty="0">
              <a:latin typeface="Georgia" pitchFamily="18" charset="0"/>
            </a:endParaRPr>
          </a:p>
          <a:p>
            <a:endParaRPr lang="ru-RU" sz="2000" b="1" dirty="0">
              <a:latin typeface="Georgia" pitchFamily="18" charset="0"/>
            </a:endParaRPr>
          </a:p>
          <a:p>
            <a:endParaRPr lang="ru-RU" sz="2000" b="1" dirty="0">
              <a:latin typeface="Georgia" pitchFamily="18" charset="0"/>
            </a:endParaRPr>
          </a:p>
          <a:p>
            <a:endParaRPr lang="ru-RU" sz="2000" b="1" dirty="0">
              <a:latin typeface="Georgia" pitchFamily="18" charset="0"/>
            </a:endParaRPr>
          </a:p>
          <a:p>
            <a:r>
              <a:rPr lang="ru-RU" sz="2000" b="1" dirty="0">
                <a:latin typeface="Georgia" pitchFamily="18" charset="0"/>
              </a:rPr>
              <a:t>Идея 2     </a:t>
            </a:r>
          </a:p>
          <a:p>
            <a:endParaRPr lang="ru-RU" sz="2000" b="1" dirty="0">
              <a:latin typeface="Georgia" pitchFamily="18" charset="0"/>
            </a:endParaRPr>
          </a:p>
          <a:p>
            <a:endParaRPr lang="ru-RU" sz="2000" b="1" dirty="0">
              <a:latin typeface="Georgia" pitchFamily="18" charset="0"/>
            </a:endParaRPr>
          </a:p>
          <a:p>
            <a:endParaRPr lang="ru-RU" sz="2000" b="1" dirty="0">
              <a:latin typeface="Georgia" pitchFamily="18" charset="0"/>
            </a:endParaRPr>
          </a:p>
          <a:p>
            <a:endParaRPr lang="ru-RU" sz="2000" b="1" dirty="0">
              <a:latin typeface="Georgia" pitchFamily="18" charset="0"/>
            </a:endParaRPr>
          </a:p>
          <a:p>
            <a:endParaRPr lang="ru-RU" sz="2000" b="1" dirty="0">
              <a:latin typeface="Georgia" pitchFamily="18" charset="0"/>
            </a:endParaRPr>
          </a:p>
          <a:p>
            <a:endParaRPr lang="ru-RU" sz="2000" b="1" dirty="0">
              <a:latin typeface="Georgia" pitchFamily="18" charset="0"/>
            </a:endParaRPr>
          </a:p>
          <a:p>
            <a:r>
              <a:rPr lang="ru-RU" sz="2000" b="1" dirty="0">
                <a:latin typeface="Georgia" pitchFamily="18" charset="0"/>
              </a:rPr>
              <a:t>Добавьте еще один вариант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827584" y="548680"/>
            <a:ext cx="7848872" cy="5970865"/>
          </a:xfrm>
          <a:prstGeom prst="rect">
            <a:avLst/>
          </a:prstGeom>
          <a:noFill/>
        </p:spPr>
        <p:txBody>
          <a:bodyPr wrap="square" rtlCol="0">
            <a:spAutoFit/>
          </a:bodyPr>
          <a:lstStyle/>
          <a:p>
            <a:pPr algn="ctr"/>
            <a:r>
              <a:rPr lang="ru-RU" sz="2800" b="1" dirty="0">
                <a:latin typeface="Georgia" pitchFamily="18" charset="0"/>
              </a:rPr>
              <a:t>Одна из важнейших задач, стоящих перед педагогами, – формирование функционально грамотных людей.</a:t>
            </a:r>
          </a:p>
          <a:p>
            <a:pPr algn="ctr"/>
            <a:endParaRPr lang="ru-RU" sz="2800" b="1" dirty="0">
              <a:latin typeface="Georgia" pitchFamily="18" charset="0"/>
            </a:endParaRPr>
          </a:p>
          <a:p>
            <a:pPr algn="ctr"/>
            <a:r>
              <a:rPr lang="ru-RU" sz="2800" b="1" dirty="0">
                <a:latin typeface="Georgia" pitchFamily="18" charset="0"/>
              </a:rPr>
              <a:t>«Функционально грамотная личность» - это человек, думающий и действующий с высокой степенью самостоятельности и ответственности,</a:t>
            </a:r>
          </a:p>
          <a:p>
            <a:pPr algn="ctr"/>
            <a:r>
              <a:rPr lang="ru-RU" sz="2800" b="1" dirty="0">
                <a:latin typeface="Georgia" pitchFamily="18" charset="0"/>
              </a:rPr>
              <a:t>умеющий добывать нужные ему знания, способный свободно                    использовать их             для решения жизненно необходимых задач.</a:t>
            </a:r>
          </a:p>
          <a:p>
            <a:endParaRPr lang="ru-RU" sz="2800" b="1" dirty="0">
              <a:solidFill>
                <a:srgbClr val="FF0000"/>
              </a:solidFill>
              <a:latin typeface="Georgia"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1115616" y="548680"/>
            <a:ext cx="7704856" cy="5909310"/>
          </a:xfrm>
          <a:prstGeom prst="rect">
            <a:avLst/>
          </a:prstGeom>
          <a:noFill/>
        </p:spPr>
        <p:txBody>
          <a:bodyPr wrap="square" rtlCol="0">
            <a:spAutoFit/>
          </a:bodyPr>
          <a:lstStyle/>
          <a:p>
            <a:r>
              <a:rPr lang="ru-RU" sz="2400" b="1" dirty="0">
                <a:latin typeface="Georgia" pitchFamily="18" charset="0"/>
              </a:rPr>
              <a:t>Термин «функциональная грамотность» введен ЮНЕСКО в 1957 году.</a:t>
            </a:r>
          </a:p>
          <a:p>
            <a:r>
              <a:rPr lang="ru-RU" sz="2400" b="1" dirty="0">
                <a:latin typeface="Georgia" pitchFamily="18" charset="0"/>
              </a:rPr>
              <a:t>Функциональная грамотность понималась как «совокупность умений читать и писать для использования в повседневной жизни и удовлетворения житейских проблем».</a:t>
            </a:r>
          </a:p>
          <a:p>
            <a:r>
              <a:rPr lang="ru-RU" sz="2400" b="1" dirty="0">
                <a:latin typeface="Georgia" pitchFamily="18" charset="0"/>
              </a:rPr>
              <a:t>Особенности понятия:</a:t>
            </a:r>
          </a:p>
          <a:p>
            <a:r>
              <a:rPr lang="ru-RU" sz="2400" b="1" dirty="0">
                <a:latin typeface="Georgia" pitchFamily="18" charset="0"/>
              </a:rPr>
              <a:t>Цель – возможность решения стандартных типичных задач, направленных на решение бытовых проблем.</a:t>
            </a:r>
          </a:p>
          <a:p>
            <a:r>
              <a:rPr lang="ru-RU" sz="2400" b="1" dirty="0">
                <a:latin typeface="Georgia" pitchFamily="18" charset="0"/>
              </a:rPr>
              <a:t>Основной результат – базовый уровень навыков чтения и письма. Применялось в основном ко взрослому населению, которое нуждалось в формировании элементарной грамотности</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1115616" y="404664"/>
            <a:ext cx="7704856" cy="6278642"/>
          </a:xfrm>
          <a:prstGeom prst="rect">
            <a:avLst/>
          </a:prstGeom>
          <a:noFill/>
        </p:spPr>
        <p:txBody>
          <a:bodyPr wrap="square" rtlCol="0">
            <a:spAutoFit/>
          </a:bodyPr>
          <a:lstStyle/>
          <a:p>
            <a:r>
              <a:rPr lang="ru-RU" sz="2400" b="1" dirty="0">
                <a:solidFill>
                  <a:srgbClr val="FF0000"/>
                </a:solidFill>
                <a:latin typeface="Georgia" pitchFamily="18" charset="0"/>
              </a:rPr>
              <a:t>Функциональная грамотность </a:t>
            </a:r>
            <a:r>
              <a:rPr lang="ru-RU" sz="2400" b="1" dirty="0">
                <a:latin typeface="Georgia" pitchFamily="18" charset="0"/>
              </a:rPr>
              <a:t>– это способность применять приобретённые знания, умения и навыки для решения жизненных задач в различных сферах. Её смысл – в </a:t>
            </a:r>
            <a:r>
              <a:rPr lang="ru-RU" sz="2400" b="1" dirty="0" err="1">
                <a:latin typeface="Georgia" pitchFamily="18" charset="0"/>
              </a:rPr>
              <a:t>метапредметности</a:t>
            </a:r>
            <a:r>
              <a:rPr lang="ru-RU" sz="2400" b="1" dirty="0">
                <a:latin typeface="Georgia" pitchFamily="18" charset="0"/>
              </a:rPr>
              <a:t>, </a:t>
            </a:r>
            <a:r>
              <a:rPr lang="ru-RU" sz="2400" b="1" dirty="0" err="1">
                <a:latin typeface="Georgia" pitchFamily="18" charset="0"/>
              </a:rPr>
              <a:t>в</a:t>
            </a:r>
            <a:r>
              <a:rPr lang="ru-RU" sz="2400" b="1" dirty="0">
                <a:latin typeface="Georgia" pitchFamily="18" charset="0"/>
              </a:rPr>
              <a:t> осознанном выходе за границы конкретного предмета, а точнее – </a:t>
            </a:r>
            <a:r>
              <a:rPr lang="ru-RU" sz="2400" b="1" dirty="0" err="1">
                <a:latin typeface="Georgia" pitchFamily="18" charset="0"/>
              </a:rPr>
              <a:t>синтезировании</a:t>
            </a:r>
            <a:r>
              <a:rPr lang="ru-RU" sz="2400" b="1" dirty="0">
                <a:latin typeface="Georgia" pitchFamily="18" charset="0"/>
              </a:rPr>
              <a:t> всех предметных знаний для решения конкретной задачи. Функциональная грамотность — это индикатор общественного благополучия. Поэтому цель школы : обучить мобильную личность, способную при необходимости быстро менять профессию, осваивать новые социальные роли и функции, быть конкурентоспособным, подготовить учащегося к адаптации в современном мире.</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24544" y="0"/>
            <a:ext cx="9753600" cy="6896100"/>
          </a:xfrm>
          <a:prstGeom prst="rect">
            <a:avLst/>
          </a:prstGeom>
          <a:noFill/>
        </p:spPr>
      </p:pic>
      <p:sp>
        <p:nvSpPr>
          <p:cNvPr id="3" name="TextBox 2"/>
          <p:cNvSpPr txBox="1"/>
          <p:nvPr/>
        </p:nvSpPr>
        <p:spPr>
          <a:xfrm>
            <a:off x="467544" y="620688"/>
            <a:ext cx="8280920" cy="1384995"/>
          </a:xfrm>
          <a:prstGeom prst="rect">
            <a:avLst/>
          </a:prstGeom>
          <a:noFill/>
        </p:spPr>
        <p:txBody>
          <a:bodyPr wrap="square" rtlCol="0">
            <a:spAutoFit/>
          </a:bodyPr>
          <a:lstStyle/>
          <a:p>
            <a:pPr algn="ctr">
              <a:lnSpc>
                <a:spcPct val="150000"/>
              </a:lnSpc>
            </a:pPr>
            <a:r>
              <a:rPr lang="ru-RU" sz="2000" b="1" dirty="0">
                <a:latin typeface="Georgia" pitchFamily="18" charset="0"/>
              </a:rPr>
              <a:t>ФУНКЦИОНАЛЬНАЯ ГРАМОТНОСТЬ – ОВЛАДЕНИЕ КЛЮЧЕВЫМИ КОМПЕТЕНЦИЯМИ</a:t>
            </a:r>
          </a:p>
          <a:p>
            <a:endParaRPr lang="ru-RU" sz="2400" b="1" dirty="0">
              <a:latin typeface="Georgia" pitchFamily="18" charset="0"/>
            </a:endParaRPr>
          </a:p>
        </p:txBody>
      </p:sp>
      <p:sp>
        <p:nvSpPr>
          <p:cNvPr id="6" name="TextBox 5"/>
          <p:cNvSpPr txBox="1"/>
          <p:nvPr/>
        </p:nvSpPr>
        <p:spPr>
          <a:xfrm>
            <a:off x="2339752" y="3501008"/>
            <a:ext cx="4464496" cy="707886"/>
          </a:xfrm>
          <a:prstGeom prst="rect">
            <a:avLst/>
          </a:prstGeom>
          <a:noFill/>
        </p:spPr>
        <p:txBody>
          <a:bodyPr wrap="square" rtlCol="0">
            <a:spAutoFit/>
          </a:bodyPr>
          <a:lstStyle/>
          <a:p>
            <a:pPr algn="ctr"/>
            <a:r>
              <a:rPr lang="ru-RU" sz="2000" b="1" dirty="0">
                <a:latin typeface="Georgia" pitchFamily="18" charset="0"/>
              </a:rPr>
              <a:t>ФУНКЦИОНАЛЬНАЯ ГРАМОТНОСТЬ</a:t>
            </a:r>
          </a:p>
        </p:txBody>
      </p:sp>
      <p:cxnSp>
        <p:nvCxnSpPr>
          <p:cNvPr id="8" name="Прямая со стрелкой 7"/>
          <p:cNvCxnSpPr>
            <a:endCxn id="9" idx="2"/>
          </p:cNvCxnSpPr>
          <p:nvPr/>
        </p:nvCxnSpPr>
        <p:spPr>
          <a:xfrm flipH="1" flipV="1">
            <a:off x="2483768" y="2788479"/>
            <a:ext cx="648072" cy="64052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9552" y="1772816"/>
            <a:ext cx="3888432" cy="1015663"/>
          </a:xfrm>
          <a:prstGeom prst="rect">
            <a:avLst/>
          </a:prstGeom>
          <a:noFill/>
        </p:spPr>
        <p:txBody>
          <a:bodyPr wrap="square" rtlCol="0">
            <a:spAutoFit/>
          </a:bodyPr>
          <a:lstStyle/>
          <a:p>
            <a:r>
              <a:rPr lang="ru-RU" sz="2000" b="1" dirty="0">
                <a:latin typeface="Georgia" pitchFamily="18" charset="0"/>
              </a:rPr>
              <a:t>готовность взаимодействовать с окружающим миром</a:t>
            </a:r>
          </a:p>
        </p:txBody>
      </p:sp>
      <p:cxnSp>
        <p:nvCxnSpPr>
          <p:cNvPr id="12" name="Прямая со стрелкой 11"/>
          <p:cNvCxnSpPr/>
          <p:nvPr/>
        </p:nvCxnSpPr>
        <p:spPr>
          <a:xfrm flipV="1">
            <a:off x="5508104" y="2780928"/>
            <a:ext cx="432048" cy="6480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04048" y="1772816"/>
            <a:ext cx="3240360" cy="1015663"/>
          </a:xfrm>
          <a:prstGeom prst="rect">
            <a:avLst/>
          </a:prstGeom>
          <a:noFill/>
        </p:spPr>
        <p:txBody>
          <a:bodyPr wrap="square" rtlCol="0">
            <a:spAutoFit/>
          </a:bodyPr>
          <a:lstStyle/>
          <a:p>
            <a:r>
              <a:rPr lang="ru-RU" sz="2000" b="1" dirty="0">
                <a:latin typeface="Georgia" pitchFamily="18" charset="0"/>
              </a:rPr>
              <a:t>готовность решать учебные и житейские задачи</a:t>
            </a:r>
          </a:p>
        </p:txBody>
      </p:sp>
      <p:cxnSp>
        <p:nvCxnSpPr>
          <p:cNvPr id="15" name="Прямая со стрелкой 14"/>
          <p:cNvCxnSpPr/>
          <p:nvPr/>
        </p:nvCxnSpPr>
        <p:spPr>
          <a:xfrm flipH="1">
            <a:off x="2843808" y="4293096"/>
            <a:ext cx="720080" cy="6480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436096" y="4365104"/>
            <a:ext cx="648072" cy="5760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91680" y="5013176"/>
            <a:ext cx="2664296" cy="1015663"/>
          </a:xfrm>
          <a:prstGeom prst="rect">
            <a:avLst/>
          </a:prstGeom>
          <a:noFill/>
        </p:spPr>
        <p:txBody>
          <a:bodyPr wrap="square" rtlCol="0">
            <a:spAutoFit/>
          </a:bodyPr>
          <a:lstStyle/>
          <a:p>
            <a:r>
              <a:rPr lang="ru-RU" sz="2000" b="1" dirty="0">
                <a:latin typeface="Georgia" pitchFamily="18" charset="0"/>
              </a:rPr>
              <a:t>способность строить отношения</a:t>
            </a:r>
          </a:p>
        </p:txBody>
      </p:sp>
      <p:sp>
        <p:nvSpPr>
          <p:cNvPr id="19" name="TextBox 18"/>
          <p:cNvSpPr txBox="1"/>
          <p:nvPr/>
        </p:nvSpPr>
        <p:spPr>
          <a:xfrm>
            <a:off x="5580112" y="5013176"/>
            <a:ext cx="2664296" cy="1015663"/>
          </a:xfrm>
          <a:prstGeom prst="rect">
            <a:avLst/>
          </a:prstGeom>
          <a:noFill/>
        </p:spPr>
        <p:txBody>
          <a:bodyPr wrap="square" rtlCol="0">
            <a:spAutoFit/>
          </a:bodyPr>
          <a:lstStyle/>
          <a:p>
            <a:r>
              <a:rPr lang="ru-RU" sz="2000" b="1" dirty="0">
                <a:latin typeface="Georgia" pitchFamily="18" charset="0"/>
              </a:rPr>
              <a:t>владение рефлексивными умениями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3" name="TextBox 2"/>
          <p:cNvSpPr txBox="1"/>
          <p:nvPr/>
        </p:nvSpPr>
        <p:spPr>
          <a:xfrm>
            <a:off x="1475656" y="548680"/>
            <a:ext cx="7056784" cy="5970865"/>
          </a:xfrm>
          <a:prstGeom prst="rect">
            <a:avLst/>
          </a:prstGeom>
          <a:noFill/>
        </p:spPr>
        <p:txBody>
          <a:bodyPr wrap="square" rtlCol="0">
            <a:spAutoFit/>
          </a:bodyPr>
          <a:lstStyle/>
          <a:p>
            <a:pPr algn="ctr"/>
            <a:r>
              <a:rPr lang="ru-RU" sz="2800" b="1" dirty="0">
                <a:latin typeface="Georgia" pitchFamily="18" charset="0"/>
              </a:rPr>
              <a:t>Формы функциональной грамотности</a:t>
            </a:r>
            <a:endParaRPr lang="ru-RU" sz="2800" dirty="0">
              <a:latin typeface="Georgia" pitchFamily="18" charset="0"/>
            </a:endParaRPr>
          </a:p>
          <a:p>
            <a:r>
              <a:rPr lang="ru-RU" sz="2800" b="1" dirty="0">
                <a:latin typeface="Georgia" pitchFamily="18" charset="0"/>
              </a:rPr>
              <a:t>1.Общая грамотность.</a:t>
            </a:r>
            <a:endParaRPr lang="ru-RU" sz="2800" dirty="0">
              <a:latin typeface="Georgia" pitchFamily="18" charset="0"/>
            </a:endParaRPr>
          </a:p>
          <a:p>
            <a:r>
              <a:rPr lang="ru-RU" sz="2800" b="1" dirty="0">
                <a:latin typeface="Georgia" pitchFamily="18" charset="0"/>
              </a:rPr>
              <a:t>2.Компьютерная грамотность.</a:t>
            </a:r>
            <a:endParaRPr lang="ru-RU" sz="2800" dirty="0">
              <a:latin typeface="Georgia" pitchFamily="18" charset="0"/>
            </a:endParaRPr>
          </a:p>
          <a:p>
            <a:r>
              <a:rPr lang="ru-RU" sz="2800" b="1" dirty="0">
                <a:latin typeface="Georgia" pitchFamily="18" charset="0"/>
              </a:rPr>
              <a:t>3.Информационная грамотность.</a:t>
            </a:r>
            <a:endParaRPr lang="ru-RU" sz="2800" dirty="0">
              <a:latin typeface="Georgia" pitchFamily="18" charset="0"/>
            </a:endParaRPr>
          </a:p>
          <a:p>
            <a:r>
              <a:rPr lang="ru-RU" sz="2800" b="1" dirty="0">
                <a:latin typeface="Georgia" pitchFamily="18" charset="0"/>
              </a:rPr>
              <a:t>4.Коммуникативная грамотность.</a:t>
            </a:r>
            <a:endParaRPr lang="ru-RU" sz="2800" dirty="0">
              <a:latin typeface="Georgia" pitchFamily="18" charset="0"/>
            </a:endParaRPr>
          </a:p>
          <a:p>
            <a:r>
              <a:rPr lang="ru-RU" sz="2800" b="1" dirty="0">
                <a:latin typeface="Georgia" pitchFamily="18" charset="0"/>
              </a:rPr>
              <a:t>5.Грамотность при овладении иностранными языками.</a:t>
            </a:r>
            <a:endParaRPr lang="ru-RU" sz="2800" dirty="0">
              <a:latin typeface="Georgia" pitchFamily="18" charset="0"/>
            </a:endParaRPr>
          </a:p>
          <a:p>
            <a:r>
              <a:rPr lang="ru-RU" sz="2800" b="1" dirty="0">
                <a:latin typeface="Georgia" pitchFamily="18" charset="0"/>
              </a:rPr>
              <a:t>6.Бытовая грамотность.</a:t>
            </a:r>
            <a:endParaRPr lang="ru-RU" sz="2800" dirty="0">
              <a:latin typeface="Georgia" pitchFamily="18" charset="0"/>
            </a:endParaRPr>
          </a:p>
          <a:p>
            <a:r>
              <a:rPr lang="ru-RU" sz="2800" b="1" dirty="0">
                <a:latin typeface="Georgia" pitchFamily="18" charset="0"/>
              </a:rPr>
              <a:t>7.Грамотность поведения в чрезвычайных ситуациях.</a:t>
            </a:r>
            <a:endParaRPr lang="ru-RU" sz="2800" dirty="0">
              <a:latin typeface="Georgia" pitchFamily="18" charset="0"/>
            </a:endParaRPr>
          </a:p>
          <a:p>
            <a:r>
              <a:rPr lang="ru-RU" sz="2800" b="1" dirty="0">
                <a:latin typeface="Georgia" pitchFamily="18" charset="0"/>
              </a:rPr>
              <a:t>8.Общественно-политическая грамотность.</a:t>
            </a:r>
            <a:endParaRPr lang="ru-RU" sz="2800" dirty="0">
              <a:latin typeface="Georgia"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Desktop\шаблоны презентаций\fon-dlya-prezentacii.jpg"/>
          <p:cNvPicPr>
            <a:picLocks noChangeAspect="1" noChangeArrowheads="1"/>
          </p:cNvPicPr>
          <p:nvPr/>
        </p:nvPicPr>
        <p:blipFill>
          <a:blip r:embed="rId2" cstate="print"/>
          <a:srcRect/>
          <a:stretch>
            <a:fillRect/>
          </a:stretch>
        </p:blipFill>
        <p:spPr bwMode="auto">
          <a:xfrm>
            <a:off x="-304800" y="-19050"/>
            <a:ext cx="9753600" cy="6896100"/>
          </a:xfrm>
          <a:prstGeom prst="rect">
            <a:avLst/>
          </a:prstGeom>
          <a:noFill/>
        </p:spPr>
      </p:pic>
      <p:sp>
        <p:nvSpPr>
          <p:cNvPr id="4" name="TextBox 3"/>
          <p:cNvSpPr txBox="1"/>
          <p:nvPr/>
        </p:nvSpPr>
        <p:spPr>
          <a:xfrm>
            <a:off x="1403648" y="764704"/>
            <a:ext cx="7128792" cy="5139869"/>
          </a:xfrm>
          <a:prstGeom prst="rect">
            <a:avLst/>
          </a:prstGeom>
          <a:noFill/>
        </p:spPr>
        <p:txBody>
          <a:bodyPr wrap="square" rtlCol="0">
            <a:spAutoFit/>
          </a:bodyPr>
          <a:lstStyle/>
          <a:p>
            <a:r>
              <a:rPr lang="ru-RU" sz="2800" b="1" dirty="0">
                <a:latin typeface="Georgia" pitchFamily="18" charset="0"/>
              </a:rPr>
              <a:t>Функциональная грамотность включает:</a:t>
            </a:r>
            <a:endParaRPr lang="ru-RU" sz="2800" dirty="0">
              <a:latin typeface="Georgia" pitchFamily="18" charset="0"/>
            </a:endParaRPr>
          </a:p>
          <a:p>
            <a:pPr>
              <a:lnSpc>
                <a:spcPct val="150000"/>
              </a:lnSpc>
            </a:pPr>
            <a:r>
              <a:rPr lang="ru-RU" sz="2800" b="1" dirty="0">
                <a:latin typeface="Georgia" pitchFamily="18" charset="0"/>
              </a:rPr>
              <a:t>читательскую грамотность;</a:t>
            </a:r>
            <a:endParaRPr lang="ru-RU" sz="2800" dirty="0">
              <a:latin typeface="Georgia" pitchFamily="18" charset="0"/>
            </a:endParaRPr>
          </a:p>
          <a:p>
            <a:pPr>
              <a:lnSpc>
                <a:spcPct val="150000"/>
              </a:lnSpc>
            </a:pPr>
            <a:r>
              <a:rPr lang="ru-RU" sz="2800" b="1" dirty="0" err="1">
                <a:latin typeface="Georgia" pitchFamily="18" charset="0"/>
              </a:rPr>
              <a:t>естественно-научную</a:t>
            </a:r>
            <a:r>
              <a:rPr lang="ru-RU" sz="2800" b="1" dirty="0">
                <a:latin typeface="Georgia" pitchFamily="18" charset="0"/>
              </a:rPr>
              <a:t> грамотность;</a:t>
            </a:r>
            <a:endParaRPr lang="ru-RU" sz="2800" dirty="0">
              <a:latin typeface="Georgia" pitchFamily="18" charset="0"/>
            </a:endParaRPr>
          </a:p>
          <a:p>
            <a:pPr>
              <a:lnSpc>
                <a:spcPct val="150000"/>
              </a:lnSpc>
            </a:pPr>
            <a:r>
              <a:rPr lang="ru-RU" sz="2800" b="1" dirty="0">
                <a:latin typeface="Georgia" pitchFamily="18" charset="0"/>
              </a:rPr>
              <a:t>математическую грамотность;</a:t>
            </a:r>
            <a:endParaRPr lang="ru-RU" sz="2800" dirty="0">
              <a:latin typeface="Georgia" pitchFamily="18" charset="0"/>
            </a:endParaRPr>
          </a:p>
          <a:p>
            <a:pPr>
              <a:lnSpc>
                <a:spcPct val="150000"/>
              </a:lnSpc>
            </a:pPr>
            <a:r>
              <a:rPr lang="ru-RU" sz="2800" b="1" dirty="0">
                <a:latin typeface="Georgia" pitchFamily="18" charset="0"/>
              </a:rPr>
              <a:t>финансовую грамотность;</a:t>
            </a:r>
            <a:endParaRPr lang="ru-RU" sz="2800" dirty="0">
              <a:latin typeface="Georgia" pitchFamily="18" charset="0"/>
            </a:endParaRPr>
          </a:p>
          <a:p>
            <a:pPr>
              <a:lnSpc>
                <a:spcPct val="150000"/>
              </a:lnSpc>
            </a:pPr>
            <a:r>
              <a:rPr lang="ru-RU" sz="2800" b="1" dirty="0">
                <a:latin typeface="Georgia" pitchFamily="18" charset="0"/>
              </a:rPr>
              <a:t>глобальные компетенции;</a:t>
            </a:r>
            <a:endParaRPr lang="ru-RU" sz="2800" dirty="0">
              <a:latin typeface="Georgia" pitchFamily="18" charset="0"/>
            </a:endParaRPr>
          </a:p>
          <a:p>
            <a:pPr>
              <a:lnSpc>
                <a:spcPct val="150000"/>
              </a:lnSpc>
            </a:pPr>
            <a:r>
              <a:rPr lang="ru-RU" sz="2800" b="1" dirty="0" err="1">
                <a:latin typeface="Georgia" pitchFamily="18" charset="0"/>
              </a:rPr>
              <a:t>креативное</a:t>
            </a:r>
            <a:r>
              <a:rPr lang="ru-RU" sz="2800" b="1" dirty="0">
                <a:latin typeface="Georgia" pitchFamily="18" charset="0"/>
              </a:rPr>
              <a:t> мышление.</a:t>
            </a:r>
            <a:endParaRPr lang="ru-RU" sz="2800" dirty="0">
              <a:latin typeface="Georgia" pitchFamily="18" charset="0"/>
            </a:endParaRPr>
          </a:p>
          <a:p>
            <a:endParaRPr lang="ru-RU" sz="2000" b="1" dirty="0">
              <a:latin typeface="Georgia"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2081</Words>
  <Application>Microsoft Office PowerPoint</Application>
  <PresentationFormat>Экран (4:3)</PresentationFormat>
  <Paragraphs>218</Paragraphs>
  <Slides>37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37</vt:i4>
      </vt:variant>
    </vt:vector>
  </HeadingPairs>
  <TitlesOfParts>
    <vt:vector size="42" baseType="lpstr">
      <vt:lpstr>Arial</vt:lpstr>
      <vt:lpstr>Calibri</vt:lpstr>
      <vt:lpstr>Georgia</vt:lpstr>
      <vt:lpstr>YS Text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dc:creator>
  <cp:lastModifiedBy>Ket Lor</cp:lastModifiedBy>
  <cp:revision>45</cp:revision>
  <dcterms:created xsi:type="dcterms:W3CDTF">2022-11-14T17:29:24Z</dcterms:created>
  <dcterms:modified xsi:type="dcterms:W3CDTF">2023-05-16T09:47:22Z</dcterms:modified>
</cp:coreProperties>
</file>