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3"/>
  </p:notesMasterIdLst>
  <p:sldIdLst>
    <p:sldId id="256" r:id="rId2"/>
    <p:sldId id="257" r:id="rId3"/>
    <p:sldId id="258" r:id="rId4"/>
    <p:sldId id="261" r:id="rId5"/>
    <p:sldId id="259" r:id="rId6"/>
    <p:sldId id="260" r:id="rId7"/>
    <p:sldId id="262" r:id="rId8"/>
    <p:sldId id="286" r:id="rId9"/>
    <p:sldId id="277" r:id="rId10"/>
    <p:sldId id="274" r:id="rId11"/>
    <p:sldId id="279" r:id="rId12"/>
    <p:sldId id="287" r:id="rId13"/>
    <p:sldId id="284" r:id="rId14"/>
    <p:sldId id="266" r:id="rId15"/>
    <p:sldId id="267" r:id="rId16"/>
    <p:sldId id="268" r:id="rId17"/>
    <p:sldId id="269" r:id="rId18"/>
    <p:sldId id="270" r:id="rId19"/>
    <p:sldId id="288" r:id="rId20"/>
    <p:sldId id="272" r:id="rId21"/>
    <p:sldId id="271"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94747" autoAdjust="0"/>
  </p:normalViewPr>
  <p:slideViewPr>
    <p:cSldViewPr>
      <p:cViewPr>
        <p:scale>
          <a:sx n="75" d="100"/>
          <a:sy n="75" d="100"/>
        </p:scale>
        <p:origin x="-658" y="38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5A552-33CC-4BDF-94FE-879326F1EF0F}" type="datetimeFigureOut">
              <a:rPr lang="ru-RU" smtClean="0"/>
              <a:t>04.10.2022</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094C6F-5C22-4C8B-B5DB-1995D5BE4EAF}" type="slidenum">
              <a:rPr lang="ru-RU" smtClean="0"/>
              <a:t>‹#›</a:t>
            </a:fld>
            <a:endParaRPr lang="ru-RU"/>
          </a:p>
        </p:txBody>
      </p:sp>
    </p:spTree>
    <p:extLst>
      <p:ext uri="{BB962C8B-B14F-4D97-AF65-F5344CB8AC3E}">
        <p14:creationId xmlns:p14="http://schemas.microsoft.com/office/powerpoint/2010/main" val="782054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3094C6F-5C22-4C8B-B5DB-1995D5BE4EAF}" type="slidenum">
              <a:rPr lang="ru-RU" smtClean="0"/>
              <a:t>18</a:t>
            </a:fld>
            <a:endParaRPr lang="ru-RU"/>
          </a:p>
        </p:txBody>
      </p:sp>
    </p:spTree>
    <p:extLst>
      <p:ext uri="{BB962C8B-B14F-4D97-AF65-F5344CB8AC3E}">
        <p14:creationId xmlns:p14="http://schemas.microsoft.com/office/powerpoint/2010/main" val="256783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B4C71EC6-210F-42DE-9C53-41977AD35B3D}" type="datetimeFigureOut">
              <a:rPr lang="ru-RU" smtClean="0"/>
              <a:t>04.10.2022</a:t>
            </a:fld>
            <a:endParaRPr lang="ru-RU"/>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04.10.2022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04.10.2022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Объект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B4C71EC6-210F-42DE-9C53-41977AD35B3D}" type="datetimeFigureOut">
              <a:rPr lang="ru-RU" smtClean="0"/>
              <a:t>04.10.2022</a:t>
            </a:fld>
            <a:endParaRPr lang="ru-RU"/>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Дата 3"/>
          <p:cNvSpPr>
            <a:spLocks noGrp="1"/>
          </p:cNvSpPr>
          <p:nvPr>
            <p:ph type="dt" sz="half" idx="10"/>
          </p:nvPr>
        </p:nvSpPr>
        <p:spPr>
          <a:xfrm>
            <a:off x="6955632" y="6477000"/>
            <a:ext cx="2133600" cy="304800"/>
          </a:xfrm>
        </p:spPr>
        <p:txBody>
          <a:bodyPr/>
          <a:lstStyle/>
          <a:p>
            <a:fld id="{B4C71EC6-210F-42DE-9C53-41977AD35B3D}" type="datetimeFigureOut">
              <a:rPr lang="ru-RU" smtClean="0"/>
              <a:t>04.10.2022</a:t>
            </a:fld>
            <a:endParaRPr lang="ru-RU"/>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a:p>
        </p:txBody>
      </p:sp>
      <p:sp>
        <p:nvSpPr>
          <p:cNvPr id="6" name="Номер слайда 5"/>
          <p:cNvSpPr>
            <a:spLocks noGrp="1"/>
          </p:cNvSpPr>
          <p:nvPr>
            <p:ph type="sldNum" sz="quarter" idx="12"/>
          </p:nvPr>
        </p:nvSpPr>
        <p:spPr>
          <a:xfrm>
            <a:off x="8451056" y="809624"/>
            <a:ext cx="502920" cy="300831"/>
          </a:xfrm>
        </p:spPr>
        <p:txBody>
          <a:bodyPr/>
          <a:lstStyle/>
          <a:p>
            <a:fld id="{B19B0651-EE4F-4900-A07F-96A6BFA9D0F0}" type="slidenum">
              <a:rPr lang="ru-RU" smtClean="0"/>
              <a:t>‹#›</a:t>
            </a:fld>
            <a:endParaRPr lang="ru-RU"/>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Объект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B4C71EC6-210F-42DE-9C53-41977AD35B3D}" type="datetimeFigureOut">
              <a:rPr lang="ru-RU" smtClean="0"/>
              <a:t>04.10.2022</a:t>
            </a:fld>
            <a:endParaRPr lang="ru-RU"/>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a:p>
        </p:txBody>
      </p:sp>
      <p:sp>
        <p:nvSpPr>
          <p:cNvPr id="7" name="Номер слайда 6"/>
          <p:cNvSpPr>
            <a:spLocks noGrp="1"/>
          </p:cNvSpPr>
          <p:nvPr>
            <p:ph type="sldNum" sz="quarter" idx="12"/>
          </p:nvPr>
        </p:nvSpPr>
        <p:spPr>
          <a:xfrm>
            <a:off x="7589520" y="6480969"/>
            <a:ext cx="502920" cy="301752"/>
          </a:xfrm>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B4C71EC6-210F-42DE-9C53-41977AD35B3D}" type="datetimeFigureOut">
              <a:rPr lang="ru-RU" smtClean="0"/>
              <a:t>04.10.2022</a:t>
            </a:fld>
            <a:endParaRPr lang="ru-RU"/>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4C71EC6-210F-42DE-9C53-41977AD35B3D}" type="datetimeFigureOut">
              <a:rPr lang="ru-RU" smtClean="0"/>
              <a:t>04.10.2022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B4C71EC6-210F-42DE-9C53-41977AD35B3D}" type="datetimeFigureOut">
              <a:rPr lang="ru-RU" smtClean="0"/>
              <a:t>04.10.2022</a:t>
            </a:fld>
            <a:endParaRPr lang="ru-RU"/>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a:p>
        </p:txBody>
      </p:sp>
      <p:sp>
        <p:nvSpPr>
          <p:cNvPr id="4" name="Номер слайда 3"/>
          <p:cNvSpPr>
            <a:spLocks noGrp="1"/>
          </p:cNvSpPr>
          <p:nvPr>
            <p:ph type="sldNum" sz="quarter" idx="12"/>
          </p:nvPr>
        </p:nvSpPr>
        <p:spPr>
          <a:xfrm>
            <a:off x="7589520" y="6480969"/>
            <a:ext cx="502920" cy="301752"/>
          </a:xfrm>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B4C71EC6-210F-42DE-9C53-41977AD35B3D}" type="datetimeFigureOut">
              <a:rPr lang="ru-RU" smtClean="0"/>
              <a:t>04.10.2022</a:t>
            </a:fld>
            <a:endParaRPr lang="ru-RU"/>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B4C71EC6-210F-42DE-9C53-41977AD35B3D}" type="datetimeFigureOut">
              <a:rPr lang="ru-RU" smtClean="0"/>
              <a:t>04.10.2022</a:t>
            </a:fld>
            <a:endParaRPr lang="ru-RU"/>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B4C71EC6-210F-42DE-9C53-41977AD35B3D}" type="datetimeFigureOut">
              <a:rPr lang="ru-RU" smtClean="0"/>
              <a:t>04.10.2022</a:t>
            </a:fld>
            <a:endParaRPr lang="ru-RU"/>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68660" y="116632"/>
            <a:ext cx="8062912" cy="1470025"/>
          </a:xfrm>
        </p:spPr>
        <p:txBody>
          <a:bodyPr>
            <a:normAutofit/>
          </a:bodyPr>
          <a:lstStyle/>
          <a:p>
            <a:pPr algn="ctr"/>
            <a:r>
              <a:rPr lang="ru-RU" sz="7200" b="1" i="1" dirty="0" smtClean="0">
                <a:cs typeface="Adobe Devanagari" pitchFamily="18" charset="0"/>
              </a:rPr>
              <a:t>БРИКОЛАЖ</a:t>
            </a:r>
            <a:endParaRPr lang="ru-RU" sz="7200" b="1" i="1" dirty="0">
              <a:cs typeface="Adobe Devanagari" pitchFamily="18" charset="0"/>
            </a:endParaRPr>
          </a:p>
        </p:txBody>
      </p:sp>
      <p:sp>
        <p:nvSpPr>
          <p:cNvPr id="3" name="Подзаголовок 2"/>
          <p:cNvSpPr>
            <a:spLocks noGrp="1"/>
          </p:cNvSpPr>
          <p:nvPr>
            <p:ph type="subTitle" idx="1"/>
          </p:nvPr>
        </p:nvSpPr>
        <p:spPr>
          <a:xfrm>
            <a:off x="827584" y="4365104"/>
            <a:ext cx="8062912" cy="2304256"/>
          </a:xfrm>
        </p:spPr>
        <p:txBody>
          <a:bodyPr>
            <a:normAutofit fontScale="92500" lnSpcReduction="10000"/>
          </a:bodyPr>
          <a:lstStyle/>
          <a:p>
            <a:endParaRPr lang="ru-RU" b="1" i="1" dirty="0" smtClean="0"/>
          </a:p>
          <a:p>
            <a:endParaRPr lang="ru-RU" b="1" i="1" dirty="0"/>
          </a:p>
          <a:p>
            <a:endParaRPr lang="ru-RU" sz="2200" b="1" i="1" dirty="0" smtClean="0"/>
          </a:p>
          <a:p>
            <a:endParaRPr lang="ru-RU" sz="2200" b="1" i="1" dirty="0"/>
          </a:p>
          <a:p>
            <a:r>
              <a:rPr lang="ru-RU" sz="2200" b="1" i="1" dirty="0"/>
              <a:t>у</a:t>
            </a:r>
            <a:r>
              <a:rPr lang="ru-RU" sz="2200" b="1" i="1" dirty="0" smtClean="0"/>
              <a:t>читель 1 категории </a:t>
            </a:r>
          </a:p>
          <a:p>
            <a:r>
              <a:rPr lang="ru-RU" sz="2200" b="1" i="1" dirty="0" smtClean="0"/>
              <a:t>МБОУ «</a:t>
            </a:r>
            <a:r>
              <a:rPr lang="ru-RU" sz="2200" b="1" i="1" dirty="0" err="1" smtClean="0"/>
              <a:t>Клёновская</a:t>
            </a:r>
            <a:r>
              <a:rPr lang="ru-RU" sz="2200" b="1" i="1" dirty="0" smtClean="0"/>
              <a:t> основная школа» </a:t>
            </a:r>
          </a:p>
          <a:p>
            <a:r>
              <a:rPr lang="ru-RU" sz="2200" b="1" i="1" dirty="0" smtClean="0"/>
              <a:t>Иркитова Н.С.</a:t>
            </a:r>
            <a:endParaRPr lang="ru-RU" sz="2200" b="1" i="1"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16832"/>
            <a:ext cx="6096016"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70188"/>
            <a:ext cx="4248472" cy="2956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2058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5004048" cy="3139321"/>
          </a:xfrm>
          <a:prstGeom prst="rect">
            <a:avLst/>
          </a:prstGeom>
        </p:spPr>
        <p:txBody>
          <a:bodyPr wrap="square">
            <a:spAutoFit/>
          </a:bodyPr>
          <a:lstStyle/>
          <a:p>
            <a:endParaRPr lang="en-US" b="1" dirty="0" smtClean="0">
              <a:solidFill>
                <a:schemeClr val="accent1">
                  <a:lumMod val="40000"/>
                  <a:lumOff val="60000"/>
                </a:schemeClr>
              </a:solidFill>
              <a:latin typeface="Times New Roman" panose="02020603050405020304" pitchFamily="18" charset="0"/>
              <a:cs typeface="Times New Roman" panose="02020603050405020304" pitchFamily="18" charset="0"/>
            </a:endParaRPr>
          </a:p>
          <a:p>
            <a:r>
              <a:rPr lang="ru-RU" b="1" dirty="0" smtClean="0">
                <a:solidFill>
                  <a:schemeClr val="accent1">
                    <a:lumMod val="40000"/>
                    <a:lumOff val="60000"/>
                  </a:schemeClr>
                </a:solidFill>
                <a:latin typeface="Times New Roman" panose="02020603050405020304" pitchFamily="18" charset="0"/>
                <a:cs typeface="Times New Roman" panose="02020603050405020304" pitchFamily="18" charset="0"/>
              </a:rPr>
              <a:t>   БРИКОЛАЖ</a:t>
            </a:r>
            <a:r>
              <a:rPr lang="ru-RU" dirty="0" smtClean="0">
                <a:latin typeface="Times New Roman" panose="02020603050405020304" pitchFamily="18" charset="0"/>
                <a:cs typeface="Times New Roman" panose="02020603050405020304" pitchFamily="18" charset="0"/>
              </a:rPr>
              <a:t>— это </a:t>
            </a:r>
            <a:r>
              <a:rPr lang="ru-RU" dirty="0">
                <a:latin typeface="Times New Roman" panose="02020603050405020304" pitchFamily="18" charset="0"/>
                <a:cs typeface="Times New Roman" panose="02020603050405020304" pitchFamily="18" charset="0"/>
              </a:rPr>
              <a:t>творческое и изобретательное использование любых материалов, независимо от их первоначального предназначения. </a:t>
            </a:r>
            <a:endParaRPr lang="ru-RU" dirty="0" smtClean="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Термин </a:t>
            </a:r>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бриколаж</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впервые ввёл </a:t>
            </a:r>
            <a:r>
              <a:rPr lang="ru-RU" dirty="0">
                <a:latin typeface="Times New Roman" panose="02020603050405020304" pitchFamily="18" charset="0"/>
                <a:cs typeface="Times New Roman" panose="02020603050405020304" pitchFamily="18" charset="0"/>
              </a:rPr>
              <a:t>Клод </a:t>
            </a:r>
            <a:r>
              <a:rPr lang="ru-RU" dirty="0" smtClean="0">
                <a:latin typeface="Times New Roman" panose="02020603050405020304" pitchFamily="18" charset="0"/>
                <a:cs typeface="Times New Roman" panose="02020603050405020304" pitchFamily="18" charset="0"/>
              </a:rPr>
              <a:t>Леви-</a:t>
            </a:r>
            <a:r>
              <a:rPr lang="ru-RU" dirty="0" err="1" smtClean="0">
                <a:latin typeface="Times New Roman" panose="02020603050405020304" pitchFamily="18" charset="0"/>
                <a:cs typeface="Times New Roman" panose="02020603050405020304" pitchFamily="18" charset="0"/>
              </a:rPr>
              <a:t>Строс</a:t>
            </a:r>
            <a:r>
              <a:rPr lang="ru-RU" dirty="0" smtClean="0">
                <a:latin typeface="Times New Roman" panose="02020603050405020304" pitchFamily="18" charset="0"/>
                <a:cs typeface="Times New Roman" panose="02020603050405020304" pitchFamily="18" charset="0"/>
              </a:rPr>
              <a:t>,  и теперь он широко используется в </a:t>
            </a:r>
            <a:r>
              <a:rPr lang="ru-RU" dirty="0">
                <a:latin typeface="Times New Roman" panose="02020603050405020304" pitchFamily="18" charset="0"/>
                <a:cs typeface="Times New Roman" panose="02020603050405020304" pitchFamily="18" charset="0"/>
              </a:rPr>
              <a:t>нескольких областях, включая искусство, философию, образование, антропологию, компьютерное программное обеспечение, бизнес.</a:t>
            </a:r>
          </a:p>
        </p:txBody>
      </p:sp>
      <p:sp>
        <p:nvSpPr>
          <p:cNvPr id="3" name="Прямоугольник 2"/>
          <p:cNvSpPr/>
          <p:nvPr/>
        </p:nvSpPr>
        <p:spPr>
          <a:xfrm>
            <a:off x="4427984" y="3645024"/>
            <a:ext cx="3960440" cy="1754326"/>
          </a:xfrm>
          <a:prstGeom prst="rect">
            <a:avLst/>
          </a:prstGeom>
        </p:spPr>
        <p:txBody>
          <a:bodyPr wrap="square">
            <a:spAutoFit/>
          </a:bodyPr>
          <a:lstStyle/>
          <a:p>
            <a:r>
              <a:rPr lang="ru-RU" b="1" dirty="0" smtClean="0">
                <a:solidFill>
                  <a:schemeClr val="accent1">
                    <a:lumMod val="40000"/>
                    <a:lumOff val="60000"/>
                  </a:schemeClr>
                </a:solidFill>
                <a:latin typeface="Times New Roman" panose="02020603050405020304" pitchFamily="18" charset="0"/>
                <a:cs typeface="Times New Roman" panose="02020603050405020304" pitchFamily="18" charset="0"/>
              </a:rPr>
              <a:t>    БРИКОЛЕР</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это тот, кто творит сам,</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самостоятельно, используя подручные</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средства, в отличие от средств,</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используемых специалистом</a:t>
            </a:r>
            <a:r>
              <a:rPr lang="ru-RU" dirty="0" smtClean="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817" y="5517231"/>
            <a:ext cx="8073452" cy="1238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334220"/>
            <a:ext cx="3528392" cy="206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3560" y="620688"/>
            <a:ext cx="3732114" cy="271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31728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554A853-0404-49E1-BE5D-B7DA00F4C043}"/>
              </a:ext>
            </a:extLst>
          </p:cNvPr>
          <p:cNvSpPr>
            <a:spLocks noGrp="1"/>
          </p:cNvSpPr>
          <p:nvPr>
            <p:ph type="title"/>
          </p:nvPr>
        </p:nvSpPr>
        <p:spPr/>
        <p:txBody>
          <a:bodyPr>
            <a:normAutofit/>
          </a:bodyPr>
          <a:lstStyle/>
          <a:p>
            <a:r>
              <a:rPr lang="ru-RU" sz="4050" b="1" i="1" dirty="0">
                <a:effectLst>
                  <a:outerShdw blurRad="38100" dist="38100" dir="2700000" algn="tl">
                    <a:srgbClr val="000000">
                      <a:alpha val="43137"/>
                    </a:srgbClr>
                  </a:outerShdw>
                </a:effectLst>
              </a:rPr>
              <a:t>Бриколаж в образовании </a:t>
            </a:r>
          </a:p>
        </p:txBody>
      </p:sp>
      <p:sp>
        <p:nvSpPr>
          <p:cNvPr id="3" name="Объект 2">
            <a:extLst>
              <a:ext uri="{FF2B5EF4-FFF2-40B4-BE49-F238E27FC236}">
                <a16:creationId xmlns="" xmlns:a16="http://schemas.microsoft.com/office/drawing/2014/main" id="{16D934AE-A2F1-460C-8809-18D93938348E}"/>
              </a:ext>
            </a:extLst>
          </p:cNvPr>
          <p:cNvSpPr>
            <a:spLocks noGrp="1"/>
          </p:cNvSpPr>
          <p:nvPr>
            <p:ph idx="1"/>
          </p:nvPr>
        </p:nvSpPr>
        <p:spPr>
          <a:xfrm>
            <a:off x="216936" y="1323178"/>
            <a:ext cx="8710127" cy="3394472"/>
          </a:xfrm>
        </p:spPr>
        <p:txBody>
          <a:bodyPr/>
          <a:lstStyle/>
          <a:p>
            <a:pPr marL="0" indent="0" algn="just">
              <a:buNone/>
            </a:pPr>
            <a:r>
              <a:rPr lang="ru-RU" dirty="0"/>
              <a:t>— </a:t>
            </a:r>
            <a:r>
              <a:rPr lang="ru-RU" b="1" i="1" dirty="0">
                <a:effectLst>
                  <a:outerShdw blurRad="38100" dist="38100" dir="2700000" algn="tl">
                    <a:srgbClr val="000000">
                      <a:alpha val="43137"/>
                    </a:srgbClr>
                  </a:outerShdw>
                </a:effectLst>
              </a:rPr>
              <a:t>это использование для учёбы всего, кроме специально созданных инструментов вроде учебников.</a:t>
            </a:r>
          </a:p>
        </p:txBody>
      </p:sp>
      <p:pic>
        <p:nvPicPr>
          <p:cNvPr id="8" name="Рисунок 7">
            <a:extLst>
              <a:ext uri="{FF2B5EF4-FFF2-40B4-BE49-F238E27FC236}">
                <a16:creationId xmlns="" xmlns:a16="http://schemas.microsoft.com/office/drawing/2014/main" id="{79322821-BFC0-4D03-A2FA-07A519975CB2}"/>
              </a:ext>
            </a:extLst>
          </p:cNvPr>
          <p:cNvPicPr>
            <a:picLocks noChangeAspect="1"/>
          </p:cNvPicPr>
          <p:nvPr/>
        </p:nvPicPr>
        <p:blipFill>
          <a:blip r:embed="rId2"/>
          <a:stretch>
            <a:fillRect/>
          </a:stretch>
        </p:blipFill>
        <p:spPr>
          <a:xfrm>
            <a:off x="155509" y="3037365"/>
            <a:ext cx="1512140" cy="1440226"/>
          </a:xfrm>
          <a:prstGeom prst="rect">
            <a:avLst/>
          </a:prstGeom>
        </p:spPr>
      </p:pic>
      <p:pic>
        <p:nvPicPr>
          <p:cNvPr id="11" name="Рисунок 10">
            <a:extLst>
              <a:ext uri="{FF2B5EF4-FFF2-40B4-BE49-F238E27FC236}">
                <a16:creationId xmlns="" xmlns:a16="http://schemas.microsoft.com/office/drawing/2014/main" id="{85A4DE62-3E09-4D23-8761-F42227A11EB3}"/>
              </a:ext>
            </a:extLst>
          </p:cNvPr>
          <p:cNvPicPr>
            <a:picLocks noChangeAspect="1"/>
          </p:cNvPicPr>
          <p:nvPr/>
        </p:nvPicPr>
        <p:blipFill rotWithShape="1">
          <a:blip r:embed="rId3"/>
          <a:srcRect l="7371" t="10817" r="49301" b="53916"/>
          <a:stretch/>
        </p:blipFill>
        <p:spPr>
          <a:xfrm>
            <a:off x="3686349" y="3037365"/>
            <a:ext cx="2771460" cy="1691841"/>
          </a:xfrm>
          <a:prstGeom prst="rect">
            <a:avLst/>
          </a:prstGeom>
        </p:spPr>
      </p:pic>
      <p:pic>
        <p:nvPicPr>
          <p:cNvPr id="1026" name="Picture 2">
            <a:extLst>
              <a:ext uri="{FF2B5EF4-FFF2-40B4-BE49-F238E27FC236}">
                <a16:creationId xmlns="" xmlns:a16="http://schemas.microsoft.com/office/drawing/2014/main" id="{24C78930-0333-41EA-866E-9669798E08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01" t="50000" r="52201" b="8403"/>
          <a:stretch/>
        </p:blipFill>
        <p:spPr bwMode="auto">
          <a:xfrm>
            <a:off x="6575510" y="4035522"/>
            <a:ext cx="2407580" cy="1827569"/>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a:extLst>
              <a:ext uri="{FF2B5EF4-FFF2-40B4-BE49-F238E27FC236}">
                <a16:creationId xmlns="" xmlns:a16="http://schemas.microsoft.com/office/drawing/2014/main" id="{603E5C58-4797-4028-BF92-55751DD75432}"/>
              </a:ext>
            </a:extLst>
          </p:cNvPr>
          <p:cNvPicPr>
            <a:picLocks noChangeAspect="1"/>
          </p:cNvPicPr>
          <p:nvPr/>
        </p:nvPicPr>
        <p:blipFill>
          <a:blip r:embed="rId5"/>
          <a:stretch>
            <a:fillRect/>
          </a:stretch>
        </p:blipFill>
        <p:spPr>
          <a:xfrm>
            <a:off x="1779703" y="4085706"/>
            <a:ext cx="1794593" cy="1696067"/>
          </a:xfrm>
          <a:prstGeom prst="rect">
            <a:avLst/>
          </a:prstGeom>
        </p:spPr>
      </p:pic>
    </p:spTree>
    <p:extLst>
      <p:ext uri="{BB962C8B-B14F-4D97-AF65-F5344CB8AC3E}">
        <p14:creationId xmlns:p14="http://schemas.microsoft.com/office/powerpoint/2010/main" val="310119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51519" y="103005"/>
            <a:ext cx="8229600" cy="1398587"/>
          </a:xfrm>
        </p:spPr>
        <p:txBody>
          <a:bodyPr>
            <a:normAutofit/>
          </a:bodyPr>
          <a:lstStyle/>
          <a:p>
            <a:pPr algn="ctr"/>
            <a:r>
              <a:rPr lang="ru-RU" sz="2400" dirty="0" smtClean="0"/>
              <a:t>Использование данной  технологии прослеживается так же и  в учебниках</a:t>
            </a:r>
            <a:br>
              <a:rPr lang="ru-RU" sz="2400" dirty="0" smtClean="0"/>
            </a:br>
            <a:r>
              <a:rPr lang="ru-RU" sz="2400" dirty="0" smtClean="0"/>
              <a:t> УМК «</a:t>
            </a:r>
            <a:r>
              <a:rPr lang="en-US" sz="2400" dirty="0" smtClean="0"/>
              <a:t>Spotlight</a:t>
            </a:r>
            <a:r>
              <a:rPr lang="ru-RU" sz="2400" dirty="0" smtClean="0"/>
              <a:t>»:</a:t>
            </a:r>
            <a:endParaRPr lang="ru-RU" sz="2400" dirty="0"/>
          </a:p>
        </p:txBody>
      </p:sp>
      <p:sp>
        <p:nvSpPr>
          <p:cNvPr id="4" name="Прямоугольник 3"/>
          <p:cNvSpPr/>
          <p:nvPr/>
        </p:nvSpPr>
        <p:spPr>
          <a:xfrm>
            <a:off x="251519" y="4293095"/>
            <a:ext cx="5227707" cy="2369880"/>
          </a:xfrm>
          <a:prstGeom prst="rect">
            <a:avLst/>
          </a:prstGeom>
          <a:noFill/>
        </p:spPr>
        <p:txBody>
          <a:bodyPr wrap="square" lIns="91440" tIns="45720" rIns="91440" bIns="45720">
            <a:spAutoFit/>
          </a:bodyPr>
          <a:lstStyle/>
          <a:p>
            <a:pPr algn="ctr"/>
            <a:endPar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anose="02020603050405020304" pitchFamily="18" charset="0"/>
              </a:rPr>
              <a:t>Такой подход в</a:t>
            </a:r>
          </a:p>
          <a:p>
            <a:pPr algn="ctr"/>
            <a:r>
              <a:rPr lang="ru-RU"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anose="02020603050405020304" pitchFamily="18" charset="0"/>
              </a:rPr>
              <a:t> обучении помогает развивать </a:t>
            </a:r>
          </a:p>
          <a:p>
            <a:pPr algn="ctr"/>
            <a:r>
              <a:rPr lang="ru-RU" sz="1600" dirty="0" smtClean="0">
                <a:ln w="18415" cmpd="sng">
                  <a:solidFill>
                    <a:srgbClr val="FFFFFF"/>
                  </a:solidFill>
                  <a:prstDash val="solid"/>
                </a:ln>
                <a:solidFill>
                  <a:srgbClr val="FF0000"/>
                </a:solidFill>
                <a:cs typeface="Times New Roman" panose="02020603050405020304" pitchFamily="18" charset="0"/>
              </a:rPr>
              <a:t>дивергентное мышление,</a:t>
            </a:r>
          </a:p>
          <a:p>
            <a:pPr algn="ctr"/>
            <a:r>
              <a:rPr lang="ru-RU"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anose="02020603050405020304" pitchFamily="18" charset="0"/>
              </a:rPr>
              <a:t> когда один и тот же предмет </a:t>
            </a:r>
          </a:p>
          <a:p>
            <a:pPr algn="ctr"/>
            <a:r>
              <a:rPr lang="ru-RU"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anose="02020603050405020304" pitchFamily="18" charset="0"/>
              </a:rPr>
              <a:t>(вроде пластикового стаканчика) можно использовать</a:t>
            </a:r>
          </a:p>
          <a:p>
            <a:pPr algn="ctr"/>
            <a:r>
              <a:rPr lang="ru-RU" sz="1600" dirty="0">
                <a:ln w="18415" cmpd="sng">
                  <a:solidFill>
                    <a:srgbClr val="FFFFFF"/>
                  </a:solidFill>
                  <a:prstDash val="solid"/>
                </a:ln>
                <a:solidFill>
                  <a:srgbClr val="FFFFFF"/>
                </a:solidFill>
                <a:effectLst>
                  <a:outerShdw blurRad="63500" dir="3600000" algn="tl" rotWithShape="0">
                    <a:srgbClr val="000000">
                      <a:alpha val="70000"/>
                    </a:srgbClr>
                  </a:outerShdw>
                </a:effectLst>
              </a:rPr>
              <a:t>с</a:t>
            </a:r>
            <a:r>
              <a:rPr lang="ru-RU"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овершенно по-разному</a:t>
            </a:r>
            <a:endParaRPr lang="ru-RU"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3475037" cy="3329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484784"/>
            <a:ext cx="4480815" cy="2425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477997"/>
            <a:ext cx="3223548" cy="335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8091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404664"/>
            <a:ext cx="8712968" cy="3293209"/>
          </a:xfrm>
          <a:prstGeom prst="rect">
            <a:avLst/>
          </a:prstGeom>
        </p:spPr>
        <p:txBody>
          <a:bodyPr wrap="square">
            <a:spAutoFit/>
          </a:bodyPr>
          <a:lstStyle/>
          <a:p>
            <a:pPr algn="ctr"/>
            <a:r>
              <a:rPr lang="ru-RU" sz="2800" b="1" dirty="0">
                <a:solidFill>
                  <a:schemeClr val="accent2">
                    <a:lumMod val="60000"/>
                    <a:lumOff val="40000"/>
                  </a:schemeClr>
                </a:solidFill>
                <a:latin typeface="arial, sans-serif"/>
              </a:rPr>
              <a:t>Выделим два основных принципа </a:t>
            </a:r>
            <a:r>
              <a:rPr lang="ru-RU" sz="2800" b="1" dirty="0" smtClean="0">
                <a:solidFill>
                  <a:schemeClr val="accent2">
                    <a:lumMod val="60000"/>
                    <a:lumOff val="40000"/>
                  </a:schemeClr>
                </a:solidFill>
                <a:latin typeface="arial, sans-serif"/>
              </a:rPr>
              <a:t>бриколажа</a:t>
            </a:r>
            <a:r>
              <a:rPr lang="ru-RU" sz="2800" b="1" dirty="0">
                <a:solidFill>
                  <a:schemeClr val="accent2">
                    <a:lumMod val="60000"/>
                    <a:lumOff val="40000"/>
                  </a:schemeClr>
                </a:solidFill>
                <a:latin typeface="arial, sans-serif"/>
              </a:rPr>
              <a:t>:</a:t>
            </a:r>
            <a:r>
              <a:rPr lang="ru-RU" dirty="0">
                <a:latin typeface="arial, sans-serif"/>
              </a:rPr>
              <a:t/>
            </a:r>
            <a:br>
              <a:rPr lang="ru-RU" dirty="0">
                <a:latin typeface="arial, sans-serif"/>
              </a:rPr>
            </a:br>
            <a:endParaRPr lang="ru-RU" dirty="0" smtClean="0">
              <a:latin typeface="arial, sans-serif"/>
            </a:endParaRPr>
          </a:p>
          <a:p>
            <a:pPr algn="ctr"/>
            <a:r>
              <a:rPr lang="ru-RU" b="1" i="1" dirty="0" smtClean="0">
                <a:solidFill>
                  <a:schemeClr val="accent2">
                    <a:lumMod val="40000"/>
                    <a:lumOff val="60000"/>
                  </a:schemeClr>
                </a:solidFill>
              </a:rPr>
              <a:t>1.Брать </a:t>
            </a:r>
            <a:r>
              <a:rPr lang="ru-RU" b="1" i="1" dirty="0">
                <a:solidFill>
                  <a:schemeClr val="accent2">
                    <a:lumMod val="40000"/>
                    <a:lumOff val="60000"/>
                  </a:schemeClr>
                </a:solidFill>
              </a:rPr>
              <a:t>то, что под рукой - использовать в другом качестве.</a:t>
            </a:r>
            <a:r>
              <a:rPr lang="ru-RU" sz="1400" dirty="0">
                <a:latin typeface="arial, sans-serif"/>
              </a:rPr>
              <a:t/>
            </a:r>
            <a:br>
              <a:rPr lang="ru-RU" sz="1400" dirty="0">
                <a:latin typeface="arial, sans-serif"/>
              </a:rPr>
            </a:br>
            <a:r>
              <a:rPr lang="ru-RU" dirty="0">
                <a:latin typeface="arial, sans-serif"/>
              </a:rPr>
              <a:t>Прежде всего, в этом случае можно научиться видеть то, чего мы не видим на первый взгляд. Такие приемы хороши для формирования когнитивных умений (поиск и структурирование информации), развития креативности, нестандартного мышления. </a:t>
            </a:r>
            <a:r>
              <a:rPr lang="ru-RU" b="1" dirty="0">
                <a:solidFill>
                  <a:schemeClr val="accent2">
                    <a:lumMod val="40000"/>
                    <a:lumOff val="60000"/>
                  </a:schemeClr>
                </a:solidFill>
                <a:latin typeface="+mj-lt"/>
                <a:cs typeface="Times New Roman" panose="02020603050405020304" pitchFamily="18" charset="0"/>
              </a:rPr>
              <a:t/>
            </a:r>
            <a:br>
              <a:rPr lang="ru-RU" b="1" dirty="0">
                <a:solidFill>
                  <a:schemeClr val="accent2">
                    <a:lumMod val="40000"/>
                    <a:lumOff val="60000"/>
                  </a:schemeClr>
                </a:solidFill>
                <a:latin typeface="+mj-lt"/>
                <a:cs typeface="Times New Roman" panose="02020603050405020304" pitchFamily="18" charset="0"/>
              </a:rPr>
            </a:br>
            <a:r>
              <a:rPr lang="ru-RU" b="1" dirty="0">
                <a:solidFill>
                  <a:schemeClr val="accent2">
                    <a:lumMod val="40000"/>
                    <a:lumOff val="60000"/>
                  </a:schemeClr>
                </a:solidFill>
                <a:latin typeface="+mj-lt"/>
                <a:cs typeface="Times New Roman" panose="02020603050405020304" pitchFamily="18" charset="0"/>
              </a:rPr>
              <a:t>2.</a:t>
            </a:r>
            <a:r>
              <a:rPr lang="ru-RU" b="1" i="1" dirty="0">
                <a:solidFill>
                  <a:schemeClr val="accent2">
                    <a:lumMod val="40000"/>
                    <a:lumOff val="60000"/>
                  </a:schemeClr>
                </a:solidFill>
                <a:latin typeface="+mj-lt"/>
                <a:cs typeface="Times New Roman" panose="02020603050405020304" pitchFamily="18" charset="0"/>
              </a:rPr>
              <a:t>Создавать новое из имеющегося старого. </a:t>
            </a:r>
            <a:r>
              <a:rPr lang="ru-RU" b="1" dirty="0">
                <a:solidFill>
                  <a:schemeClr val="accent2">
                    <a:lumMod val="40000"/>
                    <a:lumOff val="60000"/>
                  </a:schemeClr>
                </a:solidFill>
                <a:latin typeface="arial, sans-serif"/>
              </a:rPr>
              <a:t/>
            </a:r>
            <a:br>
              <a:rPr lang="ru-RU" b="1" dirty="0">
                <a:solidFill>
                  <a:schemeClr val="accent2">
                    <a:lumMod val="40000"/>
                    <a:lumOff val="60000"/>
                  </a:schemeClr>
                </a:solidFill>
                <a:latin typeface="arial, sans-serif"/>
              </a:rPr>
            </a:br>
            <a:r>
              <a:rPr lang="ru-RU" dirty="0">
                <a:latin typeface="arial, sans-serif"/>
              </a:rPr>
              <a:t>Это так называемый принцип повторного использования объекта, получающий сегодня </a:t>
            </a:r>
            <a:r>
              <a:rPr lang="ru-RU" dirty="0" smtClean="0">
                <a:latin typeface="arial, sans-serif"/>
              </a:rPr>
              <a:t> активное распространение. Ведь ранее изготовленный  предмет или объект не должен пылиться , а должен быть нам полезен</a:t>
            </a:r>
            <a:endParaRPr lang="ru-RU"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861048"/>
            <a:ext cx="558165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260" y="4807128"/>
            <a:ext cx="3816424" cy="200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1863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96" y="917431"/>
            <a:ext cx="6108720" cy="182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07504" y="332656"/>
            <a:ext cx="7078357" cy="584775"/>
          </a:xfrm>
          <a:prstGeom prst="rect">
            <a:avLst/>
          </a:prstGeom>
          <a:noFill/>
        </p:spPr>
        <p:txBody>
          <a:bodyPr wrap="square" lIns="91440" tIns="45720" rIns="91440" bIns="45720">
            <a:spAutoFit/>
          </a:bodyPr>
          <a:lstStyle/>
          <a:p>
            <a:pPr algn="ctr"/>
            <a:r>
              <a:rPr lang="ru-RU"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Примеры бриколажа:</a:t>
            </a: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58" y="2819366"/>
            <a:ext cx="4157086"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545949" y="2848710"/>
            <a:ext cx="4188345" cy="1506944"/>
          </a:xfrm>
          <a:prstGeom prst="rect">
            <a:avLst/>
          </a:prstGeom>
          <a:noFill/>
        </p:spPr>
        <p:txBody>
          <a:bodyPr wrap="square" lIns="91440" tIns="45720" rIns="91440" bIns="45720">
            <a:prstTxWarp prst="textPlain">
              <a:avLst/>
            </a:prstTxWarp>
            <a:spAutoFit/>
          </a:bodyPr>
          <a:lstStyle/>
          <a:p>
            <a:pPr algn="ctr"/>
            <a:r>
              <a:rPr lang="ru-RU" sz="1600" dirty="0" smtClean="0">
                <a:ln w="18415" cmpd="sng">
                  <a:solidFill>
                    <a:srgbClr val="FFFFFF"/>
                  </a:solidFill>
                  <a:prstDash val="solid"/>
                </a:ln>
                <a:solidFill>
                  <a:srgbClr val="FFFFFF"/>
                </a:solidFill>
                <a:latin typeface="+mj-lt"/>
                <a:cs typeface="Times New Roman" panose="02020603050405020304" pitchFamily="18" charset="0"/>
              </a:rPr>
              <a:t>Раскрашиваем морские камешки, проговаривая про себя  и запоминая соответствующие слова (обще употребляемые глаголы, цвета, флаги стран и др.)</a:t>
            </a:r>
            <a:endParaRPr lang="ru-RU" sz="1600" dirty="0">
              <a:ln w="18415" cmpd="sng">
                <a:solidFill>
                  <a:srgbClr val="FFFFFF"/>
                </a:solidFill>
                <a:prstDash val="solid"/>
              </a:ln>
              <a:solidFill>
                <a:srgbClr val="FFFFFF"/>
              </a:solidFill>
              <a:latin typeface="+mj-lt"/>
              <a:cs typeface="Times New Roman" panose="02020603050405020304" pitchFamily="18" charset="0"/>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202" y="4382372"/>
            <a:ext cx="3958092" cy="2255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728" y="5049989"/>
            <a:ext cx="3672408" cy="16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02096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649338"/>
          </a:xfrm>
        </p:spPr>
        <p:txBody>
          <a:bodyPr>
            <a:normAutofit fontScale="90000"/>
          </a:bodyPr>
          <a:lstStyle/>
          <a:p>
            <a:pPr algn="ctr"/>
            <a:r>
              <a:rPr lang="ru-RU" b="1" i="1" dirty="0"/>
              <a:t>Брать то, что под рукой, </a:t>
            </a:r>
            <a:r>
              <a:rPr lang="ru-RU" b="1" i="1" dirty="0" smtClean="0"/>
              <a:t>и использовать </a:t>
            </a:r>
            <a:r>
              <a:rPr lang="ru-RU" b="1" i="1" dirty="0"/>
              <a:t>в другом качестве</a:t>
            </a:r>
          </a:p>
        </p:txBody>
      </p:sp>
      <p:sp>
        <p:nvSpPr>
          <p:cNvPr id="3" name="Объект 2"/>
          <p:cNvSpPr>
            <a:spLocks noGrp="1"/>
          </p:cNvSpPr>
          <p:nvPr>
            <p:ph idx="1"/>
          </p:nvPr>
        </p:nvSpPr>
        <p:spPr/>
        <p:txBody>
          <a:bodyPr>
            <a:normAutofit fontScale="92500"/>
          </a:bodyPr>
          <a:lstStyle/>
          <a:p>
            <a:pPr marL="274320" lvl="0" indent="-274320" algn="just">
              <a:buClr>
                <a:srgbClr val="AA2B1E"/>
              </a:buClr>
              <a:buSzPct val="85000"/>
              <a:buNone/>
            </a:pPr>
            <a:r>
              <a:rPr lang="ru-RU" sz="2600" dirty="0" smtClean="0">
                <a:latin typeface="Times New Roman" pitchFamily="18" charset="0"/>
                <a:cs typeface="Times New Roman" pitchFamily="18" charset="0"/>
              </a:rPr>
              <a:t>        Бриколаж </a:t>
            </a:r>
            <a:r>
              <a:rPr lang="ru-RU" sz="2600" dirty="0">
                <a:latin typeface="Times New Roman" pitchFamily="18" charset="0"/>
                <a:cs typeface="Times New Roman" pitchFamily="18" charset="0"/>
              </a:rPr>
              <a:t>сегодня используется как образовательный тренд, новшество которого в том, что педагог использует подручные средства и инструменты, выбирая даже те, которые не были изначально предназначены для образовательных нужд - тарелочки, варежки, игрушки, клумбы, упаковка, и хороший фильм и подобное, пытаясь дать своим ученикам новый способ обучения, изменить рутинный учебный процесс, не боясь рисков. Педагог творчески берется за новый для себя инструмент всякий раз, когда это представляется ему самому необходимым. Такой метод не требует готовых методичек и руководств, разрешений сверху. </a:t>
            </a:r>
            <a:endParaRPr lang="ru-RU" dirty="0"/>
          </a:p>
        </p:txBody>
      </p:sp>
    </p:spTree>
    <p:extLst>
      <p:ext uri="{BB962C8B-B14F-4D97-AF65-F5344CB8AC3E}">
        <p14:creationId xmlns:p14="http://schemas.microsoft.com/office/powerpoint/2010/main" val="10314945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466" y="116632"/>
            <a:ext cx="5554663"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988840"/>
            <a:ext cx="4732487" cy="2753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7472" y="3769072"/>
            <a:ext cx="4968875" cy="29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0958" y="1146113"/>
            <a:ext cx="3343275"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566" y="4653136"/>
            <a:ext cx="3545114" cy="1987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000" y="317332"/>
            <a:ext cx="329565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14982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271463"/>
            <a:ext cx="8007350" cy="1362075"/>
          </a:xfrm>
        </p:spPr>
        <p:txBody>
          <a:bodyPr>
            <a:normAutofit fontScale="90000"/>
          </a:bodyPr>
          <a:lstStyle/>
          <a:p>
            <a:pPr algn="ctr"/>
            <a:r>
              <a:rPr lang="ru-RU" b="1" dirty="0"/>
              <a:t>Создавать новое из </a:t>
            </a:r>
            <a:r>
              <a:rPr lang="ru-RU" b="1" dirty="0" smtClean="0"/>
              <a:t/>
            </a:r>
            <a:br>
              <a:rPr lang="ru-RU" b="1" dirty="0" smtClean="0"/>
            </a:br>
            <a:r>
              <a:rPr lang="ru-RU" b="1" dirty="0" smtClean="0"/>
              <a:t>имеющегося </a:t>
            </a:r>
            <a:r>
              <a:rPr lang="ru-RU" b="1" dirty="0"/>
              <a:t>старого!</a:t>
            </a:r>
          </a:p>
        </p:txBody>
      </p:sp>
      <p:sp>
        <p:nvSpPr>
          <p:cNvPr id="3" name="Текст 2"/>
          <p:cNvSpPr>
            <a:spLocks noGrp="1"/>
          </p:cNvSpPr>
          <p:nvPr>
            <p:ph type="body" idx="4294967295"/>
          </p:nvPr>
        </p:nvSpPr>
        <p:spPr>
          <a:xfrm>
            <a:off x="539552" y="1772816"/>
            <a:ext cx="8223250" cy="4746625"/>
          </a:xfrm>
        </p:spPr>
        <p:txBody>
          <a:bodyPr>
            <a:normAutofit lnSpcReduction="10000"/>
          </a:bodyPr>
          <a:lstStyle/>
          <a:p>
            <a:pPr marL="0" lvl="0" indent="0" algn="just">
              <a:buClr>
                <a:srgbClr val="AA2B1E"/>
              </a:buClr>
              <a:buSzPct val="85000"/>
              <a:buNone/>
            </a:pPr>
            <a:r>
              <a:rPr lang="ru-RU" sz="2800" dirty="0" smtClean="0">
                <a:solidFill>
                  <a:schemeClr val="tx1"/>
                </a:solidFill>
                <a:latin typeface="Times New Roman" pitchFamily="18" charset="0"/>
                <a:cs typeface="Times New Roman" pitchFamily="18" charset="0"/>
              </a:rPr>
              <a:t>     Но </a:t>
            </a:r>
            <a:r>
              <a:rPr lang="ru-RU" sz="2800" dirty="0">
                <a:solidFill>
                  <a:schemeClr val="tx1"/>
                </a:solidFill>
                <a:latin typeface="Times New Roman" pitchFamily="18" charset="0"/>
                <a:cs typeface="Times New Roman" pitchFamily="18" charset="0"/>
              </a:rPr>
              <a:t>это же и есть принцип повторного использования объекта - получающий сегодня все большее распространение там, где уже реализуются идеи сетевого взаимодействия и учебных сообществ. Если есть у нас (организовано, создано) общее место, доступное для всех участников сообщества, в котором мы публикуем и храним продукты учебной и педагогической деятельности, значит, рано или поздно кто-то посмотрит на ваш продукт с желанием взять его полностью или частично и переделать под себя и под свои нужды. </a:t>
            </a:r>
          </a:p>
          <a:p>
            <a:endParaRPr lang="ru-RU" dirty="0"/>
          </a:p>
        </p:txBody>
      </p:sp>
    </p:spTree>
    <p:extLst>
      <p:ext uri="{BB962C8B-B14F-4D97-AF65-F5344CB8AC3E}">
        <p14:creationId xmlns:p14="http://schemas.microsoft.com/office/powerpoint/2010/main" val="2291923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88640"/>
            <a:ext cx="5335258" cy="4001444"/>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2712007"/>
            <a:ext cx="4716016" cy="3537012"/>
          </a:xfrm>
          <a:prstGeom prst="rect">
            <a:avLst/>
          </a:prstGeom>
        </p:spPr>
      </p:pic>
      <p:sp>
        <p:nvSpPr>
          <p:cNvPr id="5" name="Прямоугольник 4"/>
          <p:cNvSpPr/>
          <p:nvPr/>
        </p:nvSpPr>
        <p:spPr>
          <a:xfrm>
            <a:off x="5364088" y="398172"/>
            <a:ext cx="2718693" cy="954107"/>
          </a:xfrm>
          <a:prstGeom prst="rect">
            <a:avLst/>
          </a:prstGeom>
        </p:spPr>
        <p:txBody>
          <a:bodyPr wrap="square">
            <a:spAutoFit/>
          </a:bodyPr>
          <a:lstStyle/>
          <a:p>
            <a:pPr lvl="0" algn="ct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Стенгазета, выпуск 2021 г.</a:t>
            </a:r>
          </a:p>
        </p:txBody>
      </p:sp>
      <p:sp>
        <p:nvSpPr>
          <p:cNvPr id="6" name="Прямоугольник 5"/>
          <p:cNvSpPr/>
          <p:nvPr/>
        </p:nvSpPr>
        <p:spPr>
          <a:xfrm>
            <a:off x="146996" y="4073623"/>
            <a:ext cx="4072061" cy="2154436"/>
          </a:xfrm>
          <a:prstGeom prst="rect">
            <a:avLst/>
          </a:prstGeom>
          <a:noFill/>
        </p:spPr>
        <p:txBody>
          <a:bodyPr wrap="square" lIns="91440" tIns="45720" rIns="91440" bIns="45720">
            <a:spAutoFit/>
          </a:bodyPr>
          <a:lstStyle/>
          <a:p>
            <a:pPr algn="ctr"/>
            <a:r>
              <a:rPr lang="ru-RU" sz="5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Данная стенгазета разрезана и использована в качестве</a:t>
            </a:r>
            <a:endPar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ru-RU"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пазла</a:t>
            </a: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при работе по теме «</a:t>
            </a: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Celebratio</a:t>
            </a: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n</a:t>
            </a: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2022 </a:t>
            </a: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г.</a:t>
            </a:r>
            <a:endParaRPr lang="ru-RU"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9252568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6113834"/>
          </a:xfrm>
        </p:spPr>
        <p:txBody>
          <a:bodyPr>
            <a:normAutofit/>
          </a:bodyPr>
          <a:lstStyle/>
          <a:p>
            <a:pPr algn="ctr"/>
            <a:r>
              <a:rPr lang="ru-RU" b="1" dirty="0" smtClean="0">
                <a:latin typeface="+mn-lt"/>
              </a:rPr>
              <a:t>Бриколаж  - это искусство!</a:t>
            </a:r>
            <a:r>
              <a:rPr lang="ru-RU" b="1" dirty="0">
                <a:latin typeface="+mn-lt"/>
              </a:rPr>
              <a:t/>
            </a:r>
            <a:br>
              <a:rPr lang="ru-RU" b="1" dirty="0">
                <a:latin typeface="+mn-lt"/>
              </a:rPr>
            </a:br>
            <a:r>
              <a:rPr lang="ru-RU" b="1" dirty="0" smtClean="0">
                <a:latin typeface="+mn-lt"/>
              </a:rPr>
              <a:t>Он не имеет границ!</a:t>
            </a:r>
            <a:endParaRPr lang="ru-RU" b="1" dirty="0">
              <a:latin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836712"/>
            <a:ext cx="8336026"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94" y="476672"/>
            <a:ext cx="7324725"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7143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normAutofit/>
          </a:bodyPr>
          <a:lstStyle/>
          <a:p>
            <a:r>
              <a:rPr lang="ru-RU" b="1" i="1" dirty="0">
                <a:solidFill>
                  <a:schemeClr val="accent1">
                    <a:lumMod val="60000"/>
                    <a:lumOff val="40000"/>
                  </a:schemeClr>
                </a:solidFill>
                <a:latin typeface="Arial Black" panose="020B0A04020102020204" pitchFamily="34" charset="0"/>
              </a:rPr>
              <a:t>Современные дети – цифровые аборигены</a:t>
            </a:r>
          </a:p>
        </p:txBody>
      </p:sp>
      <p:sp>
        <p:nvSpPr>
          <p:cNvPr id="10" name="Объект 9"/>
          <p:cNvSpPr>
            <a:spLocks noGrp="1"/>
          </p:cNvSpPr>
          <p:nvPr>
            <p:ph idx="1"/>
          </p:nvPr>
        </p:nvSpPr>
        <p:spPr/>
        <p:txBody>
          <a:bodyPr>
            <a:normAutofit/>
          </a:bodyPr>
          <a:lstStyle/>
          <a:p>
            <a:pPr lvl="0">
              <a:buClr>
                <a:srgbClr val="AA2B1E"/>
              </a:buClr>
              <a:buSzPct val="85000"/>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Социальные сети</a:t>
            </a:r>
          </a:p>
          <a:p>
            <a:pPr lvl="0">
              <a:buClr>
                <a:srgbClr val="AA2B1E"/>
              </a:buClr>
              <a:buSzPct val="85000"/>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Блоги</a:t>
            </a:r>
          </a:p>
          <a:p>
            <a:pPr lvl="0">
              <a:buClr>
                <a:srgbClr val="AA2B1E"/>
              </a:buClr>
              <a:buSzPct val="85000"/>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Виртуальные игры</a:t>
            </a:r>
          </a:p>
          <a:p>
            <a:pPr lvl="0">
              <a:buClr>
                <a:srgbClr val="AA2B1E"/>
              </a:buClr>
              <a:buSzPct val="85000"/>
              <a:buFont typeface="Wingdings" panose="05000000000000000000" pitchFamily="2" charset="2"/>
              <a:buChar char="ü"/>
            </a:pPr>
            <a:r>
              <a:rPr lang="en-US" dirty="0" smtClean="0">
                <a:latin typeface="Times New Roman" panose="02020603050405020304" pitchFamily="18" charset="0"/>
                <a:cs typeface="Times New Roman" panose="02020603050405020304" pitchFamily="18" charset="0"/>
              </a:rPr>
              <a:t>WEB- </a:t>
            </a:r>
            <a:r>
              <a:rPr lang="ru-RU" dirty="0" smtClean="0">
                <a:latin typeface="Times New Roman" panose="02020603050405020304" pitchFamily="18" charset="0"/>
                <a:cs typeface="Times New Roman" panose="02020603050405020304" pitchFamily="18" charset="0"/>
              </a:rPr>
              <a:t>мастерские</a:t>
            </a:r>
          </a:p>
          <a:p>
            <a:pPr lvl="0">
              <a:buClr>
                <a:srgbClr val="AA2B1E"/>
              </a:buClr>
              <a:buSzPct val="85000"/>
              <a:buFont typeface="Wingdings" panose="05000000000000000000" pitchFamily="2" charset="2"/>
              <a:buChar char="ü"/>
            </a:pPr>
            <a:r>
              <a:rPr lang="ru-RU" dirty="0" smtClean="0">
                <a:latin typeface="Times New Roman" panose="02020603050405020304" pitchFamily="18" charset="0"/>
                <a:cs typeface="Times New Roman" panose="02020603050405020304" pitchFamily="18" charset="0"/>
              </a:rPr>
              <a:t>Селфизм</a:t>
            </a:r>
            <a:endParaRPr lang="ru-RU" dirty="0">
              <a:latin typeface="Times New Roman" panose="02020603050405020304" pitchFamily="18" charset="0"/>
              <a:cs typeface="Times New Roman" panose="02020603050405020304" pitchFamily="18" charset="0"/>
            </a:endParaRPr>
          </a:p>
          <a:p>
            <a:pPr lvl="0">
              <a:buClr>
                <a:srgbClr val="AA2B1E"/>
              </a:buClr>
              <a:buSzPct val="85000"/>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И многое другое</a:t>
            </a:r>
          </a:p>
          <a:p>
            <a:pPr marL="0" indent="0" algn="ctr">
              <a:buClr>
                <a:srgbClr val="AA2B1E"/>
              </a:buClr>
              <a:buSzPct val="85000"/>
              <a:buNone/>
            </a:pPr>
            <a:r>
              <a:rPr lang="ru-RU" b="1" dirty="0">
                <a:solidFill>
                  <a:prstClr val="black"/>
                </a:solidFill>
                <a:latin typeface="Times New Roman" panose="02020603050405020304" pitchFamily="18" charset="0"/>
                <a:cs typeface="Times New Roman" panose="02020603050405020304" pitchFamily="18" charset="0"/>
              </a:rPr>
              <a:t>Таким образом меняется социальная ситуация развития</a:t>
            </a:r>
          </a:p>
        </p:txBody>
      </p:sp>
    </p:spTree>
    <p:extLst>
      <p:ext uri="{BB962C8B-B14F-4D97-AF65-F5344CB8AC3E}">
        <p14:creationId xmlns:p14="http://schemas.microsoft.com/office/powerpoint/2010/main" val="41433635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686" y="1615283"/>
            <a:ext cx="7018628" cy="3109862"/>
          </a:xfrm>
          <a:prstGeom prst="rect">
            <a:avLst/>
          </a:prstGeom>
        </p:spPr>
      </p:pic>
      <p:sp>
        <p:nvSpPr>
          <p:cNvPr id="3" name="Заголовок 2"/>
          <p:cNvSpPr>
            <a:spLocks noGrp="1"/>
          </p:cNvSpPr>
          <p:nvPr>
            <p:ph type="title"/>
          </p:nvPr>
        </p:nvSpPr>
        <p:spPr>
          <a:xfrm>
            <a:off x="381000" y="271464"/>
            <a:ext cx="8583488" cy="1362075"/>
          </a:xfrm>
        </p:spPr>
        <p:txBody>
          <a:bodyPr/>
          <a:lstStyle/>
          <a:p>
            <a:pPr algn="ctr"/>
            <a:r>
              <a:rPr lang="ru-RU" dirty="0" smtClean="0"/>
              <a:t>Уважаемые коллеги, помните!</a:t>
            </a:r>
            <a:endParaRPr lang="ru-RU" dirty="0"/>
          </a:p>
        </p:txBody>
      </p:sp>
      <p:sp>
        <p:nvSpPr>
          <p:cNvPr id="4" name="Текст 3"/>
          <p:cNvSpPr>
            <a:spLocks noGrp="1"/>
          </p:cNvSpPr>
          <p:nvPr>
            <p:ph type="body" idx="1"/>
          </p:nvPr>
        </p:nvSpPr>
        <p:spPr>
          <a:xfrm>
            <a:off x="381000" y="1633536"/>
            <a:ext cx="8439472" cy="4891808"/>
          </a:xfrm>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p:txBody>
      </p:sp>
      <p:sp>
        <p:nvSpPr>
          <p:cNvPr id="5" name="Прямоугольник 4"/>
          <p:cNvSpPr/>
          <p:nvPr/>
        </p:nvSpPr>
        <p:spPr>
          <a:xfrm>
            <a:off x="755576" y="5085184"/>
            <a:ext cx="7829103" cy="1077218"/>
          </a:xfrm>
          <a:prstGeom prst="rect">
            <a:avLst/>
          </a:prstGeom>
          <a:noFill/>
        </p:spPr>
        <p:txBody>
          <a:bodyPr wrap="square" lIns="91440" tIns="45720" rIns="91440" bIns="45720">
            <a:spAutoFit/>
          </a:bodyPr>
          <a:lstStyle/>
          <a:p>
            <a:pPr algn="ct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 наших силах сделать учебный процесс полезнее и интереснее! </a:t>
            </a:r>
            <a:endPar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9837179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611560" y="908720"/>
            <a:ext cx="8062912" cy="3569841"/>
          </a:xfrm>
        </p:spPr>
        <p:txBody>
          <a:bodyPr>
            <a:normAutofit fontScale="90000"/>
          </a:bodyPr>
          <a:lstStyle/>
          <a:p>
            <a:pPr algn="ctr"/>
            <a:r>
              <a:rPr lang="ru-RU" b="1" dirty="0" smtClean="0"/>
              <a:t/>
            </a:r>
            <a:br>
              <a:rPr lang="ru-RU" b="1" dirty="0" smtClean="0"/>
            </a:br>
            <a:r>
              <a:rPr lang="ru-RU" b="1" dirty="0"/>
              <a:t/>
            </a:r>
            <a:br>
              <a:rPr lang="ru-RU" b="1" dirty="0"/>
            </a:br>
            <a:r>
              <a:rPr lang="ru-RU" b="1" dirty="0" smtClean="0"/>
              <a:t>Пусть </a:t>
            </a:r>
            <a:r>
              <a:rPr lang="ru-RU" b="1" dirty="0"/>
              <a:t>в наших школах увеличится доля бриколажных идей и доля бриколёров - людей, которые эти идеи рождают и осуществляют! </a:t>
            </a:r>
          </a:p>
        </p:txBody>
      </p:sp>
      <p:sp>
        <p:nvSpPr>
          <p:cNvPr id="4" name="Подзаголовок 3"/>
          <p:cNvSpPr>
            <a:spLocks noGrp="1"/>
          </p:cNvSpPr>
          <p:nvPr>
            <p:ph type="subTitle" idx="1"/>
          </p:nvPr>
        </p:nvSpPr>
        <p:spPr>
          <a:xfrm>
            <a:off x="611560" y="3861048"/>
            <a:ext cx="8062912" cy="1752600"/>
          </a:xfrm>
        </p:spPr>
        <p:txBody>
          <a:bodyPr>
            <a:normAutofit fontScale="92500" lnSpcReduction="10000"/>
          </a:bodyPr>
          <a:lstStyle/>
          <a:p>
            <a:endParaRPr lang="ru-RU" dirty="0" smtClean="0"/>
          </a:p>
          <a:p>
            <a:pPr algn="ctr"/>
            <a:endParaRPr lang="ru-RU" sz="3200" b="1" i="1" dirty="0" smtClean="0"/>
          </a:p>
          <a:p>
            <a:pPr algn="ctr"/>
            <a:endParaRPr lang="ru-RU" sz="3200" b="1" i="1" dirty="0"/>
          </a:p>
          <a:p>
            <a:pPr algn="ctr"/>
            <a:r>
              <a:rPr lang="ru-RU" sz="3200" b="1" i="1" dirty="0" smtClean="0"/>
              <a:t>Спасибо </a:t>
            </a:r>
            <a:r>
              <a:rPr lang="ru-RU" sz="3200" b="1" i="1" dirty="0"/>
              <a:t>за внимание!</a:t>
            </a:r>
          </a:p>
        </p:txBody>
      </p:sp>
    </p:spTree>
    <p:extLst>
      <p:ext uri="{BB962C8B-B14F-4D97-AF65-F5344CB8AC3E}">
        <p14:creationId xmlns:p14="http://schemas.microsoft.com/office/powerpoint/2010/main" val="3227692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solidFill>
                  <a:schemeClr val="accent1">
                    <a:lumMod val="60000"/>
                    <a:lumOff val="40000"/>
                  </a:schemeClr>
                </a:solidFill>
                <a:latin typeface="+mn-lt"/>
              </a:rPr>
              <a:t>Что же именно изменилось?</a:t>
            </a:r>
            <a:endParaRPr lang="ru-RU" b="1" dirty="0">
              <a:solidFill>
                <a:schemeClr val="accent1">
                  <a:lumMod val="60000"/>
                  <a:lumOff val="40000"/>
                </a:schemeClr>
              </a:solidFill>
              <a:latin typeface="+mn-lt"/>
            </a:endParaRPr>
          </a:p>
        </p:txBody>
      </p:sp>
      <p:sp>
        <p:nvSpPr>
          <p:cNvPr id="3" name="Объект 2"/>
          <p:cNvSpPr>
            <a:spLocks noGrp="1"/>
          </p:cNvSpPr>
          <p:nvPr>
            <p:ph idx="1"/>
          </p:nvPr>
        </p:nvSpPr>
        <p:spPr>
          <a:xfrm>
            <a:off x="395536" y="1628800"/>
            <a:ext cx="8435280" cy="5040560"/>
          </a:xfrm>
        </p:spPr>
        <p:txBody>
          <a:bodyPr>
            <a:normAutofit fontScale="77500" lnSpcReduction="20000"/>
          </a:bodyPr>
          <a:lstStyle/>
          <a:p>
            <a:pPr marL="342900" lvl="0" indent="-342900">
              <a:buClr>
                <a:srgbClr val="AA2B1E"/>
              </a:buClr>
              <a:buSzPct val="85000"/>
              <a:buFont typeface="Wingdings" panose="05000000000000000000" pitchFamily="2" charset="2"/>
              <a:buChar char="Ø"/>
            </a:pPr>
            <a:r>
              <a:rPr lang="ru-RU" b="1" dirty="0">
                <a:solidFill>
                  <a:schemeClr val="tx1">
                    <a:lumMod val="95000"/>
                  </a:schemeClr>
                </a:solidFill>
                <a:latin typeface="Times New Roman" panose="02020603050405020304" pitchFamily="18" charset="0"/>
                <a:cs typeface="Times New Roman" panose="02020603050405020304" pitchFamily="18" charset="0"/>
              </a:rPr>
              <a:t>Изменение высших психических функций</a:t>
            </a:r>
            <a:r>
              <a:rPr lang="ru-RU" dirty="0">
                <a:solidFill>
                  <a:schemeClr val="tx1">
                    <a:lumMod val="95000"/>
                  </a:schemeClr>
                </a:solidFill>
                <a:latin typeface="Times New Roman" panose="02020603050405020304" pitchFamily="18" charset="0"/>
                <a:cs typeface="Times New Roman" panose="02020603050405020304" pitchFamily="18" charset="0"/>
              </a:rPr>
              <a:t>: память, внимание, мышление, восприятие, </a:t>
            </a:r>
            <a:r>
              <a:rPr lang="ru-RU" dirty="0" smtClean="0">
                <a:solidFill>
                  <a:schemeClr val="tx1">
                    <a:lumMod val="95000"/>
                  </a:schemeClr>
                </a:solidFill>
                <a:latin typeface="Times New Roman" panose="02020603050405020304" pitchFamily="18" charset="0"/>
                <a:cs typeface="Times New Roman" panose="02020603050405020304" pitchFamily="18" charset="0"/>
              </a:rPr>
              <a:t>речь.</a:t>
            </a:r>
            <a:endParaRPr lang="ru-RU" dirty="0">
              <a:solidFill>
                <a:schemeClr val="tx1">
                  <a:lumMod val="95000"/>
                </a:schemeClr>
              </a:solidFill>
              <a:latin typeface="Times New Roman" panose="02020603050405020304" pitchFamily="18" charset="0"/>
              <a:cs typeface="Times New Roman" panose="02020603050405020304" pitchFamily="18" charset="0"/>
            </a:endParaRPr>
          </a:p>
          <a:p>
            <a:pPr marL="342900" lvl="0" indent="-342900">
              <a:buClr>
                <a:srgbClr val="AA2B1E"/>
              </a:buClr>
              <a:buSzPct val="85000"/>
              <a:buFont typeface="Wingdings" panose="05000000000000000000" pitchFamily="2" charset="2"/>
              <a:buChar char="Ø"/>
            </a:pPr>
            <a:r>
              <a:rPr lang="ru-RU" b="1" dirty="0">
                <a:solidFill>
                  <a:schemeClr val="tx1">
                    <a:lumMod val="95000"/>
                  </a:schemeClr>
                </a:solidFill>
                <a:latin typeface="Times New Roman" panose="02020603050405020304" pitchFamily="18" charset="0"/>
                <a:cs typeface="Times New Roman" panose="02020603050405020304" pitchFamily="18" charset="0"/>
              </a:rPr>
              <a:t>Изменения принятых в культуре социальных практик</a:t>
            </a:r>
            <a:r>
              <a:rPr lang="ru-RU" dirty="0">
                <a:solidFill>
                  <a:schemeClr val="tx1">
                    <a:lumMod val="95000"/>
                  </a:schemeClr>
                </a:solidFill>
                <a:latin typeface="Times New Roman" panose="02020603050405020304" pitchFamily="18" charset="0"/>
                <a:cs typeface="Times New Roman" panose="02020603050405020304" pitchFamily="18" charset="0"/>
              </a:rPr>
              <a:t> - способов </a:t>
            </a:r>
            <a:r>
              <a:rPr lang="ru-RU" dirty="0" smtClean="0">
                <a:solidFill>
                  <a:schemeClr val="tx1">
                    <a:lumMod val="95000"/>
                  </a:schemeClr>
                </a:solidFill>
                <a:latin typeface="Times New Roman" panose="02020603050405020304" pitchFamily="18" charset="0"/>
                <a:cs typeface="Times New Roman" panose="02020603050405020304" pitchFamily="18" charset="0"/>
              </a:rPr>
              <a:t>действия.</a:t>
            </a:r>
            <a:endParaRPr lang="ru-RU" dirty="0">
              <a:solidFill>
                <a:schemeClr val="tx1">
                  <a:lumMod val="95000"/>
                </a:schemeClr>
              </a:solidFill>
              <a:latin typeface="Times New Roman" panose="02020603050405020304" pitchFamily="18" charset="0"/>
              <a:cs typeface="Times New Roman" panose="02020603050405020304" pitchFamily="18" charset="0"/>
            </a:endParaRPr>
          </a:p>
          <a:p>
            <a:pPr marL="342900" lvl="0" indent="-342900">
              <a:buClr>
                <a:srgbClr val="AA2B1E"/>
              </a:buClr>
              <a:buSzPct val="85000"/>
              <a:buFont typeface="Wingdings" panose="05000000000000000000" pitchFamily="2" charset="2"/>
              <a:buChar char="Ø"/>
            </a:pPr>
            <a:r>
              <a:rPr lang="ru-RU" b="1" dirty="0">
                <a:solidFill>
                  <a:schemeClr val="tx1">
                    <a:lumMod val="95000"/>
                  </a:schemeClr>
                </a:solidFill>
                <a:latin typeface="Times New Roman" panose="02020603050405020304" pitchFamily="18" charset="0"/>
                <a:cs typeface="Times New Roman" panose="02020603050405020304" pitchFamily="18" charset="0"/>
              </a:rPr>
              <a:t>Изменение механизмов формирования личности</a:t>
            </a:r>
            <a:r>
              <a:rPr lang="ru-RU" dirty="0">
                <a:solidFill>
                  <a:schemeClr val="tx1">
                    <a:lumMod val="95000"/>
                  </a:schemeClr>
                </a:solidFill>
                <a:latin typeface="Times New Roman" panose="02020603050405020304" pitchFamily="18" charset="0"/>
                <a:cs typeface="Times New Roman" panose="02020603050405020304" pitchFamily="18" charset="0"/>
              </a:rPr>
              <a:t>: идентичность, статусность, репутация, накопление социального капитала, личностные и индивидуальные </a:t>
            </a:r>
            <a:r>
              <a:rPr lang="ru-RU" dirty="0" smtClean="0">
                <a:solidFill>
                  <a:schemeClr val="tx1">
                    <a:lumMod val="95000"/>
                  </a:schemeClr>
                </a:solidFill>
                <a:latin typeface="Times New Roman" panose="02020603050405020304" pitchFamily="18" charset="0"/>
                <a:cs typeface="Times New Roman" panose="02020603050405020304" pitchFamily="18" charset="0"/>
              </a:rPr>
              <a:t>особенности.</a:t>
            </a:r>
            <a:endParaRPr lang="ru-RU" dirty="0">
              <a:solidFill>
                <a:schemeClr val="tx1">
                  <a:lumMod val="95000"/>
                </a:schemeClr>
              </a:solidFill>
              <a:latin typeface="Times New Roman" panose="02020603050405020304" pitchFamily="18" charset="0"/>
              <a:cs typeface="Times New Roman" panose="02020603050405020304" pitchFamily="18" charset="0"/>
            </a:endParaRPr>
          </a:p>
          <a:p>
            <a:pPr marL="342900" lvl="0" indent="-342900">
              <a:buClr>
                <a:srgbClr val="AA2B1E"/>
              </a:buClr>
              <a:buSzPct val="85000"/>
              <a:buFont typeface="Wingdings" panose="05000000000000000000" pitchFamily="2" charset="2"/>
              <a:buChar char="Ø"/>
            </a:pPr>
            <a:r>
              <a:rPr lang="ru-RU" b="1" dirty="0">
                <a:solidFill>
                  <a:schemeClr val="tx1">
                    <a:lumMod val="95000"/>
                  </a:schemeClr>
                </a:solidFill>
                <a:latin typeface="Times New Roman" panose="02020603050405020304" pitchFamily="18" charset="0"/>
                <a:cs typeface="Times New Roman" panose="02020603050405020304" pitchFamily="18" charset="0"/>
              </a:rPr>
              <a:t>Появление новых социально-психологических контекстов</a:t>
            </a:r>
            <a:r>
              <a:rPr lang="ru-RU" dirty="0">
                <a:solidFill>
                  <a:schemeClr val="tx1">
                    <a:lumMod val="95000"/>
                  </a:schemeClr>
                </a:solidFill>
                <a:latin typeface="Times New Roman" panose="02020603050405020304" pitchFamily="18" charset="0"/>
                <a:cs typeface="Times New Roman" panose="02020603050405020304" pitchFamily="18" charset="0"/>
              </a:rPr>
              <a:t>: социальные сети, блогосферы, виртуальные миры и новых феноменов: – интернет зависимость, многозадачность, номофобия, синдром фантомного звонка, </a:t>
            </a:r>
            <a:r>
              <a:rPr lang="en-US" dirty="0">
                <a:solidFill>
                  <a:schemeClr val="tx1">
                    <a:lumMod val="95000"/>
                  </a:schemeClr>
                </a:solidFill>
                <a:latin typeface="Times New Roman" panose="02020603050405020304" pitchFamily="18" charset="0"/>
                <a:cs typeface="Times New Roman" panose="02020603050405020304" pitchFamily="18" charset="0"/>
              </a:rPr>
              <a:t>facebook - </a:t>
            </a:r>
            <a:r>
              <a:rPr lang="ru-RU" dirty="0">
                <a:solidFill>
                  <a:schemeClr val="tx1">
                    <a:lumMod val="95000"/>
                  </a:schemeClr>
                </a:solidFill>
                <a:latin typeface="Times New Roman" panose="02020603050405020304" pitchFamily="18" charset="0"/>
                <a:cs typeface="Times New Roman" panose="02020603050405020304" pitchFamily="18" charset="0"/>
              </a:rPr>
              <a:t>депрессия, </a:t>
            </a:r>
            <a:r>
              <a:rPr lang="en-US" dirty="0">
                <a:solidFill>
                  <a:schemeClr val="tx1">
                    <a:lumMod val="95000"/>
                  </a:schemeClr>
                </a:solidFill>
                <a:latin typeface="Times New Roman" panose="02020603050405020304" pitchFamily="18" charset="0"/>
                <a:cs typeface="Times New Roman" panose="02020603050405020304" pitchFamily="18" charset="0"/>
              </a:rPr>
              <a:t>Google - </a:t>
            </a:r>
            <a:r>
              <a:rPr lang="ru-RU" dirty="0">
                <a:solidFill>
                  <a:schemeClr val="tx1">
                    <a:lumMod val="95000"/>
                  </a:schemeClr>
                </a:solidFill>
                <a:latin typeface="Times New Roman" panose="02020603050405020304" pitchFamily="18" charset="0"/>
                <a:cs typeface="Times New Roman" panose="02020603050405020304" pitchFamily="18" charset="0"/>
              </a:rPr>
              <a:t>эффект, интернет-</a:t>
            </a:r>
            <a:r>
              <a:rPr lang="ru-RU" dirty="0" err="1">
                <a:solidFill>
                  <a:schemeClr val="tx1">
                    <a:lumMod val="95000"/>
                  </a:schemeClr>
                </a:solidFill>
                <a:latin typeface="Times New Roman" panose="02020603050405020304" pitchFamily="18" charset="0"/>
                <a:cs typeface="Times New Roman" panose="02020603050405020304" pitchFamily="18" charset="0"/>
              </a:rPr>
              <a:t>мемы</a:t>
            </a:r>
            <a:r>
              <a:rPr lang="ru-RU" dirty="0">
                <a:solidFill>
                  <a:schemeClr val="tx1">
                    <a:lumMod val="95000"/>
                  </a:schemeClr>
                </a:solidFill>
                <a:latin typeface="Times New Roman" panose="02020603050405020304" pitchFamily="18" charset="0"/>
                <a:cs typeface="Times New Roman" panose="02020603050405020304" pitchFamily="18" charset="0"/>
              </a:rPr>
              <a:t> и медиавирусы, селфизм и др.</a:t>
            </a:r>
            <a:endParaRPr lang="en-US" dirty="0">
              <a:solidFill>
                <a:schemeClr val="tx1">
                  <a:lumMod val="95000"/>
                </a:schemeClr>
              </a:solidFill>
              <a:latin typeface="Times New Roman" panose="02020603050405020304" pitchFamily="18" charset="0"/>
              <a:cs typeface="Times New Roman" panose="02020603050405020304" pitchFamily="18" charset="0"/>
            </a:endParaRPr>
          </a:p>
          <a:p>
            <a:pPr marL="342900" lvl="0" indent="-342900">
              <a:buClr>
                <a:srgbClr val="AA2B1E"/>
              </a:buClr>
              <a:buSzPct val="85000"/>
              <a:buFont typeface="Wingdings" panose="05000000000000000000" pitchFamily="2" charset="2"/>
              <a:buChar char="Ø"/>
            </a:pPr>
            <a:r>
              <a:rPr lang="ru-RU" b="1" dirty="0">
                <a:solidFill>
                  <a:schemeClr val="tx1">
                    <a:lumMod val="95000"/>
                  </a:schemeClr>
                </a:solidFill>
                <a:latin typeface="Times New Roman" panose="02020603050405020304" pitchFamily="18" charset="0"/>
                <a:cs typeface="Times New Roman" panose="02020603050405020304" pitchFamily="18" charset="0"/>
              </a:rPr>
              <a:t>Появление новых форм взаимодействия с окружаю</a:t>
            </a:r>
            <a:r>
              <a:rPr lang="ru-RU" dirty="0">
                <a:solidFill>
                  <a:schemeClr val="tx1">
                    <a:lumMod val="95000"/>
                  </a:schemeClr>
                </a:solidFill>
                <a:latin typeface="Times New Roman" panose="02020603050405020304" pitchFamily="18" charset="0"/>
                <a:cs typeface="Times New Roman" panose="02020603050405020304" pitchFamily="18" charset="0"/>
              </a:rPr>
              <a:t>щими людьми: флеймы, флудли спам, хейтерство, кибербуллинг.</a:t>
            </a:r>
          </a:p>
          <a:p>
            <a:endParaRPr lang="ru-RU" dirty="0"/>
          </a:p>
        </p:txBody>
      </p:sp>
    </p:spTree>
    <p:extLst>
      <p:ext uri="{BB962C8B-B14F-4D97-AF65-F5344CB8AC3E}">
        <p14:creationId xmlns:p14="http://schemas.microsoft.com/office/powerpoint/2010/main" val="26974668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74" y="1052736"/>
            <a:ext cx="8211582" cy="5040560"/>
          </a:xfrm>
          <a:prstGeom prst="rect">
            <a:avLst/>
          </a:prstGeom>
        </p:spPr>
      </p:pic>
    </p:spTree>
    <p:extLst>
      <p:ext uri="{BB962C8B-B14F-4D97-AF65-F5344CB8AC3E}">
        <p14:creationId xmlns:p14="http://schemas.microsoft.com/office/powerpoint/2010/main" val="1185266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7494"/>
            <a:ext cx="8640960" cy="2369418"/>
          </a:xfrm>
        </p:spPr>
        <p:txBody>
          <a:bodyPr>
            <a:normAutofit fontScale="90000"/>
          </a:bodyPr>
          <a:lstStyle/>
          <a:p>
            <a:pPr marL="64008" lvl="0" algn="just">
              <a:spcBef>
                <a:spcPct val="20000"/>
              </a:spcBef>
            </a:pPr>
            <a:r>
              <a:rPr lang="ru-RU" sz="2400" dirty="0" smtClean="0">
                <a:ln>
                  <a:noFill/>
                </a:ln>
                <a:solidFill>
                  <a:prstClr val="black"/>
                </a:solidFill>
                <a:effectLst/>
                <a:latin typeface="Arial"/>
              </a:rPr>
              <a:t>.</a:t>
            </a:r>
            <a:r>
              <a:rPr lang="ru-RU" sz="2400" dirty="0">
                <a:ln>
                  <a:noFill/>
                </a:ln>
                <a:solidFill>
                  <a:prstClr val="black"/>
                </a:solidFill>
                <a:effectLst/>
                <a:latin typeface="Arial"/>
              </a:rPr>
              <a:t/>
            </a:r>
            <a:br>
              <a:rPr lang="ru-RU" sz="2400" dirty="0">
                <a:ln>
                  <a:noFill/>
                </a:ln>
                <a:solidFill>
                  <a:prstClr val="black"/>
                </a:solidFill>
                <a:effectLst/>
                <a:latin typeface="Arial"/>
              </a:rPr>
            </a:br>
            <a:r>
              <a:rPr lang="ru-RU" sz="4000" dirty="0">
                <a:ln>
                  <a:noFill/>
                </a:ln>
                <a:solidFill>
                  <a:schemeClr val="accent1">
                    <a:lumMod val="20000"/>
                    <a:lumOff val="80000"/>
                  </a:schemeClr>
                </a:solidFill>
                <a:effectLst/>
                <a:latin typeface="Times New Roman" panose="02020603050405020304" pitchFamily="18" charset="0"/>
                <a:cs typeface="Times New Roman" panose="02020603050405020304" pitchFamily="18" charset="0"/>
              </a:rPr>
              <a:t/>
            </a:r>
            <a:br>
              <a:rPr lang="ru-RU" sz="4000" dirty="0">
                <a:ln>
                  <a:noFill/>
                </a:ln>
                <a:solidFill>
                  <a:schemeClr val="accent1">
                    <a:lumMod val="20000"/>
                    <a:lumOff val="80000"/>
                  </a:schemeClr>
                </a:solidFill>
                <a:effectLst/>
                <a:latin typeface="Times New Roman" panose="02020603050405020304" pitchFamily="18" charset="0"/>
                <a:cs typeface="Times New Roman" panose="02020603050405020304" pitchFamily="18" charset="0"/>
              </a:rPr>
            </a:br>
            <a:r>
              <a:rPr lang="ru-RU" sz="4000" b="1" i="1" dirty="0">
                <a:ln>
                  <a:noFill/>
                </a:ln>
                <a:solidFill>
                  <a:schemeClr val="accent1">
                    <a:lumMod val="20000"/>
                    <a:lumOff val="80000"/>
                  </a:schemeClr>
                </a:solidFill>
                <a:effectLst/>
                <a:latin typeface="Times New Roman" panose="02020603050405020304" pitchFamily="18" charset="0"/>
                <a:cs typeface="Times New Roman" panose="02020603050405020304" pitchFamily="18" charset="0"/>
              </a:rPr>
              <a:t>Мир быстро меняется и ребенок, родившийся сегодня, выйдет из школы совсем в другую </a:t>
            </a:r>
            <a:r>
              <a:rPr lang="ru-RU" sz="4000" b="1" i="1" dirty="0" smtClean="0">
                <a:ln>
                  <a:noFill/>
                </a:ln>
                <a:solidFill>
                  <a:schemeClr val="accent1">
                    <a:lumMod val="20000"/>
                    <a:lumOff val="80000"/>
                  </a:schemeClr>
                </a:solidFill>
                <a:effectLst/>
                <a:latin typeface="Times New Roman" panose="02020603050405020304" pitchFamily="18" charset="0"/>
                <a:cs typeface="Times New Roman" panose="02020603050405020304" pitchFamily="18" charset="0"/>
              </a:rPr>
              <a:t>действительность. </a:t>
            </a:r>
            <a:r>
              <a:rPr lang="ru-RU" sz="4000" i="1" dirty="0">
                <a:ln>
                  <a:noFill/>
                </a:ln>
                <a:solidFill>
                  <a:schemeClr val="accent1">
                    <a:lumMod val="20000"/>
                    <a:lumOff val="80000"/>
                  </a:schemeClr>
                </a:solidFill>
                <a:effectLst/>
                <a:latin typeface="Times New Roman" panose="02020603050405020304" pitchFamily="18" charset="0"/>
                <a:cs typeface="Times New Roman" panose="02020603050405020304" pitchFamily="18" charset="0"/>
              </a:rPr>
              <a:t/>
            </a:r>
            <a:br>
              <a:rPr lang="ru-RU" sz="4000" i="1" dirty="0">
                <a:ln>
                  <a:noFill/>
                </a:ln>
                <a:solidFill>
                  <a:schemeClr val="accent1">
                    <a:lumMod val="20000"/>
                    <a:lumOff val="80000"/>
                  </a:schemeClr>
                </a:solidFill>
                <a:effectLst/>
                <a:latin typeface="Times New Roman" panose="02020603050405020304" pitchFamily="18" charset="0"/>
                <a:cs typeface="Times New Roman" panose="02020603050405020304" pitchFamily="18" charset="0"/>
              </a:rPr>
            </a:br>
            <a:endParaRPr lang="ru-RU" dirty="0"/>
          </a:p>
        </p:txBody>
      </p:sp>
      <p:sp>
        <p:nvSpPr>
          <p:cNvPr id="3" name="Объект 2"/>
          <p:cNvSpPr>
            <a:spLocks noGrp="1"/>
          </p:cNvSpPr>
          <p:nvPr>
            <p:ph idx="1"/>
          </p:nvPr>
        </p:nvSpPr>
        <p:spPr>
          <a:xfrm>
            <a:off x="457200" y="3068960"/>
            <a:ext cx="8229600" cy="3385848"/>
          </a:xfrm>
        </p:spPr>
        <p:txBody>
          <a:bodyPr>
            <a:normAutofit/>
          </a:bodyPr>
          <a:lstStyle/>
          <a:p>
            <a:pPr marL="64008" indent="0" algn="just">
              <a:spcAft>
                <a:spcPts val="0"/>
              </a:spcAft>
              <a:buNone/>
            </a:pPr>
            <a:r>
              <a:rPr lang="ru-RU" sz="3600" dirty="0" smtClean="0">
                <a:latin typeface="Times New Roman"/>
                <a:ea typeface="Times New Roman"/>
                <a:cs typeface="Times New Roman"/>
              </a:rPr>
              <a:t>Эти изменения в мире задали </a:t>
            </a:r>
            <a:r>
              <a:rPr lang="ru-RU" sz="3600" dirty="0">
                <a:latin typeface="Times New Roman"/>
                <a:ea typeface="Times New Roman"/>
                <a:cs typeface="Times New Roman"/>
              </a:rPr>
              <a:t>новые параметры обучения и воспитания, потребовали кардинального пересмотра целей, результатов образования, традиционных методов преподавания, систем оценки достигнутых результатов. </a:t>
            </a:r>
            <a:endParaRPr lang="ru-RU" sz="3200" dirty="0">
              <a:latin typeface="Calibri"/>
              <a:ea typeface="Calibri"/>
              <a:cs typeface="Times New Roman"/>
            </a:endParaRPr>
          </a:p>
          <a:p>
            <a:pPr marL="64008" indent="0" algn="ctr">
              <a:buNone/>
            </a:pPr>
            <a:endParaRPr lang="ru-RU" sz="3600" i="1" dirty="0">
              <a:solidFill>
                <a:schemeClr val="accent1">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383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p:txBody>
          <a:bodyPr>
            <a:noAutofit/>
          </a:bodyPr>
          <a:lstStyle/>
          <a:p>
            <a:pPr algn="ctr"/>
            <a:r>
              <a:rPr lang="ru-RU" sz="3200" i="1" dirty="0" smtClean="0">
                <a:solidFill>
                  <a:schemeClr val="tx1"/>
                </a:solidFill>
                <a:cs typeface="Adobe Devanagari" pitchFamily="18" charset="0"/>
              </a:rPr>
              <a:t>Какие </a:t>
            </a:r>
            <a:r>
              <a:rPr lang="ru-RU" sz="3200" i="1" dirty="0">
                <a:solidFill>
                  <a:schemeClr val="tx1"/>
                </a:solidFill>
                <a:cs typeface="Adobe Devanagari" pitchFamily="18" charset="0"/>
              </a:rPr>
              <a:t>же умения и качества необходимы   человеку 21 века?</a:t>
            </a:r>
            <a:r>
              <a:rPr lang="ru-RU" sz="3200" dirty="0"/>
              <a:t/>
            </a:r>
            <a:br>
              <a:rPr lang="ru-RU" sz="3200" dirty="0"/>
            </a:br>
            <a:r>
              <a:rPr lang="ru-RU" sz="3200" dirty="0"/>
              <a:t>Человек должен быть</a:t>
            </a:r>
            <a:br>
              <a:rPr lang="ru-RU" sz="3200" dirty="0"/>
            </a:br>
            <a:r>
              <a:rPr lang="ru-RU" sz="3200" dirty="0"/>
              <a:t> </a:t>
            </a:r>
            <a:r>
              <a:rPr lang="ru-RU" sz="3200" b="1" dirty="0"/>
              <a:t>функционально грамотным</a:t>
            </a:r>
          </a:p>
        </p:txBody>
      </p:sp>
      <p:sp>
        <p:nvSpPr>
          <p:cNvPr id="6" name="Подзаголовок 5"/>
          <p:cNvSpPr>
            <a:spLocks noGrp="1"/>
          </p:cNvSpPr>
          <p:nvPr>
            <p:ph type="subTitle" idx="1"/>
          </p:nvPr>
        </p:nvSpPr>
        <p:spPr>
          <a:xfrm>
            <a:off x="1187624" y="2780928"/>
            <a:ext cx="7415832" cy="1221952"/>
          </a:xfrm>
        </p:spPr>
        <p:txBody>
          <a:bodyPr/>
          <a:lstStyle/>
          <a:p>
            <a:endParaRPr lang="ru-RU" dirty="0"/>
          </a:p>
        </p:txBody>
      </p:sp>
      <p:pic>
        <p:nvPicPr>
          <p:cNvPr id="8" name="Объект 7"/>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83568" y="2204864"/>
            <a:ext cx="8135937" cy="4248150"/>
          </a:xfrm>
        </p:spPr>
      </p:pic>
    </p:spTree>
    <p:extLst>
      <p:ext uri="{BB962C8B-B14F-4D97-AF65-F5344CB8AC3E}">
        <p14:creationId xmlns:p14="http://schemas.microsoft.com/office/powerpoint/2010/main" val="25411486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ctrTitle"/>
          </p:nvPr>
        </p:nvSpPr>
        <p:spPr>
          <a:xfrm>
            <a:off x="517696" y="260648"/>
            <a:ext cx="8230767" cy="3732832"/>
          </a:xfrm>
          <a:ln>
            <a:solidFill>
              <a:schemeClr val="tx1"/>
            </a:solidFill>
          </a:ln>
        </p:spPr>
        <p:txBody>
          <a:bodyPr>
            <a:noAutofit/>
          </a:bodyPr>
          <a:lstStyle/>
          <a:p>
            <a:pPr algn="ctr"/>
            <a:r>
              <a:rPr lang="ru-RU" sz="2400" b="1" dirty="0"/>
              <a:t>Достичь функциональной грамотности в процессе обучения </a:t>
            </a:r>
            <a:r>
              <a:rPr lang="ru-RU" sz="2400" b="1" dirty="0" smtClean="0"/>
              <a:t>английскому языку  </a:t>
            </a:r>
            <a:r>
              <a:rPr lang="ru-RU" sz="2400" b="1" dirty="0"/>
              <a:t>можно различными способами. Однако главной составляющей обучения  иностранному языку и залогом успеха является </a:t>
            </a:r>
            <a:r>
              <a:rPr lang="ru-RU" sz="2400" b="1" dirty="0">
                <a:solidFill>
                  <a:schemeClr val="tx1"/>
                </a:solidFill>
              </a:rPr>
              <a:t>ЗАИНТЕРЕСОВАННОСТЬ </a:t>
            </a:r>
            <a:r>
              <a:rPr lang="ru-RU" sz="2400" b="1" dirty="0"/>
              <a:t>учащихся. Поэтому на уроках необходимо использовать современные педагогические технологии, которые не только будут полезны, но и </a:t>
            </a:r>
            <a:r>
              <a:rPr lang="ru-RU" sz="2400" b="1" dirty="0" smtClean="0"/>
              <a:t>интересны для  учащихся.</a:t>
            </a:r>
            <a:endParaRPr lang="ru-RU" sz="2400" b="1" dirty="0"/>
          </a:p>
        </p:txBody>
      </p:sp>
      <p:sp>
        <p:nvSpPr>
          <p:cNvPr id="9" name="Объект 8"/>
          <p:cNvSpPr>
            <a:spLocks noGrp="1"/>
          </p:cNvSpPr>
          <p:nvPr>
            <p:ph type="subTitle" idx="1"/>
          </p:nvPr>
        </p:nvSpPr>
        <p:spPr/>
        <p:txBody>
          <a:bodyPr>
            <a:noAutofit/>
          </a:bodyPr>
          <a:lstStyle/>
          <a:p>
            <a:pPr marL="64008" indent="0" algn="ctr">
              <a:buNone/>
            </a:pPr>
            <a:r>
              <a:rPr lang="ru-RU" dirty="0" smtClean="0">
                <a:cs typeface="Adobe Devanagari" pitchFamily="18" charset="0"/>
              </a:rPr>
              <a:t>.</a:t>
            </a:r>
            <a:endParaRPr lang="ru-RU" dirty="0">
              <a:cs typeface="Adobe Devanagari"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4077072"/>
            <a:ext cx="7992889" cy="266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6964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9607"/>
            <a:ext cx="8229600" cy="3521546"/>
          </a:xfrm>
        </p:spPr>
        <p:txBody>
          <a:bodyPr>
            <a:normAutofit fontScale="90000"/>
          </a:bodyPr>
          <a:lstStyle/>
          <a:p>
            <a:pPr algn="ctr"/>
            <a:r>
              <a:rPr lang="ru-RU" sz="1200" dirty="0" smtClean="0">
                <a:solidFill>
                  <a:schemeClr val="tx1"/>
                </a:solidFill>
              </a:rPr>
              <a:t/>
            </a:r>
            <a:br>
              <a:rPr lang="ru-RU" sz="1200" dirty="0" smtClean="0">
                <a:solidFill>
                  <a:schemeClr val="tx1"/>
                </a:solidFill>
              </a:rPr>
            </a:br>
            <a:r>
              <a:rPr lang="ru-RU" sz="1200" dirty="0">
                <a:solidFill>
                  <a:schemeClr val="tx1"/>
                </a:solidFill>
              </a:rPr>
              <a:t/>
            </a:r>
            <a:br>
              <a:rPr lang="ru-RU" sz="1200" dirty="0">
                <a:solidFill>
                  <a:schemeClr val="tx1"/>
                </a:solidFill>
              </a:rPr>
            </a:br>
            <a:r>
              <a:rPr lang="ru-RU" sz="1200" dirty="0" smtClean="0">
                <a:solidFill>
                  <a:schemeClr val="tx1"/>
                </a:solidFill>
              </a:rPr>
              <a:t/>
            </a:r>
            <a:br>
              <a:rPr lang="ru-RU" sz="1200" dirty="0" smtClean="0">
                <a:solidFill>
                  <a:schemeClr val="tx1"/>
                </a:solidFill>
              </a:rPr>
            </a:br>
            <a:r>
              <a:rPr lang="ru-RU" sz="1200" dirty="0">
                <a:solidFill>
                  <a:schemeClr val="tx1"/>
                </a:solidFill>
              </a:rPr>
              <a:t/>
            </a:r>
            <a:br>
              <a:rPr lang="ru-RU" sz="1200" dirty="0">
                <a:solidFill>
                  <a:schemeClr val="tx1"/>
                </a:solidFill>
              </a:rPr>
            </a:br>
            <a:r>
              <a:rPr lang="ru-RU" sz="1200" b="1" i="1" dirty="0" smtClean="0">
                <a:solidFill>
                  <a:schemeClr val="tx1"/>
                </a:solidFill>
              </a:rPr>
              <a:t/>
            </a:r>
            <a:br>
              <a:rPr lang="ru-RU" sz="1200" b="1" i="1" dirty="0" smtClean="0">
                <a:solidFill>
                  <a:schemeClr val="tx1"/>
                </a:solidFill>
              </a:rPr>
            </a:br>
            <a:r>
              <a:rPr lang="ru-RU" sz="1200" b="1" i="1" dirty="0" smtClean="0">
                <a:solidFill>
                  <a:schemeClr val="tx1"/>
                </a:solidFill>
              </a:rPr>
              <a:t>«</a:t>
            </a:r>
            <a:r>
              <a:rPr lang="ru-RU" sz="2400" b="1" i="1" dirty="0">
                <a:solidFill>
                  <a:schemeClr val="tx1"/>
                </a:solidFill>
              </a:rPr>
              <a:t>Им бы только развлекаться!» </a:t>
            </a:r>
            <a:r>
              <a:rPr lang="ru-RU" sz="2400" dirty="0">
                <a:solidFill>
                  <a:schemeClr val="tx1"/>
                </a:solidFill>
              </a:rPr>
              <a:t>— так и хочется сказать иногда о современных школьниках. Действительно, за внимание детей и подростков сейчас приходится конкурировать с мощной индустрией развлечений. Почему бы вместо возмущения по этому поводу не использовать их любовь к играм и разным активностям в образовательных целях? </a:t>
            </a:r>
            <a:r>
              <a:rPr lang="ru-RU" sz="2400" dirty="0" smtClean="0">
                <a:solidFill>
                  <a:schemeClr val="tx1"/>
                </a:solidFill>
              </a:rPr>
              <a:t/>
            </a:r>
            <a:br>
              <a:rPr lang="ru-RU" sz="2400" dirty="0" smtClean="0">
                <a:solidFill>
                  <a:schemeClr val="tx1"/>
                </a:solidFill>
              </a:rPr>
            </a:br>
            <a:r>
              <a:rPr lang="ru-RU" sz="2400" dirty="0" smtClean="0">
                <a:solidFill>
                  <a:schemeClr val="tx1"/>
                </a:solidFill>
              </a:rPr>
              <a:t>Ведь на сегодняшний день есть огромное количество не только эффективных, но и интересных, и занимательных педагогических технологий!</a:t>
            </a:r>
            <a:endParaRPr lang="ru-RU" sz="24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4884520"/>
            <a:ext cx="6696744" cy="174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4258032"/>
            <a:ext cx="5448300"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9686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 xmlns:a16="http://schemas.microsoft.com/office/drawing/2014/main" id="{B015FCD9-0EC7-4309-A831-D4364364C223}"/>
              </a:ext>
            </a:extLst>
          </p:cNvPr>
          <p:cNvPicPr>
            <a:picLocks noChangeAspect="1"/>
          </p:cNvPicPr>
          <p:nvPr/>
        </p:nvPicPr>
        <p:blipFill rotWithShape="1">
          <a:blip r:embed="rId2"/>
          <a:srcRect l="14993" t="4160" r="1454" b="782"/>
          <a:stretch/>
        </p:blipFill>
        <p:spPr>
          <a:xfrm>
            <a:off x="1732242" y="3977945"/>
            <a:ext cx="1887440" cy="1462493"/>
          </a:xfrm>
          <a:prstGeom prst="rect">
            <a:avLst/>
          </a:prstGeom>
        </p:spPr>
      </p:pic>
      <p:sp>
        <p:nvSpPr>
          <p:cNvPr id="2" name="Заголовок 1">
            <a:extLst>
              <a:ext uri="{FF2B5EF4-FFF2-40B4-BE49-F238E27FC236}">
                <a16:creationId xmlns="" xmlns:a16="http://schemas.microsoft.com/office/drawing/2014/main" id="{72334E89-901A-4A7C-8C31-E8118F7FFBB4}"/>
              </a:ext>
            </a:extLst>
          </p:cNvPr>
          <p:cNvSpPr>
            <a:spLocks noGrp="1"/>
          </p:cNvSpPr>
          <p:nvPr>
            <p:ph type="title"/>
          </p:nvPr>
        </p:nvSpPr>
        <p:spPr/>
        <p:txBody>
          <a:bodyPr/>
          <a:lstStyle/>
          <a:p>
            <a:r>
              <a:rPr lang="ru-RU" sz="4050" b="1" i="1" dirty="0">
                <a:effectLst>
                  <a:outerShdw blurRad="38100" dist="38100" dir="2700000" algn="tl">
                    <a:srgbClr val="000000">
                      <a:alpha val="43137"/>
                    </a:srgbClr>
                  </a:outerShdw>
                </a:effectLst>
              </a:rPr>
              <a:t>Бриколаж</a:t>
            </a:r>
            <a:endParaRPr lang="ru-RU" b="1" i="1" dirty="0">
              <a:effectLst>
                <a:outerShdw blurRad="38100" dist="38100" dir="2700000" algn="tl">
                  <a:srgbClr val="000000">
                    <a:alpha val="43137"/>
                  </a:srgbClr>
                </a:outerShdw>
              </a:effectLst>
            </a:endParaRPr>
          </a:p>
        </p:txBody>
      </p:sp>
      <p:sp>
        <p:nvSpPr>
          <p:cNvPr id="3" name="Объект 2">
            <a:extLst>
              <a:ext uri="{FF2B5EF4-FFF2-40B4-BE49-F238E27FC236}">
                <a16:creationId xmlns="" xmlns:a16="http://schemas.microsoft.com/office/drawing/2014/main" id="{8BA53BC3-ED8D-46C1-A6E5-030B4F4D681A}"/>
              </a:ext>
            </a:extLst>
          </p:cNvPr>
          <p:cNvSpPr>
            <a:spLocks noGrp="1"/>
          </p:cNvSpPr>
          <p:nvPr>
            <p:ph idx="1"/>
          </p:nvPr>
        </p:nvSpPr>
        <p:spPr>
          <a:xfrm>
            <a:off x="157763" y="1293689"/>
            <a:ext cx="8761445" cy="3394472"/>
          </a:xfrm>
        </p:spPr>
        <p:txBody>
          <a:bodyPr/>
          <a:lstStyle/>
          <a:p>
            <a:pPr marL="0" indent="0" algn="just">
              <a:buNone/>
            </a:pPr>
            <a:r>
              <a:rPr lang="ru-RU" dirty="0"/>
              <a:t> </a:t>
            </a:r>
            <a:r>
              <a:rPr lang="ru-RU" b="1" dirty="0">
                <a:effectLst>
                  <a:outerShdw blurRad="38100" dist="38100" dir="2700000" algn="tl">
                    <a:srgbClr val="000000">
                      <a:alpha val="43137"/>
                    </a:srgbClr>
                  </a:outerShdw>
                </a:effectLst>
              </a:rPr>
              <a:t>— (от фр. </a:t>
            </a:r>
            <a:r>
              <a:rPr lang="en-US" b="1" dirty="0">
                <a:effectLst>
                  <a:outerShdw blurRad="38100" dist="38100" dir="2700000" algn="tl">
                    <a:srgbClr val="000000">
                      <a:alpha val="43137"/>
                    </a:srgbClr>
                  </a:outerShdw>
                </a:effectLst>
              </a:rPr>
              <a:t>bricolage </a:t>
            </a:r>
            <a:r>
              <a:rPr lang="ru-RU" b="1" dirty="0">
                <a:effectLst>
                  <a:outerShdw blurRad="38100" dist="38100" dir="2700000" algn="tl">
                    <a:srgbClr val="000000">
                      <a:alpha val="43137"/>
                    </a:srgbClr>
                  </a:outerShdw>
                </a:effectLst>
              </a:rPr>
              <a:t>«сделай сам»</a:t>
            </a:r>
            <a:r>
              <a:rPr lang="en-US" b="1" dirty="0">
                <a:effectLst>
                  <a:outerShdw blurRad="38100" dist="38100" dir="2700000" algn="tl">
                    <a:srgbClr val="000000">
                      <a:alpha val="43137"/>
                    </a:srgbClr>
                  </a:outerShdw>
                </a:effectLst>
              </a:rPr>
              <a:t>)</a:t>
            </a:r>
            <a:r>
              <a:rPr lang="ru-RU" b="1" dirty="0">
                <a:effectLst>
                  <a:outerShdw blurRad="38100" dist="38100" dir="2700000" algn="tl">
                    <a:srgbClr val="000000">
                      <a:alpha val="43137"/>
                    </a:srgbClr>
                  </a:outerShdw>
                </a:effectLst>
              </a:rPr>
              <a:t> </a:t>
            </a:r>
            <a:r>
              <a:rPr lang="ru-RU" b="1" i="1" dirty="0">
                <a:effectLst>
                  <a:outerShdw blurRad="38100" dist="38100" dir="2700000" algn="tl">
                    <a:srgbClr val="000000">
                      <a:alpha val="43137"/>
                    </a:srgbClr>
                  </a:outerShdw>
                </a:effectLst>
              </a:rPr>
              <a:t>термин, использующийся в различных дисциплинах и означающий создание предмета или объекта из подручных материалов, а также сам этот предмет или объект. </a:t>
            </a:r>
          </a:p>
        </p:txBody>
      </p:sp>
      <p:pic>
        <p:nvPicPr>
          <p:cNvPr id="5" name="Рисунок 4">
            <a:extLst>
              <a:ext uri="{FF2B5EF4-FFF2-40B4-BE49-F238E27FC236}">
                <a16:creationId xmlns="" xmlns:a16="http://schemas.microsoft.com/office/drawing/2014/main" id="{7D4AD42F-7580-4030-9EE4-A3A154EFCE75}"/>
              </a:ext>
            </a:extLst>
          </p:cNvPr>
          <p:cNvPicPr>
            <a:picLocks noChangeAspect="1"/>
          </p:cNvPicPr>
          <p:nvPr/>
        </p:nvPicPr>
        <p:blipFill rotWithShape="1">
          <a:blip r:embed="rId3"/>
          <a:srcRect r="7522" b="3095"/>
          <a:stretch/>
        </p:blipFill>
        <p:spPr>
          <a:xfrm rot="1677090">
            <a:off x="215463" y="5017294"/>
            <a:ext cx="1602719" cy="1203966"/>
          </a:xfrm>
          <a:prstGeom prst="rect">
            <a:avLst/>
          </a:prstGeom>
        </p:spPr>
      </p:pic>
      <p:pic>
        <p:nvPicPr>
          <p:cNvPr id="8" name="Рисунок 7">
            <a:extLst>
              <a:ext uri="{FF2B5EF4-FFF2-40B4-BE49-F238E27FC236}">
                <a16:creationId xmlns="" xmlns:a16="http://schemas.microsoft.com/office/drawing/2014/main" id="{5ABC46BA-C2F2-4711-ABFA-D09938E2D822}"/>
              </a:ext>
            </a:extLst>
          </p:cNvPr>
          <p:cNvPicPr>
            <a:picLocks noChangeAspect="1"/>
          </p:cNvPicPr>
          <p:nvPr/>
        </p:nvPicPr>
        <p:blipFill rotWithShape="1">
          <a:blip r:embed="rId4"/>
          <a:srcRect l="3200" t="3157" r="4294" b="3838"/>
          <a:stretch/>
        </p:blipFill>
        <p:spPr>
          <a:xfrm>
            <a:off x="3395590" y="4883012"/>
            <a:ext cx="1694123" cy="1472529"/>
          </a:xfrm>
          <a:prstGeom prst="rect">
            <a:avLst/>
          </a:prstGeom>
        </p:spPr>
      </p:pic>
      <p:pic>
        <p:nvPicPr>
          <p:cNvPr id="4" name="Рисунок 3">
            <a:extLst>
              <a:ext uri="{FF2B5EF4-FFF2-40B4-BE49-F238E27FC236}">
                <a16:creationId xmlns="" xmlns:a16="http://schemas.microsoft.com/office/drawing/2014/main" id="{16DAF836-C146-48DC-954F-A3EB7D566DBD}"/>
              </a:ext>
            </a:extLst>
          </p:cNvPr>
          <p:cNvPicPr>
            <a:picLocks noChangeAspect="1"/>
          </p:cNvPicPr>
          <p:nvPr/>
        </p:nvPicPr>
        <p:blipFill rotWithShape="1">
          <a:blip r:embed="rId5"/>
          <a:srcRect r="8978"/>
          <a:stretch/>
        </p:blipFill>
        <p:spPr>
          <a:xfrm>
            <a:off x="5025845" y="4054340"/>
            <a:ext cx="2408807" cy="1462493"/>
          </a:xfrm>
          <a:prstGeom prst="rect">
            <a:avLst/>
          </a:prstGeom>
        </p:spPr>
      </p:pic>
      <p:pic>
        <p:nvPicPr>
          <p:cNvPr id="9" name="Рисунок 8">
            <a:extLst>
              <a:ext uri="{FF2B5EF4-FFF2-40B4-BE49-F238E27FC236}">
                <a16:creationId xmlns="" xmlns:a16="http://schemas.microsoft.com/office/drawing/2014/main" id="{8B990509-A7A6-4DCE-A0CB-91BBB9244B53}"/>
              </a:ext>
            </a:extLst>
          </p:cNvPr>
          <p:cNvPicPr>
            <a:picLocks noChangeAspect="1"/>
          </p:cNvPicPr>
          <p:nvPr/>
        </p:nvPicPr>
        <p:blipFill rotWithShape="1">
          <a:blip r:embed="rId6"/>
          <a:srcRect r="5915" b="6971"/>
          <a:stretch/>
        </p:blipFill>
        <p:spPr>
          <a:xfrm rot="20707271">
            <a:off x="7621558" y="4156317"/>
            <a:ext cx="1304283" cy="1253483"/>
          </a:xfrm>
          <a:prstGeom prst="rect">
            <a:avLst/>
          </a:prstGeom>
        </p:spPr>
      </p:pic>
    </p:spTree>
    <p:extLst>
      <p:ext uri="{BB962C8B-B14F-4D97-AF65-F5344CB8AC3E}">
        <p14:creationId xmlns:p14="http://schemas.microsoft.com/office/powerpoint/2010/main" val="415610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Verve</Template>
  <TotalTime>399</TotalTime>
  <Words>510</Words>
  <Application>Microsoft Office PowerPoint</Application>
  <PresentationFormat>Экран (4:3)</PresentationFormat>
  <Paragraphs>73</Paragraphs>
  <Slides>21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Яркая</vt:lpstr>
      <vt:lpstr>БРИКОЛАЖ</vt:lpstr>
      <vt:lpstr>Современные дети – цифровые аборигены</vt:lpstr>
      <vt:lpstr>Что же именно изменилось?</vt:lpstr>
      <vt:lpstr>Презентация PowerPoint</vt:lpstr>
      <vt:lpstr>.  Мир быстро меняется и ребенок, родившийся сегодня, выйдет из школы совсем в другую действительность.  </vt:lpstr>
      <vt:lpstr>Какие же умения и качества необходимы   человеку 21 века? Человек должен быть  функционально грамотным</vt:lpstr>
      <vt:lpstr>Достичь функциональной грамотности в процессе обучения английскому языку  можно различными способами. Однако главной составляющей обучения  иностранному языку и залогом успеха является ЗАИНТЕРЕСОВАННОСТЬ учащихся. Поэтому на уроках необходимо использовать современные педагогические технологии, которые не только будут полезны, но и интересны для  учащихся.</vt:lpstr>
      <vt:lpstr>     «Им бы только развлекаться!» — так и хочется сказать иногда о современных школьниках. Действительно, за внимание детей и подростков сейчас приходится конкурировать с мощной индустрией развлечений. Почему бы вместо возмущения по этому поводу не использовать их любовь к играм и разным активностям в образовательных целях?  Ведь на сегодняшний день есть огромное количество не только эффективных, но и интересных, и занимательных педагогических технологий!</vt:lpstr>
      <vt:lpstr>Бриколаж</vt:lpstr>
      <vt:lpstr>Презентация PowerPoint</vt:lpstr>
      <vt:lpstr>Бриколаж в образовании </vt:lpstr>
      <vt:lpstr>Использование данной  технологии прослеживается так же и  в учебниках  УМК «Spotlight»:</vt:lpstr>
      <vt:lpstr>Презентация PowerPoint</vt:lpstr>
      <vt:lpstr>Презентация PowerPoint</vt:lpstr>
      <vt:lpstr>Брать то, что под рукой, и использовать в другом качестве</vt:lpstr>
      <vt:lpstr>Презентация PowerPoint</vt:lpstr>
      <vt:lpstr>Создавать новое из  имеющегося старого!</vt:lpstr>
      <vt:lpstr>Презентация PowerPoint</vt:lpstr>
      <vt:lpstr>Бриколаж  - это искусство! Он не имеет границ!</vt:lpstr>
      <vt:lpstr>Уважаемые коллеги, помните!</vt:lpstr>
      <vt:lpstr>  Пусть в наших школах увеличится доля бриколажных идей и доля бриколёров - людей, которые эти идеи рождают и осуществляют!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Наталья Иркитова</dc:creator>
  <cp:lastModifiedBy>Наталья Иркитова</cp:lastModifiedBy>
  <cp:revision>44</cp:revision>
  <dcterms:created xsi:type="dcterms:W3CDTF">2022-08-24T06:48:13Z</dcterms:created>
  <dcterms:modified xsi:type="dcterms:W3CDTF">2022-10-04T15:43:50Z</dcterms:modified>
</cp:coreProperties>
</file>