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54" r:id="rId2"/>
    <p:sldId id="371" r:id="rId3"/>
    <p:sldId id="370" r:id="rId4"/>
    <p:sldId id="375" r:id="rId5"/>
    <p:sldId id="377" r:id="rId6"/>
    <p:sldId id="376" r:id="rId7"/>
    <p:sldId id="374" r:id="rId8"/>
    <p:sldId id="360" r:id="rId9"/>
    <p:sldId id="365" r:id="rId10"/>
    <p:sldId id="364" r:id="rId11"/>
    <p:sldId id="361" r:id="rId12"/>
    <p:sldId id="372" r:id="rId13"/>
    <p:sldId id="373" r:id="rId14"/>
    <p:sldId id="382" r:id="rId15"/>
    <p:sldId id="385" r:id="rId16"/>
    <p:sldId id="386" r:id="rId17"/>
    <p:sldId id="388" r:id="rId18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74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CEF82-082F-4180-A26F-83CB0D202EC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DE5ADE7-13F9-40D7-B157-3826DF4F75BD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 Black" panose="020B0A04020102020204" pitchFamily="34" charset="0"/>
            </a:rPr>
            <a:t>Да</a:t>
          </a:r>
        </a:p>
        <a:p>
          <a:r>
            <a:rPr lang="ru-RU" sz="2800" b="1" dirty="0" smtClean="0">
              <a:solidFill>
                <a:srgbClr val="002060"/>
              </a:solidFill>
              <a:latin typeface="Arial Black" panose="020B0A04020102020204" pitchFamily="34" charset="0"/>
            </a:rPr>
            <a:t>  98,5%</a:t>
          </a:r>
          <a:endParaRPr lang="ru-RU" sz="2800" b="1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2DC35D7A-92B9-4E48-A119-F6778FE5C4EE}" type="parTrans" cxnId="{759B14EB-7A42-4A44-A404-6464B5016DBB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ABF5693-59E0-44BA-AE8C-04421B731EFD}" type="sibTrans" cxnId="{759B14EB-7A42-4A44-A404-6464B5016DBB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557DCA7-B861-4FD7-A006-0089D4FE14F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800" dirty="0" smtClean="0">
              <a:solidFill>
                <a:srgbClr val="002060"/>
              </a:solidFill>
              <a:latin typeface="Arial Black" panose="020B0A04020102020204" pitchFamily="34" charset="0"/>
            </a:rPr>
            <a:t>Нет</a:t>
          </a:r>
        </a:p>
        <a:p>
          <a:pPr algn="l"/>
          <a:r>
            <a:rPr lang="ru-RU" sz="2800" dirty="0" smtClean="0">
              <a:solidFill>
                <a:srgbClr val="002060"/>
              </a:solidFill>
              <a:latin typeface="Arial Black" panose="020B0A04020102020204" pitchFamily="34" charset="0"/>
            </a:rPr>
            <a:t> 0%</a:t>
          </a:r>
          <a:endParaRPr lang="ru-RU" sz="2800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BA1B7D25-73B0-4A12-8396-D912F1E06CC5}" type="parTrans" cxnId="{0816350A-E931-4E70-9580-5332EAEFD5B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E6864B7-1FFA-49B0-A024-ACA2F59D7527}" type="sibTrans" cxnId="{0816350A-E931-4E70-9580-5332EAEFD5B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4509352-4BDE-4FCB-88FC-ED42343CB750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dirty="0" smtClean="0">
              <a:solidFill>
                <a:srgbClr val="002060"/>
              </a:solidFill>
              <a:latin typeface="Arial Black" panose="020B0A04020102020204" pitchFamily="34" charset="0"/>
            </a:rPr>
            <a:t>   </a:t>
          </a:r>
          <a:r>
            <a:rPr lang="ru-RU" sz="1800" dirty="0" err="1" smtClean="0">
              <a:solidFill>
                <a:srgbClr val="002060"/>
              </a:solidFill>
              <a:latin typeface="Arial Black" panose="020B0A04020102020204" pitchFamily="34" charset="0"/>
            </a:rPr>
            <a:t>Затрудня-юсь</a:t>
          </a:r>
          <a:r>
            <a:rPr lang="ru-RU" sz="1800" dirty="0" smtClean="0">
              <a:solidFill>
                <a:srgbClr val="002060"/>
              </a:solidFill>
              <a:latin typeface="Arial Black" panose="020B0A04020102020204" pitchFamily="34" charset="0"/>
            </a:rPr>
            <a:t> ответить</a:t>
          </a:r>
        </a:p>
        <a:p>
          <a:pPr algn="ctr"/>
          <a:r>
            <a:rPr lang="ru-RU" sz="2800" dirty="0" smtClean="0">
              <a:solidFill>
                <a:srgbClr val="002060"/>
              </a:solidFill>
              <a:latin typeface="Arial Black" panose="020B0A04020102020204" pitchFamily="34" charset="0"/>
            </a:rPr>
            <a:t> 1,5%</a:t>
          </a:r>
          <a:endParaRPr lang="ru-RU" sz="2800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AE55ACF5-8AA5-48D8-9019-8D1A71E3C972}" type="parTrans" cxnId="{4EE12FBA-BEF1-4794-9757-E5A1ABD013C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F63FF06-E8C7-4F6D-A586-E067E09248D3}" type="sibTrans" cxnId="{4EE12FBA-BEF1-4794-9757-E5A1ABD013C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05B2006-3394-4120-9680-CC6363285FF0}" type="pres">
      <dgm:prSet presAssocID="{04DCEF82-082F-4180-A26F-83CB0D202ECC}" presName="compositeShape" presStyleCnt="0">
        <dgm:presLayoutVars>
          <dgm:chMax val="7"/>
          <dgm:dir/>
          <dgm:resizeHandles val="exact"/>
        </dgm:presLayoutVars>
      </dgm:prSet>
      <dgm:spPr/>
    </dgm:pt>
    <dgm:pt modelId="{F556886F-6592-4E1A-9E6B-6D9E4539C16F}" type="pres">
      <dgm:prSet presAssocID="{6DE5ADE7-13F9-40D7-B157-3826DF4F75BD}" presName="circ1" presStyleLbl="vennNode1" presStyleIdx="0" presStyleCnt="3" custLinFactNeighborX="3782" custLinFactNeighborY="-11592"/>
      <dgm:spPr/>
      <dgm:t>
        <a:bodyPr/>
        <a:lstStyle/>
        <a:p>
          <a:endParaRPr lang="ru-RU"/>
        </a:p>
      </dgm:t>
    </dgm:pt>
    <dgm:pt modelId="{976B7408-E31E-4659-A7C4-AEF7EF61D5C0}" type="pres">
      <dgm:prSet presAssocID="{6DE5ADE7-13F9-40D7-B157-3826DF4F75B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D38206-A36C-4349-A520-23910BFF88C1}" type="pres">
      <dgm:prSet presAssocID="{2557DCA7-B861-4FD7-A006-0089D4FE14F0}" presName="circ2" presStyleLbl="vennNode1" presStyleIdx="1" presStyleCnt="3" custLinFactNeighborX="58919" custLinFactNeighborY="23320"/>
      <dgm:spPr/>
      <dgm:t>
        <a:bodyPr/>
        <a:lstStyle/>
        <a:p>
          <a:endParaRPr lang="ru-RU"/>
        </a:p>
      </dgm:t>
    </dgm:pt>
    <dgm:pt modelId="{E459A0B5-2B46-4055-BECF-27F10589E7D0}" type="pres">
      <dgm:prSet presAssocID="{2557DCA7-B861-4FD7-A006-0089D4FE14F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417E8-E2DD-40A5-B87E-1E15B95C4072}" type="pres">
      <dgm:prSet presAssocID="{94509352-4BDE-4FCB-88FC-ED42343CB750}" presName="circ3" presStyleLbl="vennNode1" presStyleIdx="2" presStyleCnt="3" custLinFactNeighborX="-48192" custLinFactNeighborY="16371"/>
      <dgm:spPr/>
      <dgm:t>
        <a:bodyPr/>
        <a:lstStyle/>
        <a:p>
          <a:endParaRPr lang="ru-RU"/>
        </a:p>
      </dgm:t>
    </dgm:pt>
    <dgm:pt modelId="{E0FFFB40-07EA-4188-A00F-56639B3D0189}" type="pres">
      <dgm:prSet presAssocID="{94509352-4BDE-4FCB-88FC-ED42343CB75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348CC-189F-40D0-8206-C66D4ABA087E}" type="presOf" srcId="{2557DCA7-B861-4FD7-A006-0089D4FE14F0}" destId="{E459A0B5-2B46-4055-BECF-27F10589E7D0}" srcOrd="1" destOrd="0" presId="urn:microsoft.com/office/officeart/2005/8/layout/venn1"/>
    <dgm:cxn modelId="{759B14EB-7A42-4A44-A404-6464B5016DBB}" srcId="{04DCEF82-082F-4180-A26F-83CB0D202ECC}" destId="{6DE5ADE7-13F9-40D7-B157-3826DF4F75BD}" srcOrd="0" destOrd="0" parTransId="{2DC35D7A-92B9-4E48-A119-F6778FE5C4EE}" sibTransId="{4ABF5693-59E0-44BA-AE8C-04421B731EFD}"/>
    <dgm:cxn modelId="{580A5F85-4F84-4FE3-9A9A-ED7A0C1AA9F3}" type="presOf" srcId="{94509352-4BDE-4FCB-88FC-ED42343CB750}" destId="{E0FFFB40-07EA-4188-A00F-56639B3D0189}" srcOrd="1" destOrd="0" presId="urn:microsoft.com/office/officeart/2005/8/layout/venn1"/>
    <dgm:cxn modelId="{0816350A-E931-4E70-9580-5332EAEFD5BD}" srcId="{04DCEF82-082F-4180-A26F-83CB0D202ECC}" destId="{2557DCA7-B861-4FD7-A006-0089D4FE14F0}" srcOrd="1" destOrd="0" parTransId="{BA1B7D25-73B0-4A12-8396-D912F1E06CC5}" sibTransId="{8E6864B7-1FFA-49B0-A024-ACA2F59D7527}"/>
    <dgm:cxn modelId="{04D95B89-55A7-497A-B25F-8C756C314E42}" type="presOf" srcId="{04DCEF82-082F-4180-A26F-83CB0D202ECC}" destId="{B05B2006-3394-4120-9680-CC6363285FF0}" srcOrd="0" destOrd="0" presId="urn:microsoft.com/office/officeart/2005/8/layout/venn1"/>
    <dgm:cxn modelId="{99FF0E25-D1AA-4178-B7E7-089606DFB08E}" type="presOf" srcId="{2557DCA7-B861-4FD7-A006-0089D4FE14F0}" destId="{75D38206-A36C-4349-A520-23910BFF88C1}" srcOrd="0" destOrd="0" presId="urn:microsoft.com/office/officeart/2005/8/layout/venn1"/>
    <dgm:cxn modelId="{4EE12FBA-BEF1-4794-9757-E5A1ABD013C9}" srcId="{04DCEF82-082F-4180-A26F-83CB0D202ECC}" destId="{94509352-4BDE-4FCB-88FC-ED42343CB750}" srcOrd="2" destOrd="0" parTransId="{AE55ACF5-8AA5-48D8-9019-8D1A71E3C972}" sibTransId="{EF63FF06-E8C7-4F6D-A586-E067E09248D3}"/>
    <dgm:cxn modelId="{9B99DCEF-D466-4CEE-9B54-E345AFD36128}" type="presOf" srcId="{6DE5ADE7-13F9-40D7-B157-3826DF4F75BD}" destId="{F556886F-6592-4E1A-9E6B-6D9E4539C16F}" srcOrd="0" destOrd="0" presId="urn:microsoft.com/office/officeart/2005/8/layout/venn1"/>
    <dgm:cxn modelId="{33AA74A4-FC2A-44E0-B0B3-0423C2EA2968}" type="presOf" srcId="{94509352-4BDE-4FCB-88FC-ED42343CB750}" destId="{4C0417E8-E2DD-40A5-B87E-1E15B95C4072}" srcOrd="0" destOrd="0" presId="urn:microsoft.com/office/officeart/2005/8/layout/venn1"/>
    <dgm:cxn modelId="{CE961D41-0948-4E91-AF30-8EA1A2735F8A}" type="presOf" srcId="{6DE5ADE7-13F9-40D7-B157-3826DF4F75BD}" destId="{976B7408-E31E-4659-A7C4-AEF7EF61D5C0}" srcOrd="1" destOrd="0" presId="urn:microsoft.com/office/officeart/2005/8/layout/venn1"/>
    <dgm:cxn modelId="{6964BAF7-FF22-489D-A47F-41D24783363D}" type="presParOf" srcId="{B05B2006-3394-4120-9680-CC6363285FF0}" destId="{F556886F-6592-4E1A-9E6B-6D9E4539C16F}" srcOrd="0" destOrd="0" presId="urn:microsoft.com/office/officeart/2005/8/layout/venn1"/>
    <dgm:cxn modelId="{B51F94AD-D3E4-4BB2-BFCF-F9D5E03D3A1E}" type="presParOf" srcId="{B05B2006-3394-4120-9680-CC6363285FF0}" destId="{976B7408-E31E-4659-A7C4-AEF7EF61D5C0}" srcOrd="1" destOrd="0" presId="urn:microsoft.com/office/officeart/2005/8/layout/venn1"/>
    <dgm:cxn modelId="{FAB3BFE0-3D5D-4E74-B33C-6E2057FD26EE}" type="presParOf" srcId="{B05B2006-3394-4120-9680-CC6363285FF0}" destId="{75D38206-A36C-4349-A520-23910BFF88C1}" srcOrd="2" destOrd="0" presId="urn:microsoft.com/office/officeart/2005/8/layout/venn1"/>
    <dgm:cxn modelId="{337C2B2C-BEF9-4A87-A7C2-5165845DFC1D}" type="presParOf" srcId="{B05B2006-3394-4120-9680-CC6363285FF0}" destId="{E459A0B5-2B46-4055-BECF-27F10589E7D0}" srcOrd="3" destOrd="0" presId="urn:microsoft.com/office/officeart/2005/8/layout/venn1"/>
    <dgm:cxn modelId="{FC7C3994-E58D-493D-9AE1-E1884384DFCF}" type="presParOf" srcId="{B05B2006-3394-4120-9680-CC6363285FF0}" destId="{4C0417E8-E2DD-40A5-B87E-1E15B95C4072}" srcOrd="4" destOrd="0" presId="urn:microsoft.com/office/officeart/2005/8/layout/venn1"/>
    <dgm:cxn modelId="{5C65EB76-BE51-4E7A-84BB-624A4B8C97B2}" type="presParOf" srcId="{B05B2006-3394-4120-9680-CC6363285FF0}" destId="{E0FFFB40-07EA-4188-A00F-56639B3D018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6886F-6592-4E1A-9E6B-6D9E4539C16F}">
      <dsp:nvSpPr>
        <dsp:cNvPr id="0" name=""/>
        <dsp:cNvSpPr/>
      </dsp:nvSpPr>
      <dsp:spPr>
        <a:xfrm>
          <a:off x="2362210" y="0"/>
          <a:ext cx="2088341" cy="2088341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Да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  98,5%</a:t>
          </a:r>
          <a:endParaRPr lang="ru-RU" sz="2800" b="1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2640655" y="365459"/>
        <a:ext cx="1531450" cy="939753"/>
      </dsp:txXfrm>
    </dsp:sp>
    <dsp:sp modelId="{75D38206-A36C-4349-A520-23910BFF88C1}">
      <dsp:nvSpPr>
        <dsp:cNvPr id="0" name=""/>
        <dsp:cNvSpPr/>
      </dsp:nvSpPr>
      <dsp:spPr>
        <a:xfrm>
          <a:off x="4267202" y="1507086"/>
          <a:ext cx="2088341" cy="2088341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Нет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 0%</a:t>
          </a:r>
          <a:endParaRPr lang="ru-RU" sz="2800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4905886" y="2046574"/>
        <a:ext cx="1253004" cy="1148587"/>
      </dsp:txXfrm>
    </dsp:sp>
    <dsp:sp modelId="{4C0417E8-E2DD-40A5-B87E-1E15B95C4072}">
      <dsp:nvSpPr>
        <dsp:cNvPr id="0" name=""/>
        <dsp:cNvSpPr/>
      </dsp:nvSpPr>
      <dsp:spPr>
        <a:xfrm>
          <a:off x="523272" y="1507086"/>
          <a:ext cx="2088341" cy="2088341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   </a:t>
          </a:r>
          <a:r>
            <a:rPr lang="ru-RU" sz="1800" kern="1200" dirty="0" err="1" smtClean="0">
              <a:solidFill>
                <a:srgbClr val="002060"/>
              </a:solidFill>
              <a:latin typeface="Arial Black" panose="020B0A04020102020204" pitchFamily="34" charset="0"/>
            </a:rPr>
            <a:t>Затрудня-юсь</a:t>
          </a:r>
          <a:r>
            <a:rPr lang="ru-RU" sz="18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 ответить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 1,5%</a:t>
          </a:r>
          <a:endParaRPr lang="ru-RU" sz="2800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719924" y="2046574"/>
        <a:ext cx="1253004" cy="1148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45423-4421-4172-8847-C95478E4C0AF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19A7A-ADAE-4BDD-937C-E83040559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Ты</a:t>
            </a:r>
            <a:r>
              <a:rPr lang="ru-RU" baseline="0" dirty="0" smtClean="0"/>
              <a:t> узнаешь о человеке больше  за  час игры, чем за год разговоров.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19A7A-ADAE-4BDD-937C-E8304055969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91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Ты</a:t>
            </a:r>
            <a:r>
              <a:rPr lang="ru-RU" baseline="0" dirty="0" smtClean="0"/>
              <a:t> узнаешь о человеке больше  за  час игры, чем за год разговоров.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19A7A-ADAE-4BDD-937C-E8304055969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40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этапы осуществляются во взаимодействии с администрацией  МБДОУ № 22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19A7A-ADAE-4BDD-937C-E8304055969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19A7A-ADAE-4BDD-937C-E8304055969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58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ДОШКОЛЬНОЕ ПИТАНИЕ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19A7A-ADAE-4BDD-937C-E8304055969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50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45896" y="1019302"/>
            <a:ext cx="10300207" cy="2494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ts val="1435"/>
              </a:lnSpc>
            </a:pPr>
            <a:fld id="{81D60167-4931-47E6-BA6A-407CBD079E47}" type="slidenum">
              <a:rPr dirty="0"/>
              <a:pPr marL="102870">
                <a:lnSpc>
                  <a:spcPts val="143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ts val="1435"/>
              </a:lnSpc>
            </a:pPr>
            <a:fld id="{81D60167-4931-47E6-BA6A-407CBD079E47}" type="slidenum">
              <a:rPr dirty="0"/>
              <a:pPr marL="102870">
                <a:lnSpc>
                  <a:spcPts val="143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11580" y="1588008"/>
            <a:ext cx="2505710" cy="2131060"/>
          </a:xfrm>
          <a:custGeom>
            <a:avLst/>
            <a:gdLst/>
            <a:ahLst/>
            <a:cxnLst/>
            <a:rect l="l" t="t" r="r" b="b"/>
            <a:pathLst>
              <a:path w="2505710" h="2131060">
                <a:moveTo>
                  <a:pt x="2150364" y="0"/>
                </a:moveTo>
                <a:lnTo>
                  <a:pt x="355091" y="0"/>
                </a:lnTo>
                <a:lnTo>
                  <a:pt x="306913" y="3242"/>
                </a:lnTo>
                <a:lnTo>
                  <a:pt x="260702" y="12685"/>
                </a:lnTo>
                <a:lnTo>
                  <a:pt x="216884" y="27908"/>
                </a:lnTo>
                <a:lnTo>
                  <a:pt x="175880" y="48485"/>
                </a:lnTo>
                <a:lnTo>
                  <a:pt x="138116" y="73995"/>
                </a:lnTo>
                <a:lnTo>
                  <a:pt x="104012" y="104012"/>
                </a:lnTo>
                <a:lnTo>
                  <a:pt x="73995" y="138116"/>
                </a:lnTo>
                <a:lnTo>
                  <a:pt x="48485" y="175880"/>
                </a:lnTo>
                <a:lnTo>
                  <a:pt x="27908" y="216884"/>
                </a:lnTo>
                <a:lnTo>
                  <a:pt x="12685" y="260702"/>
                </a:lnTo>
                <a:lnTo>
                  <a:pt x="3242" y="306913"/>
                </a:lnTo>
                <a:lnTo>
                  <a:pt x="0" y="355091"/>
                </a:lnTo>
                <a:lnTo>
                  <a:pt x="0" y="1775459"/>
                </a:lnTo>
                <a:lnTo>
                  <a:pt x="3242" y="1823638"/>
                </a:lnTo>
                <a:lnTo>
                  <a:pt x="12685" y="1869849"/>
                </a:lnTo>
                <a:lnTo>
                  <a:pt x="27908" y="1913667"/>
                </a:lnTo>
                <a:lnTo>
                  <a:pt x="48485" y="1954671"/>
                </a:lnTo>
                <a:lnTo>
                  <a:pt x="73995" y="1992435"/>
                </a:lnTo>
                <a:lnTo>
                  <a:pt x="104012" y="2026538"/>
                </a:lnTo>
                <a:lnTo>
                  <a:pt x="138116" y="2056556"/>
                </a:lnTo>
                <a:lnTo>
                  <a:pt x="175880" y="2082066"/>
                </a:lnTo>
                <a:lnTo>
                  <a:pt x="216884" y="2102643"/>
                </a:lnTo>
                <a:lnTo>
                  <a:pt x="260702" y="2117866"/>
                </a:lnTo>
                <a:lnTo>
                  <a:pt x="306913" y="2127309"/>
                </a:lnTo>
                <a:lnTo>
                  <a:pt x="355091" y="2130552"/>
                </a:lnTo>
                <a:lnTo>
                  <a:pt x="2150364" y="2130552"/>
                </a:lnTo>
                <a:lnTo>
                  <a:pt x="2198542" y="2127309"/>
                </a:lnTo>
                <a:lnTo>
                  <a:pt x="2244753" y="2117866"/>
                </a:lnTo>
                <a:lnTo>
                  <a:pt x="2288571" y="2102643"/>
                </a:lnTo>
                <a:lnTo>
                  <a:pt x="2329575" y="2082066"/>
                </a:lnTo>
                <a:lnTo>
                  <a:pt x="2367339" y="2056556"/>
                </a:lnTo>
                <a:lnTo>
                  <a:pt x="2401442" y="2026538"/>
                </a:lnTo>
                <a:lnTo>
                  <a:pt x="2431460" y="1992435"/>
                </a:lnTo>
                <a:lnTo>
                  <a:pt x="2456970" y="1954671"/>
                </a:lnTo>
                <a:lnTo>
                  <a:pt x="2477547" y="1913667"/>
                </a:lnTo>
                <a:lnTo>
                  <a:pt x="2492770" y="1869849"/>
                </a:lnTo>
                <a:lnTo>
                  <a:pt x="2502213" y="1823638"/>
                </a:lnTo>
                <a:lnTo>
                  <a:pt x="2505456" y="1775459"/>
                </a:lnTo>
                <a:lnTo>
                  <a:pt x="2505456" y="355091"/>
                </a:lnTo>
                <a:lnTo>
                  <a:pt x="2502213" y="306913"/>
                </a:lnTo>
                <a:lnTo>
                  <a:pt x="2492770" y="260702"/>
                </a:lnTo>
                <a:lnTo>
                  <a:pt x="2477547" y="216884"/>
                </a:lnTo>
                <a:lnTo>
                  <a:pt x="2456970" y="175880"/>
                </a:lnTo>
                <a:lnTo>
                  <a:pt x="2431460" y="138116"/>
                </a:lnTo>
                <a:lnTo>
                  <a:pt x="2401443" y="104013"/>
                </a:lnTo>
                <a:lnTo>
                  <a:pt x="2367339" y="73995"/>
                </a:lnTo>
                <a:lnTo>
                  <a:pt x="2329575" y="48485"/>
                </a:lnTo>
                <a:lnTo>
                  <a:pt x="2288571" y="27908"/>
                </a:lnTo>
                <a:lnTo>
                  <a:pt x="2244753" y="12685"/>
                </a:lnTo>
                <a:lnTo>
                  <a:pt x="2198542" y="3242"/>
                </a:lnTo>
                <a:lnTo>
                  <a:pt x="2150364" y="0"/>
                </a:lnTo>
                <a:close/>
              </a:path>
            </a:pathLst>
          </a:custGeom>
          <a:solidFill>
            <a:srgbClr val="0071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42416" y="1423416"/>
            <a:ext cx="2505710" cy="2131060"/>
          </a:xfrm>
          <a:custGeom>
            <a:avLst/>
            <a:gdLst/>
            <a:ahLst/>
            <a:cxnLst/>
            <a:rect l="l" t="t" r="r" b="b"/>
            <a:pathLst>
              <a:path w="2505710" h="2131060">
                <a:moveTo>
                  <a:pt x="2150364" y="0"/>
                </a:moveTo>
                <a:lnTo>
                  <a:pt x="355092" y="0"/>
                </a:lnTo>
                <a:lnTo>
                  <a:pt x="306907" y="3242"/>
                </a:lnTo>
                <a:lnTo>
                  <a:pt x="260693" y="12685"/>
                </a:lnTo>
                <a:lnTo>
                  <a:pt x="216873" y="27908"/>
                </a:lnTo>
                <a:lnTo>
                  <a:pt x="175869" y="48485"/>
                </a:lnTo>
                <a:lnTo>
                  <a:pt x="138105" y="73995"/>
                </a:lnTo>
                <a:lnTo>
                  <a:pt x="104003" y="104013"/>
                </a:lnTo>
                <a:lnTo>
                  <a:pt x="73987" y="138116"/>
                </a:lnTo>
                <a:lnTo>
                  <a:pt x="48480" y="175880"/>
                </a:lnTo>
                <a:lnTo>
                  <a:pt x="27904" y="216884"/>
                </a:lnTo>
                <a:lnTo>
                  <a:pt x="12684" y="260702"/>
                </a:lnTo>
                <a:lnTo>
                  <a:pt x="3241" y="306913"/>
                </a:lnTo>
                <a:lnTo>
                  <a:pt x="0" y="355092"/>
                </a:lnTo>
                <a:lnTo>
                  <a:pt x="0" y="1775460"/>
                </a:lnTo>
                <a:lnTo>
                  <a:pt x="3241" y="1823638"/>
                </a:lnTo>
                <a:lnTo>
                  <a:pt x="12684" y="1869849"/>
                </a:lnTo>
                <a:lnTo>
                  <a:pt x="27904" y="1913667"/>
                </a:lnTo>
                <a:lnTo>
                  <a:pt x="48480" y="1954671"/>
                </a:lnTo>
                <a:lnTo>
                  <a:pt x="73987" y="1992435"/>
                </a:lnTo>
                <a:lnTo>
                  <a:pt x="104003" y="2026538"/>
                </a:lnTo>
                <a:lnTo>
                  <a:pt x="138105" y="2056556"/>
                </a:lnTo>
                <a:lnTo>
                  <a:pt x="175869" y="2082066"/>
                </a:lnTo>
                <a:lnTo>
                  <a:pt x="216873" y="2102643"/>
                </a:lnTo>
                <a:lnTo>
                  <a:pt x="260693" y="2117866"/>
                </a:lnTo>
                <a:lnTo>
                  <a:pt x="306907" y="2127309"/>
                </a:lnTo>
                <a:lnTo>
                  <a:pt x="355092" y="2130552"/>
                </a:lnTo>
                <a:lnTo>
                  <a:pt x="2150364" y="2130552"/>
                </a:lnTo>
                <a:lnTo>
                  <a:pt x="2198542" y="2127309"/>
                </a:lnTo>
                <a:lnTo>
                  <a:pt x="2244753" y="2117866"/>
                </a:lnTo>
                <a:lnTo>
                  <a:pt x="2288571" y="2102643"/>
                </a:lnTo>
                <a:lnTo>
                  <a:pt x="2329575" y="2082066"/>
                </a:lnTo>
                <a:lnTo>
                  <a:pt x="2367339" y="2056556"/>
                </a:lnTo>
                <a:lnTo>
                  <a:pt x="2401442" y="2026539"/>
                </a:lnTo>
                <a:lnTo>
                  <a:pt x="2431460" y="1992435"/>
                </a:lnTo>
                <a:lnTo>
                  <a:pt x="2456970" y="1954671"/>
                </a:lnTo>
                <a:lnTo>
                  <a:pt x="2477547" y="1913667"/>
                </a:lnTo>
                <a:lnTo>
                  <a:pt x="2492770" y="1869849"/>
                </a:lnTo>
                <a:lnTo>
                  <a:pt x="2502213" y="1823638"/>
                </a:lnTo>
                <a:lnTo>
                  <a:pt x="2505456" y="1775460"/>
                </a:lnTo>
                <a:lnTo>
                  <a:pt x="2505456" y="355092"/>
                </a:lnTo>
                <a:lnTo>
                  <a:pt x="2502213" y="306913"/>
                </a:lnTo>
                <a:lnTo>
                  <a:pt x="2492770" y="260702"/>
                </a:lnTo>
                <a:lnTo>
                  <a:pt x="2477547" y="216884"/>
                </a:lnTo>
                <a:lnTo>
                  <a:pt x="2456970" y="175880"/>
                </a:lnTo>
                <a:lnTo>
                  <a:pt x="2431460" y="138116"/>
                </a:lnTo>
                <a:lnTo>
                  <a:pt x="2401442" y="104013"/>
                </a:lnTo>
                <a:lnTo>
                  <a:pt x="2367339" y="73995"/>
                </a:lnTo>
                <a:lnTo>
                  <a:pt x="2329575" y="48485"/>
                </a:lnTo>
                <a:lnTo>
                  <a:pt x="2288571" y="27908"/>
                </a:lnTo>
                <a:lnTo>
                  <a:pt x="2244753" y="12685"/>
                </a:lnTo>
                <a:lnTo>
                  <a:pt x="2198542" y="3242"/>
                </a:lnTo>
                <a:lnTo>
                  <a:pt x="2150364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ts val="1435"/>
              </a:lnSpc>
            </a:pPr>
            <a:fld id="{81D60167-4931-47E6-BA6A-407CBD079E47}" type="slidenum">
              <a:rPr dirty="0"/>
              <a:pPr marL="102870">
                <a:lnSpc>
                  <a:spcPts val="143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ts val="1435"/>
              </a:lnSpc>
            </a:pPr>
            <a:fld id="{81D60167-4931-47E6-BA6A-407CBD079E47}" type="slidenum">
              <a:rPr dirty="0"/>
              <a:pPr marL="102870">
                <a:lnSpc>
                  <a:spcPts val="143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ts val="1435"/>
              </a:lnSpc>
            </a:pPr>
            <a:fld id="{81D60167-4931-47E6-BA6A-407CBD079E47}" type="slidenum">
              <a:rPr dirty="0"/>
              <a:pPr marL="102870">
                <a:lnSpc>
                  <a:spcPts val="143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5272" y="322910"/>
            <a:ext cx="6850380" cy="9537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3352" y="2813761"/>
            <a:ext cx="5001895" cy="3318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8557" y="6464985"/>
            <a:ext cx="297179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ts val="1435"/>
              </a:lnSpc>
            </a:pPr>
            <a:fld id="{81D60167-4931-47E6-BA6A-407CBD079E47}" type="slidenum">
              <a:rPr dirty="0"/>
              <a:pPr marL="102870">
                <a:lnSpc>
                  <a:spcPts val="1435"/>
                </a:lnSpc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36035"/>
            <a:ext cx="5715000" cy="4341602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52401" y="112930"/>
            <a:ext cx="8077200" cy="6476871"/>
            <a:chOff x="0" y="1523"/>
            <a:chExt cx="10742930" cy="6856867"/>
          </a:xfrm>
        </p:grpSpPr>
        <p:sp>
          <p:nvSpPr>
            <p:cNvPr id="3" name="object 3"/>
            <p:cNvSpPr/>
            <p:nvPr/>
          </p:nvSpPr>
          <p:spPr>
            <a:xfrm>
              <a:off x="0" y="1523"/>
              <a:ext cx="10742930" cy="6856730"/>
            </a:xfrm>
            <a:custGeom>
              <a:avLst/>
              <a:gdLst/>
              <a:ahLst/>
              <a:cxnLst/>
              <a:rect l="l" t="t" r="r" b="b"/>
              <a:pathLst>
                <a:path w="10742930" h="6856730">
                  <a:moveTo>
                    <a:pt x="6781927" y="0"/>
                  </a:moveTo>
                  <a:lnTo>
                    <a:pt x="0" y="0"/>
                  </a:lnTo>
                  <a:lnTo>
                    <a:pt x="0" y="6856473"/>
                  </a:lnTo>
                  <a:lnTo>
                    <a:pt x="10742514" y="6856473"/>
                  </a:lnTo>
                  <a:lnTo>
                    <a:pt x="6781927" y="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040385"/>
              <a:ext cx="1054100" cy="1818005"/>
            </a:xfrm>
            <a:custGeom>
              <a:avLst/>
              <a:gdLst/>
              <a:ahLst/>
              <a:cxnLst/>
              <a:rect l="l" t="t" r="r" b="b"/>
              <a:pathLst>
                <a:path w="1054100" h="1818004">
                  <a:moveTo>
                    <a:pt x="0" y="0"/>
                  </a:moveTo>
                  <a:lnTo>
                    <a:pt x="0" y="1817613"/>
                  </a:lnTo>
                  <a:lnTo>
                    <a:pt x="1053765" y="1817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685800" y="2991367"/>
            <a:ext cx="8305800" cy="38901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3600" dirty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  <a:t>Родительский контроль </a:t>
            </a:r>
            <a:r>
              <a:rPr lang="ru-RU" sz="3600" spc="-10" dirty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  <a:t>                             при организации</a:t>
            </a:r>
            <a:r>
              <a:rPr lang="ru-RU" sz="3600" dirty="0">
                <a:latin typeface="Arial Black" panose="020B0A04020102020204" pitchFamily="34" charset="0"/>
                <a:cs typeface="Calibri"/>
              </a:rPr>
              <a:t/>
            </a:r>
            <a:br>
              <a:rPr lang="ru-RU" sz="3600" dirty="0">
                <a:latin typeface="Arial Black" panose="020B0A04020102020204" pitchFamily="34" charset="0"/>
                <a:cs typeface="Calibri"/>
              </a:rPr>
            </a:br>
            <a:r>
              <a:rPr lang="ru-RU" sz="3600" spc="-10" dirty="0" smtClean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  <a:t>питания</a:t>
            </a:r>
            <a:br>
              <a:rPr lang="ru-RU" sz="3600" spc="-10" dirty="0" smtClean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</a:br>
            <a:r>
              <a:rPr lang="ru-RU" sz="3600" spc="-10" dirty="0" smtClean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  <a:t>  дошкольников в ДОО</a:t>
            </a:r>
            <a:r>
              <a:rPr lang="ru-RU" spc="-10" dirty="0" smtClean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  <a:t/>
            </a:r>
            <a:br>
              <a:rPr lang="ru-RU" spc="-10" dirty="0" smtClean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</a:br>
            <a:r>
              <a:rPr lang="ru-RU" spc="-10" dirty="0" smtClean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  <a:t/>
            </a:r>
            <a:br>
              <a:rPr lang="ru-RU" spc="-10" dirty="0" smtClean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</a:br>
            <a:r>
              <a:rPr lang="ru-RU" spc="-10" dirty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  <a:t/>
            </a:r>
            <a:br>
              <a:rPr lang="ru-RU" spc="-10" dirty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</a:br>
            <a:r>
              <a:rPr lang="ru-RU" sz="1600" spc="-10" dirty="0" smtClean="0">
                <a:solidFill>
                  <a:srgbClr val="F6F8F8"/>
                </a:solidFill>
                <a:latin typeface="Arial Black" panose="020B0A04020102020204" pitchFamily="34" charset="0"/>
                <a:cs typeface="Calibri"/>
              </a:rPr>
              <a:t>Ялта, 2025</a:t>
            </a: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endParaRPr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95400" y="2286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43600" y="8382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625" t="-16840" r="57341" b="3214"/>
          <a:stretch/>
        </p:blipFill>
        <p:spPr>
          <a:xfrm>
            <a:off x="464812" y="305763"/>
            <a:ext cx="1661176" cy="15227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81600" y="208869"/>
            <a:ext cx="72991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Муниципальное бюджетное </a:t>
            </a:r>
            <a:endParaRPr lang="ru-RU" sz="20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дошкольное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образовательное  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учреждение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«Детский  сад № 22 «Росинка» </a:t>
            </a:r>
            <a:endParaRPr lang="ru-RU" sz="20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муниципального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образования </a:t>
            </a:r>
            <a:endParaRPr lang="ru-RU" sz="20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городской  округ 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Ялта </a:t>
            </a:r>
            <a:endParaRPr lang="ru-RU" sz="20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Республики  Крым</a:t>
            </a:r>
            <a:endParaRPr lang="ru-RU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99" y="1547942"/>
            <a:ext cx="10896600" cy="707172"/>
          </a:xfrm>
          <a:custGeom>
            <a:avLst/>
            <a:gdLst/>
            <a:ahLst/>
            <a:cxnLst/>
            <a:rect l="l" t="t" r="r" b="b"/>
            <a:pathLst>
              <a:path w="5832475" h="2082164">
                <a:moveTo>
                  <a:pt x="5832348" y="0"/>
                </a:moveTo>
                <a:lnTo>
                  <a:pt x="346963" y="0"/>
                </a:lnTo>
                <a:lnTo>
                  <a:pt x="299884" y="3166"/>
                </a:lnTo>
                <a:lnTo>
                  <a:pt x="254729" y="12392"/>
                </a:lnTo>
                <a:lnTo>
                  <a:pt x="211912" y="27263"/>
                </a:lnTo>
                <a:lnTo>
                  <a:pt x="171846" y="47366"/>
                </a:lnTo>
                <a:lnTo>
                  <a:pt x="134946" y="72288"/>
                </a:lnTo>
                <a:lnTo>
                  <a:pt x="101625" y="101615"/>
                </a:lnTo>
                <a:lnTo>
                  <a:pt x="72295" y="134936"/>
                </a:lnTo>
                <a:lnTo>
                  <a:pt x="47371" y="171835"/>
                </a:lnTo>
                <a:lnTo>
                  <a:pt x="27266" y="211901"/>
                </a:lnTo>
                <a:lnTo>
                  <a:pt x="12394" y="254720"/>
                </a:lnTo>
                <a:lnTo>
                  <a:pt x="3167" y="299878"/>
                </a:lnTo>
                <a:lnTo>
                  <a:pt x="0" y="346963"/>
                </a:lnTo>
                <a:lnTo>
                  <a:pt x="0" y="2081784"/>
                </a:lnTo>
                <a:lnTo>
                  <a:pt x="5485384" y="2081784"/>
                </a:lnTo>
                <a:lnTo>
                  <a:pt x="5532469" y="2078617"/>
                </a:lnTo>
                <a:lnTo>
                  <a:pt x="5577627" y="2069391"/>
                </a:lnTo>
                <a:lnTo>
                  <a:pt x="5620446" y="2054520"/>
                </a:lnTo>
                <a:lnTo>
                  <a:pt x="5660512" y="2034417"/>
                </a:lnTo>
                <a:lnTo>
                  <a:pt x="5697411" y="2009495"/>
                </a:lnTo>
                <a:lnTo>
                  <a:pt x="5730732" y="1980168"/>
                </a:lnTo>
                <a:lnTo>
                  <a:pt x="5760059" y="1946847"/>
                </a:lnTo>
                <a:lnTo>
                  <a:pt x="5784981" y="1909948"/>
                </a:lnTo>
                <a:lnTo>
                  <a:pt x="5805084" y="1869882"/>
                </a:lnTo>
                <a:lnTo>
                  <a:pt x="5819955" y="1827063"/>
                </a:lnTo>
                <a:lnTo>
                  <a:pt x="5829181" y="1781905"/>
                </a:lnTo>
                <a:lnTo>
                  <a:pt x="5832348" y="1734820"/>
                </a:lnTo>
                <a:lnTo>
                  <a:pt x="583234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rebuchet MS"/>
              </a:rPr>
              <a:t>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rebuchet MS"/>
              </a:rPr>
              <a:t>Что</a:t>
            </a:r>
            <a:r>
              <a:rPr lang="ru-RU" sz="2400" b="1" spc="75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rebuchet MS"/>
              </a:rPr>
              <a:t>  доступно для родительского контроля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rebuchet MS"/>
              </a:rPr>
              <a:t>в МБДОУ № 22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295400"/>
            <a:ext cx="5715000" cy="33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6880" algn="r">
              <a:lnSpc>
                <a:spcPct val="113999"/>
              </a:lnSpc>
              <a:spcBef>
                <a:spcPts val="100"/>
              </a:spcBef>
            </a:pPr>
            <a:r>
              <a:rPr lang="ru-RU" sz="2000" b="1" i="1" dirty="0" smtClean="0">
                <a:latin typeface="Arial Narrow"/>
                <a:cs typeface="Arial Narrow"/>
              </a:rPr>
              <a:t>                                             </a:t>
            </a:r>
            <a:endParaRPr sz="1100" dirty="0">
              <a:latin typeface="Arial Narrow"/>
              <a:cs typeface="Arial Narrow"/>
            </a:endParaRPr>
          </a:p>
        </p:txBody>
      </p:sp>
      <p:sp>
        <p:nvSpPr>
          <p:cNvPr id="18" name="object 29"/>
          <p:cNvSpPr/>
          <p:nvPr/>
        </p:nvSpPr>
        <p:spPr>
          <a:xfrm>
            <a:off x="457200" y="171245"/>
            <a:ext cx="11049000" cy="1153418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             </a:t>
            </a:r>
            <a:endParaRPr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327" y="313325"/>
            <a:ext cx="1074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РОДИТЕЛЬСКИЙ  МОНИТОРИНГ  ОРГАНИЗАЦИИ ПИТАНИЯ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2641805"/>
            <a:ext cx="107441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наличие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лабораторно-инструментальных исследований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качества                                                  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безопасности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поступающей пищевой продукции и готовых блюд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вкусовые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предпочтения детей, удовлетворенность ассортиментом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          и качеством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потребляемых блюд по результатам выборочного опроса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детей с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согласия их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родителей;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информирование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детей и родителей о здоровом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питании;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общественная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комиссия по контролю за организацией питания </a:t>
            </a: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обучающихся периодически (не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реже 1 раза в квартал) отчитывается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 о  работе по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осуществлению контроля и выполнению данных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ей                             поручений на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совещании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при заведующем ДОО.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2431064"/>
            <a:ext cx="2066136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654" y="1249733"/>
            <a:ext cx="1137491" cy="10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295400"/>
            <a:ext cx="5715000" cy="33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6880" algn="r">
              <a:lnSpc>
                <a:spcPct val="113999"/>
              </a:lnSpc>
              <a:spcBef>
                <a:spcPts val="100"/>
              </a:spcBef>
            </a:pPr>
            <a:r>
              <a:rPr lang="ru-RU" sz="2000" b="1" i="1" dirty="0" smtClean="0">
                <a:latin typeface="Arial Narrow"/>
                <a:cs typeface="Arial Narrow"/>
              </a:rPr>
              <a:t>                                             </a:t>
            </a:r>
            <a:endParaRPr sz="1100" dirty="0">
              <a:latin typeface="Arial Narrow"/>
              <a:cs typeface="Arial Narrow"/>
            </a:endParaRPr>
          </a:p>
        </p:txBody>
      </p:sp>
      <p:sp>
        <p:nvSpPr>
          <p:cNvPr id="18" name="object 29"/>
          <p:cNvSpPr/>
          <p:nvPr/>
        </p:nvSpPr>
        <p:spPr>
          <a:xfrm>
            <a:off x="305319" y="277901"/>
            <a:ext cx="11049000" cy="1153418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             </a:t>
            </a:r>
            <a:endParaRPr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2400" y="393620"/>
            <a:ext cx="1074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РОДИТЕЛЬСКИЙ  МОНИТОРИНГ  ОРГАНИЗАЦИИ ПИТАНИЯ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1731268"/>
            <a:ext cx="1560658" cy="13805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63557" y="3041518"/>
            <a:ext cx="6096000" cy="14388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ериодичность </a:t>
            </a:r>
          </a:p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контроля</a:t>
            </a:r>
          </a:p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 раз в месяц</a:t>
            </a:r>
          </a:p>
          <a:p>
            <a:pPr>
              <a:lnSpc>
                <a:spcPts val="2100"/>
              </a:lnSpc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762000" y="1728380"/>
            <a:ext cx="4485640" cy="87203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40640" rIns="0" bIns="0" rtlCol="0">
            <a:spAutoFit/>
          </a:bodyPr>
          <a:lstStyle/>
          <a:p>
            <a:pPr marL="90805" marR="360680" algn="ctr">
              <a:lnSpc>
                <a:spcPct val="100000"/>
              </a:lnSpc>
              <a:spcBef>
                <a:spcPts val="320"/>
              </a:spcBef>
            </a:pPr>
            <a:r>
              <a:rPr lang="ru-RU" b="1" spc="-1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А</a:t>
            </a:r>
            <a:r>
              <a:rPr b="1" spc="-10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нкетирование</a:t>
            </a:r>
            <a:r>
              <a:rPr b="1" spc="-45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dirty="0" err="1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родителей</a:t>
            </a:r>
            <a:r>
              <a:rPr b="1" spc="-2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ru-RU" b="1" spc="-25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                           </a:t>
            </a:r>
            <a:r>
              <a:rPr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и</a:t>
            </a:r>
            <a:r>
              <a:rPr b="1" spc="-60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детей</a:t>
            </a:r>
            <a:r>
              <a:rPr b="1" spc="-3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spc="-5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и </a:t>
            </a:r>
            <a:r>
              <a:rPr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участие</a:t>
            </a:r>
            <a:r>
              <a:rPr b="1" spc="-4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в</a:t>
            </a:r>
            <a:r>
              <a:rPr b="1" spc="-6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dirty="0" err="1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работе</a:t>
            </a:r>
            <a:r>
              <a:rPr b="1" spc="-4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spc="-10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обще</a:t>
            </a:r>
            <a:r>
              <a:rPr lang="ru-RU" b="1" spc="-10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садовой</a:t>
            </a:r>
            <a:r>
              <a:rPr b="1" spc="-10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spc="-10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комиссии</a:t>
            </a:r>
            <a:endParaRPr dirty="0">
              <a:solidFill>
                <a:srgbClr val="002060"/>
              </a:solidFill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5883254" y="1758229"/>
            <a:ext cx="4401671" cy="91050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40640" rIns="0" bIns="0" rtlCol="0">
            <a:spAutoFit/>
          </a:bodyPr>
          <a:lstStyle/>
          <a:p>
            <a:pPr marL="92075" marR="412750" algn="ctr">
              <a:lnSpc>
                <a:spcPct val="100000"/>
              </a:lnSpc>
              <a:spcBef>
                <a:spcPts val="320"/>
              </a:spcBef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И</a:t>
            </a:r>
            <a:r>
              <a:rPr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тоги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spc="-65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проверок</a:t>
            </a:r>
            <a:r>
              <a:rPr b="1" spc="-6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spc="-10" dirty="0" err="1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родительского</a:t>
            </a:r>
            <a:r>
              <a:rPr b="1" spc="-1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ru-RU" b="1" spc="-10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контроля</a:t>
            </a:r>
          </a:p>
          <a:p>
            <a:pPr marL="92075" marR="412750" algn="ctr">
              <a:lnSpc>
                <a:spcPct val="100000"/>
              </a:lnSpc>
              <a:spcBef>
                <a:spcPts val="320"/>
              </a:spcBef>
            </a:pPr>
            <a:endParaRPr lang="ru-RU" b="1" spc="-10" dirty="0" smtClean="0">
              <a:solidFill>
                <a:srgbClr val="002060"/>
              </a:solidFill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17" name="object 4"/>
          <p:cNvSpPr txBox="1"/>
          <p:nvPr/>
        </p:nvSpPr>
        <p:spPr>
          <a:xfrm>
            <a:off x="3744206" y="3532385"/>
            <a:ext cx="5400675" cy="115929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Обсуждение</a:t>
            </a:r>
            <a:r>
              <a:rPr sz="1800" b="1" spc="42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sz="18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на</a:t>
            </a:r>
            <a:r>
              <a:rPr sz="1800" b="1" spc="-2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ru-RU" sz="1800" b="1" spc="-25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заседаниях Управляющего совета и </a:t>
            </a:r>
            <a:r>
              <a:rPr sz="1800" b="1" spc="-10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общ</a:t>
            </a:r>
            <a:r>
              <a:rPr lang="ru-RU" b="1" spc="-10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их </a:t>
            </a:r>
            <a:r>
              <a:rPr sz="1800" b="1" spc="-10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родительских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ru-RU" b="1" spc="-10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с</a:t>
            </a:r>
            <a:r>
              <a:rPr sz="1800" b="1" spc="-10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обраниях</a:t>
            </a:r>
            <a:endParaRPr lang="ru-RU" sz="1800" b="1" spc="-10" dirty="0" smtClean="0">
              <a:solidFill>
                <a:srgbClr val="002060"/>
              </a:solidFill>
              <a:latin typeface="Arial Black" panose="020B0A04020102020204" pitchFamily="34" charset="0"/>
              <a:cs typeface="Arial"/>
            </a:endParaRPr>
          </a:p>
          <a:p>
            <a:pPr marL="1270" algn="ctr">
              <a:lnSpc>
                <a:spcPct val="100000"/>
              </a:lnSpc>
            </a:pPr>
            <a:endParaRPr sz="1800" dirty="0">
              <a:solidFill>
                <a:srgbClr val="002060"/>
              </a:solidFill>
              <a:latin typeface="Arial Black" panose="020B0A04020102020204" pitchFamily="34" charset="0"/>
              <a:cs typeface="Arial"/>
            </a:endParaRPr>
          </a:p>
        </p:txBody>
      </p:sp>
      <p:grpSp>
        <p:nvGrpSpPr>
          <p:cNvPr id="20" name="object 11"/>
          <p:cNvGrpSpPr/>
          <p:nvPr/>
        </p:nvGrpSpPr>
        <p:grpSpPr>
          <a:xfrm>
            <a:off x="7696200" y="2774048"/>
            <a:ext cx="660302" cy="691028"/>
            <a:chOff x="5927471" y="1832101"/>
            <a:chExt cx="457834" cy="529590"/>
          </a:xfrm>
          <a:solidFill>
            <a:schemeClr val="accent6">
              <a:lumMod val="75000"/>
            </a:schemeClr>
          </a:solidFill>
        </p:grpSpPr>
        <p:sp>
          <p:nvSpPr>
            <p:cNvPr id="21" name="object 12"/>
            <p:cNvSpPr/>
            <p:nvPr/>
          </p:nvSpPr>
          <p:spPr>
            <a:xfrm>
              <a:off x="5940171" y="1844801"/>
              <a:ext cx="432434" cy="504190"/>
            </a:xfrm>
            <a:custGeom>
              <a:avLst/>
              <a:gdLst/>
              <a:ahLst/>
              <a:cxnLst/>
              <a:rect l="l" t="t" r="r" b="b"/>
              <a:pathLst>
                <a:path w="432435" h="504189">
                  <a:moveTo>
                    <a:pt x="323976" y="0"/>
                  </a:moveTo>
                  <a:lnTo>
                    <a:pt x="107950" y="0"/>
                  </a:lnTo>
                  <a:lnTo>
                    <a:pt x="107950" y="288036"/>
                  </a:lnTo>
                  <a:lnTo>
                    <a:pt x="0" y="288036"/>
                  </a:lnTo>
                  <a:lnTo>
                    <a:pt x="216026" y="504063"/>
                  </a:lnTo>
                  <a:lnTo>
                    <a:pt x="432053" y="288036"/>
                  </a:lnTo>
                  <a:lnTo>
                    <a:pt x="323976" y="288036"/>
                  </a:lnTo>
                  <a:lnTo>
                    <a:pt x="32397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3"/>
            <p:cNvSpPr/>
            <p:nvPr/>
          </p:nvSpPr>
          <p:spPr>
            <a:xfrm>
              <a:off x="5940171" y="1844801"/>
              <a:ext cx="432434" cy="504190"/>
            </a:xfrm>
            <a:custGeom>
              <a:avLst/>
              <a:gdLst/>
              <a:ahLst/>
              <a:cxnLst/>
              <a:rect l="l" t="t" r="r" b="b"/>
              <a:pathLst>
                <a:path w="432435" h="504189">
                  <a:moveTo>
                    <a:pt x="0" y="288036"/>
                  </a:moveTo>
                  <a:lnTo>
                    <a:pt x="107950" y="288036"/>
                  </a:lnTo>
                  <a:lnTo>
                    <a:pt x="107950" y="0"/>
                  </a:lnTo>
                  <a:lnTo>
                    <a:pt x="323976" y="0"/>
                  </a:lnTo>
                  <a:lnTo>
                    <a:pt x="323976" y="288036"/>
                  </a:lnTo>
                  <a:lnTo>
                    <a:pt x="432053" y="288036"/>
                  </a:lnTo>
                  <a:lnTo>
                    <a:pt x="216026" y="504063"/>
                  </a:lnTo>
                  <a:lnTo>
                    <a:pt x="0" y="288036"/>
                  </a:lnTo>
                  <a:close/>
                </a:path>
              </a:pathLst>
            </a:custGeom>
            <a:grpFill/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7"/>
          <p:cNvSpPr txBox="1"/>
          <p:nvPr/>
        </p:nvSpPr>
        <p:spPr>
          <a:xfrm>
            <a:off x="3792397" y="5364167"/>
            <a:ext cx="5342069" cy="11490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40640" rIns="0" bIns="0" rtlCol="0">
            <a:spAutoFit/>
          </a:bodyPr>
          <a:lstStyle/>
          <a:p>
            <a:pPr marL="92075" marR="492759" algn="ctr">
              <a:lnSpc>
                <a:spcPct val="100000"/>
              </a:lnSpc>
              <a:spcBef>
                <a:spcPts val="320"/>
              </a:spcBef>
            </a:pPr>
            <a:r>
              <a:rPr lang="ru-RU" b="1" spc="-1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О</a:t>
            </a:r>
            <a:r>
              <a:rPr b="1" spc="-10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снование</a:t>
            </a:r>
            <a:r>
              <a:rPr b="1" spc="-70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для</a:t>
            </a:r>
            <a:r>
              <a:rPr b="1" spc="-6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обращений</a:t>
            </a:r>
            <a:r>
              <a:rPr b="1" spc="-2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в</a:t>
            </a:r>
            <a:r>
              <a:rPr b="1" spc="-5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spc="-10" dirty="0" err="1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адрес</a:t>
            </a:r>
            <a:r>
              <a:rPr b="1" spc="-1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b="1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администрации</a:t>
            </a:r>
            <a:r>
              <a:rPr lang="ru-RU" b="1" spc="-1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 МБДОУ № 22</a:t>
            </a:r>
            <a:r>
              <a:rPr b="1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,</a:t>
            </a:r>
            <a:r>
              <a:rPr b="1" spc="-55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 </a:t>
            </a:r>
            <a:endParaRPr dirty="0">
              <a:solidFill>
                <a:srgbClr val="002060"/>
              </a:solidFill>
              <a:latin typeface="Arial Black" panose="020B0A04020102020204" pitchFamily="34" charset="0"/>
              <a:cs typeface="Arial"/>
            </a:endParaRPr>
          </a:p>
          <a:p>
            <a:pPr marL="92075" algn="ctr">
              <a:lnSpc>
                <a:spcPct val="100000"/>
              </a:lnSpc>
            </a:pPr>
            <a:r>
              <a:rPr b="1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учредителя</a:t>
            </a:r>
            <a:r>
              <a:rPr b="1" spc="-1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 </a:t>
            </a:r>
            <a:r>
              <a:rPr b="1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и</a:t>
            </a:r>
            <a:r>
              <a:rPr lang="ru-RU" b="1" spc="-5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ли</a:t>
            </a:r>
            <a:r>
              <a:rPr b="1" spc="-5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 </a:t>
            </a:r>
            <a:r>
              <a:rPr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органов</a:t>
            </a:r>
            <a:r>
              <a:rPr b="1" spc="-7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 </a:t>
            </a:r>
            <a:r>
              <a:rPr b="1" spc="-1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контроля</a:t>
            </a:r>
            <a:r>
              <a:rPr b="1" spc="-7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 </a:t>
            </a:r>
            <a:r>
              <a:rPr b="1" spc="-1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Arial Black" panose="020B0A04020102020204" pitchFamily="34" charset="0"/>
                <a:cs typeface="Arial"/>
              </a:rPr>
              <a:t>(надзора)</a:t>
            </a:r>
            <a:endParaRPr dirty="0">
              <a:solidFill>
                <a:srgbClr val="002060"/>
              </a:solidFill>
              <a:latin typeface="Arial Black" panose="020B0A04020102020204" pitchFamily="34" charset="0"/>
              <a:cs typeface="Arial"/>
            </a:endParaRPr>
          </a:p>
        </p:txBody>
      </p:sp>
      <p:grpSp>
        <p:nvGrpSpPr>
          <p:cNvPr id="24" name="object 8"/>
          <p:cNvGrpSpPr/>
          <p:nvPr/>
        </p:nvGrpSpPr>
        <p:grpSpPr>
          <a:xfrm>
            <a:off x="3922498" y="2753026"/>
            <a:ext cx="649501" cy="609073"/>
            <a:chOff x="2975101" y="2192147"/>
            <a:chExt cx="385445" cy="313690"/>
          </a:xfrm>
        </p:grpSpPr>
        <p:sp>
          <p:nvSpPr>
            <p:cNvPr id="25" name="object 9"/>
            <p:cNvSpPr/>
            <p:nvPr/>
          </p:nvSpPr>
          <p:spPr>
            <a:xfrm>
              <a:off x="2987801" y="2204847"/>
              <a:ext cx="360045" cy="288290"/>
            </a:xfrm>
            <a:custGeom>
              <a:avLst/>
              <a:gdLst/>
              <a:ahLst/>
              <a:cxnLst/>
              <a:rect l="l" t="t" r="r" b="b"/>
              <a:pathLst>
                <a:path w="360045" h="288289">
                  <a:moveTo>
                    <a:pt x="270001" y="0"/>
                  </a:moveTo>
                  <a:lnTo>
                    <a:pt x="90043" y="0"/>
                  </a:lnTo>
                  <a:lnTo>
                    <a:pt x="90043" y="144017"/>
                  </a:lnTo>
                  <a:lnTo>
                    <a:pt x="0" y="144017"/>
                  </a:lnTo>
                  <a:lnTo>
                    <a:pt x="180086" y="288036"/>
                  </a:lnTo>
                  <a:lnTo>
                    <a:pt x="360045" y="144017"/>
                  </a:lnTo>
                  <a:lnTo>
                    <a:pt x="270001" y="144017"/>
                  </a:lnTo>
                  <a:lnTo>
                    <a:pt x="270001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6" name="object 10"/>
            <p:cNvSpPr/>
            <p:nvPr/>
          </p:nvSpPr>
          <p:spPr>
            <a:xfrm>
              <a:off x="2987801" y="2204847"/>
              <a:ext cx="360045" cy="288290"/>
            </a:xfrm>
            <a:custGeom>
              <a:avLst/>
              <a:gdLst/>
              <a:ahLst/>
              <a:cxnLst/>
              <a:rect l="l" t="t" r="r" b="b"/>
              <a:pathLst>
                <a:path w="360045" h="288289">
                  <a:moveTo>
                    <a:pt x="0" y="144017"/>
                  </a:moveTo>
                  <a:lnTo>
                    <a:pt x="90043" y="144017"/>
                  </a:lnTo>
                  <a:lnTo>
                    <a:pt x="90043" y="0"/>
                  </a:lnTo>
                  <a:lnTo>
                    <a:pt x="270001" y="0"/>
                  </a:lnTo>
                  <a:lnTo>
                    <a:pt x="270001" y="144017"/>
                  </a:lnTo>
                  <a:lnTo>
                    <a:pt x="360045" y="144017"/>
                  </a:lnTo>
                  <a:lnTo>
                    <a:pt x="180086" y="288036"/>
                  </a:lnTo>
                  <a:lnTo>
                    <a:pt x="0" y="14401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78" y="2817513"/>
            <a:ext cx="3065505" cy="390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267" y="4038600"/>
            <a:ext cx="1953609" cy="2684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315" y="4697903"/>
            <a:ext cx="646232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295400"/>
            <a:ext cx="5715000" cy="33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6880" algn="r">
              <a:lnSpc>
                <a:spcPct val="113999"/>
              </a:lnSpc>
              <a:spcBef>
                <a:spcPts val="100"/>
              </a:spcBef>
            </a:pPr>
            <a:r>
              <a:rPr lang="ru-RU" sz="2000" b="1" i="1" dirty="0" smtClean="0">
                <a:latin typeface="Arial Narrow"/>
                <a:cs typeface="Arial Narrow"/>
              </a:rPr>
              <a:t>                                             </a:t>
            </a:r>
            <a:endParaRPr sz="1100" dirty="0">
              <a:latin typeface="Arial Narrow"/>
              <a:cs typeface="Arial Narrow"/>
            </a:endParaRPr>
          </a:p>
        </p:txBody>
      </p:sp>
      <p:sp>
        <p:nvSpPr>
          <p:cNvPr id="18" name="object 29"/>
          <p:cNvSpPr/>
          <p:nvPr/>
        </p:nvSpPr>
        <p:spPr>
          <a:xfrm>
            <a:off x="228600" y="261491"/>
            <a:ext cx="11049000" cy="1153418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             </a:t>
            </a:r>
            <a:endParaRPr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8600" y="361146"/>
            <a:ext cx="1013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РОДИТЕЛЬСКИЙ  МОНИТОРИНГ  ОРГАНИЗАЦИИ ПИТАНИЯ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400" y="2772750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100"/>
              </a:lnSpc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71005" y="1657688"/>
            <a:ext cx="419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Обязанности по организации общественного контроля </a:t>
            </a:r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за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питанием обучающихся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возложены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на специальную комиссию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из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числа представителей У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правляющего совета                              и работников МБДОУ № 22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0658"/>
            <a:ext cx="7466796" cy="4874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3966012"/>
            <a:ext cx="3508519" cy="2831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030" y="43572"/>
            <a:ext cx="1498007" cy="13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295400"/>
            <a:ext cx="5715000" cy="33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6880" algn="r">
              <a:lnSpc>
                <a:spcPct val="113999"/>
              </a:lnSpc>
              <a:spcBef>
                <a:spcPts val="100"/>
              </a:spcBef>
            </a:pPr>
            <a:r>
              <a:rPr lang="ru-RU" sz="2000" b="1" i="1" dirty="0" smtClean="0">
                <a:latin typeface="Arial Narrow"/>
                <a:cs typeface="Arial Narrow"/>
              </a:rPr>
              <a:t>                                             </a:t>
            </a:r>
            <a:endParaRPr sz="1100" dirty="0">
              <a:latin typeface="Arial Narrow"/>
              <a:cs typeface="Arial Narrow"/>
            </a:endParaRPr>
          </a:p>
        </p:txBody>
      </p:sp>
      <p:sp>
        <p:nvSpPr>
          <p:cNvPr id="18" name="object 29"/>
          <p:cNvSpPr/>
          <p:nvPr/>
        </p:nvSpPr>
        <p:spPr>
          <a:xfrm>
            <a:off x="302559" y="137621"/>
            <a:ext cx="11506200" cy="1153418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             </a:t>
            </a:r>
            <a:endParaRPr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28684" y="268914"/>
            <a:ext cx="11330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РОДИТЕЛЬСКИЙ  МОНИТОРИНГ  ОРГАНИЗАЦИИ    ПИТАНИЯ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400" y="2772750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100"/>
              </a:lnSpc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050360"/>
            <a:ext cx="45675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Состав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комиссии </a:t>
            </a:r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утверждается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начале каждого </a:t>
            </a:r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учебного года заведующим 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МБДОУ № 22,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т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акже формируется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план работы комиссии </a:t>
            </a:r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части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проведения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мониторинга  организации питания  в  ДОУ.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20735"/>
          <a:stretch/>
        </p:blipFill>
        <p:spPr>
          <a:xfrm>
            <a:off x="4729961" y="1456274"/>
            <a:ext cx="7259889" cy="5052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-46299" y="4820523"/>
            <a:ext cx="48364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Итоги работы комиссии обсуждаются на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совещаниях</a:t>
            </a:r>
          </a:p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при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заведующем                           МБДОУ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№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22, заседаниях Управляющего совета и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на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общих родительских собраниях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60" y="4184357"/>
            <a:ext cx="694799" cy="63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7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295400"/>
            <a:ext cx="5715000" cy="33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6880" algn="r">
              <a:lnSpc>
                <a:spcPct val="113999"/>
              </a:lnSpc>
              <a:spcBef>
                <a:spcPts val="100"/>
              </a:spcBef>
            </a:pPr>
            <a:r>
              <a:rPr lang="ru-RU" sz="2000" b="1" i="1" dirty="0" smtClean="0">
                <a:latin typeface="Arial Narrow"/>
                <a:cs typeface="Arial Narrow"/>
              </a:rPr>
              <a:t>                                             </a:t>
            </a:r>
            <a:endParaRPr sz="1100" dirty="0">
              <a:latin typeface="Arial Narrow"/>
              <a:cs typeface="Arial Narrow"/>
            </a:endParaRPr>
          </a:p>
        </p:txBody>
      </p:sp>
      <p:sp>
        <p:nvSpPr>
          <p:cNvPr id="18" name="object 29"/>
          <p:cNvSpPr/>
          <p:nvPr/>
        </p:nvSpPr>
        <p:spPr>
          <a:xfrm>
            <a:off x="256367" y="281344"/>
            <a:ext cx="11049000" cy="1153418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             </a:t>
            </a:r>
            <a:endParaRPr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3400" y="381000"/>
            <a:ext cx="1074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РОДИТЕЛЬСКИЙ  МОНИТОРИНГ  ОРГАНИЗАЦИИ ПИТАНИЯ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400" y="2772750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100"/>
              </a:lnSpc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37" b="28057"/>
          <a:stretch/>
        </p:blipFill>
        <p:spPr>
          <a:xfrm>
            <a:off x="307591" y="1618285"/>
            <a:ext cx="5864609" cy="21096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9200" y="3651050"/>
            <a:ext cx="2845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ДОШКОЛЬНОЕ 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ПИТАНИЕ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496" y="4558157"/>
            <a:ext cx="5638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 целью изучения и выявления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уровня организации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качества питания 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обучающихся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МБДОУ № 22                                        проводится  анкетирование родителей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(законных представителей)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5410200" y="2782970"/>
          <a:ext cx="6654800" cy="3595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Стрелка вправо 12"/>
          <p:cNvSpPr/>
          <p:nvPr/>
        </p:nvSpPr>
        <p:spPr>
          <a:xfrm rot="1997433">
            <a:off x="9973774" y="3464539"/>
            <a:ext cx="978408" cy="648816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879190">
            <a:off x="8223856" y="5530215"/>
            <a:ext cx="1360001" cy="11581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398098">
            <a:off x="6741686" y="3386576"/>
            <a:ext cx="944962" cy="804742"/>
          </a:xfrm>
          <a:prstGeom prst="rect">
            <a:avLst/>
          </a:prstGeom>
        </p:spPr>
      </p:pic>
      <p:sp>
        <p:nvSpPr>
          <p:cNvPr id="21" name="Волна 20"/>
          <p:cNvSpPr/>
          <p:nvPr/>
        </p:nvSpPr>
        <p:spPr>
          <a:xfrm>
            <a:off x="6406030" y="1567453"/>
            <a:ext cx="5136874" cy="1296235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Устраивает ли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Вас 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качество питания в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МБДОУ № 22?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2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295400"/>
            <a:ext cx="5715000" cy="33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6880" algn="r">
              <a:lnSpc>
                <a:spcPct val="113999"/>
              </a:lnSpc>
              <a:spcBef>
                <a:spcPts val="100"/>
              </a:spcBef>
            </a:pPr>
            <a:r>
              <a:rPr lang="ru-RU" sz="2000" b="1" i="1" dirty="0" smtClean="0">
                <a:latin typeface="Arial Narrow"/>
                <a:cs typeface="Arial Narrow"/>
              </a:rPr>
              <a:t>                                             </a:t>
            </a:r>
            <a:endParaRPr sz="1100" dirty="0">
              <a:latin typeface="Arial Narrow"/>
              <a:cs typeface="Arial Narrow"/>
            </a:endParaRPr>
          </a:p>
        </p:txBody>
      </p:sp>
      <p:sp>
        <p:nvSpPr>
          <p:cNvPr id="18" name="object 29"/>
          <p:cNvSpPr/>
          <p:nvPr/>
        </p:nvSpPr>
        <p:spPr>
          <a:xfrm>
            <a:off x="228600" y="152400"/>
            <a:ext cx="11734800" cy="1219200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             </a:t>
            </a:r>
            <a:endParaRPr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7043" y="1507457"/>
            <a:ext cx="87369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эффективной системы мониторинга родительского контроля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МБДОУ № 22,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направленной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улучшение качества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условий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питания обучающихся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043" y="338376"/>
            <a:ext cx="11582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Цели </a:t>
            </a: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и задачи </a:t>
            </a: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родительского </a:t>
            </a: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контроля </a:t>
            </a: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 организации питания в МБДОУ № 22 на  2025/2026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учебный год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1642701"/>
            <a:ext cx="1978325" cy="16929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3606745"/>
            <a:ext cx="8562462" cy="30241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84" y="3700392"/>
            <a:ext cx="2636024" cy="2836864"/>
          </a:xfrm>
          <a:prstGeom prst="rect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95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990600" y="4191000"/>
            <a:ext cx="2673350" cy="2295525"/>
            <a:chOff x="982980" y="4326635"/>
            <a:chExt cx="2673350" cy="2295525"/>
          </a:xfrm>
        </p:grpSpPr>
        <p:sp>
          <p:nvSpPr>
            <p:cNvPr id="4" name="object 4"/>
            <p:cNvSpPr/>
            <p:nvPr/>
          </p:nvSpPr>
          <p:spPr>
            <a:xfrm>
              <a:off x="1152144" y="4491227"/>
              <a:ext cx="2504440" cy="2131060"/>
            </a:xfrm>
            <a:custGeom>
              <a:avLst/>
              <a:gdLst/>
              <a:ahLst/>
              <a:cxnLst/>
              <a:rect l="l" t="t" r="r" b="b"/>
              <a:pathLst>
                <a:path w="2504440" h="2131059">
                  <a:moveTo>
                    <a:pt x="2148840" y="0"/>
                  </a:moveTo>
                  <a:lnTo>
                    <a:pt x="355092" y="0"/>
                  </a:lnTo>
                  <a:lnTo>
                    <a:pt x="306913" y="3242"/>
                  </a:lnTo>
                  <a:lnTo>
                    <a:pt x="260702" y="12685"/>
                  </a:lnTo>
                  <a:lnTo>
                    <a:pt x="216884" y="27908"/>
                  </a:lnTo>
                  <a:lnTo>
                    <a:pt x="175880" y="48485"/>
                  </a:lnTo>
                  <a:lnTo>
                    <a:pt x="138116" y="73995"/>
                  </a:lnTo>
                  <a:lnTo>
                    <a:pt x="104012" y="104012"/>
                  </a:lnTo>
                  <a:lnTo>
                    <a:pt x="73995" y="138116"/>
                  </a:lnTo>
                  <a:lnTo>
                    <a:pt x="48485" y="175880"/>
                  </a:lnTo>
                  <a:lnTo>
                    <a:pt x="27908" y="216884"/>
                  </a:lnTo>
                  <a:lnTo>
                    <a:pt x="12685" y="260702"/>
                  </a:lnTo>
                  <a:lnTo>
                    <a:pt x="3242" y="306913"/>
                  </a:lnTo>
                  <a:lnTo>
                    <a:pt x="0" y="355092"/>
                  </a:lnTo>
                  <a:lnTo>
                    <a:pt x="0" y="1775447"/>
                  </a:lnTo>
                  <a:lnTo>
                    <a:pt x="3242" y="1823634"/>
                  </a:lnTo>
                  <a:lnTo>
                    <a:pt x="12685" y="1869850"/>
                  </a:lnTo>
                  <a:lnTo>
                    <a:pt x="27908" y="1913673"/>
                  </a:lnTo>
                  <a:lnTo>
                    <a:pt x="48485" y="1954678"/>
                  </a:lnTo>
                  <a:lnTo>
                    <a:pt x="73995" y="1992444"/>
                  </a:lnTo>
                  <a:lnTo>
                    <a:pt x="104012" y="2026546"/>
                  </a:lnTo>
                  <a:lnTo>
                    <a:pt x="138116" y="2056563"/>
                  </a:lnTo>
                  <a:lnTo>
                    <a:pt x="175880" y="2082071"/>
                  </a:lnTo>
                  <a:lnTo>
                    <a:pt x="216884" y="2102647"/>
                  </a:lnTo>
                  <a:lnTo>
                    <a:pt x="260702" y="2117867"/>
                  </a:lnTo>
                  <a:lnTo>
                    <a:pt x="306913" y="2127310"/>
                  </a:lnTo>
                  <a:lnTo>
                    <a:pt x="355092" y="2130552"/>
                  </a:lnTo>
                  <a:lnTo>
                    <a:pt x="2148840" y="2130552"/>
                  </a:lnTo>
                  <a:lnTo>
                    <a:pt x="2197018" y="2127310"/>
                  </a:lnTo>
                  <a:lnTo>
                    <a:pt x="2243229" y="2117867"/>
                  </a:lnTo>
                  <a:lnTo>
                    <a:pt x="2287047" y="2102647"/>
                  </a:lnTo>
                  <a:lnTo>
                    <a:pt x="2328051" y="2082071"/>
                  </a:lnTo>
                  <a:lnTo>
                    <a:pt x="2365815" y="2056563"/>
                  </a:lnTo>
                  <a:lnTo>
                    <a:pt x="2399918" y="2026546"/>
                  </a:lnTo>
                  <a:lnTo>
                    <a:pt x="2429936" y="1992444"/>
                  </a:lnTo>
                  <a:lnTo>
                    <a:pt x="2455446" y="1954678"/>
                  </a:lnTo>
                  <a:lnTo>
                    <a:pt x="2476023" y="1913673"/>
                  </a:lnTo>
                  <a:lnTo>
                    <a:pt x="2491246" y="1869850"/>
                  </a:lnTo>
                  <a:lnTo>
                    <a:pt x="2500689" y="1823634"/>
                  </a:lnTo>
                  <a:lnTo>
                    <a:pt x="2503932" y="1775447"/>
                  </a:lnTo>
                  <a:lnTo>
                    <a:pt x="2503932" y="355092"/>
                  </a:lnTo>
                  <a:lnTo>
                    <a:pt x="2500689" y="306913"/>
                  </a:lnTo>
                  <a:lnTo>
                    <a:pt x="2491246" y="260702"/>
                  </a:lnTo>
                  <a:lnTo>
                    <a:pt x="2476023" y="216884"/>
                  </a:lnTo>
                  <a:lnTo>
                    <a:pt x="2455446" y="175880"/>
                  </a:lnTo>
                  <a:lnTo>
                    <a:pt x="2429936" y="138116"/>
                  </a:lnTo>
                  <a:lnTo>
                    <a:pt x="2399919" y="104013"/>
                  </a:lnTo>
                  <a:lnTo>
                    <a:pt x="2365815" y="73995"/>
                  </a:lnTo>
                  <a:lnTo>
                    <a:pt x="2328051" y="48485"/>
                  </a:lnTo>
                  <a:lnTo>
                    <a:pt x="2287047" y="27908"/>
                  </a:lnTo>
                  <a:lnTo>
                    <a:pt x="2243229" y="12685"/>
                  </a:lnTo>
                  <a:lnTo>
                    <a:pt x="2197018" y="3242"/>
                  </a:lnTo>
                  <a:lnTo>
                    <a:pt x="2148840" y="0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82980" y="4326635"/>
              <a:ext cx="2505710" cy="2131060"/>
            </a:xfrm>
            <a:custGeom>
              <a:avLst/>
              <a:gdLst/>
              <a:ahLst/>
              <a:cxnLst/>
              <a:rect l="l" t="t" r="r" b="b"/>
              <a:pathLst>
                <a:path w="2505710" h="2131060">
                  <a:moveTo>
                    <a:pt x="2150364" y="0"/>
                  </a:moveTo>
                  <a:lnTo>
                    <a:pt x="355091" y="0"/>
                  </a:lnTo>
                  <a:lnTo>
                    <a:pt x="306907" y="3242"/>
                  </a:lnTo>
                  <a:lnTo>
                    <a:pt x="260693" y="12685"/>
                  </a:lnTo>
                  <a:lnTo>
                    <a:pt x="216873" y="27908"/>
                  </a:lnTo>
                  <a:lnTo>
                    <a:pt x="175869" y="48485"/>
                  </a:lnTo>
                  <a:lnTo>
                    <a:pt x="138105" y="73995"/>
                  </a:lnTo>
                  <a:lnTo>
                    <a:pt x="104003" y="104012"/>
                  </a:lnTo>
                  <a:lnTo>
                    <a:pt x="73987" y="138116"/>
                  </a:lnTo>
                  <a:lnTo>
                    <a:pt x="48480" y="175880"/>
                  </a:lnTo>
                  <a:lnTo>
                    <a:pt x="27904" y="216884"/>
                  </a:lnTo>
                  <a:lnTo>
                    <a:pt x="12684" y="260702"/>
                  </a:lnTo>
                  <a:lnTo>
                    <a:pt x="3241" y="306913"/>
                  </a:lnTo>
                  <a:lnTo>
                    <a:pt x="0" y="355091"/>
                  </a:lnTo>
                  <a:lnTo>
                    <a:pt x="0" y="1775447"/>
                  </a:lnTo>
                  <a:lnTo>
                    <a:pt x="3241" y="1823634"/>
                  </a:lnTo>
                  <a:lnTo>
                    <a:pt x="12684" y="1869850"/>
                  </a:lnTo>
                  <a:lnTo>
                    <a:pt x="27904" y="1913673"/>
                  </a:lnTo>
                  <a:lnTo>
                    <a:pt x="48480" y="1954678"/>
                  </a:lnTo>
                  <a:lnTo>
                    <a:pt x="73987" y="1992444"/>
                  </a:lnTo>
                  <a:lnTo>
                    <a:pt x="104003" y="2026546"/>
                  </a:lnTo>
                  <a:lnTo>
                    <a:pt x="138105" y="2056563"/>
                  </a:lnTo>
                  <a:lnTo>
                    <a:pt x="175869" y="2082071"/>
                  </a:lnTo>
                  <a:lnTo>
                    <a:pt x="216873" y="2102647"/>
                  </a:lnTo>
                  <a:lnTo>
                    <a:pt x="260693" y="2117867"/>
                  </a:lnTo>
                  <a:lnTo>
                    <a:pt x="306907" y="2127310"/>
                  </a:lnTo>
                  <a:lnTo>
                    <a:pt x="355091" y="2130552"/>
                  </a:lnTo>
                  <a:lnTo>
                    <a:pt x="2150364" y="2130552"/>
                  </a:lnTo>
                  <a:lnTo>
                    <a:pt x="2198542" y="2127310"/>
                  </a:lnTo>
                  <a:lnTo>
                    <a:pt x="2244753" y="2117867"/>
                  </a:lnTo>
                  <a:lnTo>
                    <a:pt x="2288571" y="2102647"/>
                  </a:lnTo>
                  <a:lnTo>
                    <a:pt x="2329575" y="2082071"/>
                  </a:lnTo>
                  <a:lnTo>
                    <a:pt x="2367339" y="2056563"/>
                  </a:lnTo>
                  <a:lnTo>
                    <a:pt x="2401442" y="2026546"/>
                  </a:lnTo>
                  <a:lnTo>
                    <a:pt x="2431460" y="1992444"/>
                  </a:lnTo>
                  <a:lnTo>
                    <a:pt x="2456970" y="1954678"/>
                  </a:lnTo>
                  <a:lnTo>
                    <a:pt x="2477547" y="1913673"/>
                  </a:lnTo>
                  <a:lnTo>
                    <a:pt x="2492770" y="1869850"/>
                  </a:lnTo>
                  <a:lnTo>
                    <a:pt x="2502213" y="1823634"/>
                  </a:lnTo>
                  <a:lnTo>
                    <a:pt x="2505456" y="1775447"/>
                  </a:lnTo>
                  <a:lnTo>
                    <a:pt x="2505456" y="355091"/>
                  </a:lnTo>
                  <a:lnTo>
                    <a:pt x="2502213" y="306913"/>
                  </a:lnTo>
                  <a:lnTo>
                    <a:pt x="2492770" y="260702"/>
                  </a:lnTo>
                  <a:lnTo>
                    <a:pt x="2477547" y="216884"/>
                  </a:lnTo>
                  <a:lnTo>
                    <a:pt x="2456970" y="175880"/>
                  </a:lnTo>
                  <a:lnTo>
                    <a:pt x="2431460" y="138116"/>
                  </a:lnTo>
                  <a:lnTo>
                    <a:pt x="2401443" y="104012"/>
                  </a:lnTo>
                  <a:lnTo>
                    <a:pt x="2367339" y="73995"/>
                  </a:lnTo>
                  <a:lnTo>
                    <a:pt x="2329575" y="48485"/>
                  </a:lnTo>
                  <a:lnTo>
                    <a:pt x="2288571" y="27908"/>
                  </a:lnTo>
                  <a:lnTo>
                    <a:pt x="2244753" y="12685"/>
                  </a:lnTo>
                  <a:lnTo>
                    <a:pt x="2198542" y="3242"/>
                  </a:lnTo>
                  <a:lnTo>
                    <a:pt x="2150364" y="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896277" y="1353565"/>
            <a:ext cx="2674874" cy="5049959"/>
            <a:chOff x="4861559" y="1479803"/>
            <a:chExt cx="2674874" cy="4824692"/>
          </a:xfrm>
        </p:grpSpPr>
        <p:sp>
          <p:nvSpPr>
            <p:cNvPr id="7" name="object 7"/>
            <p:cNvSpPr/>
            <p:nvPr/>
          </p:nvSpPr>
          <p:spPr>
            <a:xfrm>
              <a:off x="5030723" y="1644395"/>
              <a:ext cx="2505710" cy="2131060"/>
            </a:xfrm>
            <a:custGeom>
              <a:avLst/>
              <a:gdLst/>
              <a:ahLst/>
              <a:cxnLst/>
              <a:rect l="l" t="t" r="r" b="b"/>
              <a:pathLst>
                <a:path w="2505709" h="2131060">
                  <a:moveTo>
                    <a:pt x="2150364" y="0"/>
                  </a:moveTo>
                  <a:lnTo>
                    <a:pt x="355091" y="0"/>
                  </a:lnTo>
                  <a:lnTo>
                    <a:pt x="306913" y="3242"/>
                  </a:lnTo>
                  <a:lnTo>
                    <a:pt x="260702" y="12685"/>
                  </a:lnTo>
                  <a:lnTo>
                    <a:pt x="216884" y="27908"/>
                  </a:lnTo>
                  <a:lnTo>
                    <a:pt x="175880" y="48485"/>
                  </a:lnTo>
                  <a:lnTo>
                    <a:pt x="138116" y="73995"/>
                  </a:lnTo>
                  <a:lnTo>
                    <a:pt x="104013" y="104012"/>
                  </a:lnTo>
                  <a:lnTo>
                    <a:pt x="73995" y="138116"/>
                  </a:lnTo>
                  <a:lnTo>
                    <a:pt x="48485" y="175880"/>
                  </a:lnTo>
                  <a:lnTo>
                    <a:pt x="27908" y="216884"/>
                  </a:lnTo>
                  <a:lnTo>
                    <a:pt x="12685" y="260702"/>
                  </a:lnTo>
                  <a:lnTo>
                    <a:pt x="3242" y="306913"/>
                  </a:lnTo>
                  <a:lnTo>
                    <a:pt x="0" y="355091"/>
                  </a:lnTo>
                  <a:lnTo>
                    <a:pt x="0" y="1775459"/>
                  </a:lnTo>
                  <a:lnTo>
                    <a:pt x="3242" y="1823638"/>
                  </a:lnTo>
                  <a:lnTo>
                    <a:pt x="12685" y="1869849"/>
                  </a:lnTo>
                  <a:lnTo>
                    <a:pt x="27908" y="1913667"/>
                  </a:lnTo>
                  <a:lnTo>
                    <a:pt x="48485" y="1954671"/>
                  </a:lnTo>
                  <a:lnTo>
                    <a:pt x="73995" y="1992435"/>
                  </a:lnTo>
                  <a:lnTo>
                    <a:pt x="104012" y="2026538"/>
                  </a:lnTo>
                  <a:lnTo>
                    <a:pt x="138116" y="2056556"/>
                  </a:lnTo>
                  <a:lnTo>
                    <a:pt x="175880" y="2082066"/>
                  </a:lnTo>
                  <a:lnTo>
                    <a:pt x="216884" y="2102643"/>
                  </a:lnTo>
                  <a:lnTo>
                    <a:pt x="260702" y="2117866"/>
                  </a:lnTo>
                  <a:lnTo>
                    <a:pt x="306913" y="2127309"/>
                  </a:lnTo>
                  <a:lnTo>
                    <a:pt x="355091" y="2130552"/>
                  </a:lnTo>
                  <a:lnTo>
                    <a:pt x="2150364" y="2130552"/>
                  </a:lnTo>
                  <a:lnTo>
                    <a:pt x="2198542" y="2127309"/>
                  </a:lnTo>
                  <a:lnTo>
                    <a:pt x="2244753" y="2117866"/>
                  </a:lnTo>
                  <a:lnTo>
                    <a:pt x="2288571" y="2102643"/>
                  </a:lnTo>
                  <a:lnTo>
                    <a:pt x="2329575" y="2082066"/>
                  </a:lnTo>
                  <a:lnTo>
                    <a:pt x="2367339" y="2056556"/>
                  </a:lnTo>
                  <a:lnTo>
                    <a:pt x="2401442" y="2026538"/>
                  </a:lnTo>
                  <a:lnTo>
                    <a:pt x="2431460" y="1992435"/>
                  </a:lnTo>
                  <a:lnTo>
                    <a:pt x="2456970" y="1954671"/>
                  </a:lnTo>
                  <a:lnTo>
                    <a:pt x="2477547" y="1913667"/>
                  </a:lnTo>
                  <a:lnTo>
                    <a:pt x="2492770" y="1869849"/>
                  </a:lnTo>
                  <a:lnTo>
                    <a:pt x="2502213" y="1823638"/>
                  </a:lnTo>
                  <a:lnTo>
                    <a:pt x="2505455" y="1775459"/>
                  </a:lnTo>
                  <a:lnTo>
                    <a:pt x="2505455" y="355091"/>
                  </a:lnTo>
                  <a:lnTo>
                    <a:pt x="2502213" y="306913"/>
                  </a:lnTo>
                  <a:lnTo>
                    <a:pt x="2492770" y="260702"/>
                  </a:lnTo>
                  <a:lnTo>
                    <a:pt x="2477547" y="216884"/>
                  </a:lnTo>
                  <a:lnTo>
                    <a:pt x="2456970" y="175880"/>
                  </a:lnTo>
                  <a:lnTo>
                    <a:pt x="2431460" y="138116"/>
                  </a:lnTo>
                  <a:lnTo>
                    <a:pt x="2401443" y="104013"/>
                  </a:lnTo>
                  <a:lnTo>
                    <a:pt x="2367339" y="73995"/>
                  </a:lnTo>
                  <a:lnTo>
                    <a:pt x="2329575" y="48485"/>
                  </a:lnTo>
                  <a:lnTo>
                    <a:pt x="2288571" y="27908"/>
                  </a:lnTo>
                  <a:lnTo>
                    <a:pt x="2244753" y="12685"/>
                  </a:lnTo>
                  <a:lnTo>
                    <a:pt x="2198542" y="3242"/>
                  </a:lnTo>
                  <a:lnTo>
                    <a:pt x="2150364" y="0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61559" y="1479803"/>
              <a:ext cx="2505710" cy="2131060"/>
            </a:xfrm>
            <a:custGeom>
              <a:avLst/>
              <a:gdLst/>
              <a:ahLst/>
              <a:cxnLst/>
              <a:rect l="l" t="t" r="r" b="b"/>
              <a:pathLst>
                <a:path w="2505709" h="2131060">
                  <a:moveTo>
                    <a:pt x="2150364" y="0"/>
                  </a:moveTo>
                  <a:lnTo>
                    <a:pt x="355091" y="0"/>
                  </a:lnTo>
                  <a:lnTo>
                    <a:pt x="306913" y="3242"/>
                  </a:lnTo>
                  <a:lnTo>
                    <a:pt x="260702" y="12685"/>
                  </a:lnTo>
                  <a:lnTo>
                    <a:pt x="216884" y="27908"/>
                  </a:lnTo>
                  <a:lnTo>
                    <a:pt x="175880" y="48485"/>
                  </a:lnTo>
                  <a:lnTo>
                    <a:pt x="138116" y="73995"/>
                  </a:lnTo>
                  <a:lnTo>
                    <a:pt x="104013" y="104013"/>
                  </a:lnTo>
                  <a:lnTo>
                    <a:pt x="73995" y="138116"/>
                  </a:lnTo>
                  <a:lnTo>
                    <a:pt x="48485" y="175880"/>
                  </a:lnTo>
                  <a:lnTo>
                    <a:pt x="27908" y="216884"/>
                  </a:lnTo>
                  <a:lnTo>
                    <a:pt x="12685" y="260702"/>
                  </a:lnTo>
                  <a:lnTo>
                    <a:pt x="3242" y="306913"/>
                  </a:lnTo>
                  <a:lnTo>
                    <a:pt x="0" y="355092"/>
                  </a:lnTo>
                  <a:lnTo>
                    <a:pt x="0" y="1775460"/>
                  </a:lnTo>
                  <a:lnTo>
                    <a:pt x="3242" y="1823638"/>
                  </a:lnTo>
                  <a:lnTo>
                    <a:pt x="12685" y="1869849"/>
                  </a:lnTo>
                  <a:lnTo>
                    <a:pt x="27908" y="1913667"/>
                  </a:lnTo>
                  <a:lnTo>
                    <a:pt x="48485" y="1954671"/>
                  </a:lnTo>
                  <a:lnTo>
                    <a:pt x="73995" y="1992435"/>
                  </a:lnTo>
                  <a:lnTo>
                    <a:pt x="104012" y="2026539"/>
                  </a:lnTo>
                  <a:lnTo>
                    <a:pt x="138116" y="2056556"/>
                  </a:lnTo>
                  <a:lnTo>
                    <a:pt x="175880" y="2082066"/>
                  </a:lnTo>
                  <a:lnTo>
                    <a:pt x="216884" y="2102643"/>
                  </a:lnTo>
                  <a:lnTo>
                    <a:pt x="260702" y="2117866"/>
                  </a:lnTo>
                  <a:lnTo>
                    <a:pt x="306913" y="2127309"/>
                  </a:lnTo>
                  <a:lnTo>
                    <a:pt x="355091" y="2130552"/>
                  </a:lnTo>
                  <a:lnTo>
                    <a:pt x="2150364" y="2130552"/>
                  </a:lnTo>
                  <a:lnTo>
                    <a:pt x="2198542" y="2127309"/>
                  </a:lnTo>
                  <a:lnTo>
                    <a:pt x="2244753" y="2117866"/>
                  </a:lnTo>
                  <a:lnTo>
                    <a:pt x="2288571" y="2102643"/>
                  </a:lnTo>
                  <a:lnTo>
                    <a:pt x="2329575" y="2082066"/>
                  </a:lnTo>
                  <a:lnTo>
                    <a:pt x="2367339" y="2056556"/>
                  </a:lnTo>
                  <a:lnTo>
                    <a:pt x="2401442" y="2026539"/>
                  </a:lnTo>
                  <a:lnTo>
                    <a:pt x="2431460" y="1992435"/>
                  </a:lnTo>
                  <a:lnTo>
                    <a:pt x="2456970" y="1954671"/>
                  </a:lnTo>
                  <a:lnTo>
                    <a:pt x="2477547" y="1913667"/>
                  </a:lnTo>
                  <a:lnTo>
                    <a:pt x="2492770" y="1869849"/>
                  </a:lnTo>
                  <a:lnTo>
                    <a:pt x="2502213" y="1823638"/>
                  </a:lnTo>
                  <a:lnTo>
                    <a:pt x="2505456" y="1775460"/>
                  </a:lnTo>
                  <a:lnTo>
                    <a:pt x="2505456" y="355092"/>
                  </a:lnTo>
                  <a:lnTo>
                    <a:pt x="2502213" y="306913"/>
                  </a:lnTo>
                  <a:lnTo>
                    <a:pt x="2492770" y="260702"/>
                  </a:lnTo>
                  <a:lnTo>
                    <a:pt x="2477547" y="216884"/>
                  </a:lnTo>
                  <a:lnTo>
                    <a:pt x="2456970" y="175880"/>
                  </a:lnTo>
                  <a:lnTo>
                    <a:pt x="2431460" y="138116"/>
                  </a:lnTo>
                  <a:lnTo>
                    <a:pt x="2401442" y="104013"/>
                  </a:lnTo>
                  <a:lnTo>
                    <a:pt x="2367339" y="73995"/>
                  </a:lnTo>
                  <a:lnTo>
                    <a:pt x="2329575" y="48485"/>
                  </a:lnTo>
                  <a:lnTo>
                    <a:pt x="2288571" y="27908"/>
                  </a:lnTo>
                  <a:lnTo>
                    <a:pt x="2244753" y="12685"/>
                  </a:lnTo>
                  <a:lnTo>
                    <a:pt x="2198542" y="3242"/>
                  </a:lnTo>
                  <a:lnTo>
                    <a:pt x="2150364" y="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37759" y="4173436"/>
              <a:ext cx="2505710" cy="2131059"/>
            </a:xfrm>
            <a:custGeom>
              <a:avLst/>
              <a:gdLst/>
              <a:ahLst/>
              <a:cxnLst/>
              <a:rect l="l" t="t" r="r" b="b"/>
              <a:pathLst>
                <a:path w="2505709" h="2131059">
                  <a:moveTo>
                    <a:pt x="2150364" y="0"/>
                  </a:moveTo>
                  <a:lnTo>
                    <a:pt x="355091" y="0"/>
                  </a:lnTo>
                  <a:lnTo>
                    <a:pt x="306913" y="3242"/>
                  </a:lnTo>
                  <a:lnTo>
                    <a:pt x="260702" y="12685"/>
                  </a:lnTo>
                  <a:lnTo>
                    <a:pt x="216884" y="27908"/>
                  </a:lnTo>
                  <a:lnTo>
                    <a:pt x="175880" y="48485"/>
                  </a:lnTo>
                  <a:lnTo>
                    <a:pt x="138116" y="73995"/>
                  </a:lnTo>
                  <a:lnTo>
                    <a:pt x="104013" y="104012"/>
                  </a:lnTo>
                  <a:lnTo>
                    <a:pt x="73995" y="138116"/>
                  </a:lnTo>
                  <a:lnTo>
                    <a:pt x="48485" y="175880"/>
                  </a:lnTo>
                  <a:lnTo>
                    <a:pt x="27908" y="216884"/>
                  </a:lnTo>
                  <a:lnTo>
                    <a:pt x="12685" y="260702"/>
                  </a:lnTo>
                  <a:lnTo>
                    <a:pt x="3242" y="306913"/>
                  </a:lnTo>
                  <a:lnTo>
                    <a:pt x="0" y="355092"/>
                  </a:lnTo>
                  <a:lnTo>
                    <a:pt x="0" y="1775447"/>
                  </a:lnTo>
                  <a:lnTo>
                    <a:pt x="3242" y="1823634"/>
                  </a:lnTo>
                  <a:lnTo>
                    <a:pt x="12685" y="1869850"/>
                  </a:lnTo>
                  <a:lnTo>
                    <a:pt x="27908" y="1913673"/>
                  </a:lnTo>
                  <a:lnTo>
                    <a:pt x="48485" y="1954678"/>
                  </a:lnTo>
                  <a:lnTo>
                    <a:pt x="73995" y="1992444"/>
                  </a:lnTo>
                  <a:lnTo>
                    <a:pt x="104012" y="2026546"/>
                  </a:lnTo>
                  <a:lnTo>
                    <a:pt x="138116" y="2056563"/>
                  </a:lnTo>
                  <a:lnTo>
                    <a:pt x="175880" y="2082071"/>
                  </a:lnTo>
                  <a:lnTo>
                    <a:pt x="216884" y="2102647"/>
                  </a:lnTo>
                  <a:lnTo>
                    <a:pt x="260702" y="2117867"/>
                  </a:lnTo>
                  <a:lnTo>
                    <a:pt x="306913" y="2127310"/>
                  </a:lnTo>
                  <a:lnTo>
                    <a:pt x="355091" y="2130552"/>
                  </a:lnTo>
                  <a:lnTo>
                    <a:pt x="2150364" y="2130552"/>
                  </a:lnTo>
                  <a:lnTo>
                    <a:pt x="2198542" y="2127310"/>
                  </a:lnTo>
                  <a:lnTo>
                    <a:pt x="2244753" y="2117867"/>
                  </a:lnTo>
                  <a:lnTo>
                    <a:pt x="2288571" y="2102647"/>
                  </a:lnTo>
                  <a:lnTo>
                    <a:pt x="2329575" y="2082071"/>
                  </a:lnTo>
                  <a:lnTo>
                    <a:pt x="2367339" y="2056563"/>
                  </a:lnTo>
                  <a:lnTo>
                    <a:pt x="2401442" y="2026546"/>
                  </a:lnTo>
                  <a:lnTo>
                    <a:pt x="2431460" y="1992444"/>
                  </a:lnTo>
                  <a:lnTo>
                    <a:pt x="2456970" y="1954678"/>
                  </a:lnTo>
                  <a:lnTo>
                    <a:pt x="2477547" y="1913673"/>
                  </a:lnTo>
                  <a:lnTo>
                    <a:pt x="2492770" y="1869850"/>
                  </a:lnTo>
                  <a:lnTo>
                    <a:pt x="2502213" y="1823634"/>
                  </a:lnTo>
                  <a:lnTo>
                    <a:pt x="2505456" y="1775447"/>
                  </a:lnTo>
                  <a:lnTo>
                    <a:pt x="2505456" y="355092"/>
                  </a:lnTo>
                  <a:lnTo>
                    <a:pt x="2502213" y="306913"/>
                  </a:lnTo>
                  <a:lnTo>
                    <a:pt x="2492770" y="260702"/>
                  </a:lnTo>
                  <a:lnTo>
                    <a:pt x="2477547" y="216884"/>
                  </a:lnTo>
                  <a:lnTo>
                    <a:pt x="2456970" y="175880"/>
                  </a:lnTo>
                  <a:lnTo>
                    <a:pt x="2431460" y="138116"/>
                  </a:lnTo>
                  <a:lnTo>
                    <a:pt x="2401442" y="104013"/>
                  </a:lnTo>
                  <a:lnTo>
                    <a:pt x="2367339" y="73995"/>
                  </a:lnTo>
                  <a:lnTo>
                    <a:pt x="2329575" y="48485"/>
                  </a:lnTo>
                  <a:lnTo>
                    <a:pt x="2288571" y="27908"/>
                  </a:lnTo>
                  <a:lnTo>
                    <a:pt x="2244753" y="12685"/>
                  </a:lnTo>
                  <a:lnTo>
                    <a:pt x="2198542" y="3242"/>
                  </a:lnTo>
                  <a:lnTo>
                    <a:pt x="2150364" y="0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61559" y="4173436"/>
              <a:ext cx="2438400" cy="1965624"/>
            </a:xfrm>
            <a:custGeom>
              <a:avLst/>
              <a:gdLst/>
              <a:ahLst/>
              <a:cxnLst/>
              <a:rect l="l" t="t" r="r" b="b"/>
              <a:pathLst>
                <a:path w="2505709" h="2131060">
                  <a:moveTo>
                    <a:pt x="2150364" y="0"/>
                  </a:moveTo>
                  <a:lnTo>
                    <a:pt x="355091" y="0"/>
                  </a:lnTo>
                  <a:lnTo>
                    <a:pt x="306913" y="3242"/>
                  </a:lnTo>
                  <a:lnTo>
                    <a:pt x="260702" y="12685"/>
                  </a:lnTo>
                  <a:lnTo>
                    <a:pt x="216884" y="27908"/>
                  </a:lnTo>
                  <a:lnTo>
                    <a:pt x="175880" y="48485"/>
                  </a:lnTo>
                  <a:lnTo>
                    <a:pt x="138116" y="73995"/>
                  </a:lnTo>
                  <a:lnTo>
                    <a:pt x="104013" y="104012"/>
                  </a:lnTo>
                  <a:lnTo>
                    <a:pt x="73995" y="138116"/>
                  </a:lnTo>
                  <a:lnTo>
                    <a:pt x="48485" y="175880"/>
                  </a:lnTo>
                  <a:lnTo>
                    <a:pt x="27908" y="216884"/>
                  </a:lnTo>
                  <a:lnTo>
                    <a:pt x="12685" y="260702"/>
                  </a:lnTo>
                  <a:lnTo>
                    <a:pt x="3242" y="306913"/>
                  </a:lnTo>
                  <a:lnTo>
                    <a:pt x="0" y="355092"/>
                  </a:lnTo>
                  <a:lnTo>
                    <a:pt x="0" y="1775447"/>
                  </a:lnTo>
                  <a:lnTo>
                    <a:pt x="3242" y="1823634"/>
                  </a:lnTo>
                  <a:lnTo>
                    <a:pt x="12685" y="1869850"/>
                  </a:lnTo>
                  <a:lnTo>
                    <a:pt x="27908" y="1913673"/>
                  </a:lnTo>
                  <a:lnTo>
                    <a:pt x="48485" y="1954678"/>
                  </a:lnTo>
                  <a:lnTo>
                    <a:pt x="73995" y="1992444"/>
                  </a:lnTo>
                  <a:lnTo>
                    <a:pt x="104012" y="2026546"/>
                  </a:lnTo>
                  <a:lnTo>
                    <a:pt x="138116" y="2056563"/>
                  </a:lnTo>
                  <a:lnTo>
                    <a:pt x="175880" y="2082071"/>
                  </a:lnTo>
                  <a:lnTo>
                    <a:pt x="216884" y="2102647"/>
                  </a:lnTo>
                  <a:lnTo>
                    <a:pt x="260702" y="2117867"/>
                  </a:lnTo>
                  <a:lnTo>
                    <a:pt x="306913" y="2127310"/>
                  </a:lnTo>
                  <a:lnTo>
                    <a:pt x="355091" y="2130552"/>
                  </a:lnTo>
                  <a:lnTo>
                    <a:pt x="2150364" y="2130552"/>
                  </a:lnTo>
                  <a:lnTo>
                    <a:pt x="2198542" y="2127310"/>
                  </a:lnTo>
                  <a:lnTo>
                    <a:pt x="2244753" y="2117867"/>
                  </a:lnTo>
                  <a:lnTo>
                    <a:pt x="2288571" y="2102647"/>
                  </a:lnTo>
                  <a:lnTo>
                    <a:pt x="2329575" y="2082071"/>
                  </a:lnTo>
                  <a:lnTo>
                    <a:pt x="2367339" y="2056563"/>
                  </a:lnTo>
                  <a:lnTo>
                    <a:pt x="2401442" y="2026546"/>
                  </a:lnTo>
                  <a:lnTo>
                    <a:pt x="2431460" y="1992444"/>
                  </a:lnTo>
                  <a:lnTo>
                    <a:pt x="2456970" y="1954678"/>
                  </a:lnTo>
                  <a:lnTo>
                    <a:pt x="2477547" y="1913673"/>
                  </a:lnTo>
                  <a:lnTo>
                    <a:pt x="2492770" y="1869850"/>
                  </a:lnTo>
                  <a:lnTo>
                    <a:pt x="2502213" y="1823634"/>
                  </a:lnTo>
                  <a:lnTo>
                    <a:pt x="2505455" y="1775447"/>
                  </a:lnTo>
                  <a:lnTo>
                    <a:pt x="2505455" y="355092"/>
                  </a:lnTo>
                  <a:lnTo>
                    <a:pt x="2502213" y="306913"/>
                  </a:lnTo>
                  <a:lnTo>
                    <a:pt x="2492770" y="260702"/>
                  </a:lnTo>
                  <a:lnTo>
                    <a:pt x="2477547" y="216884"/>
                  </a:lnTo>
                  <a:lnTo>
                    <a:pt x="2456970" y="175880"/>
                  </a:lnTo>
                  <a:lnTo>
                    <a:pt x="2431460" y="138116"/>
                  </a:lnTo>
                  <a:lnTo>
                    <a:pt x="2401443" y="104013"/>
                  </a:lnTo>
                  <a:lnTo>
                    <a:pt x="2367339" y="73995"/>
                  </a:lnTo>
                  <a:lnTo>
                    <a:pt x="2329575" y="48485"/>
                  </a:lnTo>
                  <a:lnTo>
                    <a:pt x="2288571" y="27908"/>
                  </a:lnTo>
                  <a:lnTo>
                    <a:pt x="2244753" y="12685"/>
                  </a:lnTo>
                  <a:lnTo>
                    <a:pt x="2198542" y="3242"/>
                  </a:lnTo>
                  <a:lnTo>
                    <a:pt x="2150364" y="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755380" y="1464099"/>
            <a:ext cx="2673350" cy="2295525"/>
            <a:chOff x="8647176" y="1470660"/>
            <a:chExt cx="2673350" cy="2295525"/>
          </a:xfrm>
        </p:grpSpPr>
        <p:sp>
          <p:nvSpPr>
            <p:cNvPr id="12" name="object 12"/>
            <p:cNvSpPr/>
            <p:nvPr/>
          </p:nvSpPr>
          <p:spPr>
            <a:xfrm>
              <a:off x="8814816" y="1635252"/>
              <a:ext cx="2505710" cy="2131060"/>
            </a:xfrm>
            <a:custGeom>
              <a:avLst/>
              <a:gdLst/>
              <a:ahLst/>
              <a:cxnLst/>
              <a:rect l="l" t="t" r="r" b="b"/>
              <a:pathLst>
                <a:path w="2505709" h="2131060">
                  <a:moveTo>
                    <a:pt x="2150363" y="0"/>
                  </a:moveTo>
                  <a:lnTo>
                    <a:pt x="355091" y="0"/>
                  </a:lnTo>
                  <a:lnTo>
                    <a:pt x="306913" y="3242"/>
                  </a:lnTo>
                  <a:lnTo>
                    <a:pt x="260702" y="12685"/>
                  </a:lnTo>
                  <a:lnTo>
                    <a:pt x="216884" y="27908"/>
                  </a:lnTo>
                  <a:lnTo>
                    <a:pt x="175880" y="48485"/>
                  </a:lnTo>
                  <a:lnTo>
                    <a:pt x="138116" y="73995"/>
                  </a:lnTo>
                  <a:lnTo>
                    <a:pt x="104013" y="104012"/>
                  </a:lnTo>
                  <a:lnTo>
                    <a:pt x="73995" y="138116"/>
                  </a:lnTo>
                  <a:lnTo>
                    <a:pt x="48485" y="175880"/>
                  </a:lnTo>
                  <a:lnTo>
                    <a:pt x="27908" y="216884"/>
                  </a:lnTo>
                  <a:lnTo>
                    <a:pt x="12685" y="260702"/>
                  </a:lnTo>
                  <a:lnTo>
                    <a:pt x="3242" y="306913"/>
                  </a:lnTo>
                  <a:lnTo>
                    <a:pt x="0" y="355092"/>
                  </a:lnTo>
                  <a:lnTo>
                    <a:pt x="0" y="1775460"/>
                  </a:lnTo>
                  <a:lnTo>
                    <a:pt x="3242" y="1823638"/>
                  </a:lnTo>
                  <a:lnTo>
                    <a:pt x="12685" y="1869849"/>
                  </a:lnTo>
                  <a:lnTo>
                    <a:pt x="27908" y="1913667"/>
                  </a:lnTo>
                  <a:lnTo>
                    <a:pt x="48485" y="1954671"/>
                  </a:lnTo>
                  <a:lnTo>
                    <a:pt x="73995" y="1992435"/>
                  </a:lnTo>
                  <a:lnTo>
                    <a:pt x="104012" y="2026539"/>
                  </a:lnTo>
                  <a:lnTo>
                    <a:pt x="138116" y="2056556"/>
                  </a:lnTo>
                  <a:lnTo>
                    <a:pt x="175880" y="2082066"/>
                  </a:lnTo>
                  <a:lnTo>
                    <a:pt x="216884" y="2102643"/>
                  </a:lnTo>
                  <a:lnTo>
                    <a:pt x="260702" y="2117866"/>
                  </a:lnTo>
                  <a:lnTo>
                    <a:pt x="306913" y="2127309"/>
                  </a:lnTo>
                  <a:lnTo>
                    <a:pt x="355091" y="2130552"/>
                  </a:lnTo>
                  <a:lnTo>
                    <a:pt x="2150363" y="2130552"/>
                  </a:lnTo>
                  <a:lnTo>
                    <a:pt x="2198542" y="2127309"/>
                  </a:lnTo>
                  <a:lnTo>
                    <a:pt x="2244753" y="2117866"/>
                  </a:lnTo>
                  <a:lnTo>
                    <a:pt x="2288571" y="2102643"/>
                  </a:lnTo>
                  <a:lnTo>
                    <a:pt x="2329575" y="2082066"/>
                  </a:lnTo>
                  <a:lnTo>
                    <a:pt x="2367339" y="2056556"/>
                  </a:lnTo>
                  <a:lnTo>
                    <a:pt x="2401442" y="2026539"/>
                  </a:lnTo>
                  <a:lnTo>
                    <a:pt x="2431460" y="1992435"/>
                  </a:lnTo>
                  <a:lnTo>
                    <a:pt x="2456970" y="1954671"/>
                  </a:lnTo>
                  <a:lnTo>
                    <a:pt x="2477547" y="1913667"/>
                  </a:lnTo>
                  <a:lnTo>
                    <a:pt x="2492770" y="1869849"/>
                  </a:lnTo>
                  <a:lnTo>
                    <a:pt x="2502213" y="1823638"/>
                  </a:lnTo>
                  <a:lnTo>
                    <a:pt x="2505455" y="1775460"/>
                  </a:lnTo>
                  <a:lnTo>
                    <a:pt x="2505455" y="355092"/>
                  </a:lnTo>
                  <a:lnTo>
                    <a:pt x="2502213" y="306913"/>
                  </a:lnTo>
                  <a:lnTo>
                    <a:pt x="2492770" y="260702"/>
                  </a:lnTo>
                  <a:lnTo>
                    <a:pt x="2477547" y="216884"/>
                  </a:lnTo>
                  <a:lnTo>
                    <a:pt x="2456970" y="175880"/>
                  </a:lnTo>
                  <a:lnTo>
                    <a:pt x="2431460" y="138116"/>
                  </a:lnTo>
                  <a:lnTo>
                    <a:pt x="2401442" y="104013"/>
                  </a:lnTo>
                  <a:lnTo>
                    <a:pt x="2367339" y="73995"/>
                  </a:lnTo>
                  <a:lnTo>
                    <a:pt x="2329575" y="48485"/>
                  </a:lnTo>
                  <a:lnTo>
                    <a:pt x="2288571" y="27908"/>
                  </a:lnTo>
                  <a:lnTo>
                    <a:pt x="2244753" y="12685"/>
                  </a:lnTo>
                  <a:lnTo>
                    <a:pt x="2198542" y="3242"/>
                  </a:lnTo>
                  <a:lnTo>
                    <a:pt x="2150363" y="0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647176" y="1470660"/>
              <a:ext cx="2504440" cy="2131060"/>
            </a:xfrm>
            <a:custGeom>
              <a:avLst/>
              <a:gdLst/>
              <a:ahLst/>
              <a:cxnLst/>
              <a:rect l="l" t="t" r="r" b="b"/>
              <a:pathLst>
                <a:path w="2504440" h="2131060">
                  <a:moveTo>
                    <a:pt x="2148840" y="0"/>
                  </a:moveTo>
                  <a:lnTo>
                    <a:pt x="355092" y="0"/>
                  </a:lnTo>
                  <a:lnTo>
                    <a:pt x="306913" y="3242"/>
                  </a:lnTo>
                  <a:lnTo>
                    <a:pt x="260702" y="12685"/>
                  </a:lnTo>
                  <a:lnTo>
                    <a:pt x="216884" y="27908"/>
                  </a:lnTo>
                  <a:lnTo>
                    <a:pt x="175880" y="48485"/>
                  </a:lnTo>
                  <a:lnTo>
                    <a:pt x="138116" y="73995"/>
                  </a:lnTo>
                  <a:lnTo>
                    <a:pt x="104013" y="104012"/>
                  </a:lnTo>
                  <a:lnTo>
                    <a:pt x="73995" y="138116"/>
                  </a:lnTo>
                  <a:lnTo>
                    <a:pt x="48485" y="175880"/>
                  </a:lnTo>
                  <a:lnTo>
                    <a:pt x="27908" y="216884"/>
                  </a:lnTo>
                  <a:lnTo>
                    <a:pt x="12685" y="260702"/>
                  </a:lnTo>
                  <a:lnTo>
                    <a:pt x="3242" y="306913"/>
                  </a:lnTo>
                  <a:lnTo>
                    <a:pt x="0" y="355091"/>
                  </a:lnTo>
                  <a:lnTo>
                    <a:pt x="0" y="1775460"/>
                  </a:lnTo>
                  <a:lnTo>
                    <a:pt x="3242" y="1823638"/>
                  </a:lnTo>
                  <a:lnTo>
                    <a:pt x="12685" y="1869849"/>
                  </a:lnTo>
                  <a:lnTo>
                    <a:pt x="27908" y="1913667"/>
                  </a:lnTo>
                  <a:lnTo>
                    <a:pt x="48485" y="1954671"/>
                  </a:lnTo>
                  <a:lnTo>
                    <a:pt x="73995" y="1992435"/>
                  </a:lnTo>
                  <a:lnTo>
                    <a:pt x="104013" y="2026538"/>
                  </a:lnTo>
                  <a:lnTo>
                    <a:pt x="138116" y="2056556"/>
                  </a:lnTo>
                  <a:lnTo>
                    <a:pt x="175880" y="2082066"/>
                  </a:lnTo>
                  <a:lnTo>
                    <a:pt x="216884" y="2102643"/>
                  </a:lnTo>
                  <a:lnTo>
                    <a:pt x="260702" y="2117866"/>
                  </a:lnTo>
                  <a:lnTo>
                    <a:pt x="306913" y="2127309"/>
                  </a:lnTo>
                  <a:lnTo>
                    <a:pt x="355092" y="2130552"/>
                  </a:lnTo>
                  <a:lnTo>
                    <a:pt x="2148840" y="2130552"/>
                  </a:lnTo>
                  <a:lnTo>
                    <a:pt x="2197018" y="2127309"/>
                  </a:lnTo>
                  <a:lnTo>
                    <a:pt x="2243229" y="2117866"/>
                  </a:lnTo>
                  <a:lnTo>
                    <a:pt x="2287047" y="2102643"/>
                  </a:lnTo>
                  <a:lnTo>
                    <a:pt x="2328051" y="2082066"/>
                  </a:lnTo>
                  <a:lnTo>
                    <a:pt x="2365815" y="2056556"/>
                  </a:lnTo>
                  <a:lnTo>
                    <a:pt x="2399918" y="2026539"/>
                  </a:lnTo>
                  <a:lnTo>
                    <a:pt x="2429936" y="1992435"/>
                  </a:lnTo>
                  <a:lnTo>
                    <a:pt x="2455446" y="1954671"/>
                  </a:lnTo>
                  <a:lnTo>
                    <a:pt x="2476023" y="1913667"/>
                  </a:lnTo>
                  <a:lnTo>
                    <a:pt x="2491246" y="1869849"/>
                  </a:lnTo>
                  <a:lnTo>
                    <a:pt x="2500689" y="1823638"/>
                  </a:lnTo>
                  <a:lnTo>
                    <a:pt x="2503931" y="1775460"/>
                  </a:lnTo>
                  <a:lnTo>
                    <a:pt x="2503931" y="355091"/>
                  </a:lnTo>
                  <a:lnTo>
                    <a:pt x="2500689" y="306913"/>
                  </a:lnTo>
                  <a:lnTo>
                    <a:pt x="2491246" y="260702"/>
                  </a:lnTo>
                  <a:lnTo>
                    <a:pt x="2476023" y="216884"/>
                  </a:lnTo>
                  <a:lnTo>
                    <a:pt x="2455446" y="175880"/>
                  </a:lnTo>
                  <a:lnTo>
                    <a:pt x="2429936" y="138116"/>
                  </a:lnTo>
                  <a:lnTo>
                    <a:pt x="2399919" y="104013"/>
                  </a:lnTo>
                  <a:lnTo>
                    <a:pt x="2365815" y="73995"/>
                  </a:lnTo>
                  <a:lnTo>
                    <a:pt x="2328051" y="48485"/>
                  </a:lnTo>
                  <a:lnTo>
                    <a:pt x="2287047" y="27908"/>
                  </a:lnTo>
                  <a:lnTo>
                    <a:pt x="2243229" y="12685"/>
                  </a:lnTo>
                  <a:lnTo>
                    <a:pt x="2197018" y="3242"/>
                  </a:lnTo>
                  <a:lnTo>
                    <a:pt x="2148840" y="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8839200" y="4191000"/>
            <a:ext cx="2673350" cy="2295525"/>
            <a:chOff x="8735568" y="4213859"/>
            <a:chExt cx="2673350" cy="2295525"/>
          </a:xfrm>
        </p:grpSpPr>
        <p:sp>
          <p:nvSpPr>
            <p:cNvPr id="22" name="object 22"/>
            <p:cNvSpPr/>
            <p:nvPr/>
          </p:nvSpPr>
          <p:spPr>
            <a:xfrm>
              <a:off x="8904732" y="4378451"/>
              <a:ext cx="2504440" cy="2131060"/>
            </a:xfrm>
            <a:custGeom>
              <a:avLst/>
              <a:gdLst/>
              <a:ahLst/>
              <a:cxnLst/>
              <a:rect l="l" t="t" r="r" b="b"/>
              <a:pathLst>
                <a:path w="2504440" h="2131059">
                  <a:moveTo>
                    <a:pt x="2148840" y="0"/>
                  </a:moveTo>
                  <a:lnTo>
                    <a:pt x="355092" y="0"/>
                  </a:lnTo>
                  <a:lnTo>
                    <a:pt x="306913" y="3242"/>
                  </a:lnTo>
                  <a:lnTo>
                    <a:pt x="260702" y="12685"/>
                  </a:lnTo>
                  <a:lnTo>
                    <a:pt x="216884" y="27908"/>
                  </a:lnTo>
                  <a:lnTo>
                    <a:pt x="175880" y="48485"/>
                  </a:lnTo>
                  <a:lnTo>
                    <a:pt x="138116" y="73995"/>
                  </a:lnTo>
                  <a:lnTo>
                    <a:pt x="104013" y="104012"/>
                  </a:lnTo>
                  <a:lnTo>
                    <a:pt x="73995" y="138116"/>
                  </a:lnTo>
                  <a:lnTo>
                    <a:pt x="48485" y="175880"/>
                  </a:lnTo>
                  <a:lnTo>
                    <a:pt x="27908" y="216884"/>
                  </a:lnTo>
                  <a:lnTo>
                    <a:pt x="12685" y="260702"/>
                  </a:lnTo>
                  <a:lnTo>
                    <a:pt x="3242" y="306913"/>
                  </a:lnTo>
                  <a:lnTo>
                    <a:pt x="0" y="355092"/>
                  </a:lnTo>
                  <a:lnTo>
                    <a:pt x="0" y="1775447"/>
                  </a:lnTo>
                  <a:lnTo>
                    <a:pt x="3242" y="1823634"/>
                  </a:lnTo>
                  <a:lnTo>
                    <a:pt x="12685" y="1869850"/>
                  </a:lnTo>
                  <a:lnTo>
                    <a:pt x="27908" y="1913673"/>
                  </a:lnTo>
                  <a:lnTo>
                    <a:pt x="48485" y="1954678"/>
                  </a:lnTo>
                  <a:lnTo>
                    <a:pt x="73995" y="1992444"/>
                  </a:lnTo>
                  <a:lnTo>
                    <a:pt x="104013" y="2026546"/>
                  </a:lnTo>
                  <a:lnTo>
                    <a:pt x="138116" y="2056563"/>
                  </a:lnTo>
                  <a:lnTo>
                    <a:pt x="175880" y="2082071"/>
                  </a:lnTo>
                  <a:lnTo>
                    <a:pt x="216884" y="2102647"/>
                  </a:lnTo>
                  <a:lnTo>
                    <a:pt x="260702" y="2117867"/>
                  </a:lnTo>
                  <a:lnTo>
                    <a:pt x="306913" y="2127310"/>
                  </a:lnTo>
                  <a:lnTo>
                    <a:pt x="355092" y="2130552"/>
                  </a:lnTo>
                  <a:lnTo>
                    <a:pt x="2148840" y="2130552"/>
                  </a:lnTo>
                  <a:lnTo>
                    <a:pt x="2197018" y="2127310"/>
                  </a:lnTo>
                  <a:lnTo>
                    <a:pt x="2243229" y="2117867"/>
                  </a:lnTo>
                  <a:lnTo>
                    <a:pt x="2287047" y="2102647"/>
                  </a:lnTo>
                  <a:lnTo>
                    <a:pt x="2328051" y="2082071"/>
                  </a:lnTo>
                  <a:lnTo>
                    <a:pt x="2365815" y="2056563"/>
                  </a:lnTo>
                  <a:lnTo>
                    <a:pt x="2399919" y="2026546"/>
                  </a:lnTo>
                  <a:lnTo>
                    <a:pt x="2429936" y="1992444"/>
                  </a:lnTo>
                  <a:lnTo>
                    <a:pt x="2455446" y="1954678"/>
                  </a:lnTo>
                  <a:lnTo>
                    <a:pt x="2476023" y="1913673"/>
                  </a:lnTo>
                  <a:lnTo>
                    <a:pt x="2491246" y="1869850"/>
                  </a:lnTo>
                  <a:lnTo>
                    <a:pt x="2500689" y="1823634"/>
                  </a:lnTo>
                  <a:lnTo>
                    <a:pt x="2503932" y="1775447"/>
                  </a:lnTo>
                  <a:lnTo>
                    <a:pt x="2503932" y="355092"/>
                  </a:lnTo>
                  <a:lnTo>
                    <a:pt x="2500689" y="306913"/>
                  </a:lnTo>
                  <a:lnTo>
                    <a:pt x="2491246" y="260702"/>
                  </a:lnTo>
                  <a:lnTo>
                    <a:pt x="2476023" y="216884"/>
                  </a:lnTo>
                  <a:lnTo>
                    <a:pt x="2455446" y="175880"/>
                  </a:lnTo>
                  <a:lnTo>
                    <a:pt x="2429936" y="138116"/>
                  </a:lnTo>
                  <a:lnTo>
                    <a:pt x="2399919" y="104013"/>
                  </a:lnTo>
                  <a:lnTo>
                    <a:pt x="2365815" y="73995"/>
                  </a:lnTo>
                  <a:lnTo>
                    <a:pt x="2328051" y="48485"/>
                  </a:lnTo>
                  <a:lnTo>
                    <a:pt x="2287047" y="27908"/>
                  </a:lnTo>
                  <a:lnTo>
                    <a:pt x="2243229" y="12685"/>
                  </a:lnTo>
                  <a:lnTo>
                    <a:pt x="2197018" y="3242"/>
                  </a:lnTo>
                  <a:lnTo>
                    <a:pt x="2148840" y="0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735568" y="4213859"/>
              <a:ext cx="2505710" cy="2131060"/>
            </a:xfrm>
            <a:custGeom>
              <a:avLst/>
              <a:gdLst/>
              <a:ahLst/>
              <a:cxnLst/>
              <a:rect l="l" t="t" r="r" b="b"/>
              <a:pathLst>
                <a:path w="2505709" h="2131060">
                  <a:moveTo>
                    <a:pt x="2150363" y="0"/>
                  </a:moveTo>
                  <a:lnTo>
                    <a:pt x="355091" y="0"/>
                  </a:lnTo>
                  <a:lnTo>
                    <a:pt x="306913" y="3242"/>
                  </a:lnTo>
                  <a:lnTo>
                    <a:pt x="260702" y="12685"/>
                  </a:lnTo>
                  <a:lnTo>
                    <a:pt x="216884" y="27908"/>
                  </a:lnTo>
                  <a:lnTo>
                    <a:pt x="175880" y="48485"/>
                  </a:lnTo>
                  <a:lnTo>
                    <a:pt x="138116" y="73995"/>
                  </a:lnTo>
                  <a:lnTo>
                    <a:pt x="104013" y="104012"/>
                  </a:lnTo>
                  <a:lnTo>
                    <a:pt x="73995" y="138116"/>
                  </a:lnTo>
                  <a:lnTo>
                    <a:pt x="48485" y="175880"/>
                  </a:lnTo>
                  <a:lnTo>
                    <a:pt x="27908" y="216884"/>
                  </a:lnTo>
                  <a:lnTo>
                    <a:pt x="12685" y="260702"/>
                  </a:lnTo>
                  <a:lnTo>
                    <a:pt x="3242" y="306913"/>
                  </a:lnTo>
                  <a:lnTo>
                    <a:pt x="0" y="355091"/>
                  </a:lnTo>
                  <a:lnTo>
                    <a:pt x="0" y="1775447"/>
                  </a:lnTo>
                  <a:lnTo>
                    <a:pt x="3242" y="1823634"/>
                  </a:lnTo>
                  <a:lnTo>
                    <a:pt x="12685" y="1869850"/>
                  </a:lnTo>
                  <a:lnTo>
                    <a:pt x="27908" y="1913673"/>
                  </a:lnTo>
                  <a:lnTo>
                    <a:pt x="48485" y="1954678"/>
                  </a:lnTo>
                  <a:lnTo>
                    <a:pt x="73995" y="1992444"/>
                  </a:lnTo>
                  <a:lnTo>
                    <a:pt x="104012" y="2026546"/>
                  </a:lnTo>
                  <a:lnTo>
                    <a:pt x="138116" y="2056563"/>
                  </a:lnTo>
                  <a:lnTo>
                    <a:pt x="175880" y="2082071"/>
                  </a:lnTo>
                  <a:lnTo>
                    <a:pt x="216884" y="2102647"/>
                  </a:lnTo>
                  <a:lnTo>
                    <a:pt x="260702" y="2117867"/>
                  </a:lnTo>
                  <a:lnTo>
                    <a:pt x="306913" y="2127310"/>
                  </a:lnTo>
                  <a:lnTo>
                    <a:pt x="355091" y="2130552"/>
                  </a:lnTo>
                  <a:lnTo>
                    <a:pt x="2150363" y="2130552"/>
                  </a:lnTo>
                  <a:lnTo>
                    <a:pt x="2198542" y="2127310"/>
                  </a:lnTo>
                  <a:lnTo>
                    <a:pt x="2244753" y="2117867"/>
                  </a:lnTo>
                  <a:lnTo>
                    <a:pt x="2288571" y="2102647"/>
                  </a:lnTo>
                  <a:lnTo>
                    <a:pt x="2329575" y="2082071"/>
                  </a:lnTo>
                  <a:lnTo>
                    <a:pt x="2367339" y="2056563"/>
                  </a:lnTo>
                  <a:lnTo>
                    <a:pt x="2401442" y="2026546"/>
                  </a:lnTo>
                  <a:lnTo>
                    <a:pt x="2431460" y="1992444"/>
                  </a:lnTo>
                  <a:lnTo>
                    <a:pt x="2456970" y="1954678"/>
                  </a:lnTo>
                  <a:lnTo>
                    <a:pt x="2477547" y="1913673"/>
                  </a:lnTo>
                  <a:lnTo>
                    <a:pt x="2492770" y="1869850"/>
                  </a:lnTo>
                  <a:lnTo>
                    <a:pt x="2502213" y="1823634"/>
                  </a:lnTo>
                  <a:lnTo>
                    <a:pt x="2505455" y="1775447"/>
                  </a:lnTo>
                  <a:lnTo>
                    <a:pt x="2505455" y="355091"/>
                  </a:lnTo>
                  <a:lnTo>
                    <a:pt x="2502213" y="306913"/>
                  </a:lnTo>
                  <a:lnTo>
                    <a:pt x="2492770" y="260702"/>
                  </a:lnTo>
                  <a:lnTo>
                    <a:pt x="2477547" y="216884"/>
                  </a:lnTo>
                  <a:lnTo>
                    <a:pt x="2456970" y="175880"/>
                  </a:lnTo>
                  <a:lnTo>
                    <a:pt x="2431460" y="138116"/>
                  </a:lnTo>
                  <a:lnTo>
                    <a:pt x="2401442" y="104012"/>
                  </a:lnTo>
                  <a:lnTo>
                    <a:pt x="2367339" y="73995"/>
                  </a:lnTo>
                  <a:lnTo>
                    <a:pt x="2329575" y="48485"/>
                  </a:lnTo>
                  <a:lnTo>
                    <a:pt x="2288571" y="27908"/>
                  </a:lnTo>
                  <a:lnTo>
                    <a:pt x="2244753" y="12685"/>
                  </a:lnTo>
                  <a:lnTo>
                    <a:pt x="2198542" y="3242"/>
                  </a:lnTo>
                  <a:lnTo>
                    <a:pt x="2150363" y="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93150" y="269693"/>
            <a:ext cx="10134600" cy="879475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09209" y="464091"/>
            <a:ext cx="961877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latin typeface="Arial Black" panose="020B0A04020102020204" pitchFamily="34" charset="0"/>
              </a:rPr>
              <a:t>РОДИТЕЛЬСКИЙ  КОНТРОЛЬ  ПИТАНИЯ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895076" y="0"/>
            <a:ext cx="1316355" cy="1378585"/>
            <a:chOff x="10895076" y="0"/>
            <a:chExt cx="1316355" cy="1378585"/>
          </a:xfrm>
        </p:grpSpPr>
        <p:sp>
          <p:nvSpPr>
            <p:cNvPr id="28" name="object 28"/>
            <p:cNvSpPr/>
            <p:nvPr/>
          </p:nvSpPr>
          <p:spPr>
            <a:xfrm>
              <a:off x="10914126" y="0"/>
              <a:ext cx="1278255" cy="1340485"/>
            </a:xfrm>
            <a:custGeom>
              <a:avLst/>
              <a:gdLst/>
              <a:ahLst/>
              <a:cxnLst/>
              <a:rect l="l" t="t" r="r" b="b"/>
              <a:pathLst>
                <a:path w="1278254" h="1340485">
                  <a:moveTo>
                    <a:pt x="1277874" y="1110234"/>
                  </a:moveTo>
                  <a:lnTo>
                    <a:pt x="817626" y="1340358"/>
                  </a:lnTo>
                  <a:lnTo>
                    <a:pt x="0" y="931545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1B31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093958" y="0"/>
              <a:ext cx="1098550" cy="1130300"/>
            </a:xfrm>
            <a:custGeom>
              <a:avLst/>
              <a:gdLst/>
              <a:ahLst/>
              <a:cxnLst/>
              <a:rect l="l" t="t" r="r" b="b"/>
              <a:pathLst>
                <a:path w="1098550" h="1130300">
                  <a:moveTo>
                    <a:pt x="1098042" y="888111"/>
                  </a:moveTo>
                  <a:lnTo>
                    <a:pt x="614172" y="1130046"/>
                  </a:lnTo>
                  <a:lnTo>
                    <a:pt x="0" y="822960"/>
                  </a:lnTo>
                  <a:lnTo>
                    <a:pt x="0" y="13716"/>
                  </a:lnTo>
                  <a:lnTo>
                    <a:pt x="27432" y="0"/>
                  </a:lnTo>
                </a:path>
              </a:pathLst>
            </a:custGeom>
            <a:ln w="38100">
              <a:solidFill>
                <a:srgbClr val="0071B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042618" y="1597471"/>
            <a:ext cx="245369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Проведение мониторинговых проверок родительским контролем как способ улучшения организации питания в ДОО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809993" y="1765173"/>
            <a:ext cx="2406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Проведение обучающих мероприятий для родителей по вопросам контроля питания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62355" y="4419481"/>
            <a:ext cx="23622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Регулярное проведение встреч                         с Управляющим </a:t>
            </a:r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советом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для обсуждения результатов контроля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838811" y="4648200"/>
            <a:ext cx="26172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Создать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систему обратной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 связи </a:t>
            </a:r>
            <a:endParaRPr lang="ru-RU" sz="1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для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оценки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мониторинга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199444" y="4355592"/>
            <a:ext cx="20481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Обеспечение контроля качества питания в </a:t>
            </a:r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ДОО через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активное вовлечение </a:t>
            </a:r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родителей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018598" y="1685728"/>
            <a:ext cx="23380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Задачи 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родительского </a:t>
            </a:r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контроля 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 2025/2026 </a:t>
            </a:r>
            <a:r>
              <a:rPr lang="ru-RU" sz="2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уч.год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7667244" y="25361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00489">
            <a:off x="7536202" y="3638497"/>
            <a:ext cx="1326916" cy="5425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770719" y="2481084"/>
            <a:ext cx="1005927" cy="54259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55546">
            <a:off x="3723869" y="3524224"/>
            <a:ext cx="1438781" cy="1030313"/>
          </a:xfrm>
          <a:prstGeom prst="rect">
            <a:avLst/>
          </a:prstGeom>
        </p:spPr>
      </p:pic>
      <p:sp>
        <p:nvSpPr>
          <p:cNvPr id="44" name="Стрелка вниз 43"/>
          <p:cNvSpPr/>
          <p:nvPr/>
        </p:nvSpPr>
        <p:spPr>
          <a:xfrm>
            <a:off x="5945320" y="3774056"/>
            <a:ext cx="484632" cy="511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6542" y="-228287"/>
            <a:ext cx="1727967" cy="158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3"/>
            <a:ext cx="10742930" cy="6856867"/>
            <a:chOff x="0" y="1523"/>
            <a:chExt cx="10742930" cy="6856867"/>
          </a:xfrm>
        </p:grpSpPr>
        <p:sp>
          <p:nvSpPr>
            <p:cNvPr id="3" name="object 3"/>
            <p:cNvSpPr/>
            <p:nvPr/>
          </p:nvSpPr>
          <p:spPr>
            <a:xfrm>
              <a:off x="0" y="1523"/>
              <a:ext cx="10742930" cy="6856730"/>
            </a:xfrm>
            <a:custGeom>
              <a:avLst/>
              <a:gdLst/>
              <a:ahLst/>
              <a:cxnLst/>
              <a:rect l="l" t="t" r="r" b="b"/>
              <a:pathLst>
                <a:path w="10742930" h="6856730">
                  <a:moveTo>
                    <a:pt x="6781927" y="0"/>
                  </a:moveTo>
                  <a:lnTo>
                    <a:pt x="0" y="0"/>
                  </a:lnTo>
                  <a:lnTo>
                    <a:pt x="0" y="6856473"/>
                  </a:lnTo>
                  <a:lnTo>
                    <a:pt x="10742514" y="6856473"/>
                  </a:lnTo>
                  <a:lnTo>
                    <a:pt x="6781927" y="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040385"/>
              <a:ext cx="1054100" cy="1818005"/>
            </a:xfrm>
            <a:custGeom>
              <a:avLst/>
              <a:gdLst/>
              <a:ahLst/>
              <a:cxnLst/>
              <a:rect l="l" t="t" r="r" b="b"/>
              <a:pathLst>
                <a:path w="1054100" h="1818004">
                  <a:moveTo>
                    <a:pt x="0" y="0"/>
                  </a:moveTo>
                  <a:lnTo>
                    <a:pt x="0" y="1817613"/>
                  </a:lnTo>
                  <a:lnTo>
                    <a:pt x="1053765" y="1817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" y="2133600"/>
            <a:ext cx="7833869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7225" marR="648970" algn="ctr">
              <a:lnSpc>
                <a:spcPct val="100000"/>
              </a:lnSpc>
              <a:spcBef>
                <a:spcPts val="95"/>
              </a:spcBef>
            </a:pPr>
            <a:r>
              <a:rPr lang="ru-RU" sz="6000" dirty="0" smtClean="0">
                <a:latin typeface="Arial Black" pitchFamily="34" charset="0"/>
              </a:rPr>
              <a:t>Благодарим  за  внимание!</a:t>
            </a:r>
            <a:endParaRPr sz="6000" dirty="0"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255" y="289552"/>
            <a:ext cx="3132806" cy="31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379" y="180726"/>
            <a:ext cx="5943600" cy="6341277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52400" y="112930"/>
            <a:ext cx="8569969" cy="6477000"/>
            <a:chOff x="0" y="1523"/>
            <a:chExt cx="10742930" cy="6856867"/>
          </a:xfrm>
        </p:grpSpPr>
        <p:sp>
          <p:nvSpPr>
            <p:cNvPr id="3" name="object 3"/>
            <p:cNvSpPr/>
            <p:nvPr/>
          </p:nvSpPr>
          <p:spPr>
            <a:xfrm>
              <a:off x="0" y="1523"/>
              <a:ext cx="10742930" cy="6856730"/>
            </a:xfrm>
            <a:custGeom>
              <a:avLst/>
              <a:gdLst/>
              <a:ahLst/>
              <a:cxnLst/>
              <a:rect l="l" t="t" r="r" b="b"/>
              <a:pathLst>
                <a:path w="10742930" h="6856730">
                  <a:moveTo>
                    <a:pt x="6781927" y="0"/>
                  </a:moveTo>
                  <a:lnTo>
                    <a:pt x="0" y="0"/>
                  </a:lnTo>
                  <a:lnTo>
                    <a:pt x="0" y="6856473"/>
                  </a:lnTo>
                  <a:lnTo>
                    <a:pt x="10742514" y="6856473"/>
                  </a:lnTo>
                  <a:lnTo>
                    <a:pt x="6781927" y="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040385"/>
              <a:ext cx="1054100" cy="1818005"/>
            </a:xfrm>
            <a:custGeom>
              <a:avLst/>
              <a:gdLst/>
              <a:ahLst/>
              <a:cxnLst/>
              <a:rect l="l" t="t" r="r" b="b"/>
              <a:pathLst>
                <a:path w="1054100" h="1818004">
                  <a:moveTo>
                    <a:pt x="0" y="0"/>
                  </a:moveTo>
                  <a:lnTo>
                    <a:pt x="0" y="1817613"/>
                  </a:lnTo>
                  <a:lnTo>
                    <a:pt x="1053765" y="1817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762000" y="1090028"/>
            <a:ext cx="83058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2400" dirty="0">
                <a:latin typeface="Arial Black" panose="020B0A04020102020204" pitchFamily="34" charset="0"/>
                <a:cs typeface="Calibri"/>
              </a:rPr>
              <a:t/>
            </a:r>
            <a:br>
              <a:rPr lang="ru-RU" sz="2400" dirty="0">
                <a:latin typeface="Arial Black" panose="020B0A04020102020204" pitchFamily="34" charset="0"/>
                <a:cs typeface="Calibri"/>
              </a:rPr>
            </a:br>
            <a:r>
              <a:rPr lang="ru-RU" sz="2400" dirty="0">
                <a:latin typeface="Arial Black" panose="020B0A04020102020204" pitchFamily="34" charset="0"/>
              </a:rPr>
              <a:t>Родительский (общественный</a:t>
            </a:r>
            <a:r>
              <a:rPr lang="ru-RU" sz="2400" dirty="0" smtClean="0">
                <a:latin typeface="Arial Black" panose="020B0A04020102020204" pitchFamily="34" charset="0"/>
              </a:rPr>
              <a:t>)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 контроль является  одним 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из </a:t>
            </a:r>
            <a:r>
              <a:rPr lang="ru-RU" sz="2400" dirty="0">
                <a:latin typeface="Arial Black" panose="020B0A04020102020204" pitchFamily="34" charset="0"/>
              </a:rPr>
              <a:t>ключевых аспектов </a:t>
            </a:r>
            <a:r>
              <a:rPr lang="ru-RU" sz="2400" dirty="0" smtClean="0"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в </a:t>
            </a:r>
            <a:r>
              <a:rPr lang="ru-RU" sz="2400" dirty="0">
                <a:latin typeface="Arial Black" panose="020B0A04020102020204" pitchFamily="34" charset="0"/>
              </a:rPr>
              <a:t>контроле за организацией </a:t>
            </a:r>
            <a:r>
              <a:rPr lang="ru-RU" sz="2400" dirty="0" smtClean="0"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и </a:t>
            </a:r>
            <a:r>
              <a:rPr lang="ru-RU" sz="2400" dirty="0">
                <a:latin typeface="Arial Black" panose="020B0A04020102020204" pitchFamily="34" charset="0"/>
              </a:rPr>
              <a:t>качеством </a:t>
            </a:r>
            <a:r>
              <a:rPr lang="ru-RU" sz="2400" dirty="0" smtClean="0">
                <a:latin typeface="Arial Black" panose="020B0A04020102020204" pitchFamily="34" charset="0"/>
              </a:rPr>
              <a:t>питания </a:t>
            </a:r>
            <a:r>
              <a:rPr lang="ru-RU" sz="2400" dirty="0">
                <a:latin typeface="Arial Black" panose="020B0A04020102020204" pitchFamily="34" charset="0"/>
              </a:rPr>
              <a:t>обучающихся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5400" y="2286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43600" y="8382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625" t="-16840" r="57341" b="3214"/>
          <a:stretch/>
        </p:blipFill>
        <p:spPr>
          <a:xfrm>
            <a:off x="314951" y="76827"/>
            <a:ext cx="1285249" cy="11781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855" y="3657600"/>
            <a:ext cx="5249111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690" b="9076"/>
          <a:stretch/>
        </p:blipFill>
        <p:spPr>
          <a:xfrm>
            <a:off x="127539" y="2025652"/>
            <a:ext cx="3293548" cy="268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ject 5"/>
          <p:cNvSpPr txBox="1"/>
          <p:nvPr/>
        </p:nvSpPr>
        <p:spPr>
          <a:xfrm>
            <a:off x="-4572000" y="1525902"/>
            <a:ext cx="1087247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22225" algn="just">
              <a:lnSpc>
                <a:spcPct val="100000"/>
              </a:lnSpc>
              <a:spcBef>
                <a:spcPts val="100"/>
              </a:spcBef>
            </a:pPr>
            <a:r>
              <a:rPr sz="1400" i="1" spc="-5" dirty="0" smtClean="0">
                <a:solidFill>
                  <a:srgbClr val="212121"/>
                </a:solidFill>
                <a:latin typeface="Arial Narrow"/>
                <a:cs typeface="Arial Narrow"/>
              </a:rPr>
              <a:t>.</a:t>
            </a:r>
            <a:endParaRPr sz="1400" dirty="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i="1" spc="-5" dirty="0" smtClean="0">
                <a:solidFill>
                  <a:srgbClr val="002060"/>
                </a:solidFill>
                <a:latin typeface="Arial Narrow"/>
                <a:cs typeface="Arial Narrow"/>
              </a:rPr>
              <a:t>.</a:t>
            </a:r>
            <a:endParaRPr sz="1400" dirty="0">
              <a:solidFill>
                <a:srgbClr val="002060"/>
              </a:solidFill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i="1" spc="-10" dirty="0" smtClean="0">
                <a:latin typeface="Arial Narrow"/>
                <a:cs typeface="Arial Narrow"/>
              </a:rPr>
              <a:t>.</a:t>
            </a:r>
            <a:endParaRPr sz="1400" dirty="0">
              <a:latin typeface="Arial Narrow"/>
              <a:cs typeface="Arial Narrow"/>
            </a:endParaRPr>
          </a:p>
        </p:txBody>
      </p:sp>
      <p:grpSp>
        <p:nvGrpSpPr>
          <p:cNvPr id="4" name="object 7"/>
          <p:cNvGrpSpPr/>
          <p:nvPr/>
        </p:nvGrpSpPr>
        <p:grpSpPr>
          <a:xfrm>
            <a:off x="0" y="4953371"/>
            <a:ext cx="12217400" cy="1790064"/>
            <a:chOff x="0" y="5093173"/>
            <a:chExt cx="12217400" cy="1790064"/>
          </a:xfrm>
        </p:grpSpPr>
        <p:sp>
          <p:nvSpPr>
            <p:cNvPr id="8" name="object 8"/>
            <p:cNvSpPr/>
            <p:nvPr/>
          </p:nvSpPr>
          <p:spPr>
            <a:xfrm>
              <a:off x="10418282" y="5118319"/>
              <a:ext cx="1774189" cy="1739900"/>
            </a:xfrm>
            <a:custGeom>
              <a:avLst/>
              <a:gdLst/>
              <a:ahLst/>
              <a:cxnLst/>
              <a:rect l="l" t="t" r="r" b="b"/>
              <a:pathLst>
                <a:path w="1774190" h="1739900">
                  <a:moveTo>
                    <a:pt x="0" y="1739679"/>
                  </a:moveTo>
                  <a:lnTo>
                    <a:pt x="16216" y="1675237"/>
                  </a:lnTo>
                  <a:lnTo>
                    <a:pt x="28638" y="1630799"/>
                  </a:lnTo>
                  <a:lnTo>
                    <a:pt x="41912" y="1586722"/>
                  </a:lnTo>
                  <a:lnTo>
                    <a:pt x="56029" y="1543015"/>
                  </a:lnTo>
                  <a:lnTo>
                    <a:pt x="70978" y="1499687"/>
                  </a:lnTo>
                  <a:lnTo>
                    <a:pt x="86751" y="1456748"/>
                  </a:lnTo>
                  <a:lnTo>
                    <a:pt x="103338" y="1414207"/>
                  </a:lnTo>
                  <a:lnTo>
                    <a:pt x="120730" y="1372074"/>
                  </a:lnTo>
                  <a:lnTo>
                    <a:pt x="138918" y="1330357"/>
                  </a:lnTo>
                  <a:lnTo>
                    <a:pt x="157891" y="1289067"/>
                  </a:lnTo>
                  <a:lnTo>
                    <a:pt x="177640" y="1248213"/>
                  </a:lnTo>
                  <a:lnTo>
                    <a:pt x="198157" y="1207803"/>
                  </a:lnTo>
                  <a:lnTo>
                    <a:pt x="219431" y="1167849"/>
                  </a:lnTo>
                  <a:lnTo>
                    <a:pt x="241454" y="1128358"/>
                  </a:lnTo>
                  <a:lnTo>
                    <a:pt x="264215" y="1089340"/>
                  </a:lnTo>
                  <a:lnTo>
                    <a:pt x="287706" y="1050805"/>
                  </a:lnTo>
                  <a:lnTo>
                    <a:pt x="311916" y="1012762"/>
                  </a:lnTo>
                  <a:lnTo>
                    <a:pt x="336837" y="975221"/>
                  </a:lnTo>
                  <a:lnTo>
                    <a:pt x="362459" y="938191"/>
                  </a:lnTo>
                  <a:lnTo>
                    <a:pt x="388773" y="901680"/>
                  </a:lnTo>
                  <a:lnTo>
                    <a:pt x="415768" y="865700"/>
                  </a:lnTo>
                  <a:lnTo>
                    <a:pt x="443437" y="830258"/>
                  </a:lnTo>
                  <a:lnTo>
                    <a:pt x="471769" y="795365"/>
                  </a:lnTo>
                  <a:lnTo>
                    <a:pt x="500755" y="761030"/>
                  </a:lnTo>
                  <a:lnTo>
                    <a:pt x="530385" y="727262"/>
                  </a:lnTo>
                  <a:lnTo>
                    <a:pt x="560651" y="694071"/>
                  </a:lnTo>
                  <a:lnTo>
                    <a:pt x="591542" y="661466"/>
                  </a:lnTo>
                  <a:lnTo>
                    <a:pt x="623049" y="629456"/>
                  </a:lnTo>
                  <a:lnTo>
                    <a:pt x="655163" y="598051"/>
                  </a:lnTo>
                  <a:lnTo>
                    <a:pt x="687875" y="567260"/>
                  </a:lnTo>
                  <a:lnTo>
                    <a:pt x="721174" y="537093"/>
                  </a:lnTo>
                  <a:lnTo>
                    <a:pt x="755052" y="507559"/>
                  </a:lnTo>
                  <a:lnTo>
                    <a:pt x="789499" y="478667"/>
                  </a:lnTo>
                  <a:lnTo>
                    <a:pt x="824506" y="450427"/>
                  </a:lnTo>
                  <a:lnTo>
                    <a:pt x="860063" y="422849"/>
                  </a:lnTo>
                  <a:lnTo>
                    <a:pt x="896161" y="395940"/>
                  </a:lnTo>
                  <a:lnTo>
                    <a:pt x="932790" y="369712"/>
                  </a:lnTo>
                  <a:lnTo>
                    <a:pt x="969941" y="344173"/>
                  </a:lnTo>
                  <a:lnTo>
                    <a:pt x="1007605" y="319333"/>
                  </a:lnTo>
                  <a:lnTo>
                    <a:pt x="1045772" y="295202"/>
                  </a:lnTo>
                  <a:lnTo>
                    <a:pt x="1084433" y="271787"/>
                  </a:lnTo>
                  <a:lnTo>
                    <a:pt x="1123578" y="249100"/>
                  </a:lnTo>
                  <a:lnTo>
                    <a:pt x="1163197" y="227149"/>
                  </a:lnTo>
                  <a:lnTo>
                    <a:pt x="1203282" y="205944"/>
                  </a:lnTo>
                  <a:lnTo>
                    <a:pt x="1243824" y="185494"/>
                  </a:lnTo>
                  <a:lnTo>
                    <a:pt x="1284811" y="165808"/>
                  </a:lnTo>
                  <a:lnTo>
                    <a:pt x="1326236" y="146897"/>
                  </a:lnTo>
                  <a:lnTo>
                    <a:pt x="1368089" y="128768"/>
                  </a:lnTo>
                  <a:lnTo>
                    <a:pt x="1410360" y="111433"/>
                  </a:lnTo>
                  <a:lnTo>
                    <a:pt x="1453039" y="94899"/>
                  </a:lnTo>
                  <a:lnTo>
                    <a:pt x="1496118" y="79178"/>
                  </a:lnTo>
                  <a:lnTo>
                    <a:pt x="1539588" y="64277"/>
                  </a:lnTo>
                  <a:lnTo>
                    <a:pt x="1583437" y="50206"/>
                  </a:lnTo>
                  <a:lnTo>
                    <a:pt x="1627658" y="36975"/>
                  </a:lnTo>
                  <a:lnTo>
                    <a:pt x="1672241" y="24593"/>
                  </a:lnTo>
                  <a:lnTo>
                    <a:pt x="1717176" y="13070"/>
                  </a:lnTo>
                  <a:lnTo>
                    <a:pt x="1762454" y="2414"/>
                  </a:lnTo>
                  <a:lnTo>
                    <a:pt x="1773717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72883" y="5661849"/>
              <a:ext cx="1119505" cy="1196340"/>
            </a:xfrm>
            <a:custGeom>
              <a:avLst/>
              <a:gdLst/>
              <a:ahLst/>
              <a:cxnLst/>
              <a:rect l="l" t="t" r="r" b="b"/>
              <a:pathLst>
                <a:path w="1119504" h="1196340">
                  <a:moveTo>
                    <a:pt x="0" y="1196148"/>
                  </a:moveTo>
                  <a:lnTo>
                    <a:pt x="17039" y="1136292"/>
                  </a:lnTo>
                  <a:lnTo>
                    <a:pt x="31211" y="1092179"/>
                  </a:lnTo>
                  <a:lnTo>
                    <a:pt x="46506" y="1048590"/>
                  </a:lnTo>
                  <a:lnTo>
                    <a:pt x="62909" y="1005541"/>
                  </a:lnTo>
                  <a:lnTo>
                    <a:pt x="80401" y="963049"/>
                  </a:lnTo>
                  <a:lnTo>
                    <a:pt x="98965" y="921134"/>
                  </a:lnTo>
                  <a:lnTo>
                    <a:pt x="118585" y="879811"/>
                  </a:lnTo>
                  <a:lnTo>
                    <a:pt x="139242" y="839098"/>
                  </a:lnTo>
                  <a:lnTo>
                    <a:pt x="160919" y="799013"/>
                  </a:lnTo>
                  <a:lnTo>
                    <a:pt x="183600" y="759573"/>
                  </a:lnTo>
                  <a:lnTo>
                    <a:pt x="207267" y="720796"/>
                  </a:lnTo>
                  <a:lnTo>
                    <a:pt x="231902" y="682699"/>
                  </a:lnTo>
                  <a:lnTo>
                    <a:pt x="257489" y="645300"/>
                  </a:lnTo>
                  <a:lnTo>
                    <a:pt x="284009" y="608615"/>
                  </a:lnTo>
                  <a:lnTo>
                    <a:pt x="311447" y="572663"/>
                  </a:lnTo>
                  <a:lnTo>
                    <a:pt x="339783" y="537461"/>
                  </a:lnTo>
                  <a:lnTo>
                    <a:pt x="369002" y="503026"/>
                  </a:lnTo>
                  <a:lnTo>
                    <a:pt x="399085" y="469376"/>
                  </a:lnTo>
                  <a:lnTo>
                    <a:pt x="430016" y="436528"/>
                  </a:lnTo>
                  <a:lnTo>
                    <a:pt x="461777" y="404499"/>
                  </a:lnTo>
                  <a:lnTo>
                    <a:pt x="494351" y="373308"/>
                  </a:lnTo>
                  <a:lnTo>
                    <a:pt x="527721" y="342972"/>
                  </a:lnTo>
                  <a:lnTo>
                    <a:pt x="561869" y="313507"/>
                  </a:lnTo>
                  <a:lnTo>
                    <a:pt x="596778" y="284932"/>
                  </a:lnTo>
                  <a:lnTo>
                    <a:pt x="632430" y="257263"/>
                  </a:lnTo>
                  <a:lnTo>
                    <a:pt x="668809" y="230519"/>
                  </a:lnTo>
                  <a:lnTo>
                    <a:pt x="705898" y="204717"/>
                  </a:lnTo>
                  <a:lnTo>
                    <a:pt x="743677" y="179874"/>
                  </a:lnTo>
                  <a:lnTo>
                    <a:pt x="782132" y="156008"/>
                  </a:lnTo>
                  <a:lnTo>
                    <a:pt x="821244" y="133136"/>
                  </a:lnTo>
                  <a:lnTo>
                    <a:pt x="860995" y="111276"/>
                  </a:lnTo>
                  <a:lnTo>
                    <a:pt x="901369" y="90444"/>
                  </a:lnTo>
                  <a:lnTo>
                    <a:pt x="942349" y="70659"/>
                  </a:lnTo>
                  <a:lnTo>
                    <a:pt x="983917" y="51938"/>
                  </a:lnTo>
                  <a:lnTo>
                    <a:pt x="1026055" y="34298"/>
                  </a:lnTo>
                  <a:lnTo>
                    <a:pt x="1068747" y="17757"/>
                  </a:lnTo>
                  <a:lnTo>
                    <a:pt x="1111975" y="2333"/>
                  </a:lnTo>
                  <a:lnTo>
                    <a:pt x="1119116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3917" y="5384810"/>
              <a:ext cx="1448435" cy="1473200"/>
            </a:xfrm>
            <a:custGeom>
              <a:avLst/>
              <a:gdLst/>
              <a:ahLst/>
              <a:cxnLst/>
              <a:rect l="l" t="t" r="r" b="b"/>
              <a:pathLst>
                <a:path w="1448434" h="1473200">
                  <a:moveTo>
                    <a:pt x="0" y="1473187"/>
                  </a:moveTo>
                  <a:lnTo>
                    <a:pt x="12566" y="1426250"/>
                  </a:lnTo>
                  <a:lnTo>
                    <a:pt x="25598" y="1381795"/>
                  </a:lnTo>
                  <a:lnTo>
                    <a:pt x="39590" y="1337764"/>
                  </a:lnTo>
                  <a:lnTo>
                    <a:pt x="54529" y="1294169"/>
                  </a:lnTo>
                  <a:lnTo>
                    <a:pt x="70404" y="1251023"/>
                  </a:lnTo>
                  <a:lnTo>
                    <a:pt x="87202" y="1208338"/>
                  </a:lnTo>
                  <a:lnTo>
                    <a:pt x="104911" y="1166127"/>
                  </a:lnTo>
                  <a:lnTo>
                    <a:pt x="123518" y="1124402"/>
                  </a:lnTo>
                  <a:lnTo>
                    <a:pt x="143012" y="1083175"/>
                  </a:lnTo>
                  <a:lnTo>
                    <a:pt x="163380" y="1042458"/>
                  </a:lnTo>
                  <a:lnTo>
                    <a:pt x="184610" y="1002265"/>
                  </a:lnTo>
                  <a:lnTo>
                    <a:pt x="206689" y="962607"/>
                  </a:lnTo>
                  <a:lnTo>
                    <a:pt x="229606" y="923496"/>
                  </a:lnTo>
                  <a:lnTo>
                    <a:pt x="253347" y="884946"/>
                  </a:lnTo>
                  <a:lnTo>
                    <a:pt x="277902" y="846968"/>
                  </a:lnTo>
                  <a:lnTo>
                    <a:pt x="303256" y="809575"/>
                  </a:lnTo>
                  <a:lnTo>
                    <a:pt x="329400" y="772778"/>
                  </a:lnTo>
                  <a:lnTo>
                    <a:pt x="356319" y="736592"/>
                  </a:lnTo>
                  <a:lnTo>
                    <a:pt x="384002" y="701027"/>
                  </a:lnTo>
                  <a:lnTo>
                    <a:pt x="412436" y="666096"/>
                  </a:lnTo>
                  <a:lnTo>
                    <a:pt x="441610" y="631812"/>
                  </a:lnTo>
                  <a:lnTo>
                    <a:pt x="471511" y="598186"/>
                  </a:lnTo>
                  <a:lnTo>
                    <a:pt x="502127" y="565232"/>
                  </a:lnTo>
                  <a:lnTo>
                    <a:pt x="533445" y="532962"/>
                  </a:lnTo>
                  <a:lnTo>
                    <a:pt x="565453" y="501387"/>
                  </a:lnTo>
                  <a:lnTo>
                    <a:pt x="598139" y="470521"/>
                  </a:lnTo>
                  <a:lnTo>
                    <a:pt x="631491" y="440375"/>
                  </a:lnTo>
                  <a:lnTo>
                    <a:pt x="665496" y="410962"/>
                  </a:lnTo>
                  <a:lnTo>
                    <a:pt x="700143" y="382295"/>
                  </a:lnTo>
                  <a:lnTo>
                    <a:pt x="735419" y="354385"/>
                  </a:lnTo>
                  <a:lnTo>
                    <a:pt x="771311" y="327246"/>
                  </a:lnTo>
                  <a:lnTo>
                    <a:pt x="807808" y="300888"/>
                  </a:lnTo>
                  <a:lnTo>
                    <a:pt x="844897" y="275326"/>
                  </a:lnTo>
                  <a:lnTo>
                    <a:pt x="882565" y="250571"/>
                  </a:lnTo>
                  <a:lnTo>
                    <a:pt x="920802" y="226635"/>
                  </a:lnTo>
                  <a:lnTo>
                    <a:pt x="959594" y="203531"/>
                  </a:lnTo>
                  <a:lnTo>
                    <a:pt x="998929" y="181271"/>
                  </a:lnTo>
                  <a:lnTo>
                    <a:pt x="1038795" y="159868"/>
                  </a:lnTo>
                  <a:lnTo>
                    <a:pt x="1079179" y="139333"/>
                  </a:lnTo>
                  <a:lnTo>
                    <a:pt x="1120070" y="119680"/>
                  </a:lnTo>
                  <a:lnTo>
                    <a:pt x="1161455" y="100921"/>
                  </a:lnTo>
                  <a:lnTo>
                    <a:pt x="1203322" y="83067"/>
                  </a:lnTo>
                  <a:lnTo>
                    <a:pt x="1245659" y="66132"/>
                  </a:lnTo>
                  <a:lnTo>
                    <a:pt x="1288453" y="50127"/>
                  </a:lnTo>
                  <a:lnTo>
                    <a:pt x="1331692" y="35065"/>
                  </a:lnTo>
                  <a:lnTo>
                    <a:pt x="1375364" y="20959"/>
                  </a:lnTo>
                  <a:lnTo>
                    <a:pt x="1419456" y="7821"/>
                  </a:lnTo>
                  <a:lnTo>
                    <a:pt x="1448083" y="0"/>
                  </a:lnTo>
                </a:path>
              </a:pathLst>
            </a:custGeom>
            <a:ln w="50292">
              <a:solidFill>
                <a:srgbClr val="0071B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5772912"/>
              <a:ext cx="2631440" cy="535305"/>
            </a:xfrm>
            <a:custGeom>
              <a:avLst/>
              <a:gdLst/>
              <a:ahLst/>
              <a:cxnLst/>
              <a:rect l="l" t="t" r="r" b="b"/>
              <a:pathLst>
                <a:path w="2631440" h="535304">
                  <a:moveTo>
                    <a:pt x="1864995" y="496824"/>
                  </a:moveTo>
                  <a:lnTo>
                    <a:pt x="0" y="496824"/>
                  </a:lnTo>
                  <a:lnTo>
                    <a:pt x="0" y="534924"/>
                  </a:lnTo>
                  <a:lnTo>
                    <a:pt x="1864995" y="534924"/>
                  </a:lnTo>
                  <a:lnTo>
                    <a:pt x="1864995" y="496824"/>
                  </a:lnTo>
                  <a:close/>
                </a:path>
                <a:path w="2631440" h="535304">
                  <a:moveTo>
                    <a:pt x="186499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864995" y="38100"/>
                  </a:lnTo>
                  <a:lnTo>
                    <a:pt x="1864995" y="0"/>
                  </a:lnTo>
                  <a:close/>
                </a:path>
                <a:path w="2631440" h="535304">
                  <a:moveTo>
                    <a:pt x="2631440" y="252996"/>
                  </a:moveTo>
                  <a:lnTo>
                    <a:pt x="0" y="252996"/>
                  </a:lnTo>
                  <a:lnTo>
                    <a:pt x="0" y="291096"/>
                  </a:lnTo>
                  <a:lnTo>
                    <a:pt x="2631440" y="291096"/>
                  </a:lnTo>
                  <a:lnTo>
                    <a:pt x="2631440" y="252996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46281" y="6464985"/>
            <a:ext cx="1536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3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5" name="object 29"/>
          <p:cNvSpPr/>
          <p:nvPr/>
        </p:nvSpPr>
        <p:spPr>
          <a:xfrm>
            <a:off x="127539" y="174749"/>
            <a:ext cx="10616378" cy="1138720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marL="804545" marR="907415" algn="ctr">
              <a:lnSpc>
                <a:spcPct val="100000"/>
              </a:lnSpc>
              <a:spcBef>
                <a:spcPts val="5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   </a:t>
            </a:r>
            <a:r>
              <a:rPr lang="ru-RU" sz="28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ПРЕИМУЩЕСТВА  УЧАСТИЯ  РОДИТЕЛЕЙ В  МОНИТОРИНГЕ  ПИТАНИЯ</a:t>
            </a:r>
            <a:endParaRPr lang="ru-RU" sz="2800" dirty="0"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823" y="-49915"/>
            <a:ext cx="1658256" cy="151803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17805" y="2001457"/>
            <a:ext cx="9508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Реализация прав потребителя фактического                        заказчика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2999390" y="1406241"/>
            <a:ext cx="14249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Актуальная 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и  достоверная  информаци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я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 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6228453"/>
            <a:ext cx="11973321" cy="85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 algn="ctr">
              <a:spcBef>
                <a:spcPts val="180"/>
              </a:spcBef>
              <a:buFont typeface="Wingdings" panose="05000000000000000000" pitchFamily="2" charset="2"/>
              <a:buChar char="Ø"/>
              <a:tabLst>
                <a:tab pos="299085" algn="l"/>
                <a:tab pos="1818639" algn="l"/>
                <a:tab pos="2431415" algn="l"/>
                <a:tab pos="4249420" algn="l"/>
              </a:tabLst>
            </a:pPr>
            <a:r>
              <a:rPr lang="ru-RU" sz="2400" spc="-1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Verdana"/>
              </a:rPr>
              <a:t>Возможность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Verdana"/>
              </a:rPr>
              <a:t>  </a:t>
            </a:r>
            <a:r>
              <a:rPr lang="ru-RU" sz="2400" spc="-1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Verdana"/>
              </a:rPr>
              <a:t>повлиять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Verdana"/>
              </a:rPr>
              <a:t> </a:t>
            </a:r>
            <a:r>
              <a:rPr lang="ru-RU" sz="2400" spc="-25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Verdana"/>
              </a:rPr>
              <a:t>на </a:t>
            </a:r>
            <a:r>
              <a:rPr lang="ru-RU" sz="2400" spc="-1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Verdana"/>
              </a:rPr>
              <a:t>процесс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Verdana"/>
              </a:rPr>
              <a:t>организации</a:t>
            </a:r>
            <a:r>
              <a:rPr lang="ru-RU" sz="2400" spc="-5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Verdana"/>
              </a:rPr>
              <a:t> </a:t>
            </a:r>
            <a:r>
              <a:rPr lang="ru-RU" sz="2400" spc="-1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Verdana"/>
              </a:rPr>
              <a:t>питания в ДОО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Verdana"/>
            </a:endParaRPr>
          </a:p>
          <a:p>
            <a:pPr marL="12700" algn="ctr">
              <a:lnSpc>
                <a:spcPct val="100000"/>
              </a:lnSpc>
              <a:spcBef>
                <a:spcPts val="180"/>
              </a:spcBef>
              <a:tabLst>
                <a:tab pos="299085" algn="l"/>
                <a:tab pos="1818639" algn="l"/>
                <a:tab pos="2431415" algn="l"/>
                <a:tab pos="4249420" algn="l"/>
              </a:tabLst>
            </a:pPr>
            <a:endParaRPr lang="ru-RU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571" y="2775856"/>
            <a:ext cx="2777769" cy="33333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245" y="2534907"/>
            <a:ext cx="5288449" cy="365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256" y="4836427"/>
            <a:ext cx="989004" cy="9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-4572000" y="1525902"/>
            <a:ext cx="1087247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22225" algn="just">
              <a:lnSpc>
                <a:spcPct val="100000"/>
              </a:lnSpc>
              <a:spcBef>
                <a:spcPts val="100"/>
              </a:spcBef>
            </a:pPr>
            <a:r>
              <a:rPr sz="1400" i="1" spc="-5" dirty="0" smtClean="0">
                <a:solidFill>
                  <a:srgbClr val="212121"/>
                </a:solidFill>
                <a:latin typeface="Arial Narrow"/>
                <a:cs typeface="Arial Narrow"/>
              </a:rPr>
              <a:t>.</a:t>
            </a:r>
            <a:endParaRPr sz="1400" dirty="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i="1" spc="-5" dirty="0" smtClean="0">
                <a:solidFill>
                  <a:srgbClr val="002060"/>
                </a:solidFill>
                <a:latin typeface="Arial Narrow"/>
                <a:cs typeface="Arial Narrow"/>
              </a:rPr>
              <a:t>.</a:t>
            </a:r>
            <a:endParaRPr sz="1400" dirty="0">
              <a:solidFill>
                <a:srgbClr val="002060"/>
              </a:solidFill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i="1" spc="-10" dirty="0" smtClean="0">
                <a:latin typeface="Arial Narrow"/>
                <a:cs typeface="Arial Narrow"/>
              </a:rPr>
              <a:t>.</a:t>
            </a:r>
            <a:endParaRPr sz="1400" dirty="0">
              <a:latin typeface="Arial Narrow"/>
              <a:cs typeface="Arial Narrow"/>
            </a:endParaRPr>
          </a:p>
        </p:txBody>
      </p:sp>
      <p:grpSp>
        <p:nvGrpSpPr>
          <p:cNvPr id="4" name="object 7"/>
          <p:cNvGrpSpPr/>
          <p:nvPr/>
        </p:nvGrpSpPr>
        <p:grpSpPr>
          <a:xfrm>
            <a:off x="0" y="5093173"/>
            <a:ext cx="12217400" cy="1790064"/>
            <a:chOff x="0" y="5093173"/>
            <a:chExt cx="12217400" cy="1790064"/>
          </a:xfrm>
        </p:grpSpPr>
        <p:sp>
          <p:nvSpPr>
            <p:cNvPr id="8" name="object 8"/>
            <p:cNvSpPr/>
            <p:nvPr/>
          </p:nvSpPr>
          <p:spPr>
            <a:xfrm>
              <a:off x="10418282" y="5118319"/>
              <a:ext cx="1774189" cy="1739900"/>
            </a:xfrm>
            <a:custGeom>
              <a:avLst/>
              <a:gdLst/>
              <a:ahLst/>
              <a:cxnLst/>
              <a:rect l="l" t="t" r="r" b="b"/>
              <a:pathLst>
                <a:path w="1774190" h="1739900">
                  <a:moveTo>
                    <a:pt x="0" y="1739679"/>
                  </a:moveTo>
                  <a:lnTo>
                    <a:pt x="16216" y="1675237"/>
                  </a:lnTo>
                  <a:lnTo>
                    <a:pt x="28638" y="1630799"/>
                  </a:lnTo>
                  <a:lnTo>
                    <a:pt x="41912" y="1586722"/>
                  </a:lnTo>
                  <a:lnTo>
                    <a:pt x="56029" y="1543015"/>
                  </a:lnTo>
                  <a:lnTo>
                    <a:pt x="70978" y="1499687"/>
                  </a:lnTo>
                  <a:lnTo>
                    <a:pt x="86751" y="1456748"/>
                  </a:lnTo>
                  <a:lnTo>
                    <a:pt x="103338" y="1414207"/>
                  </a:lnTo>
                  <a:lnTo>
                    <a:pt x="120730" y="1372074"/>
                  </a:lnTo>
                  <a:lnTo>
                    <a:pt x="138918" y="1330357"/>
                  </a:lnTo>
                  <a:lnTo>
                    <a:pt x="157891" y="1289067"/>
                  </a:lnTo>
                  <a:lnTo>
                    <a:pt x="177640" y="1248213"/>
                  </a:lnTo>
                  <a:lnTo>
                    <a:pt x="198157" y="1207803"/>
                  </a:lnTo>
                  <a:lnTo>
                    <a:pt x="219431" y="1167849"/>
                  </a:lnTo>
                  <a:lnTo>
                    <a:pt x="241454" y="1128358"/>
                  </a:lnTo>
                  <a:lnTo>
                    <a:pt x="264215" y="1089340"/>
                  </a:lnTo>
                  <a:lnTo>
                    <a:pt x="287706" y="1050805"/>
                  </a:lnTo>
                  <a:lnTo>
                    <a:pt x="311916" y="1012762"/>
                  </a:lnTo>
                  <a:lnTo>
                    <a:pt x="336837" y="975221"/>
                  </a:lnTo>
                  <a:lnTo>
                    <a:pt x="362459" y="938191"/>
                  </a:lnTo>
                  <a:lnTo>
                    <a:pt x="388773" y="901680"/>
                  </a:lnTo>
                  <a:lnTo>
                    <a:pt x="415768" y="865700"/>
                  </a:lnTo>
                  <a:lnTo>
                    <a:pt x="443437" y="830258"/>
                  </a:lnTo>
                  <a:lnTo>
                    <a:pt x="471769" y="795365"/>
                  </a:lnTo>
                  <a:lnTo>
                    <a:pt x="500755" y="761030"/>
                  </a:lnTo>
                  <a:lnTo>
                    <a:pt x="530385" y="727262"/>
                  </a:lnTo>
                  <a:lnTo>
                    <a:pt x="560651" y="694071"/>
                  </a:lnTo>
                  <a:lnTo>
                    <a:pt x="591542" y="661466"/>
                  </a:lnTo>
                  <a:lnTo>
                    <a:pt x="623049" y="629456"/>
                  </a:lnTo>
                  <a:lnTo>
                    <a:pt x="655163" y="598051"/>
                  </a:lnTo>
                  <a:lnTo>
                    <a:pt x="687875" y="567260"/>
                  </a:lnTo>
                  <a:lnTo>
                    <a:pt x="721174" y="537093"/>
                  </a:lnTo>
                  <a:lnTo>
                    <a:pt x="755052" y="507559"/>
                  </a:lnTo>
                  <a:lnTo>
                    <a:pt x="789499" y="478667"/>
                  </a:lnTo>
                  <a:lnTo>
                    <a:pt x="824506" y="450427"/>
                  </a:lnTo>
                  <a:lnTo>
                    <a:pt x="860063" y="422849"/>
                  </a:lnTo>
                  <a:lnTo>
                    <a:pt x="896161" y="395940"/>
                  </a:lnTo>
                  <a:lnTo>
                    <a:pt x="932790" y="369712"/>
                  </a:lnTo>
                  <a:lnTo>
                    <a:pt x="969941" y="344173"/>
                  </a:lnTo>
                  <a:lnTo>
                    <a:pt x="1007605" y="319333"/>
                  </a:lnTo>
                  <a:lnTo>
                    <a:pt x="1045772" y="295202"/>
                  </a:lnTo>
                  <a:lnTo>
                    <a:pt x="1084433" y="271787"/>
                  </a:lnTo>
                  <a:lnTo>
                    <a:pt x="1123578" y="249100"/>
                  </a:lnTo>
                  <a:lnTo>
                    <a:pt x="1163197" y="227149"/>
                  </a:lnTo>
                  <a:lnTo>
                    <a:pt x="1203282" y="205944"/>
                  </a:lnTo>
                  <a:lnTo>
                    <a:pt x="1243824" y="185494"/>
                  </a:lnTo>
                  <a:lnTo>
                    <a:pt x="1284811" y="165808"/>
                  </a:lnTo>
                  <a:lnTo>
                    <a:pt x="1326236" y="146897"/>
                  </a:lnTo>
                  <a:lnTo>
                    <a:pt x="1368089" y="128768"/>
                  </a:lnTo>
                  <a:lnTo>
                    <a:pt x="1410360" y="111433"/>
                  </a:lnTo>
                  <a:lnTo>
                    <a:pt x="1453039" y="94899"/>
                  </a:lnTo>
                  <a:lnTo>
                    <a:pt x="1496118" y="79178"/>
                  </a:lnTo>
                  <a:lnTo>
                    <a:pt x="1539588" y="64277"/>
                  </a:lnTo>
                  <a:lnTo>
                    <a:pt x="1583437" y="50206"/>
                  </a:lnTo>
                  <a:lnTo>
                    <a:pt x="1627658" y="36975"/>
                  </a:lnTo>
                  <a:lnTo>
                    <a:pt x="1672241" y="24593"/>
                  </a:lnTo>
                  <a:lnTo>
                    <a:pt x="1717176" y="13070"/>
                  </a:lnTo>
                  <a:lnTo>
                    <a:pt x="1762454" y="2414"/>
                  </a:lnTo>
                  <a:lnTo>
                    <a:pt x="1773717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72883" y="5661849"/>
              <a:ext cx="1119505" cy="1196340"/>
            </a:xfrm>
            <a:custGeom>
              <a:avLst/>
              <a:gdLst/>
              <a:ahLst/>
              <a:cxnLst/>
              <a:rect l="l" t="t" r="r" b="b"/>
              <a:pathLst>
                <a:path w="1119504" h="1196340">
                  <a:moveTo>
                    <a:pt x="0" y="1196148"/>
                  </a:moveTo>
                  <a:lnTo>
                    <a:pt x="17039" y="1136292"/>
                  </a:lnTo>
                  <a:lnTo>
                    <a:pt x="31211" y="1092179"/>
                  </a:lnTo>
                  <a:lnTo>
                    <a:pt x="46506" y="1048590"/>
                  </a:lnTo>
                  <a:lnTo>
                    <a:pt x="62909" y="1005541"/>
                  </a:lnTo>
                  <a:lnTo>
                    <a:pt x="80401" y="963049"/>
                  </a:lnTo>
                  <a:lnTo>
                    <a:pt x="98965" y="921134"/>
                  </a:lnTo>
                  <a:lnTo>
                    <a:pt x="118585" y="879811"/>
                  </a:lnTo>
                  <a:lnTo>
                    <a:pt x="139242" y="839098"/>
                  </a:lnTo>
                  <a:lnTo>
                    <a:pt x="160919" y="799013"/>
                  </a:lnTo>
                  <a:lnTo>
                    <a:pt x="183600" y="759573"/>
                  </a:lnTo>
                  <a:lnTo>
                    <a:pt x="207267" y="720796"/>
                  </a:lnTo>
                  <a:lnTo>
                    <a:pt x="231902" y="682699"/>
                  </a:lnTo>
                  <a:lnTo>
                    <a:pt x="257489" y="645300"/>
                  </a:lnTo>
                  <a:lnTo>
                    <a:pt x="284009" y="608615"/>
                  </a:lnTo>
                  <a:lnTo>
                    <a:pt x="311447" y="572663"/>
                  </a:lnTo>
                  <a:lnTo>
                    <a:pt x="339783" y="537461"/>
                  </a:lnTo>
                  <a:lnTo>
                    <a:pt x="369002" y="503026"/>
                  </a:lnTo>
                  <a:lnTo>
                    <a:pt x="399085" y="469376"/>
                  </a:lnTo>
                  <a:lnTo>
                    <a:pt x="430016" y="436528"/>
                  </a:lnTo>
                  <a:lnTo>
                    <a:pt x="461777" y="404499"/>
                  </a:lnTo>
                  <a:lnTo>
                    <a:pt x="494351" y="373308"/>
                  </a:lnTo>
                  <a:lnTo>
                    <a:pt x="527721" y="342972"/>
                  </a:lnTo>
                  <a:lnTo>
                    <a:pt x="561869" y="313507"/>
                  </a:lnTo>
                  <a:lnTo>
                    <a:pt x="596778" y="284932"/>
                  </a:lnTo>
                  <a:lnTo>
                    <a:pt x="632430" y="257263"/>
                  </a:lnTo>
                  <a:lnTo>
                    <a:pt x="668809" y="230519"/>
                  </a:lnTo>
                  <a:lnTo>
                    <a:pt x="705898" y="204717"/>
                  </a:lnTo>
                  <a:lnTo>
                    <a:pt x="743677" y="179874"/>
                  </a:lnTo>
                  <a:lnTo>
                    <a:pt x="782132" y="156008"/>
                  </a:lnTo>
                  <a:lnTo>
                    <a:pt x="821244" y="133136"/>
                  </a:lnTo>
                  <a:lnTo>
                    <a:pt x="860995" y="111276"/>
                  </a:lnTo>
                  <a:lnTo>
                    <a:pt x="901369" y="90444"/>
                  </a:lnTo>
                  <a:lnTo>
                    <a:pt x="942349" y="70659"/>
                  </a:lnTo>
                  <a:lnTo>
                    <a:pt x="983917" y="51938"/>
                  </a:lnTo>
                  <a:lnTo>
                    <a:pt x="1026055" y="34298"/>
                  </a:lnTo>
                  <a:lnTo>
                    <a:pt x="1068747" y="17757"/>
                  </a:lnTo>
                  <a:lnTo>
                    <a:pt x="1111975" y="2333"/>
                  </a:lnTo>
                  <a:lnTo>
                    <a:pt x="1119116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3917" y="5384810"/>
              <a:ext cx="1448435" cy="1473200"/>
            </a:xfrm>
            <a:custGeom>
              <a:avLst/>
              <a:gdLst/>
              <a:ahLst/>
              <a:cxnLst/>
              <a:rect l="l" t="t" r="r" b="b"/>
              <a:pathLst>
                <a:path w="1448434" h="1473200">
                  <a:moveTo>
                    <a:pt x="0" y="1473187"/>
                  </a:moveTo>
                  <a:lnTo>
                    <a:pt x="12566" y="1426250"/>
                  </a:lnTo>
                  <a:lnTo>
                    <a:pt x="25598" y="1381795"/>
                  </a:lnTo>
                  <a:lnTo>
                    <a:pt x="39590" y="1337764"/>
                  </a:lnTo>
                  <a:lnTo>
                    <a:pt x="54529" y="1294169"/>
                  </a:lnTo>
                  <a:lnTo>
                    <a:pt x="70404" y="1251023"/>
                  </a:lnTo>
                  <a:lnTo>
                    <a:pt x="87202" y="1208338"/>
                  </a:lnTo>
                  <a:lnTo>
                    <a:pt x="104911" y="1166127"/>
                  </a:lnTo>
                  <a:lnTo>
                    <a:pt x="123518" y="1124402"/>
                  </a:lnTo>
                  <a:lnTo>
                    <a:pt x="143012" y="1083175"/>
                  </a:lnTo>
                  <a:lnTo>
                    <a:pt x="163380" y="1042458"/>
                  </a:lnTo>
                  <a:lnTo>
                    <a:pt x="184610" y="1002265"/>
                  </a:lnTo>
                  <a:lnTo>
                    <a:pt x="206689" y="962607"/>
                  </a:lnTo>
                  <a:lnTo>
                    <a:pt x="229606" y="923496"/>
                  </a:lnTo>
                  <a:lnTo>
                    <a:pt x="253347" y="884946"/>
                  </a:lnTo>
                  <a:lnTo>
                    <a:pt x="277902" y="846968"/>
                  </a:lnTo>
                  <a:lnTo>
                    <a:pt x="303256" y="809575"/>
                  </a:lnTo>
                  <a:lnTo>
                    <a:pt x="329400" y="772778"/>
                  </a:lnTo>
                  <a:lnTo>
                    <a:pt x="356319" y="736592"/>
                  </a:lnTo>
                  <a:lnTo>
                    <a:pt x="384002" y="701027"/>
                  </a:lnTo>
                  <a:lnTo>
                    <a:pt x="412436" y="666096"/>
                  </a:lnTo>
                  <a:lnTo>
                    <a:pt x="441610" y="631812"/>
                  </a:lnTo>
                  <a:lnTo>
                    <a:pt x="471511" y="598186"/>
                  </a:lnTo>
                  <a:lnTo>
                    <a:pt x="502127" y="565232"/>
                  </a:lnTo>
                  <a:lnTo>
                    <a:pt x="533445" y="532962"/>
                  </a:lnTo>
                  <a:lnTo>
                    <a:pt x="565453" y="501387"/>
                  </a:lnTo>
                  <a:lnTo>
                    <a:pt x="598139" y="470521"/>
                  </a:lnTo>
                  <a:lnTo>
                    <a:pt x="631491" y="440375"/>
                  </a:lnTo>
                  <a:lnTo>
                    <a:pt x="665496" y="410962"/>
                  </a:lnTo>
                  <a:lnTo>
                    <a:pt x="700143" y="382295"/>
                  </a:lnTo>
                  <a:lnTo>
                    <a:pt x="735419" y="354385"/>
                  </a:lnTo>
                  <a:lnTo>
                    <a:pt x="771311" y="327246"/>
                  </a:lnTo>
                  <a:lnTo>
                    <a:pt x="807808" y="300888"/>
                  </a:lnTo>
                  <a:lnTo>
                    <a:pt x="844897" y="275326"/>
                  </a:lnTo>
                  <a:lnTo>
                    <a:pt x="882565" y="250571"/>
                  </a:lnTo>
                  <a:lnTo>
                    <a:pt x="920802" y="226635"/>
                  </a:lnTo>
                  <a:lnTo>
                    <a:pt x="959594" y="203531"/>
                  </a:lnTo>
                  <a:lnTo>
                    <a:pt x="998929" y="181271"/>
                  </a:lnTo>
                  <a:lnTo>
                    <a:pt x="1038795" y="159868"/>
                  </a:lnTo>
                  <a:lnTo>
                    <a:pt x="1079179" y="139333"/>
                  </a:lnTo>
                  <a:lnTo>
                    <a:pt x="1120070" y="119680"/>
                  </a:lnTo>
                  <a:lnTo>
                    <a:pt x="1161455" y="100921"/>
                  </a:lnTo>
                  <a:lnTo>
                    <a:pt x="1203322" y="83067"/>
                  </a:lnTo>
                  <a:lnTo>
                    <a:pt x="1245659" y="66132"/>
                  </a:lnTo>
                  <a:lnTo>
                    <a:pt x="1288453" y="50127"/>
                  </a:lnTo>
                  <a:lnTo>
                    <a:pt x="1331692" y="35065"/>
                  </a:lnTo>
                  <a:lnTo>
                    <a:pt x="1375364" y="20959"/>
                  </a:lnTo>
                  <a:lnTo>
                    <a:pt x="1419456" y="7821"/>
                  </a:lnTo>
                  <a:lnTo>
                    <a:pt x="1448083" y="0"/>
                  </a:lnTo>
                </a:path>
              </a:pathLst>
            </a:custGeom>
            <a:ln w="50292">
              <a:solidFill>
                <a:srgbClr val="0071B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5772912"/>
              <a:ext cx="2631440" cy="535305"/>
            </a:xfrm>
            <a:custGeom>
              <a:avLst/>
              <a:gdLst/>
              <a:ahLst/>
              <a:cxnLst/>
              <a:rect l="l" t="t" r="r" b="b"/>
              <a:pathLst>
                <a:path w="2631440" h="535304">
                  <a:moveTo>
                    <a:pt x="1864995" y="496824"/>
                  </a:moveTo>
                  <a:lnTo>
                    <a:pt x="0" y="496824"/>
                  </a:lnTo>
                  <a:lnTo>
                    <a:pt x="0" y="534924"/>
                  </a:lnTo>
                  <a:lnTo>
                    <a:pt x="1864995" y="534924"/>
                  </a:lnTo>
                  <a:lnTo>
                    <a:pt x="1864995" y="496824"/>
                  </a:lnTo>
                  <a:close/>
                </a:path>
                <a:path w="2631440" h="535304">
                  <a:moveTo>
                    <a:pt x="186499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864995" y="38100"/>
                  </a:lnTo>
                  <a:lnTo>
                    <a:pt x="1864995" y="0"/>
                  </a:lnTo>
                  <a:close/>
                </a:path>
                <a:path w="2631440" h="535304">
                  <a:moveTo>
                    <a:pt x="2631440" y="252996"/>
                  </a:moveTo>
                  <a:lnTo>
                    <a:pt x="0" y="252996"/>
                  </a:lnTo>
                  <a:lnTo>
                    <a:pt x="0" y="291096"/>
                  </a:lnTo>
                  <a:lnTo>
                    <a:pt x="2631440" y="291096"/>
                  </a:lnTo>
                  <a:lnTo>
                    <a:pt x="2631440" y="252996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46281" y="6464985"/>
            <a:ext cx="1536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5" name="object 29"/>
          <p:cNvSpPr/>
          <p:nvPr/>
        </p:nvSpPr>
        <p:spPr>
          <a:xfrm>
            <a:off x="381000" y="139743"/>
            <a:ext cx="10210517" cy="1138720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marL="804545" marR="907415">
              <a:lnSpc>
                <a:spcPct val="100000"/>
              </a:lnSpc>
              <a:spcBef>
                <a:spcPts val="5"/>
              </a:spcBef>
            </a:pPr>
            <a:r>
              <a:rPr lang="ru-RU" sz="3200" spc="-1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                                                                                   НОРМАТИВНАЯ  БАЗА</a:t>
            </a:r>
            <a:endParaRPr lang="ru-RU" sz="2800" dirty="0"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823" y="-49915"/>
            <a:ext cx="1658256" cy="15180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" y="1859340"/>
            <a:ext cx="8458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Федеральный закон от № 273-ФЗ «Об образовании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                     в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Российской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Федерации» (</a:t>
            </a:r>
            <a:r>
              <a:rPr lang="ru-RU" sz="2000" i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в действующей редакции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).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Методические рекомендации МР 2.4.0180-20 «Родительский контроль за организацией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горячего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питания детей в образовательных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организациях.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Порядок доступа законных представителей обучающихся 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помещения для приема пищи (утвержден протоколом заседания Оперативного штаба Министерства просвещения Российской Федерации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по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организации горячего питания </a:t>
            </a:r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   от 23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апреля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2021г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№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ГД-34/01пр)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2497">
            <a:off x="8873308" y="1500465"/>
            <a:ext cx="2866063" cy="508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"/>
          <p:cNvGrpSpPr/>
          <p:nvPr/>
        </p:nvGrpSpPr>
        <p:grpSpPr>
          <a:xfrm>
            <a:off x="0" y="5093173"/>
            <a:ext cx="12217400" cy="1790064"/>
            <a:chOff x="0" y="5093173"/>
            <a:chExt cx="12217400" cy="1790064"/>
          </a:xfrm>
        </p:grpSpPr>
        <p:sp>
          <p:nvSpPr>
            <p:cNvPr id="8" name="object 8"/>
            <p:cNvSpPr/>
            <p:nvPr/>
          </p:nvSpPr>
          <p:spPr>
            <a:xfrm>
              <a:off x="10418282" y="5118319"/>
              <a:ext cx="1774189" cy="1739900"/>
            </a:xfrm>
            <a:custGeom>
              <a:avLst/>
              <a:gdLst/>
              <a:ahLst/>
              <a:cxnLst/>
              <a:rect l="l" t="t" r="r" b="b"/>
              <a:pathLst>
                <a:path w="1774190" h="1739900">
                  <a:moveTo>
                    <a:pt x="0" y="1739679"/>
                  </a:moveTo>
                  <a:lnTo>
                    <a:pt x="16216" y="1675237"/>
                  </a:lnTo>
                  <a:lnTo>
                    <a:pt x="28638" y="1630799"/>
                  </a:lnTo>
                  <a:lnTo>
                    <a:pt x="41912" y="1586722"/>
                  </a:lnTo>
                  <a:lnTo>
                    <a:pt x="56029" y="1543015"/>
                  </a:lnTo>
                  <a:lnTo>
                    <a:pt x="70978" y="1499687"/>
                  </a:lnTo>
                  <a:lnTo>
                    <a:pt x="86751" y="1456748"/>
                  </a:lnTo>
                  <a:lnTo>
                    <a:pt x="103338" y="1414207"/>
                  </a:lnTo>
                  <a:lnTo>
                    <a:pt x="120730" y="1372074"/>
                  </a:lnTo>
                  <a:lnTo>
                    <a:pt x="138918" y="1330357"/>
                  </a:lnTo>
                  <a:lnTo>
                    <a:pt x="157891" y="1289067"/>
                  </a:lnTo>
                  <a:lnTo>
                    <a:pt x="177640" y="1248213"/>
                  </a:lnTo>
                  <a:lnTo>
                    <a:pt x="198157" y="1207803"/>
                  </a:lnTo>
                  <a:lnTo>
                    <a:pt x="219431" y="1167849"/>
                  </a:lnTo>
                  <a:lnTo>
                    <a:pt x="241454" y="1128358"/>
                  </a:lnTo>
                  <a:lnTo>
                    <a:pt x="264215" y="1089340"/>
                  </a:lnTo>
                  <a:lnTo>
                    <a:pt x="287706" y="1050805"/>
                  </a:lnTo>
                  <a:lnTo>
                    <a:pt x="311916" y="1012762"/>
                  </a:lnTo>
                  <a:lnTo>
                    <a:pt x="336837" y="975221"/>
                  </a:lnTo>
                  <a:lnTo>
                    <a:pt x="362459" y="938191"/>
                  </a:lnTo>
                  <a:lnTo>
                    <a:pt x="388773" y="901680"/>
                  </a:lnTo>
                  <a:lnTo>
                    <a:pt x="415768" y="865700"/>
                  </a:lnTo>
                  <a:lnTo>
                    <a:pt x="443437" y="830258"/>
                  </a:lnTo>
                  <a:lnTo>
                    <a:pt x="471769" y="795365"/>
                  </a:lnTo>
                  <a:lnTo>
                    <a:pt x="500755" y="761030"/>
                  </a:lnTo>
                  <a:lnTo>
                    <a:pt x="530385" y="727262"/>
                  </a:lnTo>
                  <a:lnTo>
                    <a:pt x="560651" y="694071"/>
                  </a:lnTo>
                  <a:lnTo>
                    <a:pt x="591542" y="661466"/>
                  </a:lnTo>
                  <a:lnTo>
                    <a:pt x="623049" y="629456"/>
                  </a:lnTo>
                  <a:lnTo>
                    <a:pt x="655163" y="598051"/>
                  </a:lnTo>
                  <a:lnTo>
                    <a:pt x="687875" y="567260"/>
                  </a:lnTo>
                  <a:lnTo>
                    <a:pt x="721174" y="537093"/>
                  </a:lnTo>
                  <a:lnTo>
                    <a:pt x="755052" y="507559"/>
                  </a:lnTo>
                  <a:lnTo>
                    <a:pt x="789499" y="478667"/>
                  </a:lnTo>
                  <a:lnTo>
                    <a:pt x="824506" y="450427"/>
                  </a:lnTo>
                  <a:lnTo>
                    <a:pt x="860063" y="422849"/>
                  </a:lnTo>
                  <a:lnTo>
                    <a:pt x="896161" y="395940"/>
                  </a:lnTo>
                  <a:lnTo>
                    <a:pt x="932790" y="369712"/>
                  </a:lnTo>
                  <a:lnTo>
                    <a:pt x="969941" y="344173"/>
                  </a:lnTo>
                  <a:lnTo>
                    <a:pt x="1007605" y="319333"/>
                  </a:lnTo>
                  <a:lnTo>
                    <a:pt x="1045772" y="295202"/>
                  </a:lnTo>
                  <a:lnTo>
                    <a:pt x="1084433" y="271787"/>
                  </a:lnTo>
                  <a:lnTo>
                    <a:pt x="1123578" y="249100"/>
                  </a:lnTo>
                  <a:lnTo>
                    <a:pt x="1163197" y="227149"/>
                  </a:lnTo>
                  <a:lnTo>
                    <a:pt x="1203282" y="205944"/>
                  </a:lnTo>
                  <a:lnTo>
                    <a:pt x="1243824" y="185494"/>
                  </a:lnTo>
                  <a:lnTo>
                    <a:pt x="1284811" y="165808"/>
                  </a:lnTo>
                  <a:lnTo>
                    <a:pt x="1326236" y="146897"/>
                  </a:lnTo>
                  <a:lnTo>
                    <a:pt x="1368089" y="128768"/>
                  </a:lnTo>
                  <a:lnTo>
                    <a:pt x="1410360" y="111433"/>
                  </a:lnTo>
                  <a:lnTo>
                    <a:pt x="1453039" y="94899"/>
                  </a:lnTo>
                  <a:lnTo>
                    <a:pt x="1496118" y="79178"/>
                  </a:lnTo>
                  <a:lnTo>
                    <a:pt x="1539588" y="64277"/>
                  </a:lnTo>
                  <a:lnTo>
                    <a:pt x="1583437" y="50206"/>
                  </a:lnTo>
                  <a:lnTo>
                    <a:pt x="1627658" y="36975"/>
                  </a:lnTo>
                  <a:lnTo>
                    <a:pt x="1672241" y="24593"/>
                  </a:lnTo>
                  <a:lnTo>
                    <a:pt x="1717176" y="13070"/>
                  </a:lnTo>
                  <a:lnTo>
                    <a:pt x="1762454" y="2414"/>
                  </a:lnTo>
                  <a:lnTo>
                    <a:pt x="1773717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72883" y="5661849"/>
              <a:ext cx="1119505" cy="1196340"/>
            </a:xfrm>
            <a:custGeom>
              <a:avLst/>
              <a:gdLst/>
              <a:ahLst/>
              <a:cxnLst/>
              <a:rect l="l" t="t" r="r" b="b"/>
              <a:pathLst>
                <a:path w="1119504" h="1196340">
                  <a:moveTo>
                    <a:pt x="0" y="1196148"/>
                  </a:moveTo>
                  <a:lnTo>
                    <a:pt x="17039" y="1136292"/>
                  </a:lnTo>
                  <a:lnTo>
                    <a:pt x="31211" y="1092179"/>
                  </a:lnTo>
                  <a:lnTo>
                    <a:pt x="46506" y="1048590"/>
                  </a:lnTo>
                  <a:lnTo>
                    <a:pt x="62909" y="1005541"/>
                  </a:lnTo>
                  <a:lnTo>
                    <a:pt x="80401" y="963049"/>
                  </a:lnTo>
                  <a:lnTo>
                    <a:pt x="98965" y="921134"/>
                  </a:lnTo>
                  <a:lnTo>
                    <a:pt x="118585" y="879811"/>
                  </a:lnTo>
                  <a:lnTo>
                    <a:pt x="139242" y="839098"/>
                  </a:lnTo>
                  <a:lnTo>
                    <a:pt x="160919" y="799013"/>
                  </a:lnTo>
                  <a:lnTo>
                    <a:pt x="183600" y="759573"/>
                  </a:lnTo>
                  <a:lnTo>
                    <a:pt x="207267" y="720796"/>
                  </a:lnTo>
                  <a:lnTo>
                    <a:pt x="231902" y="682699"/>
                  </a:lnTo>
                  <a:lnTo>
                    <a:pt x="257489" y="645300"/>
                  </a:lnTo>
                  <a:lnTo>
                    <a:pt x="284009" y="608615"/>
                  </a:lnTo>
                  <a:lnTo>
                    <a:pt x="311447" y="572663"/>
                  </a:lnTo>
                  <a:lnTo>
                    <a:pt x="339783" y="537461"/>
                  </a:lnTo>
                  <a:lnTo>
                    <a:pt x="369002" y="503026"/>
                  </a:lnTo>
                  <a:lnTo>
                    <a:pt x="399085" y="469376"/>
                  </a:lnTo>
                  <a:lnTo>
                    <a:pt x="430016" y="436528"/>
                  </a:lnTo>
                  <a:lnTo>
                    <a:pt x="461777" y="404499"/>
                  </a:lnTo>
                  <a:lnTo>
                    <a:pt x="494351" y="373308"/>
                  </a:lnTo>
                  <a:lnTo>
                    <a:pt x="527721" y="342972"/>
                  </a:lnTo>
                  <a:lnTo>
                    <a:pt x="561869" y="313507"/>
                  </a:lnTo>
                  <a:lnTo>
                    <a:pt x="596778" y="284932"/>
                  </a:lnTo>
                  <a:lnTo>
                    <a:pt x="632430" y="257263"/>
                  </a:lnTo>
                  <a:lnTo>
                    <a:pt x="668809" y="230519"/>
                  </a:lnTo>
                  <a:lnTo>
                    <a:pt x="705898" y="204717"/>
                  </a:lnTo>
                  <a:lnTo>
                    <a:pt x="743677" y="179874"/>
                  </a:lnTo>
                  <a:lnTo>
                    <a:pt x="782132" y="156008"/>
                  </a:lnTo>
                  <a:lnTo>
                    <a:pt x="821244" y="133136"/>
                  </a:lnTo>
                  <a:lnTo>
                    <a:pt x="860995" y="111276"/>
                  </a:lnTo>
                  <a:lnTo>
                    <a:pt x="901369" y="90444"/>
                  </a:lnTo>
                  <a:lnTo>
                    <a:pt x="942349" y="70659"/>
                  </a:lnTo>
                  <a:lnTo>
                    <a:pt x="983917" y="51938"/>
                  </a:lnTo>
                  <a:lnTo>
                    <a:pt x="1026055" y="34298"/>
                  </a:lnTo>
                  <a:lnTo>
                    <a:pt x="1068747" y="17757"/>
                  </a:lnTo>
                  <a:lnTo>
                    <a:pt x="1111975" y="2333"/>
                  </a:lnTo>
                  <a:lnTo>
                    <a:pt x="1119116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3917" y="5384810"/>
              <a:ext cx="1448435" cy="1473200"/>
            </a:xfrm>
            <a:custGeom>
              <a:avLst/>
              <a:gdLst/>
              <a:ahLst/>
              <a:cxnLst/>
              <a:rect l="l" t="t" r="r" b="b"/>
              <a:pathLst>
                <a:path w="1448434" h="1473200">
                  <a:moveTo>
                    <a:pt x="0" y="1473187"/>
                  </a:moveTo>
                  <a:lnTo>
                    <a:pt x="12566" y="1426250"/>
                  </a:lnTo>
                  <a:lnTo>
                    <a:pt x="25598" y="1381795"/>
                  </a:lnTo>
                  <a:lnTo>
                    <a:pt x="39590" y="1337764"/>
                  </a:lnTo>
                  <a:lnTo>
                    <a:pt x="54529" y="1294169"/>
                  </a:lnTo>
                  <a:lnTo>
                    <a:pt x="70404" y="1251023"/>
                  </a:lnTo>
                  <a:lnTo>
                    <a:pt x="87202" y="1208338"/>
                  </a:lnTo>
                  <a:lnTo>
                    <a:pt x="104911" y="1166127"/>
                  </a:lnTo>
                  <a:lnTo>
                    <a:pt x="123518" y="1124402"/>
                  </a:lnTo>
                  <a:lnTo>
                    <a:pt x="143012" y="1083175"/>
                  </a:lnTo>
                  <a:lnTo>
                    <a:pt x="163380" y="1042458"/>
                  </a:lnTo>
                  <a:lnTo>
                    <a:pt x="184610" y="1002265"/>
                  </a:lnTo>
                  <a:lnTo>
                    <a:pt x="206689" y="962607"/>
                  </a:lnTo>
                  <a:lnTo>
                    <a:pt x="229606" y="923496"/>
                  </a:lnTo>
                  <a:lnTo>
                    <a:pt x="253347" y="884946"/>
                  </a:lnTo>
                  <a:lnTo>
                    <a:pt x="277902" y="846968"/>
                  </a:lnTo>
                  <a:lnTo>
                    <a:pt x="303256" y="809575"/>
                  </a:lnTo>
                  <a:lnTo>
                    <a:pt x="329400" y="772778"/>
                  </a:lnTo>
                  <a:lnTo>
                    <a:pt x="356319" y="736592"/>
                  </a:lnTo>
                  <a:lnTo>
                    <a:pt x="384002" y="701027"/>
                  </a:lnTo>
                  <a:lnTo>
                    <a:pt x="412436" y="666096"/>
                  </a:lnTo>
                  <a:lnTo>
                    <a:pt x="441610" y="631812"/>
                  </a:lnTo>
                  <a:lnTo>
                    <a:pt x="471511" y="598186"/>
                  </a:lnTo>
                  <a:lnTo>
                    <a:pt x="502127" y="565232"/>
                  </a:lnTo>
                  <a:lnTo>
                    <a:pt x="533445" y="532962"/>
                  </a:lnTo>
                  <a:lnTo>
                    <a:pt x="565453" y="501387"/>
                  </a:lnTo>
                  <a:lnTo>
                    <a:pt x="598139" y="470521"/>
                  </a:lnTo>
                  <a:lnTo>
                    <a:pt x="631491" y="440375"/>
                  </a:lnTo>
                  <a:lnTo>
                    <a:pt x="665496" y="410962"/>
                  </a:lnTo>
                  <a:lnTo>
                    <a:pt x="700143" y="382295"/>
                  </a:lnTo>
                  <a:lnTo>
                    <a:pt x="735419" y="354385"/>
                  </a:lnTo>
                  <a:lnTo>
                    <a:pt x="771311" y="327246"/>
                  </a:lnTo>
                  <a:lnTo>
                    <a:pt x="807808" y="300888"/>
                  </a:lnTo>
                  <a:lnTo>
                    <a:pt x="844897" y="275326"/>
                  </a:lnTo>
                  <a:lnTo>
                    <a:pt x="882565" y="250571"/>
                  </a:lnTo>
                  <a:lnTo>
                    <a:pt x="920802" y="226635"/>
                  </a:lnTo>
                  <a:lnTo>
                    <a:pt x="959594" y="203531"/>
                  </a:lnTo>
                  <a:lnTo>
                    <a:pt x="998929" y="181271"/>
                  </a:lnTo>
                  <a:lnTo>
                    <a:pt x="1038795" y="159868"/>
                  </a:lnTo>
                  <a:lnTo>
                    <a:pt x="1079179" y="139333"/>
                  </a:lnTo>
                  <a:lnTo>
                    <a:pt x="1120070" y="119680"/>
                  </a:lnTo>
                  <a:lnTo>
                    <a:pt x="1161455" y="100921"/>
                  </a:lnTo>
                  <a:lnTo>
                    <a:pt x="1203322" y="83067"/>
                  </a:lnTo>
                  <a:lnTo>
                    <a:pt x="1245659" y="66132"/>
                  </a:lnTo>
                  <a:lnTo>
                    <a:pt x="1288453" y="50127"/>
                  </a:lnTo>
                  <a:lnTo>
                    <a:pt x="1331692" y="35065"/>
                  </a:lnTo>
                  <a:lnTo>
                    <a:pt x="1375364" y="20959"/>
                  </a:lnTo>
                  <a:lnTo>
                    <a:pt x="1419456" y="7821"/>
                  </a:lnTo>
                  <a:lnTo>
                    <a:pt x="1448083" y="0"/>
                  </a:lnTo>
                </a:path>
              </a:pathLst>
            </a:custGeom>
            <a:ln w="50292">
              <a:solidFill>
                <a:srgbClr val="0071B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5772912"/>
              <a:ext cx="2631440" cy="535305"/>
            </a:xfrm>
            <a:custGeom>
              <a:avLst/>
              <a:gdLst/>
              <a:ahLst/>
              <a:cxnLst/>
              <a:rect l="l" t="t" r="r" b="b"/>
              <a:pathLst>
                <a:path w="2631440" h="535304">
                  <a:moveTo>
                    <a:pt x="1864995" y="496824"/>
                  </a:moveTo>
                  <a:lnTo>
                    <a:pt x="0" y="496824"/>
                  </a:lnTo>
                  <a:lnTo>
                    <a:pt x="0" y="534924"/>
                  </a:lnTo>
                  <a:lnTo>
                    <a:pt x="1864995" y="534924"/>
                  </a:lnTo>
                  <a:lnTo>
                    <a:pt x="1864995" y="496824"/>
                  </a:lnTo>
                  <a:close/>
                </a:path>
                <a:path w="2631440" h="535304">
                  <a:moveTo>
                    <a:pt x="186499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864995" y="38100"/>
                  </a:lnTo>
                  <a:lnTo>
                    <a:pt x="1864995" y="0"/>
                  </a:lnTo>
                  <a:close/>
                </a:path>
                <a:path w="2631440" h="535304">
                  <a:moveTo>
                    <a:pt x="2631440" y="252996"/>
                  </a:moveTo>
                  <a:lnTo>
                    <a:pt x="0" y="252996"/>
                  </a:lnTo>
                  <a:lnTo>
                    <a:pt x="0" y="291096"/>
                  </a:lnTo>
                  <a:lnTo>
                    <a:pt x="2631440" y="291096"/>
                  </a:lnTo>
                  <a:lnTo>
                    <a:pt x="2631440" y="252996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46281" y="6464985"/>
            <a:ext cx="1536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5" name="object 29"/>
          <p:cNvSpPr/>
          <p:nvPr/>
        </p:nvSpPr>
        <p:spPr>
          <a:xfrm>
            <a:off x="228600" y="129156"/>
            <a:ext cx="10691883" cy="1536657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   </a:t>
            </a:r>
            <a:r>
              <a:rPr lang="ru-RU" sz="24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ЛОКАЛЬНЫЕ АКТЫ,                                                      </a:t>
            </a:r>
            <a:r>
              <a:rPr lang="ru-RU" sz="20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РЕГЛАМЕНТИРУЮЩИЕ ПРОВЕДЕНИЕ МЕРОПРИЯТИЙ </a:t>
            </a:r>
          </a:p>
          <a:p>
            <a:pPr algn="ctr"/>
            <a:r>
              <a:rPr lang="ru-RU" sz="20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ПО РОДИТЕЛЬСКОМУ  КОНТРОЛЮ  ЗА  ОРГАНИЗАЦИЕЙ  ПИТАНИЯ ОБУЧАЮЩИХСЯ </a:t>
            </a:r>
          </a:p>
          <a:p>
            <a:endParaRPr lang="ru-RU" sz="3200" b="1" spc="-10" dirty="0">
              <a:solidFill>
                <a:srgbClr val="FFFFFF"/>
              </a:solidFill>
              <a:latin typeface="Arial Black" panose="020B0A04020102020204" pitchFamily="34" charset="0"/>
              <a:ea typeface="Times New Roman" panose="02020603050405020304" pitchFamily="18" charset="0"/>
              <a:cs typeface="Calibri"/>
            </a:endParaRPr>
          </a:p>
          <a:p>
            <a:endParaRPr lang="ru-RU" sz="3200" b="1" spc="-10" dirty="0" smtClean="0">
              <a:solidFill>
                <a:srgbClr val="FFFFFF"/>
              </a:solidFill>
              <a:latin typeface="Arial Black" panose="020B0A04020102020204" pitchFamily="34" charset="0"/>
              <a:ea typeface="Times New Roman" panose="02020603050405020304" pitchFamily="18" charset="0"/>
              <a:cs typeface="Calibri"/>
            </a:endParaRPr>
          </a:p>
          <a:p>
            <a:pPr marL="804545" marR="907415">
              <a:lnSpc>
                <a:spcPct val="100000"/>
              </a:lnSpc>
              <a:spcBef>
                <a:spcPts val="5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                                                                              </a:t>
            </a:r>
            <a:endParaRPr lang="ru-RU" sz="2800" dirty="0"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815" y="31376"/>
            <a:ext cx="1658256" cy="15180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33800" y="2295037"/>
            <a:ext cx="81751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Приказ «О родительском контроле за организацией питания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обучающихся МБДОУ № 22»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Положение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о родительском контроле организации питания обучающихся в 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МБДОУ № 22.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План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мероприятий по родительскому контролю за организацией горячего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питания.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Порядок доступа законных представителей обучающихся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в  МБДОУ № 22.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6904">
            <a:off x="534066" y="1763923"/>
            <a:ext cx="3100748" cy="506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71260" y="4614903"/>
            <a:ext cx="9983583" cy="2518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Для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организации эффективного родительского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контроля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питания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в МБДОУ № 22 созданы условия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для участия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родителей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законных представителей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) в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контроле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за организацией питания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обучающихся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27305" marR="22225" algn="just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i="1" spc="-5" dirty="0" smtClean="0">
                <a:solidFill>
                  <a:srgbClr val="002060"/>
                </a:solidFill>
                <a:latin typeface="Arial Narrow"/>
                <a:cs typeface="Arial Narrow"/>
              </a:rPr>
              <a:t>.</a:t>
            </a:r>
            <a:endParaRPr sz="1400" dirty="0">
              <a:solidFill>
                <a:srgbClr val="002060"/>
              </a:solidFill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i="1" spc="-10" dirty="0" smtClean="0">
                <a:latin typeface="Arial Narrow"/>
                <a:cs typeface="Arial Narrow"/>
              </a:rPr>
              <a:t>.</a:t>
            </a:r>
            <a:endParaRPr sz="1400" dirty="0">
              <a:latin typeface="Arial Narrow"/>
              <a:cs typeface="Arial Narrow"/>
            </a:endParaRPr>
          </a:p>
        </p:txBody>
      </p:sp>
      <p:grpSp>
        <p:nvGrpSpPr>
          <p:cNvPr id="4" name="object 7"/>
          <p:cNvGrpSpPr/>
          <p:nvPr/>
        </p:nvGrpSpPr>
        <p:grpSpPr>
          <a:xfrm>
            <a:off x="0" y="5093173"/>
            <a:ext cx="12217400" cy="1790064"/>
            <a:chOff x="0" y="5093173"/>
            <a:chExt cx="12217400" cy="1790064"/>
          </a:xfrm>
        </p:grpSpPr>
        <p:sp>
          <p:nvSpPr>
            <p:cNvPr id="8" name="object 8"/>
            <p:cNvSpPr/>
            <p:nvPr/>
          </p:nvSpPr>
          <p:spPr>
            <a:xfrm>
              <a:off x="10418282" y="5118319"/>
              <a:ext cx="1774189" cy="1739900"/>
            </a:xfrm>
            <a:custGeom>
              <a:avLst/>
              <a:gdLst/>
              <a:ahLst/>
              <a:cxnLst/>
              <a:rect l="l" t="t" r="r" b="b"/>
              <a:pathLst>
                <a:path w="1774190" h="1739900">
                  <a:moveTo>
                    <a:pt x="0" y="1739679"/>
                  </a:moveTo>
                  <a:lnTo>
                    <a:pt x="16216" y="1675237"/>
                  </a:lnTo>
                  <a:lnTo>
                    <a:pt x="28638" y="1630799"/>
                  </a:lnTo>
                  <a:lnTo>
                    <a:pt x="41912" y="1586722"/>
                  </a:lnTo>
                  <a:lnTo>
                    <a:pt x="56029" y="1543015"/>
                  </a:lnTo>
                  <a:lnTo>
                    <a:pt x="70978" y="1499687"/>
                  </a:lnTo>
                  <a:lnTo>
                    <a:pt x="86751" y="1456748"/>
                  </a:lnTo>
                  <a:lnTo>
                    <a:pt x="103338" y="1414207"/>
                  </a:lnTo>
                  <a:lnTo>
                    <a:pt x="120730" y="1372074"/>
                  </a:lnTo>
                  <a:lnTo>
                    <a:pt x="138918" y="1330357"/>
                  </a:lnTo>
                  <a:lnTo>
                    <a:pt x="157891" y="1289067"/>
                  </a:lnTo>
                  <a:lnTo>
                    <a:pt x="177640" y="1248213"/>
                  </a:lnTo>
                  <a:lnTo>
                    <a:pt x="198157" y="1207803"/>
                  </a:lnTo>
                  <a:lnTo>
                    <a:pt x="219431" y="1167849"/>
                  </a:lnTo>
                  <a:lnTo>
                    <a:pt x="241454" y="1128358"/>
                  </a:lnTo>
                  <a:lnTo>
                    <a:pt x="264215" y="1089340"/>
                  </a:lnTo>
                  <a:lnTo>
                    <a:pt x="287706" y="1050805"/>
                  </a:lnTo>
                  <a:lnTo>
                    <a:pt x="311916" y="1012762"/>
                  </a:lnTo>
                  <a:lnTo>
                    <a:pt x="336837" y="975221"/>
                  </a:lnTo>
                  <a:lnTo>
                    <a:pt x="362459" y="938191"/>
                  </a:lnTo>
                  <a:lnTo>
                    <a:pt x="388773" y="901680"/>
                  </a:lnTo>
                  <a:lnTo>
                    <a:pt x="415768" y="865700"/>
                  </a:lnTo>
                  <a:lnTo>
                    <a:pt x="443437" y="830258"/>
                  </a:lnTo>
                  <a:lnTo>
                    <a:pt x="471769" y="795365"/>
                  </a:lnTo>
                  <a:lnTo>
                    <a:pt x="500755" y="761030"/>
                  </a:lnTo>
                  <a:lnTo>
                    <a:pt x="530385" y="727262"/>
                  </a:lnTo>
                  <a:lnTo>
                    <a:pt x="560651" y="694071"/>
                  </a:lnTo>
                  <a:lnTo>
                    <a:pt x="591542" y="661466"/>
                  </a:lnTo>
                  <a:lnTo>
                    <a:pt x="623049" y="629456"/>
                  </a:lnTo>
                  <a:lnTo>
                    <a:pt x="655163" y="598051"/>
                  </a:lnTo>
                  <a:lnTo>
                    <a:pt x="687875" y="567260"/>
                  </a:lnTo>
                  <a:lnTo>
                    <a:pt x="721174" y="537093"/>
                  </a:lnTo>
                  <a:lnTo>
                    <a:pt x="755052" y="507559"/>
                  </a:lnTo>
                  <a:lnTo>
                    <a:pt x="789499" y="478667"/>
                  </a:lnTo>
                  <a:lnTo>
                    <a:pt x="824506" y="450427"/>
                  </a:lnTo>
                  <a:lnTo>
                    <a:pt x="860063" y="422849"/>
                  </a:lnTo>
                  <a:lnTo>
                    <a:pt x="896161" y="395940"/>
                  </a:lnTo>
                  <a:lnTo>
                    <a:pt x="932790" y="369712"/>
                  </a:lnTo>
                  <a:lnTo>
                    <a:pt x="969941" y="344173"/>
                  </a:lnTo>
                  <a:lnTo>
                    <a:pt x="1007605" y="319333"/>
                  </a:lnTo>
                  <a:lnTo>
                    <a:pt x="1045772" y="295202"/>
                  </a:lnTo>
                  <a:lnTo>
                    <a:pt x="1084433" y="271787"/>
                  </a:lnTo>
                  <a:lnTo>
                    <a:pt x="1123578" y="249100"/>
                  </a:lnTo>
                  <a:lnTo>
                    <a:pt x="1163197" y="227149"/>
                  </a:lnTo>
                  <a:lnTo>
                    <a:pt x="1203282" y="205944"/>
                  </a:lnTo>
                  <a:lnTo>
                    <a:pt x="1243824" y="185494"/>
                  </a:lnTo>
                  <a:lnTo>
                    <a:pt x="1284811" y="165808"/>
                  </a:lnTo>
                  <a:lnTo>
                    <a:pt x="1326236" y="146897"/>
                  </a:lnTo>
                  <a:lnTo>
                    <a:pt x="1368089" y="128768"/>
                  </a:lnTo>
                  <a:lnTo>
                    <a:pt x="1410360" y="111433"/>
                  </a:lnTo>
                  <a:lnTo>
                    <a:pt x="1453039" y="94899"/>
                  </a:lnTo>
                  <a:lnTo>
                    <a:pt x="1496118" y="79178"/>
                  </a:lnTo>
                  <a:lnTo>
                    <a:pt x="1539588" y="64277"/>
                  </a:lnTo>
                  <a:lnTo>
                    <a:pt x="1583437" y="50206"/>
                  </a:lnTo>
                  <a:lnTo>
                    <a:pt x="1627658" y="36975"/>
                  </a:lnTo>
                  <a:lnTo>
                    <a:pt x="1672241" y="24593"/>
                  </a:lnTo>
                  <a:lnTo>
                    <a:pt x="1717176" y="13070"/>
                  </a:lnTo>
                  <a:lnTo>
                    <a:pt x="1762454" y="2414"/>
                  </a:lnTo>
                  <a:lnTo>
                    <a:pt x="1773717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72883" y="5661849"/>
              <a:ext cx="1119505" cy="1196340"/>
            </a:xfrm>
            <a:custGeom>
              <a:avLst/>
              <a:gdLst/>
              <a:ahLst/>
              <a:cxnLst/>
              <a:rect l="l" t="t" r="r" b="b"/>
              <a:pathLst>
                <a:path w="1119504" h="1196340">
                  <a:moveTo>
                    <a:pt x="0" y="1196148"/>
                  </a:moveTo>
                  <a:lnTo>
                    <a:pt x="17039" y="1136292"/>
                  </a:lnTo>
                  <a:lnTo>
                    <a:pt x="31211" y="1092179"/>
                  </a:lnTo>
                  <a:lnTo>
                    <a:pt x="46506" y="1048590"/>
                  </a:lnTo>
                  <a:lnTo>
                    <a:pt x="62909" y="1005541"/>
                  </a:lnTo>
                  <a:lnTo>
                    <a:pt x="80401" y="963049"/>
                  </a:lnTo>
                  <a:lnTo>
                    <a:pt x="98965" y="921134"/>
                  </a:lnTo>
                  <a:lnTo>
                    <a:pt x="118585" y="879811"/>
                  </a:lnTo>
                  <a:lnTo>
                    <a:pt x="139242" y="839098"/>
                  </a:lnTo>
                  <a:lnTo>
                    <a:pt x="160919" y="799013"/>
                  </a:lnTo>
                  <a:lnTo>
                    <a:pt x="183600" y="759573"/>
                  </a:lnTo>
                  <a:lnTo>
                    <a:pt x="207267" y="720796"/>
                  </a:lnTo>
                  <a:lnTo>
                    <a:pt x="231902" y="682699"/>
                  </a:lnTo>
                  <a:lnTo>
                    <a:pt x="257489" y="645300"/>
                  </a:lnTo>
                  <a:lnTo>
                    <a:pt x="284009" y="608615"/>
                  </a:lnTo>
                  <a:lnTo>
                    <a:pt x="311447" y="572663"/>
                  </a:lnTo>
                  <a:lnTo>
                    <a:pt x="339783" y="537461"/>
                  </a:lnTo>
                  <a:lnTo>
                    <a:pt x="369002" y="503026"/>
                  </a:lnTo>
                  <a:lnTo>
                    <a:pt x="399085" y="469376"/>
                  </a:lnTo>
                  <a:lnTo>
                    <a:pt x="430016" y="436528"/>
                  </a:lnTo>
                  <a:lnTo>
                    <a:pt x="461777" y="404499"/>
                  </a:lnTo>
                  <a:lnTo>
                    <a:pt x="494351" y="373308"/>
                  </a:lnTo>
                  <a:lnTo>
                    <a:pt x="527721" y="342972"/>
                  </a:lnTo>
                  <a:lnTo>
                    <a:pt x="561869" y="313507"/>
                  </a:lnTo>
                  <a:lnTo>
                    <a:pt x="596778" y="284932"/>
                  </a:lnTo>
                  <a:lnTo>
                    <a:pt x="632430" y="257263"/>
                  </a:lnTo>
                  <a:lnTo>
                    <a:pt x="668809" y="230519"/>
                  </a:lnTo>
                  <a:lnTo>
                    <a:pt x="705898" y="204717"/>
                  </a:lnTo>
                  <a:lnTo>
                    <a:pt x="743677" y="179874"/>
                  </a:lnTo>
                  <a:lnTo>
                    <a:pt x="782132" y="156008"/>
                  </a:lnTo>
                  <a:lnTo>
                    <a:pt x="821244" y="133136"/>
                  </a:lnTo>
                  <a:lnTo>
                    <a:pt x="860995" y="111276"/>
                  </a:lnTo>
                  <a:lnTo>
                    <a:pt x="901369" y="90444"/>
                  </a:lnTo>
                  <a:lnTo>
                    <a:pt x="942349" y="70659"/>
                  </a:lnTo>
                  <a:lnTo>
                    <a:pt x="983917" y="51938"/>
                  </a:lnTo>
                  <a:lnTo>
                    <a:pt x="1026055" y="34298"/>
                  </a:lnTo>
                  <a:lnTo>
                    <a:pt x="1068747" y="17757"/>
                  </a:lnTo>
                  <a:lnTo>
                    <a:pt x="1111975" y="2333"/>
                  </a:lnTo>
                  <a:lnTo>
                    <a:pt x="1119116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3917" y="5384810"/>
              <a:ext cx="1448435" cy="1473200"/>
            </a:xfrm>
            <a:custGeom>
              <a:avLst/>
              <a:gdLst/>
              <a:ahLst/>
              <a:cxnLst/>
              <a:rect l="l" t="t" r="r" b="b"/>
              <a:pathLst>
                <a:path w="1448434" h="1473200">
                  <a:moveTo>
                    <a:pt x="0" y="1473187"/>
                  </a:moveTo>
                  <a:lnTo>
                    <a:pt x="12566" y="1426250"/>
                  </a:lnTo>
                  <a:lnTo>
                    <a:pt x="25598" y="1381795"/>
                  </a:lnTo>
                  <a:lnTo>
                    <a:pt x="39590" y="1337764"/>
                  </a:lnTo>
                  <a:lnTo>
                    <a:pt x="54529" y="1294169"/>
                  </a:lnTo>
                  <a:lnTo>
                    <a:pt x="70404" y="1251023"/>
                  </a:lnTo>
                  <a:lnTo>
                    <a:pt x="87202" y="1208338"/>
                  </a:lnTo>
                  <a:lnTo>
                    <a:pt x="104911" y="1166127"/>
                  </a:lnTo>
                  <a:lnTo>
                    <a:pt x="123518" y="1124402"/>
                  </a:lnTo>
                  <a:lnTo>
                    <a:pt x="143012" y="1083175"/>
                  </a:lnTo>
                  <a:lnTo>
                    <a:pt x="163380" y="1042458"/>
                  </a:lnTo>
                  <a:lnTo>
                    <a:pt x="184610" y="1002265"/>
                  </a:lnTo>
                  <a:lnTo>
                    <a:pt x="206689" y="962607"/>
                  </a:lnTo>
                  <a:lnTo>
                    <a:pt x="229606" y="923496"/>
                  </a:lnTo>
                  <a:lnTo>
                    <a:pt x="253347" y="884946"/>
                  </a:lnTo>
                  <a:lnTo>
                    <a:pt x="277902" y="846968"/>
                  </a:lnTo>
                  <a:lnTo>
                    <a:pt x="303256" y="809575"/>
                  </a:lnTo>
                  <a:lnTo>
                    <a:pt x="329400" y="772778"/>
                  </a:lnTo>
                  <a:lnTo>
                    <a:pt x="356319" y="736592"/>
                  </a:lnTo>
                  <a:lnTo>
                    <a:pt x="384002" y="701027"/>
                  </a:lnTo>
                  <a:lnTo>
                    <a:pt x="412436" y="666096"/>
                  </a:lnTo>
                  <a:lnTo>
                    <a:pt x="441610" y="631812"/>
                  </a:lnTo>
                  <a:lnTo>
                    <a:pt x="471511" y="598186"/>
                  </a:lnTo>
                  <a:lnTo>
                    <a:pt x="502127" y="565232"/>
                  </a:lnTo>
                  <a:lnTo>
                    <a:pt x="533445" y="532962"/>
                  </a:lnTo>
                  <a:lnTo>
                    <a:pt x="565453" y="501387"/>
                  </a:lnTo>
                  <a:lnTo>
                    <a:pt x="598139" y="470521"/>
                  </a:lnTo>
                  <a:lnTo>
                    <a:pt x="631491" y="440375"/>
                  </a:lnTo>
                  <a:lnTo>
                    <a:pt x="665496" y="410962"/>
                  </a:lnTo>
                  <a:lnTo>
                    <a:pt x="700143" y="382295"/>
                  </a:lnTo>
                  <a:lnTo>
                    <a:pt x="735419" y="354385"/>
                  </a:lnTo>
                  <a:lnTo>
                    <a:pt x="771311" y="327246"/>
                  </a:lnTo>
                  <a:lnTo>
                    <a:pt x="807808" y="300888"/>
                  </a:lnTo>
                  <a:lnTo>
                    <a:pt x="844897" y="275326"/>
                  </a:lnTo>
                  <a:lnTo>
                    <a:pt x="882565" y="250571"/>
                  </a:lnTo>
                  <a:lnTo>
                    <a:pt x="920802" y="226635"/>
                  </a:lnTo>
                  <a:lnTo>
                    <a:pt x="959594" y="203531"/>
                  </a:lnTo>
                  <a:lnTo>
                    <a:pt x="998929" y="181271"/>
                  </a:lnTo>
                  <a:lnTo>
                    <a:pt x="1038795" y="159868"/>
                  </a:lnTo>
                  <a:lnTo>
                    <a:pt x="1079179" y="139333"/>
                  </a:lnTo>
                  <a:lnTo>
                    <a:pt x="1120070" y="119680"/>
                  </a:lnTo>
                  <a:lnTo>
                    <a:pt x="1161455" y="100921"/>
                  </a:lnTo>
                  <a:lnTo>
                    <a:pt x="1203322" y="83067"/>
                  </a:lnTo>
                  <a:lnTo>
                    <a:pt x="1245659" y="66132"/>
                  </a:lnTo>
                  <a:lnTo>
                    <a:pt x="1288453" y="50127"/>
                  </a:lnTo>
                  <a:lnTo>
                    <a:pt x="1331692" y="35065"/>
                  </a:lnTo>
                  <a:lnTo>
                    <a:pt x="1375364" y="20959"/>
                  </a:lnTo>
                  <a:lnTo>
                    <a:pt x="1419456" y="7821"/>
                  </a:lnTo>
                  <a:lnTo>
                    <a:pt x="1448083" y="0"/>
                  </a:lnTo>
                </a:path>
              </a:pathLst>
            </a:custGeom>
            <a:ln w="50292">
              <a:solidFill>
                <a:srgbClr val="0071B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5772912"/>
              <a:ext cx="2631440" cy="535305"/>
            </a:xfrm>
            <a:custGeom>
              <a:avLst/>
              <a:gdLst/>
              <a:ahLst/>
              <a:cxnLst/>
              <a:rect l="l" t="t" r="r" b="b"/>
              <a:pathLst>
                <a:path w="2631440" h="535304">
                  <a:moveTo>
                    <a:pt x="1864995" y="496824"/>
                  </a:moveTo>
                  <a:lnTo>
                    <a:pt x="0" y="496824"/>
                  </a:lnTo>
                  <a:lnTo>
                    <a:pt x="0" y="534924"/>
                  </a:lnTo>
                  <a:lnTo>
                    <a:pt x="1864995" y="534924"/>
                  </a:lnTo>
                  <a:lnTo>
                    <a:pt x="1864995" y="496824"/>
                  </a:lnTo>
                  <a:close/>
                </a:path>
                <a:path w="2631440" h="535304">
                  <a:moveTo>
                    <a:pt x="186499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864995" y="38100"/>
                  </a:lnTo>
                  <a:lnTo>
                    <a:pt x="1864995" y="0"/>
                  </a:lnTo>
                  <a:close/>
                </a:path>
                <a:path w="2631440" h="535304">
                  <a:moveTo>
                    <a:pt x="2631440" y="252996"/>
                  </a:moveTo>
                  <a:lnTo>
                    <a:pt x="0" y="252996"/>
                  </a:lnTo>
                  <a:lnTo>
                    <a:pt x="0" y="291096"/>
                  </a:lnTo>
                  <a:lnTo>
                    <a:pt x="2631440" y="291096"/>
                  </a:lnTo>
                  <a:lnTo>
                    <a:pt x="2631440" y="252996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46281" y="6464985"/>
            <a:ext cx="1536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6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5" name="object 29"/>
          <p:cNvSpPr/>
          <p:nvPr/>
        </p:nvSpPr>
        <p:spPr>
          <a:xfrm>
            <a:off x="381000" y="139743"/>
            <a:ext cx="11277600" cy="1138720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marL="804545" marR="907415">
              <a:lnSpc>
                <a:spcPct val="100000"/>
              </a:lnSpc>
              <a:spcBef>
                <a:spcPts val="5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                                                                                  ЗАДАЧИ  РОДИТЕЛЬСКОГО  КОНТРОЛЯ</a:t>
            </a:r>
            <a:endParaRPr lang="ru-RU" sz="2800" dirty="0"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823" y="-49915"/>
            <a:ext cx="1658256" cy="15180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87" y="1389413"/>
            <a:ext cx="4342713" cy="34633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6800" y="1326686"/>
            <a:ext cx="8077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Повышение качества и эффективности организации питания обучающихся </a:t>
            </a:r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  в  МБДОУ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№ 22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Выявление пищевых предпочтений и их корректировка с целью формирования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                                      у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обучающихся навыков здорового питания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Подготовка предложений, направленных на улучшение системы организации 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6396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28600" y="3091354"/>
            <a:ext cx="11430000" cy="1164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22225" algn="just">
              <a:lnSpc>
                <a:spcPct val="100000"/>
              </a:lnSpc>
              <a:spcBef>
                <a:spcPts val="100"/>
              </a:spcBef>
            </a:pPr>
            <a:endParaRPr lang="ru-RU" dirty="0">
              <a:latin typeface="Arial Black" panose="020B0A04020102020204" pitchFamily="34" charset="0"/>
            </a:endParaRPr>
          </a:p>
          <a:p>
            <a:pPr marL="27305" marR="22225" algn="ctr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Организация родительского контроля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осуществляется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следующих  формах: </a:t>
            </a:r>
            <a:endParaRPr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rial Narrow"/>
            </a:endParaRPr>
          </a:p>
        </p:txBody>
      </p:sp>
      <p:grpSp>
        <p:nvGrpSpPr>
          <p:cNvPr id="4" name="object 7"/>
          <p:cNvGrpSpPr/>
          <p:nvPr/>
        </p:nvGrpSpPr>
        <p:grpSpPr>
          <a:xfrm>
            <a:off x="0" y="5093173"/>
            <a:ext cx="12217400" cy="1790064"/>
            <a:chOff x="0" y="5093173"/>
            <a:chExt cx="12217400" cy="1790064"/>
          </a:xfrm>
        </p:grpSpPr>
        <p:sp>
          <p:nvSpPr>
            <p:cNvPr id="8" name="object 8"/>
            <p:cNvSpPr/>
            <p:nvPr/>
          </p:nvSpPr>
          <p:spPr>
            <a:xfrm>
              <a:off x="10418282" y="5118319"/>
              <a:ext cx="1774189" cy="1739900"/>
            </a:xfrm>
            <a:custGeom>
              <a:avLst/>
              <a:gdLst/>
              <a:ahLst/>
              <a:cxnLst/>
              <a:rect l="l" t="t" r="r" b="b"/>
              <a:pathLst>
                <a:path w="1774190" h="1739900">
                  <a:moveTo>
                    <a:pt x="0" y="1739679"/>
                  </a:moveTo>
                  <a:lnTo>
                    <a:pt x="16216" y="1675237"/>
                  </a:lnTo>
                  <a:lnTo>
                    <a:pt x="28638" y="1630799"/>
                  </a:lnTo>
                  <a:lnTo>
                    <a:pt x="41912" y="1586722"/>
                  </a:lnTo>
                  <a:lnTo>
                    <a:pt x="56029" y="1543015"/>
                  </a:lnTo>
                  <a:lnTo>
                    <a:pt x="70978" y="1499687"/>
                  </a:lnTo>
                  <a:lnTo>
                    <a:pt x="86751" y="1456748"/>
                  </a:lnTo>
                  <a:lnTo>
                    <a:pt x="103338" y="1414207"/>
                  </a:lnTo>
                  <a:lnTo>
                    <a:pt x="120730" y="1372074"/>
                  </a:lnTo>
                  <a:lnTo>
                    <a:pt x="138918" y="1330357"/>
                  </a:lnTo>
                  <a:lnTo>
                    <a:pt x="157891" y="1289067"/>
                  </a:lnTo>
                  <a:lnTo>
                    <a:pt x="177640" y="1248213"/>
                  </a:lnTo>
                  <a:lnTo>
                    <a:pt x="198157" y="1207803"/>
                  </a:lnTo>
                  <a:lnTo>
                    <a:pt x="219431" y="1167849"/>
                  </a:lnTo>
                  <a:lnTo>
                    <a:pt x="241454" y="1128358"/>
                  </a:lnTo>
                  <a:lnTo>
                    <a:pt x="264215" y="1089340"/>
                  </a:lnTo>
                  <a:lnTo>
                    <a:pt x="287706" y="1050805"/>
                  </a:lnTo>
                  <a:lnTo>
                    <a:pt x="311916" y="1012762"/>
                  </a:lnTo>
                  <a:lnTo>
                    <a:pt x="336837" y="975221"/>
                  </a:lnTo>
                  <a:lnTo>
                    <a:pt x="362459" y="938191"/>
                  </a:lnTo>
                  <a:lnTo>
                    <a:pt x="388773" y="901680"/>
                  </a:lnTo>
                  <a:lnTo>
                    <a:pt x="415768" y="865700"/>
                  </a:lnTo>
                  <a:lnTo>
                    <a:pt x="443437" y="830258"/>
                  </a:lnTo>
                  <a:lnTo>
                    <a:pt x="471769" y="795365"/>
                  </a:lnTo>
                  <a:lnTo>
                    <a:pt x="500755" y="761030"/>
                  </a:lnTo>
                  <a:lnTo>
                    <a:pt x="530385" y="727262"/>
                  </a:lnTo>
                  <a:lnTo>
                    <a:pt x="560651" y="694071"/>
                  </a:lnTo>
                  <a:lnTo>
                    <a:pt x="591542" y="661466"/>
                  </a:lnTo>
                  <a:lnTo>
                    <a:pt x="623049" y="629456"/>
                  </a:lnTo>
                  <a:lnTo>
                    <a:pt x="655163" y="598051"/>
                  </a:lnTo>
                  <a:lnTo>
                    <a:pt x="687875" y="567260"/>
                  </a:lnTo>
                  <a:lnTo>
                    <a:pt x="721174" y="537093"/>
                  </a:lnTo>
                  <a:lnTo>
                    <a:pt x="755052" y="507559"/>
                  </a:lnTo>
                  <a:lnTo>
                    <a:pt x="789499" y="478667"/>
                  </a:lnTo>
                  <a:lnTo>
                    <a:pt x="824506" y="450427"/>
                  </a:lnTo>
                  <a:lnTo>
                    <a:pt x="860063" y="422849"/>
                  </a:lnTo>
                  <a:lnTo>
                    <a:pt x="896161" y="395940"/>
                  </a:lnTo>
                  <a:lnTo>
                    <a:pt x="932790" y="369712"/>
                  </a:lnTo>
                  <a:lnTo>
                    <a:pt x="969941" y="344173"/>
                  </a:lnTo>
                  <a:lnTo>
                    <a:pt x="1007605" y="319333"/>
                  </a:lnTo>
                  <a:lnTo>
                    <a:pt x="1045772" y="295202"/>
                  </a:lnTo>
                  <a:lnTo>
                    <a:pt x="1084433" y="271787"/>
                  </a:lnTo>
                  <a:lnTo>
                    <a:pt x="1123578" y="249100"/>
                  </a:lnTo>
                  <a:lnTo>
                    <a:pt x="1163197" y="227149"/>
                  </a:lnTo>
                  <a:lnTo>
                    <a:pt x="1203282" y="205944"/>
                  </a:lnTo>
                  <a:lnTo>
                    <a:pt x="1243824" y="185494"/>
                  </a:lnTo>
                  <a:lnTo>
                    <a:pt x="1284811" y="165808"/>
                  </a:lnTo>
                  <a:lnTo>
                    <a:pt x="1326236" y="146897"/>
                  </a:lnTo>
                  <a:lnTo>
                    <a:pt x="1368089" y="128768"/>
                  </a:lnTo>
                  <a:lnTo>
                    <a:pt x="1410360" y="111433"/>
                  </a:lnTo>
                  <a:lnTo>
                    <a:pt x="1453039" y="94899"/>
                  </a:lnTo>
                  <a:lnTo>
                    <a:pt x="1496118" y="79178"/>
                  </a:lnTo>
                  <a:lnTo>
                    <a:pt x="1539588" y="64277"/>
                  </a:lnTo>
                  <a:lnTo>
                    <a:pt x="1583437" y="50206"/>
                  </a:lnTo>
                  <a:lnTo>
                    <a:pt x="1627658" y="36975"/>
                  </a:lnTo>
                  <a:lnTo>
                    <a:pt x="1672241" y="24593"/>
                  </a:lnTo>
                  <a:lnTo>
                    <a:pt x="1717176" y="13070"/>
                  </a:lnTo>
                  <a:lnTo>
                    <a:pt x="1762454" y="2414"/>
                  </a:lnTo>
                  <a:lnTo>
                    <a:pt x="1773717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72883" y="5661849"/>
              <a:ext cx="1119505" cy="1196340"/>
            </a:xfrm>
            <a:custGeom>
              <a:avLst/>
              <a:gdLst/>
              <a:ahLst/>
              <a:cxnLst/>
              <a:rect l="l" t="t" r="r" b="b"/>
              <a:pathLst>
                <a:path w="1119504" h="1196340">
                  <a:moveTo>
                    <a:pt x="0" y="1196148"/>
                  </a:moveTo>
                  <a:lnTo>
                    <a:pt x="17039" y="1136292"/>
                  </a:lnTo>
                  <a:lnTo>
                    <a:pt x="31211" y="1092179"/>
                  </a:lnTo>
                  <a:lnTo>
                    <a:pt x="46506" y="1048590"/>
                  </a:lnTo>
                  <a:lnTo>
                    <a:pt x="62909" y="1005541"/>
                  </a:lnTo>
                  <a:lnTo>
                    <a:pt x="80401" y="963049"/>
                  </a:lnTo>
                  <a:lnTo>
                    <a:pt x="98965" y="921134"/>
                  </a:lnTo>
                  <a:lnTo>
                    <a:pt x="118585" y="879811"/>
                  </a:lnTo>
                  <a:lnTo>
                    <a:pt x="139242" y="839098"/>
                  </a:lnTo>
                  <a:lnTo>
                    <a:pt x="160919" y="799013"/>
                  </a:lnTo>
                  <a:lnTo>
                    <a:pt x="183600" y="759573"/>
                  </a:lnTo>
                  <a:lnTo>
                    <a:pt x="207267" y="720796"/>
                  </a:lnTo>
                  <a:lnTo>
                    <a:pt x="231902" y="682699"/>
                  </a:lnTo>
                  <a:lnTo>
                    <a:pt x="257489" y="645300"/>
                  </a:lnTo>
                  <a:lnTo>
                    <a:pt x="284009" y="608615"/>
                  </a:lnTo>
                  <a:lnTo>
                    <a:pt x="311447" y="572663"/>
                  </a:lnTo>
                  <a:lnTo>
                    <a:pt x="339783" y="537461"/>
                  </a:lnTo>
                  <a:lnTo>
                    <a:pt x="369002" y="503026"/>
                  </a:lnTo>
                  <a:lnTo>
                    <a:pt x="399085" y="469376"/>
                  </a:lnTo>
                  <a:lnTo>
                    <a:pt x="430016" y="436528"/>
                  </a:lnTo>
                  <a:lnTo>
                    <a:pt x="461777" y="404499"/>
                  </a:lnTo>
                  <a:lnTo>
                    <a:pt x="494351" y="373308"/>
                  </a:lnTo>
                  <a:lnTo>
                    <a:pt x="527721" y="342972"/>
                  </a:lnTo>
                  <a:lnTo>
                    <a:pt x="561869" y="313507"/>
                  </a:lnTo>
                  <a:lnTo>
                    <a:pt x="596778" y="284932"/>
                  </a:lnTo>
                  <a:lnTo>
                    <a:pt x="632430" y="257263"/>
                  </a:lnTo>
                  <a:lnTo>
                    <a:pt x="668809" y="230519"/>
                  </a:lnTo>
                  <a:lnTo>
                    <a:pt x="705898" y="204717"/>
                  </a:lnTo>
                  <a:lnTo>
                    <a:pt x="743677" y="179874"/>
                  </a:lnTo>
                  <a:lnTo>
                    <a:pt x="782132" y="156008"/>
                  </a:lnTo>
                  <a:lnTo>
                    <a:pt x="821244" y="133136"/>
                  </a:lnTo>
                  <a:lnTo>
                    <a:pt x="860995" y="111276"/>
                  </a:lnTo>
                  <a:lnTo>
                    <a:pt x="901369" y="90444"/>
                  </a:lnTo>
                  <a:lnTo>
                    <a:pt x="942349" y="70659"/>
                  </a:lnTo>
                  <a:lnTo>
                    <a:pt x="983917" y="51938"/>
                  </a:lnTo>
                  <a:lnTo>
                    <a:pt x="1026055" y="34298"/>
                  </a:lnTo>
                  <a:lnTo>
                    <a:pt x="1068747" y="17757"/>
                  </a:lnTo>
                  <a:lnTo>
                    <a:pt x="1111975" y="2333"/>
                  </a:lnTo>
                  <a:lnTo>
                    <a:pt x="1119116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3917" y="5384810"/>
              <a:ext cx="1448435" cy="1473200"/>
            </a:xfrm>
            <a:custGeom>
              <a:avLst/>
              <a:gdLst/>
              <a:ahLst/>
              <a:cxnLst/>
              <a:rect l="l" t="t" r="r" b="b"/>
              <a:pathLst>
                <a:path w="1448434" h="1473200">
                  <a:moveTo>
                    <a:pt x="0" y="1473187"/>
                  </a:moveTo>
                  <a:lnTo>
                    <a:pt x="12566" y="1426250"/>
                  </a:lnTo>
                  <a:lnTo>
                    <a:pt x="25598" y="1381795"/>
                  </a:lnTo>
                  <a:lnTo>
                    <a:pt x="39590" y="1337764"/>
                  </a:lnTo>
                  <a:lnTo>
                    <a:pt x="54529" y="1294169"/>
                  </a:lnTo>
                  <a:lnTo>
                    <a:pt x="70404" y="1251023"/>
                  </a:lnTo>
                  <a:lnTo>
                    <a:pt x="87202" y="1208338"/>
                  </a:lnTo>
                  <a:lnTo>
                    <a:pt x="104911" y="1166127"/>
                  </a:lnTo>
                  <a:lnTo>
                    <a:pt x="123518" y="1124402"/>
                  </a:lnTo>
                  <a:lnTo>
                    <a:pt x="143012" y="1083175"/>
                  </a:lnTo>
                  <a:lnTo>
                    <a:pt x="163380" y="1042458"/>
                  </a:lnTo>
                  <a:lnTo>
                    <a:pt x="184610" y="1002265"/>
                  </a:lnTo>
                  <a:lnTo>
                    <a:pt x="206689" y="962607"/>
                  </a:lnTo>
                  <a:lnTo>
                    <a:pt x="229606" y="923496"/>
                  </a:lnTo>
                  <a:lnTo>
                    <a:pt x="253347" y="884946"/>
                  </a:lnTo>
                  <a:lnTo>
                    <a:pt x="277902" y="846968"/>
                  </a:lnTo>
                  <a:lnTo>
                    <a:pt x="303256" y="809575"/>
                  </a:lnTo>
                  <a:lnTo>
                    <a:pt x="329400" y="772778"/>
                  </a:lnTo>
                  <a:lnTo>
                    <a:pt x="356319" y="736592"/>
                  </a:lnTo>
                  <a:lnTo>
                    <a:pt x="384002" y="701027"/>
                  </a:lnTo>
                  <a:lnTo>
                    <a:pt x="412436" y="666096"/>
                  </a:lnTo>
                  <a:lnTo>
                    <a:pt x="441610" y="631812"/>
                  </a:lnTo>
                  <a:lnTo>
                    <a:pt x="471511" y="598186"/>
                  </a:lnTo>
                  <a:lnTo>
                    <a:pt x="502127" y="565232"/>
                  </a:lnTo>
                  <a:lnTo>
                    <a:pt x="533445" y="532962"/>
                  </a:lnTo>
                  <a:lnTo>
                    <a:pt x="565453" y="501387"/>
                  </a:lnTo>
                  <a:lnTo>
                    <a:pt x="598139" y="470521"/>
                  </a:lnTo>
                  <a:lnTo>
                    <a:pt x="631491" y="440375"/>
                  </a:lnTo>
                  <a:lnTo>
                    <a:pt x="665496" y="410962"/>
                  </a:lnTo>
                  <a:lnTo>
                    <a:pt x="700143" y="382295"/>
                  </a:lnTo>
                  <a:lnTo>
                    <a:pt x="735419" y="354385"/>
                  </a:lnTo>
                  <a:lnTo>
                    <a:pt x="771311" y="327246"/>
                  </a:lnTo>
                  <a:lnTo>
                    <a:pt x="807808" y="300888"/>
                  </a:lnTo>
                  <a:lnTo>
                    <a:pt x="844897" y="275326"/>
                  </a:lnTo>
                  <a:lnTo>
                    <a:pt x="882565" y="250571"/>
                  </a:lnTo>
                  <a:lnTo>
                    <a:pt x="920802" y="226635"/>
                  </a:lnTo>
                  <a:lnTo>
                    <a:pt x="959594" y="203531"/>
                  </a:lnTo>
                  <a:lnTo>
                    <a:pt x="998929" y="181271"/>
                  </a:lnTo>
                  <a:lnTo>
                    <a:pt x="1038795" y="159868"/>
                  </a:lnTo>
                  <a:lnTo>
                    <a:pt x="1079179" y="139333"/>
                  </a:lnTo>
                  <a:lnTo>
                    <a:pt x="1120070" y="119680"/>
                  </a:lnTo>
                  <a:lnTo>
                    <a:pt x="1161455" y="100921"/>
                  </a:lnTo>
                  <a:lnTo>
                    <a:pt x="1203322" y="83067"/>
                  </a:lnTo>
                  <a:lnTo>
                    <a:pt x="1245659" y="66132"/>
                  </a:lnTo>
                  <a:lnTo>
                    <a:pt x="1288453" y="50127"/>
                  </a:lnTo>
                  <a:lnTo>
                    <a:pt x="1331692" y="35065"/>
                  </a:lnTo>
                  <a:lnTo>
                    <a:pt x="1375364" y="20959"/>
                  </a:lnTo>
                  <a:lnTo>
                    <a:pt x="1419456" y="7821"/>
                  </a:lnTo>
                  <a:lnTo>
                    <a:pt x="1448083" y="0"/>
                  </a:lnTo>
                </a:path>
              </a:pathLst>
            </a:custGeom>
            <a:ln w="50292">
              <a:solidFill>
                <a:srgbClr val="0071B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5772912"/>
              <a:ext cx="2631440" cy="535305"/>
            </a:xfrm>
            <a:custGeom>
              <a:avLst/>
              <a:gdLst/>
              <a:ahLst/>
              <a:cxnLst/>
              <a:rect l="l" t="t" r="r" b="b"/>
              <a:pathLst>
                <a:path w="2631440" h="535304">
                  <a:moveTo>
                    <a:pt x="1864995" y="496824"/>
                  </a:moveTo>
                  <a:lnTo>
                    <a:pt x="0" y="496824"/>
                  </a:lnTo>
                  <a:lnTo>
                    <a:pt x="0" y="534924"/>
                  </a:lnTo>
                  <a:lnTo>
                    <a:pt x="1864995" y="534924"/>
                  </a:lnTo>
                  <a:lnTo>
                    <a:pt x="1864995" y="496824"/>
                  </a:lnTo>
                  <a:close/>
                </a:path>
                <a:path w="2631440" h="535304">
                  <a:moveTo>
                    <a:pt x="186499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864995" y="38100"/>
                  </a:lnTo>
                  <a:lnTo>
                    <a:pt x="1864995" y="0"/>
                  </a:lnTo>
                  <a:close/>
                </a:path>
                <a:path w="2631440" h="535304">
                  <a:moveTo>
                    <a:pt x="2631440" y="252996"/>
                  </a:moveTo>
                  <a:lnTo>
                    <a:pt x="0" y="252996"/>
                  </a:lnTo>
                  <a:lnTo>
                    <a:pt x="0" y="291096"/>
                  </a:lnTo>
                  <a:lnTo>
                    <a:pt x="2631440" y="291096"/>
                  </a:lnTo>
                  <a:lnTo>
                    <a:pt x="2631440" y="252996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46281" y="6464985"/>
            <a:ext cx="1536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5" name="object 29"/>
          <p:cNvSpPr/>
          <p:nvPr/>
        </p:nvSpPr>
        <p:spPr>
          <a:xfrm>
            <a:off x="228600" y="219666"/>
            <a:ext cx="11147329" cy="1513112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marL="804545" marR="907415">
              <a:lnSpc>
                <a:spcPct val="100000"/>
              </a:lnSpc>
              <a:spcBef>
                <a:spcPts val="5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                                                                                     ПОРЯДОК ПРОВЕДЕНИЯ МЕРОПРИЯТИЙ</a:t>
            </a:r>
          </a:p>
          <a:p>
            <a:pPr marL="804545" marR="907415">
              <a:lnSpc>
                <a:spcPct val="100000"/>
              </a:lnSpc>
              <a:spcBef>
                <a:spcPts val="5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ПО РОДИТЕЛЬСКОМУ  КОНТРОЛЮ</a:t>
            </a:r>
            <a:endParaRPr lang="ru-RU" sz="2800" dirty="0"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823" y="-49915"/>
            <a:ext cx="1658256" cy="15180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93586" y="1599640"/>
            <a:ext cx="2155051" cy="77275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4157" y="1929939"/>
            <a:ext cx="11658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" marR="22225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Порядок проведения мероприятий по родительскому контролю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              за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организацией питания обучающихся, в том числе порядок доступа участников контроля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в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помещения для приема пищи,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регламентирован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локальными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нормативными  актами МБДОУ № 22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43058" y="4723090"/>
            <a:ext cx="266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Анкетирование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родителей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законных </a:t>
            </a:r>
            <a:endParaRPr lang="ru-RU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представителей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)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81800" y="4537842"/>
            <a:ext cx="3200400" cy="2003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" marR="22225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Участие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родителей </a:t>
            </a:r>
            <a:endParaRPr lang="ru-RU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7305" marR="22225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законных </a:t>
            </a:r>
            <a:endParaRPr lang="ru-RU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7305" marR="22225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представителей) </a:t>
            </a:r>
          </a:p>
          <a:p>
            <a:pPr marL="27305" marR="22225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работе </a:t>
            </a:r>
            <a:endParaRPr lang="ru-RU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7305" marR="22225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о</a:t>
            </a:r>
            <a:r>
              <a:rPr lang="ru-RU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бщесадовых</a:t>
            </a:r>
            <a:endParaRPr lang="ru-RU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7305" marR="22225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комиссий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406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-4572000" y="1525902"/>
            <a:ext cx="1087247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22225" algn="just">
              <a:lnSpc>
                <a:spcPct val="100000"/>
              </a:lnSpc>
              <a:spcBef>
                <a:spcPts val="100"/>
              </a:spcBef>
            </a:pPr>
            <a:r>
              <a:rPr sz="1400" i="1" spc="-5" dirty="0" smtClean="0">
                <a:solidFill>
                  <a:srgbClr val="212121"/>
                </a:solidFill>
                <a:latin typeface="Arial Narrow"/>
                <a:cs typeface="Arial Narrow"/>
              </a:rPr>
              <a:t>.</a:t>
            </a:r>
            <a:endParaRPr sz="1400" dirty="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i="1" spc="-5" dirty="0" smtClean="0">
                <a:solidFill>
                  <a:srgbClr val="002060"/>
                </a:solidFill>
                <a:latin typeface="Arial Narrow"/>
                <a:cs typeface="Arial Narrow"/>
              </a:rPr>
              <a:t>.</a:t>
            </a:r>
            <a:endParaRPr sz="1400" dirty="0">
              <a:solidFill>
                <a:srgbClr val="002060"/>
              </a:solidFill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i="1" spc="-10" dirty="0" smtClean="0">
                <a:latin typeface="Arial Narrow"/>
                <a:cs typeface="Arial Narrow"/>
              </a:rPr>
              <a:t>.</a:t>
            </a:r>
            <a:endParaRPr sz="1400" dirty="0">
              <a:latin typeface="Arial Narrow"/>
              <a:cs typeface="Arial Narrow"/>
            </a:endParaRPr>
          </a:p>
        </p:txBody>
      </p:sp>
      <p:grpSp>
        <p:nvGrpSpPr>
          <p:cNvPr id="4" name="object 7"/>
          <p:cNvGrpSpPr/>
          <p:nvPr/>
        </p:nvGrpSpPr>
        <p:grpSpPr>
          <a:xfrm>
            <a:off x="0" y="5093173"/>
            <a:ext cx="12217400" cy="1790064"/>
            <a:chOff x="0" y="5093173"/>
            <a:chExt cx="12217400" cy="1790064"/>
          </a:xfrm>
        </p:grpSpPr>
        <p:sp>
          <p:nvSpPr>
            <p:cNvPr id="8" name="object 8"/>
            <p:cNvSpPr/>
            <p:nvPr/>
          </p:nvSpPr>
          <p:spPr>
            <a:xfrm>
              <a:off x="10418282" y="5118319"/>
              <a:ext cx="1774189" cy="1739900"/>
            </a:xfrm>
            <a:custGeom>
              <a:avLst/>
              <a:gdLst/>
              <a:ahLst/>
              <a:cxnLst/>
              <a:rect l="l" t="t" r="r" b="b"/>
              <a:pathLst>
                <a:path w="1774190" h="1739900">
                  <a:moveTo>
                    <a:pt x="0" y="1739679"/>
                  </a:moveTo>
                  <a:lnTo>
                    <a:pt x="16216" y="1675237"/>
                  </a:lnTo>
                  <a:lnTo>
                    <a:pt x="28638" y="1630799"/>
                  </a:lnTo>
                  <a:lnTo>
                    <a:pt x="41912" y="1586722"/>
                  </a:lnTo>
                  <a:lnTo>
                    <a:pt x="56029" y="1543015"/>
                  </a:lnTo>
                  <a:lnTo>
                    <a:pt x="70978" y="1499687"/>
                  </a:lnTo>
                  <a:lnTo>
                    <a:pt x="86751" y="1456748"/>
                  </a:lnTo>
                  <a:lnTo>
                    <a:pt x="103338" y="1414207"/>
                  </a:lnTo>
                  <a:lnTo>
                    <a:pt x="120730" y="1372074"/>
                  </a:lnTo>
                  <a:lnTo>
                    <a:pt x="138918" y="1330357"/>
                  </a:lnTo>
                  <a:lnTo>
                    <a:pt x="157891" y="1289067"/>
                  </a:lnTo>
                  <a:lnTo>
                    <a:pt x="177640" y="1248213"/>
                  </a:lnTo>
                  <a:lnTo>
                    <a:pt x="198157" y="1207803"/>
                  </a:lnTo>
                  <a:lnTo>
                    <a:pt x="219431" y="1167849"/>
                  </a:lnTo>
                  <a:lnTo>
                    <a:pt x="241454" y="1128358"/>
                  </a:lnTo>
                  <a:lnTo>
                    <a:pt x="264215" y="1089340"/>
                  </a:lnTo>
                  <a:lnTo>
                    <a:pt x="287706" y="1050805"/>
                  </a:lnTo>
                  <a:lnTo>
                    <a:pt x="311916" y="1012762"/>
                  </a:lnTo>
                  <a:lnTo>
                    <a:pt x="336837" y="975221"/>
                  </a:lnTo>
                  <a:lnTo>
                    <a:pt x="362459" y="938191"/>
                  </a:lnTo>
                  <a:lnTo>
                    <a:pt x="388773" y="901680"/>
                  </a:lnTo>
                  <a:lnTo>
                    <a:pt x="415768" y="865700"/>
                  </a:lnTo>
                  <a:lnTo>
                    <a:pt x="443437" y="830258"/>
                  </a:lnTo>
                  <a:lnTo>
                    <a:pt x="471769" y="795365"/>
                  </a:lnTo>
                  <a:lnTo>
                    <a:pt x="500755" y="761030"/>
                  </a:lnTo>
                  <a:lnTo>
                    <a:pt x="530385" y="727262"/>
                  </a:lnTo>
                  <a:lnTo>
                    <a:pt x="560651" y="694071"/>
                  </a:lnTo>
                  <a:lnTo>
                    <a:pt x="591542" y="661466"/>
                  </a:lnTo>
                  <a:lnTo>
                    <a:pt x="623049" y="629456"/>
                  </a:lnTo>
                  <a:lnTo>
                    <a:pt x="655163" y="598051"/>
                  </a:lnTo>
                  <a:lnTo>
                    <a:pt x="687875" y="567260"/>
                  </a:lnTo>
                  <a:lnTo>
                    <a:pt x="721174" y="537093"/>
                  </a:lnTo>
                  <a:lnTo>
                    <a:pt x="755052" y="507559"/>
                  </a:lnTo>
                  <a:lnTo>
                    <a:pt x="789499" y="478667"/>
                  </a:lnTo>
                  <a:lnTo>
                    <a:pt x="824506" y="450427"/>
                  </a:lnTo>
                  <a:lnTo>
                    <a:pt x="860063" y="422849"/>
                  </a:lnTo>
                  <a:lnTo>
                    <a:pt x="896161" y="395940"/>
                  </a:lnTo>
                  <a:lnTo>
                    <a:pt x="932790" y="369712"/>
                  </a:lnTo>
                  <a:lnTo>
                    <a:pt x="969941" y="344173"/>
                  </a:lnTo>
                  <a:lnTo>
                    <a:pt x="1007605" y="319333"/>
                  </a:lnTo>
                  <a:lnTo>
                    <a:pt x="1045772" y="295202"/>
                  </a:lnTo>
                  <a:lnTo>
                    <a:pt x="1084433" y="271787"/>
                  </a:lnTo>
                  <a:lnTo>
                    <a:pt x="1123578" y="249100"/>
                  </a:lnTo>
                  <a:lnTo>
                    <a:pt x="1163197" y="227149"/>
                  </a:lnTo>
                  <a:lnTo>
                    <a:pt x="1203282" y="205944"/>
                  </a:lnTo>
                  <a:lnTo>
                    <a:pt x="1243824" y="185494"/>
                  </a:lnTo>
                  <a:lnTo>
                    <a:pt x="1284811" y="165808"/>
                  </a:lnTo>
                  <a:lnTo>
                    <a:pt x="1326236" y="146897"/>
                  </a:lnTo>
                  <a:lnTo>
                    <a:pt x="1368089" y="128768"/>
                  </a:lnTo>
                  <a:lnTo>
                    <a:pt x="1410360" y="111433"/>
                  </a:lnTo>
                  <a:lnTo>
                    <a:pt x="1453039" y="94899"/>
                  </a:lnTo>
                  <a:lnTo>
                    <a:pt x="1496118" y="79178"/>
                  </a:lnTo>
                  <a:lnTo>
                    <a:pt x="1539588" y="64277"/>
                  </a:lnTo>
                  <a:lnTo>
                    <a:pt x="1583437" y="50206"/>
                  </a:lnTo>
                  <a:lnTo>
                    <a:pt x="1627658" y="36975"/>
                  </a:lnTo>
                  <a:lnTo>
                    <a:pt x="1672241" y="24593"/>
                  </a:lnTo>
                  <a:lnTo>
                    <a:pt x="1717176" y="13070"/>
                  </a:lnTo>
                  <a:lnTo>
                    <a:pt x="1762454" y="2414"/>
                  </a:lnTo>
                  <a:lnTo>
                    <a:pt x="1773717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72883" y="5661849"/>
              <a:ext cx="1119505" cy="1196340"/>
            </a:xfrm>
            <a:custGeom>
              <a:avLst/>
              <a:gdLst/>
              <a:ahLst/>
              <a:cxnLst/>
              <a:rect l="l" t="t" r="r" b="b"/>
              <a:pathLst>
                <a:path w="1119504" h="1196340">
                  <a:moveTo>
                    <a:pt x="0" y="1196148"/>
                  </a:moveTo>
                  <a:lnTo>
                    <a:pt x="17039" y="1136292"/>
                  </a:lnTo>
                  <a:lnTo>
                    <a:pt x="31211" y="1092179"/>
                  </a:lnTo>
                  <a:lnTo>
                    <a:pt x="46506" y="1048590"/>
                  </a:lnTo>
                  <a:lnTo>
                    <a:pt x="62909" y="1005541"/>
                  </a:lnTo>
                  <a:lnTo>
                    <a:pt x="80401" y="963049"/>
                  </a:lnTo>
                  <a:lnTo>
                    <a:pt x="98965" y="921134"/>
                  </a:lnTo>
                  <a:lnTo>
                    <a:pt x="118585" y="879811"/>
                  </a:lnTo>
                  <a:lnTo>
                    <a:pt x="139242" y="839098"/>
                  </a:lnTo>
                  <a:lnTo>
                    <a:pt x="160919" y="799013"/>
                  </a:lnTo>
                  <a:lnTo>
                    <a:pt x="183600" y="759573"/>
                  </a:lnTo>
                  <a:lnTo>
                    <a:pt x="207267" y="720796"/>
                  </a:lnTo>
                  <a:lnTo>
                    <a:pt x="231902" y="682699"/>
                  </a:lnTo>
                  <a:lnTo>
                    <a:pt x="257489" y="645300"/>
                  </a:lnTo>
                  <a:lnTo>
                    <a:pt x="284009" y="608615"/>
                  </a:lnTo>
                  <a:lnTo>
                    <a:pt x="311447" y="572663"/>
                  </a:lnTo>
                  <a:lnTo>
                    <a:pt x="339783" y="537461"/>
                  </a:lnTo>
                  <a:lnTo>
                    <a:pt x="369002" y="503026"/>
                  </a:lnTo>
                  <a:lnTo>
                    <a:pt x="399085" y="469376"/>
                  </a:lnTo>
                  <a:lnTo>
                    <a:pt x="430016" y="436528"/>
                  </a:lnTo>
                  <a:lnTo>
                    <a:pt x="461777" y="404499"/>
                  </a:lnTo>
                  <a:lnTo>
                    <a:pt x="494351" y="373308"/>
                  </a:lnTo>
                  <a:lnTo>
                    <a:pt x="527721" y="342972"/>
                  </a:lnTo>
                  <a:lnTo>
                    <a:pt x="561869" y="313507"/>
                  </a:lnTo>
                  <a:lnTo>
                    <a:pt x="596778" y="284932"/>
                  </a:lnTo>
                  <a:lnTo>
                    <a:pt x="632430" y="257263"/>
                  </a:lnTo>
                  <a:lnTo>
                    <a:pt x="668809" y="230519"/>
                  </a:lnTo>
                  <a:lnTo>
                    <a:pt x="705898" y="204717"/>
                  </a:lnTo>
                  <a:lnTo>
                    <a:pt x="743677" y="179874"/>
                  </a:lnTo>
                  <a:lnTo>
                    <a:pt x="782132" y="156008"/>
                  </a:lnTo>
                  <a:lnTo>
                    <a:pt x="821244" y="133136"/>
                  </a:lnTo>
                  <a:lnTo>
                    <a:pt x="860995" y="111276"/>
                  </a:lnTo>
                  <a:lnTo>
                    <a:pt x="901369" y="90444"/>
                  </a:lnTo>
                  <a:lnTo>
                    <a:pt x="942349" y="70659"/>
                  </a:lnTo>
                  <a:lnTo>
                    <a:pt x="983917" y="51938"/>
                  </a:lnTo>
                  <a:lnTo>
                    <a:pt x="1026055" y="34298"/>
                  </a:lnTo>
                  <a:lnTo>
                    <a:pt x="1068747" y="17757"/>
                  </a:lnTo>
                  <a:lnTo>
                    <a:pt x="1111975" y="2333"/>
                  </a:lnTo>
                  <a:lnTo>
                    <a:pt x="1119116" y="0"/>
                  </a:lnTo>
                </a:path>
              </a:pathLst>
            </a:custGeom>
            <a:ln w="50292">
              <a:solidFill>
                <a:srgbClr val="1B31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3917" y="5384810"/>
              <a:ext cx="1448435" cy="1473200"/>
            </a:xfrm>
            <a:custGeom>
              <a:avLst/>
              <a:gdLst/>
              <a:ahLst/>
              <a:cxnLst/>
              <a:rect l="l" t="t" r="r" b="b"/>
              <a:pathLst>
                <a:path w="1448434" h="1473200">
                  <a:moveTo>
                    <a:pt x="0" y="1473187"/>
                  </a:moveTo>
                  <a:lnTo>
                    <a:pt x="12566" y="1426250"/>
                  </a:lnTo>
                  <a:lnTo>
                    <a:pt x="25598" y="1381795"/>
                  </a:lnTo>
                  <a:lnTo>
                    <a:pt x="39590" y="1337764"/>
                  </a:lnTo>
                  <a:lnTo>
                    <a:pt x="54529" y="1294169"/>
                  </a:lnTo>
                  <a:lnTo>
                    <a:pt x="70404" y="1251023"/>
                  </a:lnTo>
                  <a:lnTo>
                    <a:pt x="87202" y="1208338"/>
                  </a:lnTo>
                  <a:lnTo>
                    <a:pt x="104911" y="1166127"/>
                  </a:lnTo>
                  <a:lnTo>
                    <a:pt x="123518" y="1124402"/>
                  </a:lnTo>
                  <a:lnTo>
                    <a:pt x="143012" y="1083175"/>
                  </a:lnTo>
                  <a:lnTo>
                    <a:pt x="163380" y="1042458"/>
                  </a:lnTo>
                  <a:lnTo>
                    <a:pt x="184610" y="1002265"/>
                  </a:lnTo>
                  <a:lnTo>
                    <a:pt x="206689" y="962607"/>
                  </a:lnTo>
                  <a:lnTo>
                    <a:pt x="229606" y="923496"/>
                  </a:lnTo>
                  <a:lnTo>
                    <a:pt x="253347" y="884946"/>
                  </a:lnTo>
                  <a:lnTo>
                    <a:pt x="277902" y="846968"/>
                  </a:lnTo>
                  <a:lnTo>
                    <a:pt x="303256" y="809575"/>
                  </a:lnTo>
                  <a:lnTo>
                    <a:pt x="329400" y="772778"/>
                  </a:lnTo>
                  <a:lnTo>
                    <a:pt x="356319" y="736592"/>
                  </a:lnTo>
                  <a:lnTo>
                    <a:pt x="384002" y="701027"/>
                  </a:lnTo>
                  <a:lnTo>
                    <a:pt x="412436" y="666096"/>
                  </a:lnTo>
                  <a:lnTo>
                    <a:pt x="441610" y="631812"/>
                  </a:lnTo>
                  <a:lnTo>
                    <a:pt x="471511" y="598186"/>
                  </a:lnTo>
                  <a:lnTo>
                    <a:pt x="502127" y="565232"/>
                  </a:lnTo>
                  <a:lnTo>
                    <a:pt x="533445" y="532962"/>
                  </a:lnTo>
                  <a:lnTo>
                    <a:pt x="565453" y="501387"/>
                  </a:lnTo>
                  <a:lnTo>
                    <a:pt x="598139" y="470521"/>
                  </a:lnTo>
                  <a:lnTo>
                    <a:pt x="631491" y="440375"/>
                  </a:lnTo>
                  <a:lnTo>
                    <a:pt x="665496" y="410962"/>
                  </a:lnTo>
                  <a:lnTo>
                    <a:pt x="700143" y="382295"/>
                  </a:lnTo>
                  <a:lnTo>
                    <a:pt x="735419" y="354385"/>
                  </a:lnTo>
                  <a:lnTo>
                    <a:pt x="771311" y="327246"/>
                  </a:lnTo>
                  <a:lnTo>
                    <a:pt x="807808" y="300888"/>
                  </a:lnTo>
                  <a:lnTo>
                    <a:pt x="844897" y="275326"/>
                  </a:lnTo>
                  <a:lnTo>
                    <a:pt x="882565" y="250571"/>
                  </a:lnTo>
                  <a:lnTo>
                    <a:pt x="920802" y="226635"/>
                  </a:lnTo>
                  <a:lnTo>
                    <a:pt x="959594" y="203531"/>
                  </a:lnTo>
                  <a:lnTo>
                    <a:pt x="998929" y="181271"/>
                  </a:lnTo>
                  <a:lnTo>
                    <a:pt x="1038795" y="159868"/>
                  </a:lnTo>
                  <a:lnTo>
                    <a:pt x="1079179" y="139333"/>
                  </a:lnTo>
                  <a:lnTo>
                    <a:pt x="1120070" y="119680"/>
                  </a:lnTo>
                  <a:lnTo>
                    <a:pt x="1161455" y="100921"/>
                  </a:lnTo>
                  <a:lnTo>
                    <a:pt x="1203322" y="83067"/>
                  </a:lnTo>
                  <a:lnTo>
                    <a:pt x="1245659" y="66132"/>
                  </a:lnTo>
                  <a:lnTo>
                    <a:pt x="1288453" y="50127"/>
                  </a:lnTo>
                  <a:lnTo>
                    <a:pt x="1331692" y="35065"/>
                  </a:lnTo>
                  <a:lnTo>
                    <a:pt x="1375364" y="20959"/>
                  </a:lnTo>
                  <a:lnTo>
                    <a:pt x="1419456" y="7821"/>
                  </a:lnTo>
                  <a:lnTo>
                    <a:pt x="1448083" y="0"/>
                  </a:lnTo>
                </a:path>
              </a:pathLst>
            </a:custGeom>
            <a:ln w="50292">
              <a:solidFill>
                <a:srgbClr val="0071B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5772912"/>
              <a:ext cx="2631440" cy="535305"/>
            </a:xfrm>
            <a:custGeom>
              <a:avLst/>
              <a:gdLst/>
              <a:ahLst/>
              <a:cxnLst/>
              <a:rect l="l" t="t" r="r" b="b"/>
              <a:pathLst>
                <a:path w="2631440" h="535304">
                  <a:moveTo>
                    <a:pt x="1864995" y="496824"/>
                  </a:moveTo>
                  <a:lnTo>
                    <a:pt x="0" y="496824"/>
                  </a:lnTo>
                  <a:lnTo>
                    <a:pt x="0" y="534924"/>
                  </a:lnTo>
                  <a:lnTo>
                    <a:pt x="1864995" y="534924"/>
                  </a:lnTo>
                  <a:lnTo>
                    <a:pt x="1864995" y="496824"/>
                  </a:lnTo>
                  <a:close/>
                </a:path>
                <a:path w="2631440" h="535304">
                  <a:moveTo>
                    <a:pt x="186499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864995" y="38100"/>
                  </a:lnTo>
                  <a:lnTo>
                    <a:pt x="1864995" y="0"/>
                  </a:lnTo>
                  <a:close/>
                </a:path>
                <a:path w="2631440" h="535304">
                  <a:moveTo>
                    <a:pt x="2631440" y="252996"/>
                  </a:moveTo>
                  <a:lnTo>
                    <a:pt x="0" y="252996"/>
                  </a:lnTo>
                  <a:lnTo>
                    <a:pt x="0" y="291096"/>
                  </a:lnTo>
                  <a:lnTo>
                    <a:pt x="2631440" y="291096"/>
                  </a:lnTo>
                  <a:lnTo>
                    <a:pt x="2631440" y="252996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46281" y="6464985"/>
            <a:ext cx="1536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8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5" name="object 29"/>
          <p:cNvSpPr/>
          <p:nvPr/>
        </p:nvSpPr>
        <p:spPr>
          <a:xfrm>
            <a:off x="465066" y="167263"/>
            <a:ext cx="8232703" cy="1304480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marL="804545" marR="907415" algn="ctr">
              <a:lnSpc>
                <a:spcPct val="100000"/>
              </a:lnSpc>
              <a:spcBef>
                <a:spcPts val="5"/>
              </a:spcBef>
            </a:pPr>
            <a:r>
              <a:rPr lang="ru-RU" sz="3200" spc="-10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ru-RU" sz="2000" spc="-10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СИСТЕМА ОРГАНИЗАЦИИ ПИТАНИЯ  ОБУЧАЮЩИХСЯ НА ОСНОВЕ РЕЗУЛЬТАТОВ  РОДИТЕЛЬСКОГО </a:t>
            </a:r>
            <a:r>
              <a:rPr lang="ru-RU" sz="2000" spc="-10" dirty="0" smtClean="0">
                <a:solidFill>
                  <a:srgbClr val="FFFFFF"/>
                </a:solidFill>
                <a:latin typeface="Arial Black" panose="020B0A04020102020204" pitchFamily="34" charset="0"/>
                <a:cs typeface="Calibri"/>
              </a:rPr>
              <a:t>КОНТРОЛЯ</a:t>
            </a:r>
            <a:endParaRPr lang="ru-RU" sz="2000" dirty="0"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21831"/>
          <a:stretch/>
        </p:blipFill>
        <p:spPr>
          <a:xfrm>
            <a:off x="4276194" y="1564258"/>
            <a:ext cx="2888271" cy="12193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t="39026"/>
          <a:stretch/>
        </p:blipFill>
        <p:spPr>
          <a:xfrm>
            <a:off x="7892453" y="4744892"/>
            <a:ext cx="3604121" cy="15868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-1838" t="-3961" r="37302" b="16823"/>
          <a:stretch/>
        </p:blipFill>
        <p:spPr>
          <a:xfrm>
            <a:off x="390883" y="4840305"/>
            <a:ext cx="3372653" cy="16764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t="20654"/>
          <a:stretch/>
        </p:blipFill>
        <p:spPr>
          <a:xfrm>
            <a:off x="7846983" y="2514600"/>
            <a:ext cx="3338077" cy="14305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b="38352"/>
          <a:stretch/>
        </p:blipFill>
        <p:spPr>
          <a:xfrm>
            <a:off x="539405" y="2370087"/>
            <a:ext cx="3093120" cy="159231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429252" y="1713492"/>
            <a:ext cx="25022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Экспресс – анализ примерного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двухнедельного меню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914321" y="2732988"/>
            <a:ext cx="30829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Родительский </a:t>
            </a: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мониторинг организации </a:t>
            </a:r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питания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в ДОО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30566" y="4976706"/>
            <a:ext cx="6127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Анализ </a:t>
            </a: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полученных </a:t>
            </a:r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данных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и разработка предложений,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включая предложения </a:t>
            </a:r>
            <a:endParaRPr lang="ru-RU" sz="16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п</a:t>
            </a:r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 замене </a:t>
            </a: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блюд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897846" y="518208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Дегустация новых блюд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с участием </a:t>
            </a:r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родителей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29823" y="2814522"/>
            <a:ext cx="2409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Внедрение </a:t>
            </a: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новых </a:t>
            </a:r>
            <a:endParaRPr lang="ru-RU" sz="16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блюд </a:t>
            </a: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в </a:t>
            </a:r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меню</a:t>
            </a:r>
            <a:r>
              <a:rPr lang="ru-RU" sz="1600" dirty="0" smtClean="0">
                <a:latin typeface="Arial Black" panose="020B0A04020102020204" pitchFamily="34" charset="0"/>
              </a:rPr>
              <a:t>.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1705" y="1485233"/>
            <a:ext cx="1291040" cy="126042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/>
          <a:srcRect l="17918" t="25945" b="8626"/>
          <a:stretch/>
        </p:blipFill>
        <p:spPr>
          <a:xfrm>
            <a:off x="4015697" y="2838816"/>
            <a:ext cx="3632617" cy="3861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Выгнутая вверх стрелка 1"/>
          <p:cNvSpPr/>
          <p:nvPr/>
        </p:nvSpPr>
        <p:spPr>
          <a:xfrm rot="1022615">
            <a:off x="7250979" y="1772760"/>
            <a:ext cx="1621971" cy="58707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551563" flipH="1" flipV="1">
            <a:off x="2168255" y="1683210"/>
            <a:ext cx="1903702" cy="812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547564" flipV="1">
            <a:off x="1652705" y="4056925"/>
            <a:ext cx="1084829" cy="7875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17778" flipH="1">
            <a:off x="8630913" y="3906062"/>
            <a:ext cx="762518" cy="10751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79018">
            <a:off x="7378386" y="5623554"/>
            <a:ext cx="776652" cy="12263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7045764" flipV="1">
            <a:off x="3157524" y="5717959"/>
            <a:ext cx="714819" cy="127117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276781" y="270753"/>
            <a:ext cx="2506369" cy="19141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9254569" y="407178"/>
            <a:ext cx="25285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Все </a:t>
            </a:r>
            <a:endParaRPr lang="ru-RU" sz="16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этапы осуществляются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во взаимодействии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администрацией  МБДОУ № 22</a:t>
            </a:r>
          </a:p>
        </p:txBody>
      </p:sp>
    </p:spTree>
    <p:extLst>
      <p:ext uri="{BB962C8B-B14F-4D97-AF65-F5344CB8AC3E}">
        <p14:creationId xmlns:p14="http://schemas.microsoft.com/office/powerpoint/2010/main" val="14418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886" y="1651950"/>
            <a:ext cx="10824728" cy="707172"/>
          </a:xfrm>
          <a:custGeom>
            <a:avLst/>
            <a:gdLst/>
            <a:ahLst/>
            <a:cxnLst/>
            <a:rect l="l" t="t" r="r" b="b"/>
            <a:pathLst>
              <a:path w="5832475" h="2082164">
                <a:moveTo>
                  <a:pt x="5832348" y="0"/>
                </a:moveTo>
                <a:lnTo>
                  <a:pt x="346963" y="0"/>
                </a:lnTo>
                <a:lnTo>
                  <a:pt x="299884" y="3166"/>
                </a:lnTo>
                <a:lnTo>
                  <a:pt x="254729" y="12392"/>
                </a:lnTo>
                <a:lnTo>
                  <a:pt x="211912" y="27263"/>
                </a:lnTo>
                <a:lnTo>
                  <a:pt x="171846" y="47366"/>
                </a:lnTo>
                <a:lnTo>
                  <a:pt x="134946" y="72288"/>
                </a:lnTo>
                <a:lnTo>
                  <a:pt x="101625" y="101615"/>
                </a:lnTo>
                <a:lnTo>
                  <a:pt x="72295" y="134936"/>
                </a:lnTo>
                <a:lnTo>
                  <a:pt x="47371" y="171835"/>
                </a:lnTo>
                <a:lnTo>
                  <a:pt x="27266" y="211901"/>
                </a:lnTo>
                <a:lnTo>
                  <a:pt x="12394" y="254720"/>
                </a:lnTo>
                <a:lnTo>
                  <a:pt x="3167" y="299878"/>
                </a:lnTo>
                <a:lnTo>
                  <a:pt x="0" y="346963"/>
                </a:lnTo>
                <a:lnTo>
                  <a:pt x="0" y="2081784"/>
                </a:lnTo>
                <a:lnTo>
                  <a:pt x="5485384" y="2081784"/>
                </a:lnTo>
                <a:lnTo>
                  <a:pt x="5532469" y="2078617"/>
                </a:lnTo>
                <a:lnTo>
                  <a:pt x="5577627" y="2069391"/>
                </a:lnTo>
                <a:lnTo>
                  <a:pt x="5620446" y="2054520"/>
                </a:lnTo>
                <a:lnTo>
                  <a:pt x="5660512" y="2034417"/>
                </a:lnTo>
                <a:lnTo>
                  <a:pt x="5697411" y="2009495"/>
                </a:lnTo>
                <a:lnTo>
                  <a:pt x="5730732" y="1980168"/>
                </a:lnTo>
                <a:lnTo>
                  <a:pt x="5760059" y="1946847"/>
                </a:lnTo>
                <a:lnTo>
                  <a:pt x="5784981" y="1909948"/>
                </a:lnTo>
                <a:lnTo>
                  <a:pt x="5805084" y="1869882"/>
                </a:lnTo>
                <a:lnTo>
                  <a:pt x="5819955" y="1827063"/>
                </a:lnTo>
                <a:lnTo>
                  <a:pt x="5829181" y="1781905"/>
                </a:lnTo>
                <a:lnTo>
                  <a:pt x="5832348" y="1734820"/>
                </a:lnTo>
                <a:lnTo>
                  <a:pt x="583234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rebuchet MS"/>
              </a:rPr>
              <a:t>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rebuchet MS"/>
              </a:rPr>
              <a:t>Что</a:t>
            </a:r>
            <a:r>
              <a:rPr lang="ru-RU" sz="2400" b="1" spc="75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rebuchet MS"/>
              </a:rPr>
              <a:t>  доступно для родительского контроля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rebuchet MS"/>
              </a:rPr>
              <a:t>в МБДОУ № 22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295400"/>
            <a:ext cx="5715000" cy="33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6880" algn="r">
              <a:lnSpc>
                <a:spcPct val="113999"/>
              </a:lnSpc>
              <a:spcBef>
                <a:spcPts val="100"/>
              </a:spcBef>
            </a:pPr>
            <a:r>
              <a:rPr lang="ru-RU" sz="2000" b="1" i="1" dirty="0" smtClean="0">
                <a:latin typeface="Arial Narrow"/>
                <a:cs typeface="Arial Narrow"/>
              </a:rPr>
              <a:t>                                             </a:t>
            </a:r>
            <a:endParaRPr sz="1100" dirty="0">
              <a:latin typeface="Arial Narrow"/>
              <a:cs typeface="Arial Narrow"/>
            </a:endParaRPr>
          </a:p>
        </p:txBody>
      </p:sp>
      <p:sp>
        <p:nvSpPr>
          <p:cNvPr id="18" name="object 29"/>
          <p:cNvSpPr/>
          <p:nvPr/>
        </p:nvSpPr>
        <p:spPr>
          <a:xfrm>
            <a:off x="559443" y="203897"/>
            <a:ext cx="11049000" cy="1153418"/>
          </a:xfrm>
          <a:custGeom>
            <a:avLst/>
            <a:gdLst/>
            <a:ahLst/>
            <a:cxnLst/>
            <a:rect l="l" t="t" r="r" b="b"/>
            <a:pathLst>
              <a:path w="8004175" h="879475">
                <a:moveTo>
                  <a:pt x="8004048" y="0"/>
                </a:moveTo>
                <a:lnTo>
                  <a:pt x="0" y="0"/>
                </a:lnTo>
                <a:lnTo>
                  <a:pt x="0" y="879347"/>
                </a:lnTo>
                <a:lnTo>
                  <a:pt x="8004048" y="879347"/>
                </a:lnTo>
                <a:lnTo>
                  <a:pt x="8004048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algn="r"/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             </a:t>
            </a:r>
            <a:endParaRPr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3086" y="323047"/>
            <a:ext cx="1074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РОДИТЕЛЬСКИЙ  МОНИТОРИНГ  ОРГАНИЗАЦИИ ПИТАНИЯ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353" y="4393467"/>
            <a:ext cx="2511717" cy="222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" y="2372619"/>
            <a:ext cx="11125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соответствие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реализуемых блюд утвержденному меню по набору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блюд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требованиям санитарных норм и правил по составу и выходу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блюд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соответствие веса порций меню, вкусовым качествам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предлагаемых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блюд, отсутствием в меню запрещенных к реализации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детских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организациях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продуктов;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санитарно-техническое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содержание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помещения для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приема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пищи, </a:t>
            </a:r>
          </a:p>
          <a:p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состояние обеденной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мебели, столовой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посуды, наличие салфеток и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т.п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условия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соблюдения правил личной гигиены обучающимися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наличие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и состояние санитарной одежды у сотрудников, </a:t>
            </a: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осуществляющих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раздачу готовых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блюд;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объем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и вид пищевых отходов после приема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пищи;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864" y="1382020"/>
            <a:ext cx="1138672" cy="10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9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</TotalTime>
  <Words>938</Words>
  <Application>Microsoft Office PowerPoint</Application>
  <PresentationFormat>Широкоэкранный</PresentationFormat>
  <Paragraphs>201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Arial Narrow</vt:lpstr>
      <vt:lpstr>Calibri</vt:lpstr>
      <vt:lpstr>Times New Roman</vt:lpstr>
      <vt:lpstr>Trebuchet MS</vt:lpstr>
      <vt:lpstr>Verdana</vt:lpstr>
      <vt:lpstr>Wingdings</vt:lpstr>
      <vt:lpstr>Office Theme</vt:lpstr>
      <vt:lpstr>Родительский контроль                              при организации питания   дошкольников в ДОО   Ялта, 2025 </vt:lpstr>
      <vt:lpstr> Родительский (общественный)  контроль является  одним  из ключевых аспектов  в контроле за организацией  и качеством питания обучающихся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РОДИТЕЛЬСКИЙ  КОНТРОЛЬ  ПИТАНИЯ</vt:lpstr>
      <vt:lpstr>Благодарим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Comp</cp:lastModifiedBy>
  <cp:revision>167</cp:revision>
  <dcterms:created xsi:type="dcterms:W3CDTF">2023-04-09T18:34:21Z</dcterms:created>
  <dcterms:modified xsi:type="dcterms:W3CDTF">2025-08-06T21:54:53Z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2023-04-09T00:00:00Z</vt:filetime>
  </property>
</Properties>
</file>