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3" r:id="rId3"/>
    <p:sldId id="291" r:id="rId4"/>
    <p:sldId id="270" r:id="rId5"/>
    <p:sldId id="271" r:id="rId6"/>
    <p:sldId id="292" r:id="rId7"/>
    <p:sldId id="282" r:id="rId8"/>
    <p:sldId id="317" r:id="rId9"/>
    <p:sldId id="300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E1-49DD-8C2A-691C340821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E1-49DD-8C2A-691C340821C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E1-49DD-8C2A-691C340821C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E1-49DD-8C2A-691C340821C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E1-49DD-8C2A-691C340821C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8E1-49DD-8C2A-691C340821C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32.799999999999997</c:v>
                </c:pt>
                <c:pt idx="1">
                  <c:v>11.6</c:v>
                </c:pt>
                <c:pt idx="2">
                  <c:v>40</c:v>
                </c:pt>
                <c:pt idx="3">
                  <c:v>22</c:v>
                </c:pt>
                <c:pt idx="4">
                  <c:v>5.8</c:v>
                </c:pt>
                <c:pt idx="5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1893439787760862"/>
          <c:y val="0.12117945959667858"/>
          <c:w val="0.36237732493296182"/>
          <c:h val="0.67972467214442533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Количество программ по направленностям</a:t>
            </a:r>
          </a:p>
        </c:rich>
      </c:tx>
      <c:layout>
        <c:manualLayout>
          <c:xMode val="edge"/>
          <c:yMode val="edge"/>
          <c:x val="0.17305568385745176"/>
          <c:y val="2.5818928325451618E-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1001337093341967"/>
          <c:w val="0.71537531864176052"/>
          <c:h val="0.4840327328358983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7.9484589377604373E-3"/>
                  <c:y val="-0.223153492703583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1.0597945250347249E-2"/>
                  <c:y val="-0.17581790334221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2.1195890500694498E-2"/>
                  <c:y val="-0.17919901686802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2.3845376813281118E-2"/>
                  <c:y val="-8.7908951671108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524</c:v>
                </c:pt>
                <c:pt idx="1">
                  <c:v>334</c:v>
                </c:pt>
                <c:pt idx="2">
                  <c:v>275</c:v>
                </c:pt>
                <c:pt idx="3">
                  <c:v>242</c:v>
                </c:pt>
                <c:pt idx="4" formatCode="General">
                  <c:v>174</c:v>
                </c:pt>
                <c:pt idx="5" formatCode="General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0691456"/>
        <c:axId val="206932224"/>
        <c:axId val="0"/>
      </c:bar3DChart>
      <c:catAx>
        <c:axId val="14069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206932224"/>
        <c:crosses val="autoZero"/>
        <c:auto val="1"/>
        <c:lblAlgn val="ctr"/>
        <c:lblOffset val="100"/>
        <c:noMultiLvlLbl val="0"/>
      </c:catAx>
      <c:valAx>
        <c:axId val="20693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40691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0851200"/>
        <c:axId val="206937408"/>
      </c:barChart>
      <c:catAx>
        <c:axId val="140851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6937408"/>
        <c:crosses val="autoZero"/>
        <c:auto val="1"/>
        <c:lblAlgn val="ctr"/>
        <c:lblOffset val="100"/>
        <c:noMultiLvlLbl val="0"/>
      </c:catAx>
      <c:valAx>
        <c:axId val="206937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85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7DF42-0FBF-412B-914C-5D0F131C0C7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5DEB33C-AE17-49F3-8D3F-BCC881A72CC0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Художественная направленность 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39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1686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0A01425B-336A-4781-AE19-269F682445E7}" type="parTrans" cxnId="{EA3D04F2-E502-416A-B4DF-0871F7D51536}">
      <dgm:prSet/>
      <dgm:spPr/>
      <dgm:t>
        <a:bodyPr/>
        <a:lstStyle/>
        <a:p>
          <a:endParaRPr lang="ru-RU" sz="1400"/>
        </a:p>
      </dgm:t>
    </dgm:pt>
    <dgm:pt modelId="{259963C8-FFA8-425B-AA46-A66B04CD363C}" type="sibTrans" cxnId="{EA3D04F2-E502-416A-B4DF-0871F7D51536}">
      <dgm:prSet/>
      <dgm:spPr/>
      <dgm:t>
        <a:bodyPr/>
        <a:lstStyle/>
        <a:p>
          <a:endParaRPr lang="ru-RU" sz="1400"/>
        </a:p>
      </dgm:t>
    </dgm:pt>
    <dgm:pt modelId="{BC6D4933-D634-4ECF-890C-6DA1D6A3AEC5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Техническая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138</a:t>
          </a:r>
        </a:p>
        <a:p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0B470C32-7783-4FB6-8C88-A30EFAF0C45F}" type="parTrans" cxnId="{AFE359F1-2E60-4FF0-9344-00CC46295837}">
      <dgm:prSet/>
      <dgm:spPr/>
      <dgm:t>
        <a:bodyPr/>
        <a:lstStyle/>
        <a:p>
          <a:endParaRPr lang="ru-RU" sz="1400"/>
        </a:p>
      </dgm:t>
    </dgm:pt>
    <dgm:pt modelId="{D7ADDD0D-EECB-473A-AEDC-7B42CF9DAB66}" type="sibTrans" cxnId="{AFE359F1-2E60-4FF0-9344-00CC46295837}">
      <dgm:prSet/>
      <dgm:spPr/>
      <dgm:t>
        <a:bodyPr/>
        <a:lstStyle/>
        <a:p>
          <a:endParaRPr lang="ru-RU" sz="1400"/>
        </a:p>
      </dgm:t>
    </dgm:pt>
    <dgm:pt modelId="{9FD1F492-BEC3-4F8B-8427-47048149E280}">
      <dgm:prSet phldrT="[Текст]" custT="1"/>
      <dgm:spPr/>
      <dgm:t>
        <a:bodyPr/>
        <a:lstStyle/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Физкультурно-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спортивная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201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DB6D28B1-05AA-4CC6-8284-8631B8C2B047}" type="parTrans" cxnId="{C099F6DA-68AE-4255-BB7A-DE1CA939BB02}">
      <dgm:prSet/>
      <dgm:spPr/>
      <dgm:t>
        <a:bodyPr/>
        <a:lstStyle/>
        <a:p>
          <a:endParaRPr lang="ru-RU" sz="1400"/>
        </a:p>
      </dgm:t>
    </dgm:pt>
    <dgm:pt modelId="{2E722BC1-7BBA-4870-93CE-F1434D732E90}" type="sibTrans" cxnId="{C099F6DA-68AE-4255-BB7A-DE1CA939BB02}">
      <dgm:prSet/>
      <dgm:spPr/>
      <dgm:t>
        <a:bodyPr/>
        <a:lstStyle/>
        <a:p>
          <a:endParaRPr lang="ru-RU" sz="1400"/>
        </a:p>
      </dgm:t>
    </dgm:pt>
    <dgm:pt modelId="{99C57CC6-A2E1-4CFE-B8B8-5B21B827B7EC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Туристско-краеведческая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111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9824E86C-FFBF-4FE7-ACA6-ED0D8EC3172F}" type="parTrans" cxnId="{9ADC6B1E-5E94-4659-9835-D015A5268BB7}">
      <dgm:prSet/>
      <dgm:spPr/>
      <dgm:t>
        <a:bodyPr/>
        <a:lstStyle/>
        <a:p>
          <a:endParaRPr lang="ru-RU" sz="1400"/>
        </a:p>
      </dgm:t>
    </dgm:pt>
    <dgm:pt modelId="{C6A450E6-D855-4C68-8260-54672D50792D}" type="sibTrans" cxnId="{9ADC6B1E-5E94-4659-9835-D015A5268BB7}">
      <dgm:prSet/>
      <dgm:spPr/>
      <dgm:t>
        <a:bodyPr/>
        <a:lstStyle/>
        <a:p>
          <a:endParaRPr lang="ru-RU" sz="1400"/>
        </a:p>
      </dgm:t>
    </dgm:pt>
    <dgm:pt modelId="{EEE443E5-A09D-4E0B-BE7B-E57C128B5C85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Естественнонаучная 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436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3702C9EE-C5AC-4086-B44C-8E4B41E182F0}" type="parTrans" cxnId="{E524F30E-50FD-4F31-ACA6-3194536B5F24}">
      <dgm:prSet/>
      <dgm:spPr/>
      <dgm:t>
        <a:bodyPr/>
        <a:lstStyle/>
        <a:p>
          <a:endParaRPr lang="ru-RU" sz="1400"/>
        </a:p>
      </dgm:t>
    </dgm:pt>
    <dgm:pt modelId="{DA21ACE7-3BC1-4BC0-85CA-AD7A0FFE4B35}" type="sibTrans" cxnId="{E524F30E-50FD-4F31-ACA6-3194536B5F24}">
      <dgm:prSet/>
      <dgm:spPr/>
      <dgm:t>
        <a:bodyPr/>
        <a:lstStyle/>
        <a:p>
          <a:endParaRPr lang="ru-RU" sz="1400"/>
        </a:p>
      </dgm:t>
    </dgm:pt>
    <dgm:pt modelId="{5C101CCE-F05E-4760-A13B-1D4CB9D20C69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Социально-гуманитарная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289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175A74FE-8A36-4715-A0AC-25E64166A050}" type="parTrans" cxnId="{FB09C4B6-9AD7-4FC4-8F14-B89F07AC8A12}">
      <dgm:prSet/>
      <dgm:spPr/>
      <dgm:t>
        <a:bodyPr/>
        <a:lstStyle/>
        <a:p>
          <a:endParaRPr lang="ru-RU" sz="1400"/>
        </a:p>
      </dgm:t>
    </dgm:pt>
    <dgm:pt modelId="{F3A77ACF-B22C-4B71-B06F-62DDB6F2F376}" type="sibTrans" cxnId="{FB09C4B6-9AD7-4FC4-8F14-B89F07AC8A12}">
      <dgm:prSet/>
      <dgm:spPr/>
      <dgm:t>
        <a:bodyPr/>
        <a:lstStyle/>
        <a:p>
          <a:endParaRPr lang="ru-RU" sz="1400"/>
        </a:p>
      </dgm:t>
    </dgm:pt>
    <dgm:pt modelId="{63F2B1D7-31BD-4ED5-B38C-77D4D16BEB05}" type="pres">
      <dgm:prSet presAssocID="{5577DF42-0FBF-412B-914C-5D0F131C0C7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663826-97AB-456A-B8C0-AAB855C54F04}" type="pres">
      <dgm:prSet presAssocID="{D5DEB33C-AE17-49F3-8D3F-BCC881A72CC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75824-2B57-481D-B57A-EF15427312BC}" type="pres">
      <dgm:prSet presAssocID="{259963C8-FFA8-425B-AA46-A66B04CD363C}" presName="sibTrans" presStyleCnt="0"/>
      <dgm:spPr/>
    </dgm:pt>
    <dgm:pt modelId="{EB5AE083-136E-4407-9428-B94A2EE0FF49}" type="pres">
      <dgm:prSet presAssocID="{BC6D4933-D634-4ECF-890C-6DA1D6A3AEC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B5591-1967-4700-A8BE-3238850A98B2}" type="pres">
      <dgm:prSet presAssocID="{D7ADDD0D-EECB-473A-AEDC-7B42CF9DAB66}" presName="sibTrans" presStyleCnt="0"/>
      <dgm:spPr/>
    </dgm:pt>
    <dgm:pt modelId="{146EFFF6-B944-4330-9806-46D0005BBC4F}" type="pres">
      <dgm:prSet presAssocID="{9FD1F492-BEC3-4F8B-8427-47048149E28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0AB81-EE83-4D75-9E66-9BB72B1ABC03}" type="pres">
      <dgm:prSet presAssocID="{2E722BC1-7BBA-4870-93CE-F1434D732E90}" presName="sibTrans" presStyleCnt="0"/>
      <dgm:spPr/>
    </dgm:pt>
    <dgm:pt modelId="{24BAFFA4-DA1C-4B0F-A39C-E73D1DE82D57}" type="pres">
      <dgm:prSet presAssocID="{99C57CC6-A2E1-4CFE-B8B8-5B21B827B7E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3BDDC-918D-413E-91F9-744FED82FB77}" type="pres">
      <dgm:prSet presAssocID="{C6A450E6-D855-4C68-8260-54672D50792D}" presName="sibTrans" presStyleCnt="0"/>
      <dgm:spPr/>
    </dgm:pt>
    <dgm:pt modelId="{6F11DF64-3FDC-49E2-83B9-FC72CB6DDDD9}" type="pres">
      <dgm:prSet presAssocID="{EEE443E5-A09D-4E0B-BE7B-E57C128B5C8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C6CC3-CF97-4CC7-A291-1F87F417F733}" type="pres">
      <dgm:prSet presAssocID="{DA21ACE7-3BC1-4BC0-85CA-AD7A0FFE4B35}" presName="sibTrans" presStyleCnt="0"/>
      <dgm:spPr/>
    </dgm:pt>
    <dgm:pt modelId="{02B72375-6D38-4C60-B82D-078B525AF5FE}" type="pres">
      <dgm:prSet presAssocID="{5C101CCE-F05E-4760-A13B-1D4CB9D20C6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E359F1-2E60-4FF0-9344-00CC46295837}" srcId="{5577DF42-0FBF-412B-914C-5D0F131C0C7D}" destId="{BC6D4933-D634-4ECF-890C-6DA1D6A3AEC5}" srcOrd="1" destOrd="0" parTransId="{0B470C32-7783-4FB6-8C88-A30EFAF0C45F}" sibTransId="{D7ADDD0D-EECB-473A-AEDC-7B42CF9DAB66}"/>
    <dgm:cxn modelId="{2857D665-CAC5-4F64-9B2E-CE833DE4CC50}" type="presOf" srcId="{9FD1F492-BEC3-4F8B-8427-47048149E280}" destId="{146EFFF6-B944-4330-9806-46D0005BBC4F}" srcOrd="0" destOrd="0" presId="urn:microsoft.com/office/officeart/2005/8/layout/default"/>
    <dgm:cxn modelId="{E786C724-1207-4E11-832E-29874CBF47FD}" type="presOf" srcId="{99C57CC6-A2E1-4CFE-B8B8-5B21B827B7EC}" destId="{24BAFFA4-DA1C-4B0F-A39C-E73D1DE82D57}" srcOrd="0" destOrd="0" presId="urn:microsoft.com/office/officeart/2005/8/layout/default"/>
    <dgm:cxn modelId="{C099F6DA-68AE-4255-BB7A-DE1CA939BB02}" srcId="{5577DF42-0FBF-412B-914C-5D0F131C0C7D}" destId="{9FD1F492-BEC3-4F8B-8427-47048149E280}" srcOrd="2" destOrd="0" parTransId="{DB6D28B1-05AA-4CC6-8284-8631B8C2B047}" sibTransId="{2E722BC1-7BBA-4870-93CE-F1434D732E90}"/>
    <dgm:cxn modelId="{FB09C4B6-9AD7-4FC4-8F14-B89F07AC8A12}" srcId="{5577DF42-0FBF-412B-914C-5D0F131C0C7D}" destId="{5C101CCE-F05E-4760-A13B-1D4CB9D20C69}" srcOrd="5" destOrd="0" parTransId="{175A74FE-8A36-4715-A0AC-25E64166A050}" sibTransId="{F3A77ACF-B22C-4B71-B06F-62DDB6F2F376}"/>
    <dgm:cxn modelId="{98ADA052-449D-4F51-B148-A3D91FB338DB}" type="presOf" srcId="{EEE443E5-A09D-4E0B-BE7B-E57C128B5C85}" destId="{6F11DF64-3FDC-49E2-83B9-FC72CB6DDDD9}" srcOrd="0" destOrd="0" presId="urn:microsoft.com/office/officeart/2005/8/layout/default"/>
    <dgm:cxn modelId="{A1639888-650B-47CE-B3B6-8E27C2C9C53B}" type="presOf" srcId="{5577DF42-0FBF-412B-914C-5D0F131C0C7D}" destId="{63F2B1D7-31BD-4ED5-B38C-77D4D16BEB05}" srcOrd="0" destOrd="0" presId="urn:microsoft.com/office/officeart/2005/8/layout/default"/>
    <dgm:cxn modelId="{9ADC6B1E-5E94-4659-9835-D015A5268BB7}" srcId="{5577DF42-0FBF-412B-914C-5D0F131C0C7D}" destId="{99C57CC6-A2E1-4CFE-B8B8-5B21B827B7EC}" srcOrd="3" destOrd="0" parTransId="{9824E86C-FFBF-4FE7-ACA6-ED0D8EC3172F}" sibTransId="{C6A450E6-D855-4C68-8260-54672D50792D}"/>
    <dgm:cxn modelId="{EA3D04F2-E502-416A-B4DF-0871F7D51536}" srcId="{5577DF42-0FBF-412B-914C-5D0F131C0C7D}" destId="{D5DEB33C-AE17-49F3-8D3F-BCC881A72CC0}" srcOrd="0" destOrd="0" parTransId="{0A01425B-336A-4781-AE19-269F682445E7}" sibTransId="{259963C8-FFA8-425B-AA46-A66B04CD363C}"/>
    <dgm:cxn modelId="{EAF9975B-287E-4151-B5FC-DA0D4A3B5B18}" type="presOf" srcId="{BC6D4933-D634-4ECF-890C-6DA1D6A3AEC5}" destId="{EB5AE083-136E-4407-9428-B94A2EE0FF49}" srcOrd="0" destOrd="0" presId="urn:microsoft.com/office/officeart/2005/8/layout/default"/>
    <dgm:cxn modelId="{E524F30E-50FD-4F31-ACA6-3194536B5F24}" srcId="{5577DF42-0FBF-412B-914C-5D0F131C0C7D}" destId="{EEE443E5-A09D-4E0B-BE7B-E57C128B5C85}" srcOrd="4" destOrd="0" parTransId="{3702C9EE-C5AC-4086-B44C-8E4B41E182F0}" sibTransId="{DA21ACE7-3BC1-4BC0-85CA-AD7A0FFE4B35}"/>
    <dgm:cxn modelId="{FE2C03DC-215D-4283-9772-496CB8A78550}" type="presOf" srcId="{5C101CCE-F05E-4760-A13B-1D4CB9D20C69}" destId="{02B72375-6D38-4C60-B82D-078B525AF5FE}" srcOrd="0" destOrd="0" presId="urn:microsoft.com/office/officeart/2005/8/layout/default"/>
    <dgm:cxn modelId="{D6CB1F90-1D50-4E1A-8F26-5AAE7E3CA538}" type="presOf" srcId="{D5DEB33C-AE17-49F3-8D3F-BCC881A72CC0}" destId="{A4663826-97AB-456A-B8C0-AAB855C54F04}" srcOrd="0" destOrd="0" presId="urn:microsoft.com/office/officeart/2005/8/layout/default"/>
    <dgm:cxn modelId="{8EA51E0F-0D63-4E59-AEB4-D94B15B9161E}" type="presParOf" srcId="{63F2B1D7-31BD-4ED5-B38C-77D4D16BEB05}" destId="{A4663826-97AB-456A-B8C0-AAB855C54F04}" srcOrd="0" destOrd="0" presId="urn:microsoft.com/office/officeart/2005/8/layout/default"/>
    <dgm:cxn modelId="{C4EB68C2-9DAA-4468-A7EF-F03A814349F9}" type="presParOf" srcId="{63F2B1D7-31BD-4ED5-B38C-77D4D16BEB05}" destId="{1A375824-2B57-481D-B57A-EF15427312BC}" srcOrd="1" destOrd="0" presId="urn:microsoft.com/office/officeart/2005/8/layout/default"/>
    <dgm:cxn modelId="{FAA3F588-6A57-43F2-BF0F-506704E3D5F3}" type="presParOf" srcId="{63F2B1D7-31BD-4ED5-B38C-77D4D16BEB05}" destId="{EB5AE083-136E-4407-9428-B94A2EE0FF49}" srcOrd="2" destOrd="0" presId="urn:microsoft.com/office/officeart/2005/8/layout/default"/>
    <dgm:cxn modelId="{765A2899-58FD-4B3B-9C41-103AD81A652F}" type="presParOf" srcId="{63F2B1D7-31BD-4ED5-B38C-77D4D16BEB05}" destId="{0A7B5591-1967-4700-A8BE-3238850A98B2}" srcOrd="3" destOrd="0" presId="urn:microsoft.com/office/officeart/2005/8/layout/default"/>
    <dgm:cxn modelId="{9895A677-7F2A-40B3-9F57-B1725C99BCA3}" type="presParOf" srcId="{63F2B1D7-31BD-4ED5-B38C-77D4D16BEB05}" destId="{146EFFF6-B944-4330-9806-46D0005BBC4F}" srcOrd="4" destOrd="0" presId="urn:microsoft.com/office/officeart/2005/8/layout/default"/>
    <dgm:cxn modelId="{E7BCA3EA-1BEB-43BE-9051-A06B126F28DC}" type="presParOf" srcId="{63F2B1D7-31BD-4ED5-B38C-77D4D16BEB05}" destId="{A520AB81-EE83-4D75-9E66-9BB72B1ABC03}" srcOrd="5" destOrd="0" presId="urn:microsoft.com/office/officeart/2005/8/layout/default"/>
    <dgm:cxn modelId="{A84E1E6C-A6C0-42EC-A6A7-AAC50D5D5099}" type="presParOf" srcId="{63F2B1D7-31BD-4ED5-B38C-77D4D16BEB05}" destId="{24BAFFA4-DA1C-4B0F-A39C-E73D1DE82D57}" srcOrd="6" destOrd="0" presId="urn:microsoft.com/office/officeart/2005/8/layout/default"/>
    <dgm:cxn modelId="{A52C00A6-1A6E-4DC6-A8FB-08C39F2DEB9D}" type="presParOf" srcId="{63F2B1D7-31BD-4ED5-B38C-77D4D16BEB05}" destId="{CF83BDDC-918D-413E-91F9-744FED82FB77}" srcOrd="7" destOrd="0" presId="urn:microsoft.com/office/officeart/2005/8/layout/default"/>
    <dgm:cxn modelId="{4B74617E-028C-4E01-B114-CA7B23F836C7}" type="presParOf" srcId="{63F2B1D7-31BD-4ED5-B38C-77D4D16BEB05}" destId="{6F11DF64-3FDC-49E2-83B9-FC72CB6DDDD9}" srcOrd="8" destOrd="0" presId="urn:microsoft.com/office/officeart/2005/8/layout/default"/>
    <dgm:cxn modelId="{6728E2F2-ED1C-4D3A-87E7-DB6A7D962BB2}" type="presParOf" srcId="{63F2B1D7-31BD-4ED5-B38C-77D4D16BEB05}" destId="{E65C6CC3-CF97-4CC7-A291-1F87F417F733}" srcOrd="9" destOrd="0" presId="urn:microsoft.com/office/officeart/2005/8/layout/default"/>
    <dgm:cxn modelId="{BF00A11C-F23E-4E4A-96AF-037F59107AF3}" type="presParOf" srcId="{63F2B1D7-31BD-4ED5-B38C-77D4D16BEB05}" destId="{02B72375-6D38-4C60-B82D-078B525AF5F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63826-97AB-456A-B8C0-AAB855C54F04}">
      <dsp:nvSpPr>
        <dsp:cNvPr id="0" name=""/>
        <dsp:cNvSpPr/>
      </dsp:nvSpPr>
      <dsp:spPr>
        <a:xfrm>
          <a:off x="841343" y="2290"/>
          <a:ext cx="2122847" cy="12737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Художественная направленность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39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1686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841343" y="2290"/>
        <a:ext cx="2122847" cy="1273708"/>
      </dsp:txXfrm>
    </dsp:sp>
    <dsp:sp modelId="{EB5AE083-136E-4407-9428-B94A2EE0FF49}">
      <dsp:nvSpPr>
        <dsp:cNvPr id="0" name=""/>
        <dsp:cNvSpPr/>
      </dsp:nvSpPr>
      <dsp:spPr>
        <a:xfrm>
          <a:off x="3176474" y="2290"/>
          <a:ext cx="2122847" cy="1273708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Техническая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138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3176474" y="2290"/>
        <a:ext cx="2122847" cy="1273708"/>
      </dsp:txXfrm>
    </dsp:sp>
    <dsp:sp modelId="{146EFFF6-B944-4330-9806-46D0005BBC4F}">
      <dsp:nvSpPr>
        <dsp:cNvPr id="0" name=""/>
        <dsp:cNvSpPr/>
      </dsp:nvSpPr>
      <dsp:spPr>
        <a:xfrm>
          <a:off x="841343" y="1488283"/>
          <a:ext cx="2122847" cy="1273708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Физкультурно-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спортивная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201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841343" y="1488283"/>
        <a:ext cx="2122847" cy="1273708"/>
      </dsp:txXfrm>
    </dsp:sp>
    <dsp:sp modelId="{24BAFFA4-DA1C-4B0F-A39C-E73D1DE82D57}">
      <dsp:nvSpPr>
        <dsp:cNvPr id="0" name=""/>
        <dsp:cNvSpPr/>
      </dsp:nvSpPr>
      <dsp:spPr>
        <a:xfrm>
          <a:off x="3176474" y="1488283"/>
          <a:ext cx="2122847" cy="1273708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Туристско-краеведческая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111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3176474" y="1488283"/>
        <a:ext cx="2122847" cy="1273708"/>
      </dsp:txXfrm>
    </dsp:sp>
    <dsp:sp modelId="{6F11DF64-3FDC-49E2-83B9-FC72CB6DDDD9}">
      <dsp:nvSpPr>
        <dsp:cNvPr id="0" name=""/>
        <dsp:cNvSpPr/>
      </dsp:nvSpPr>
      <dsp:spPr>
        <a:xfrm>
          <a:off x="841343" y="2974276"/>
          <a:ext cx="2122847" cy="1273708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Естественнонаучная 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436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841343" y="2974276"/>
        <a:ext cx="2122847" cy="1273708"/>
      </dsp:txXfrm>
    </dsp:sp>
    <dsp:sp modelId="{02B72375-6D38-4C60-B82D-078B525AF5FE}">
      <dsp:nvSpPr>
        <dsp:cNvPr id="0" name=""/>
        <dsp:cNvSpPr/>
      </dsp:nvSpPr>
      <dsp:spPr>
        <a:xfrm>
          <a:off x="3176474" y="2974276"/>
          <a:ext cx="2122847" cy="1273708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Социально-гуманитарная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289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3176474" y="2974276"/>
        <a:ext cx="2122847" cy="1273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39.png"/><Relationship Id="rId15" Type="http://schemas.openxmlformats.org/officeDocument/2006/relationships/image" Target="../media/image43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2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gif"/><Relationship Id="rId5" Type="http://schemas.openxmlformats.org/officeDocument/2006/relationships/image" Target="../media/image49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chart" Target="../charts/chart2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1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hyperlink" Target="https://vk.com/p82navigator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Информационная компания </a:t>
            </a:r>
            <a:br>
              <a:rPr lang="ru-RU" sz="4800" dirty="0"/>
            </a:br>
            <a:r>
              <a:rPr lang="ru-RU" sz="4800" dirty="0"/>
              <a:t>о реализации</a:t>
            </a:r>
            <a:br>
              <a:rPr lang="ru-RU" sz="4800" dirty="0"/>
            </a:br>
            <a:r>
              <a:rPr lang="ru-RU" sz="4800" dirty="0"/>
              <a:t> дополнительного образования детей в Республике Крым и муниципальном </a:t>
            </a:r>
            <a:r>
              <a:rPr lang="ru-RU" sz="4800" dirty="0" smtClean="0"/>
              <a:t>образовании городской округ Симферополь Республики Крым</a:t>
            </a:r>
            <a:endParaRPr lang="ru-RU" sz="4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37719"/>
            <a:ext cx="12230528" cy="685764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505546" y="1435289"/>
            <a:ext cx="4530388" cy="9015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5638800" y="4966048"/>
            <a:ext cx="2599643" cy="138499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76</a:t>
            </a:r>
            <a:r>
              <a:rPr lang="ru-RU" sz="2800" dirty="0" smtClean="0">
                <a:ln w="0"/>
                <a:cs typeface="Times New Roman" panose="02020603050405020304" pitchFamily="18" charset="0"/>
              </a:rPr>
              <a:t> педагогов, </a:t>
            </a:r>
            <a:endParaRPr lang="ru-RU" sz="2800" dirty="0">
              <a:ln w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2 861 </a:t>
            </a:r>
            <a:r>
              <a:rPr lang="ru-RU" sz="2800" dirty="0" smtClean="0">
                <a:ln w="0"/>
                <a:cs typeface="Times New Roman" panose="02020603050405020304" pitchFamily="18" charset="0"/>
              </a:rPr>
              <a:t>обучающихся</a:t>
            </a:r>
            <a:endParaRPr lang="ru-RU" sz="280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549400" y="51017"/>
            <a:ext cx="8007886" cy="11935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и юношеского творчества»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униципального образования городской округ Симферополь Республики Крым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9195857" y="3121057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id="{6E5659DE-79F3-A666-9F1B-641686B88D13}"/>
              </a:ext>
            </a:extLst>
          </p:cNvPr>
          <p:cNvSpPr/>
          <p:nvPr/>
        </p:nvSpPr>
        <p:spPr>
          <a:xfrm>
            <a:off x="8885664" y="4968816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9114493" y="4054055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id="{0E7642B2-15E5-C734-A25E-B4DC5BBD898F}"/>
              </a:ext>
            </a:extLst>
          </p:cNvPr>
          <p:cNvSpPr/>
          <p:nvPr/>
        </p:nvSpPr>
        <p:spPr>
          <a:xfrm>
            <a:off x="8493125" y="6011782"/>
            <a:ext cx="35433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604" y="0"/>
            <a:ext cx="2477396" cy="77599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" y="119019"/>
            <a:ext cx="1178279" cy="114908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638" y="1417941"/>
            <a:ext cx="1534107" cy="1534107"/>
          </a:xfrm>
          <a:prstGeom prst="rect">
            <a:avLst/>
          </a:prstGeom>
        </p:spPr>
      </p:pic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id="{636A42B0-1E90-5F82-33D6-68483C6DB2F7}"/>
              </a:ext>
            </a:extLst>
          </p:cNvPr>
          <p:cNvSpPr/>
          <p:nvPr/>
        </p:nvSpPr>
        <p:spPr>
          <a:xfrm>
            <a:off x="5720772" y="3057896"/>
            <a:ext cx="3179360" cy="1368048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2" t="7270" r="8510" b="8773"/>
          <a:stretch/>
        </p:blipFill>
        <p:spPr>
          <a:xfrm>
            <a:off x="6730260" y="1458678"/>
            <a:ext cx="1508183" cy="1523950"/>
          </a:xfrm>
          <a:prstGeom prst="ellipse">
            <a:avLst/>
          </a:prstGeom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273839999"/>
              </p:ext>
            </p:extLst>
          </p:nvPr>
        </p:nvGraphicFramePr>
        <p:xfrm>
          <a:off x="-63930" y="2455324"/>
          <a:ext cx="6140665" cy="4250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5209" r="-4846" b="-6640"/>
          <a:stretch/>
        </p:blipFill>
        <p:spPr bwMode="auto">
          <a:xfrm>
            <a:off x="8430682" y="1508088"/>
            <a:ext cx="1490916" cy="146124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597" y="1417941"/>
            <a:ext cx="1268704" cy="154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6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и юношеского творчества»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городской округ Симферополь Республики Крым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205099" y="1408273"/>
            <a:ext cx="2888479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Всероссийские </a:t>
            </a:r>
            <a:r>
              <a:rPr lang="ru-RU" sz="1600" b="1" dirty="0" smtClean="0"/>
              <a:t>мероприятия</a:t>
            </a:r>
            <a:endParaRPr lang="ru-RU" sz="16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4076453" y="1384253"/>
            <a:ext cx="3807564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Республиканские </a:t>
            </a:r>
            <a:r>
              <a:rPr lang="ru-RU" sz="1600" b="1" dirty="0" smtClean="0"/>
              <a:t>мероприятия</a:t>
            </a:r>
            <a:endParaRPr lang="ru-RU" sz="1600" b="1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1723846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направленностям: 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– 14; социально-гуманитарная – 16; естественнонаучная –8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205099" y="1857674"/>
            <a:ext cx="2888479" cy="41654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хоровых и вокальных коллективов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конкурс «Музыкальный олимп»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«Базовые национальные ценности»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Научно-исследовательский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«Юных исследователей окружающей среды им.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Б.В.Всесвятского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военно-спортивная игра «Победа»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 знание государственных и региональных символов и атрибутов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3221764" y="1843422"/>
            <a:ext cx="5516943" cy="41044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патриотический проект «Вахта памяти поколений – Пост № 1»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творческий фестиваль «Шаг навстречу»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«Исследовательский старт»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«Отечество»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«Школьные подмостки»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Конкурс-защита научно-исследовательских работ учащихся-членов МАН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«Мы – гордость Крыма»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талантливых и одаренных детей Крыма «Интеллектуальный Старт-Ап»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фестиваль-конкурс детского творчества «Крым в сердце моем»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«Турнир юных физиков»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исследовательских работ «Я - исследователь»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исследовательских работ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«Шаг в науку»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исследовательских работ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«Первооткрыватель»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школьных театральных коллективов «Театральные дебюты»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конкурс-фестиваль «Мы – наследники Победы»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Краеведческая конференция учащихся «Крым – наш общий дом»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конкурс детского творчества «Ради жизни на Земле»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Конкурс-фестиваль для выпускников школ «Крымский вальс»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учащихся «Проблемы охраны окружающей среды»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" y="119019"/>
            <a:ext cx="1178279" cy="114908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8923884" y="1850548"/>
            <a:ext cx="3151329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 «Радуга добрых дел»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акция ПДД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игра «Правовой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Брейн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-ринг»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кадетский бал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 лидерский бал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команд ученического самоуправления «Только вперед – только все вместе»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«Красный тюльпан»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сочинений «Жизнь во имя Отечества»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 «Расскажу о солдате»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«Мы не забыли о ваших подвигах»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«Я поведу тебя в музей»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9042400" y="1368943"/>
            <a:ext cx="2964441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Муниципальные мероприятия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839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37719"/>
            <a:ext cx="12230528" cy="685764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464" y="-92122"/>
            <a:ext cx="9388490" cy="70533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для обучения 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МБ УДО «ЦДЮТ» г. Симферополя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384419"/>
            <a:ext cx="10720635" cy="19655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МБ УДО «ЦДЮТ» г. Симферополя </a:t>
            </a:r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- </a:t>
            </a:r>
            <a:r>
              <a:rPr lang="ru-RU" i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многопрофильная организация, осуществляющая свою деятельность по 6 направленностям. ЦДЮТ является центром военно-патриотического воспитания города Симферополя, которое осуществляется через организацию работы Поста № 1 </a:t>
            </a:r>
            <a:endParaRPr lang="ru-RU" i="1" dirty="0" smtClean="0">
              <a:ln w="0"/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 </a:t>
            </a:r>
            <a:r>
              <a:rPr lang="ru-RU" i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музея Боевой Славы г. Симферополя. Организована работа городского ученического самоуправления «СИМФА» и городского филиала Малой академии наук школьников Крыма </a:t>
            </a:r>
            <a:r>
              <a:rPr lang="ru-RU" i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«Искатель». На базе ЦДЮТ функционирует Муниципальный опорный центр дополнительного образования города Симферополя.</a:t>
            </a:r>
            <a:endParaRPr lang="ru-RU" i="1" dirty="0">
              <a:ln w="0"/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9141" y="5415535"/>
            <a:ext cx="2657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«ЦДЮТ» </a:t>
            </a:r>
          </a:p>
          <a:p>
            <a:pPr algn="ctr"/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085136" y="5402881"/>
            <a:ext cx="3055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</a:t>
            </a:r>
          </a:p>
          <a:p>
            <a:pPr algn="ctr"/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 УДО «ЦДЮТ» </a:t>
            </a:r>
          </a:p>
          <a:p>
            <a:pPr algn="ctr"/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 </a:t>
            </a:r>
          </a:p>
          <a:p>
            <a:pPr algn="ctr"/>
            <a:r>
              <a:rPr lang="ru-RU" b="1" kern="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6913548" y="5373245"/>
            <a:ext cx="3469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«ЦДЮТ» </a:t>
            </a:r>
            <a:endParaRPr lang="ru-RU" b="1" kern="1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Симферополя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" y="119019"/>
            <a:ext cx="1178279" cy="11490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30" y="3480681"/>
            <a:ext cx="1909985" cy="190998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471" y="3541214"/>
            <a:ext cx="1832360" cy="183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940" y="3533640"/>
            <a:ext cx="1851701" cy="184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015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8253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3232664" y="5640971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</a:t>
            </a:r>
            <a:r>
              <a:rPr lang="ru-RU" sz="2400" dirty="0" smtClean="0">
                <a:ln w="0"/>
                <a:cs typeface="Times New Roman" panose="02020603050405020304" pitchFamily="18" charset="0"/>
              </a:rPr>
              <a:t> педагог, </a:t>
            </a:r>
            <a:endParaRPr lang="ru-RU" sz="2400" dirty="0">
              <a:ln w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2 100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1300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300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«Радуга»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4A0A6A5-35D3-8967-36C1-A91F209FCB97}"/>
              </a:ext>
            </a:extLst>
          </p:cNvPr>
          <p:cNvSpPr/>
          <p:nvPr/>
        </p:nvSpPr>
        <p:spPr>
          <a:xfrm>
            <a:off x="1111838" y="446292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Естественно-научная</a:t>
            </a:r>
            <a:endParaRPr lang="ru-RU" sz="1600" dirty="0"/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/>
              <a:t>500</a:t>
            </a:r>
          </a:p>
          <a:p>
            <a:pPr algn="ctr"/>
            <a:r>
              <a:rPr lang="ru-RU" sz="1600" dirty="0" smtClean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5611439" y="2793467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8541848" y="2783844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Гибкий график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6" y="12149"/>
            <a:ext cx="1405643" cy="1253696"/>
          </a:xfrm>
          <a:prstGeom prst="rect">
            <a:avLst/>
          </a:prstGeom>
        </p:spPr>
      </p:pic>
      <p:sp>
        <p:nvSpPr>
          <p:cNvPr id="21" name="Блок-схема: магнитный диск 20">
            <a:extLst>
              <a:ext uri="{FF2B5EF4-FFF2-40B4-BE49-F238E27FC236}">
                <a16:creationId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5611438" y="3719149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Комфортность обучения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Блок-схема: магнитный диск 26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8644324" y="3754378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Специализированность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id="{646CD25B-7D4D-4CCD-B086-4DDE1A7FD8FD}"/>
              </a:ext>
            </a:extLst>
          </p:cNvPr>
          <p:cNvSpPr/>
          <p:nvPr/>
        </p:nvSpPr>
        <p:spPr>
          <a:xfrm>
            <a:off x="5611439" y="4680060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Блок-схема: магнитный диск 28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8644324" y="4760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Адаптивность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466850" y="92569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«Радуга»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</a:t>
            </a:r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</a:t>
            </a:r>
            <a:r>
              <a:rPr lang="ru-RU" sz="2000" b="1" dirty="0" smtClean="0"/>
              <a:t>10</a:t>
            </a:r>
            <a:endParaRPr lang="ru-RU" sz="2000" b="1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</a:t>
            </a:r>
            <a:r>
              <a:rPr lang="ru-RU" sz="2000" b="1" dirty="0" smtClean="0"/>
              <a:t>4;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социально-гуманитарная – </a:t>
            </a:r>
            <a:r>
              <a:rPr lang="ru-RU" sz="2000" b="1" dirty="0" smtClean="0"/>
              <a:t>3; естественнонаучная - 3</a:t>
            </a:r>
            <a:endParaRPr lang="ru-RU" sz="20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Всероссийский международный фестиваль «Праздник </a:t>
            </a:r>
            <a:r>
              <a:rPr lang="ru-RU" sz="1600" dirty="0" err="1" smtClean="0">
                <a:solidFill>
                  <a:srgbClr val="002060"/>
                </a:solidFill>
              </a:rPr>
              <a:t>Эколят</a:t>
            </a:r>
            <a:r>
              <a:rPr lang="ru-RU" sz="1600" dirty="0" smtClean="0">
                <a:solidFill>
                  <a:srgbClr val="002060"/>
                </a:solidFill>
              </a:rPr>
              <a:t>-молодых защитников природы в 2024 году»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 Всероссийский конкурс экологических рисунков «Мир природы»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Всероссийский </a:t>
            </a:r>
            <a:r>
              <a:rPr lang="ru-RU" sz="1600" dirty="0">
                <a:solidFill>
                  <a:srgbClr val="002060"/>
                </a:solidFill>
              </a:rPr>
              <a:t>конкурс </a:t>
            </a:r>
            <a:r>
              <a:rPr lang="ru-RU" sz="1600" dirty="0" smtClean="0">
                <a:solidFill>
                  <a:srgbClr val="002060"/>
                </a:solidFill>
              </a:rPr>
              <a:t>экологических проектов «</a:t>
            </a:r>
            <a:r>
              <a:rPr lang="ru-RU" sz="1600" dirty="0" err="1" smtClean="0">
                <a:solidFill>
                  <a:srgbClr val="002060"/>
                </a:solidFill>
              </a:rPr>
              <a:t>ЭкоПатруль</a:t>
            </a:r>
            <a:r>
              <a:rPr lang="ru-RU" sz="1600" dirty="0" smtClean="0">
                <a:solidFill>
                  <a:srgbClr val="002060"/>
                </a:solidFill>
              </a:rPr>
              <a:t>» в 2024 году</a:t>
            </a:r>
            <a:endParaRPr lang="ru-RU" sz="16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Республиканская эколого-природоохранная акция «К чистым истокам» в 2024 г.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природоохранный конкурс «Чистый Крым» в 2024 году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2060"/>
                </a:solidFill>
              </a:rPr>
              <a:t>Республиканский </a:t>
            </a:r>
            <a:r>
              <a:rPr lang="ru-RU" sz="1300" dirty="0" smtClean="0">
                <a:solidFill>
                  <a:srgbClr val="002060"/>
                </a:solidFill>
              </a:rPr>
              <a:t>конкурс детских рисунков «Охрана труда глазами детей»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2060"/>
                </a:solidFill>
              </a:rPr>
              <a:t>Республиканский </a:t>
            </a:r>
            <a:r>
              <a:rPr lang="ru-RU" sz="1300" dirty="0" smtClean="0">
                <a:solidFill>
                  <a:srgbClr val="002060"/>
                </a:solidFill>
              </a:rPr>
              <a:t>конкурс по ПДД «Дорога глазами детей»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Республиканская экологическая акция «Сохраним можжевельники Крыма»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err="1" smtClean="0">
                <a:solidFill>
                  <a:srgbClr val="002060"/>
                </a:solidFill>
              </a:rPr>
              <a:t>Всекрымская</a:t>
            </a:r>
            <a:r>
              <a:rPr lang="ru-RU" sz="1300" dirty="0" smtClean="0">
                <a:solidFill>
                  <a:srgbClr val="002060"/>
                </a:solidFill>
              </a:rPr>
              <a:t> акция «Мы против коррупции»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детский творческий конкурс «Семейные аттракционы»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конкурс-смотр «Безопасность детей в наших руках»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Республиканская выставка-конкурс декоративно-прикладного творчества  и изобразительного искусства «Пасхальная ассамблея»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конкурс юных инспекторов движения «Безопасное колесо –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7" y="-8618"/>
            <a:ext cx="1405643" cy="125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МБ УДО «Радуга» г. Симферополя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МБ УДО «Радуга» </a:t>
            </a:r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муниципальное бюджетное учреждение дополнительного образования по естественнонаучной, художественной</a:t>
            </a:r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социально-гуманитарной направленностям.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6422" y="5510342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«Радуга»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5777207" y="5252708"/>
            <a:ext cx="2444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МБ УДО «Радуга»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6" y="12149"/>
            <a:ext cx="1405643" cy="1253696"/>
          </a:xfrm>
          <a:prstGeom prst="rect">
            <a:avLst/>
          </a:prstGeom>
        </p:spPr>
      </p:pic>
      <p:pic>
        <p:nvPicPr>
          <p:cNvPr id="2050" name="Picture 2" descr="http://qrcoder.ru/code/?https%3A%2F%2F%F082.%ED%E0%E2%E8%E3%E0%F2%EE%F0.%E4%E5%F2%E8%2Fdirectivities%3Fmunicipality%3D1%26organizer%3D21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263" y="3589703"/>
            <a:ext cx="1768701" cy="176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qrcoder.ru/code/?https%3A%2F%2Fraduga.simedu.ru%2Fhome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608" y="3581868"/>
            <a:ext cx="1838572" cy="183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9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811" y="92284"/>
            <a:ext cx="1396862" cy="1252151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114723" y="1605995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159677" y="5507081"/>
            <a:ext cx="4343399" cy="1200329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20</a:t>
            </a:r>
            <a:r>
              <a:rPr lang="ru-RU" sz="2400" dirty="0" smtClean="0">
                <a:ln w="0"/>
                <a:cs typeface="Times New Roman" panose="02020603050405020304" pitchFamily="18" charset="0"/>
              </a:rPr>
              <a:t> педагогов дополнительного образования, </a:t>
            </a:r>
            <a:endParaRPr lang="ru-RU" sz="2400" dirty="0">
              <a:ln w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1368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172388" y="2951171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240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275894" y="2933311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Естественно</a:t>
            </a:r>
          </a:p>
          <a:p>
            <a:pPr algn="ctr"/>
            <a:r>
              <a:rPr lang="ru-RU" sz="1600" dirty="0" smtClean="0"/>
              <a:t>научная</a:t>
            </a:r>
            <a:endParaRPr lang="ru-RU" sz="1600" dirty="0"/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15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512157" y="0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«Станция юных техников»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4A0A6A5-35D3-8967-36C1-A91F209FCB97}"/>
              </a:ext>
            </a:extLst>
          </p:cNvPr>
          <p:cNvSpPr/>
          <p:nvPr/>
        </p:nvSpPr>
        <p:spPr>
          <a:xfrm>
            <a:off x="180626" y="4233891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/>
              <a:t>60 </a:t>
            </a:r>
            <a:r>
              <a:rPr lang="ru-RU" sz="1600" dirty="0" smtClean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2CE22C-FFC0-3FAA-73C1-3BF868070719}"/>
              </a:ext>
            </a:extLst>
          </p:cNvPr>
          <p:cNvSpPr/>
          <p:nvPr/>
        </p:nvSpPr>
        <p:spPr>
          <a:xfrm>
            <a:off x="2259418" y="423647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/>
              <a:t>1053</a:t>
            </a:r>
            <a:endParaRPr lang="ru-RU" sz="1600" b="1" dirty="0"/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id="{6E5659DE-79F3-A666-9F1B-641686B88D13}"/>
              </a:ext>
            </a:extLst>
          </p:cNvPr>
          <p:cNvSpPr/>
          <p:nvPr/>
        </p:nvSpPr>
        <p:spPr>
          <a:xfrm>
            <a:off x="5015462" y="2974919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логика»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:a16="http://schemas.microsoft.com/office/drawing/2014/main" id="{F84096DD-BA42-E9BE-3042-BA10BD8B72F8}"/>
              </a:ext>
            </a:extLst>
          </p:cNvPr>
          <p:cNvSpPr/>
          <p:nvPr/>
        </p:nvSpPr>
        <p:spPr>
          <a:xfrm>
            <a:off x="4769708" y="4152004"/>
            <a:ext cx="3180731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роботов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id="{0E7642B2-15E5-C734-A25E-B4DC5BBD898F}"/>
              </a:ext>
            </a:extLst>
          </p:cNvPr>
          <p:cNvSpPr/>
          <p:nvPr/>
        </p:nvSpPr>
        <p:spPr>
          <a:xfrm>
            <a:off x="8237838" y="4178564"/>
            <a:ext cx="3739978" cy="797090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Кибергигиена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работа с большими данными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:a16="http://schemas.microsoft.com/office/drawing/2014/main" id="{995A5A7C-EC74-4859-D0A3-5813C1F7AA2A}"/>
              </a:ext>
            </a:extLst>
          </p:cNvPr>
          <p:cNvSpPr/>
          <p:nvPr/>
        </p:nvSpPr>
        <p:spPr>
          <a:xfrm>
            <a:off x="4967415" y="5357324"/>
            <a:ext cx="3171569" cy="837530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«Программирование на языке JAVA»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5634681" y="1416908"/>
          <a:ext cx="5873578" cy="1226820"/>
        </p:xfrm>
        <a:graphic>
          <a:graphicData uri="http://schemas.openxmlformats.org/drawingml/2006/table">
            <a:tbl>
              <a:tblPr/>
              <a:tblGrid>
                <a:gridCol w="5873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858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рамках реализации федерального проекта «Цифровая образовательная среда» национального проекта «Образование» в Симферополе на базе </a:t>
                      </a:r>
                      <a:r>
                        <a:rPr lang="ru-RU" sz="1400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 УДО «Станция юных техников»</a:t>
                      </a:r>
                      <a:r>
                        <a:rPr lang="ru-RU" sz="1400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i="1" dirty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400" i="1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i="1" dirty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2023/2024 </a:t>
                      </a:r>
                      <a:r>
                        <a:rPr lang="ru-RU" sz="1400" i="1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учебном год</a:t>
                      </a:r>
                      <a:r>
                        <a:rPr lang="ru-RU" sz="1400" i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 </a:t>
                      </a:r>
                      <a:r>
                        <a:rPr lang="ru-RU" sz="1400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двери открыл первый </a:t>
                      </a:r>
                      <a:r>
                        <a:rPr lang="ru-RU" sz="1400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Центр цифрового образования детей «IT-куб</a:t>
                      </a:r>
                      <a:r>
                        <a:rPr lang="ru-RU" sz="1400" i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</a:t>
                      </a:r>
                      <a:r>
                        <a:rPr lang="ru-RU" sz="1400" i="1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следующим направлениям:</a:t>
                      </a:r>
                      <a:endParaRPr lang="ru-RU" sz="1400" dirty="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Блок-схема: магнитный диск 26">
            <a:extLst>
              <a:ext uri="{FF2B5EF4-FFF2-40B4-BE49-F238E27FC236}">
                <a16:creationId xmlns:a16="http://schemas.microsoft.com/office/drawing/2014/main" id="{636A42B0-1E90-5F82-33D6-68483C6DB2F7}"/>
              </a:ext>
            </a:extLst>
          </p:cNvPr>
          <p:cNvSpPr/>
          <p:nvPr/>
        </p:nvSpPr>
        <p:spPr>
          <a:xfrm>
            <a:off x="8193331" y="3003041"/>
            <a:ext cx="3496161" cy="76165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разработка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id="{636A42B0-1E90-5F82-33D6-68483C6DB2F7}"/>
              </a:ext>
            </a:extLst>
          </p:cNvPr>
          <p:cNvSpPr/>
          <p:nvPr/>
        </p:nvSpPr>
        <p:spPr>
          <a:xfrm>
            <a:off x="8406714" y="5280802"/>
            <a:ext cx="3060356" cy="815198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на языке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1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316251" y="360"/>
            <a:ext cx="8389723" cy="13345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«Станция юных техников»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pic>
        <p:nvPicPr>
          <p:cNvPr id="8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32" y="183929"/>
            <a:ext cx="1267719" cy="1103871"/>
          </a:xfrm>
          <a:prstGeom prst="rect">
            <a:avLst/>
          </a:prstGeom>
          <a:ln>
            <a:noFill/>
          </a:ln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Республиканские  </a:t>
            </a:r>
            <a:r>
              <a:rPr lang="ru-RU" sz="2000" b="1" dirty="0"/>
              <a:t>мероприятия </a:t>
            </a:r>
            <a:r>
              <a:rPr lang="ru-RU" sz="2000" b="1" dirty="0" smtClean="0"/>
              <a:t>- 19</a:t>
            </a:r>
            <a:endParaRPr lang="ru-RU" sz="20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Муниципальные </a:t>
            </a:r>
            <a:r>
              <a:rPr lang="ru-RU" sz="2000" b="1" dirty="0"/>
              <a:t>мероприятия- </a:t>
            </a:r>
            <a:r>
              <a:rPr lang="ru-RU" sz="2000" b="1" dirty="0" smtClean="0"/>
              <a:t>22</a:t>
            </a:r>
            <a:endParaRPr lang="ru-RU" sz="20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373044" y="1843421"/>
            <a:ext cx="5138069" cy="44173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Республиканские соревнования по авиамодельному спорту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Республиканские соревнования по судомодельному спорту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Республиканский этап международного фестиваля робототехники «</a:t>
            </a:r>
            <a:r>
              <a:rPr lang="ru-RU" sz="1600" dirty="0" err="1" smtClean="0">
                <a:solidFill>
                  <a:srgbClr val="002060"/>
                </a:solidFill>
              </a:rPr>
              <a:t>Робофинист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Крымское открытое первенство по спортивной радиопеленгации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Республиканская выставка -конкурс декоративно-прикладного и изобразительного искусства «Знай и люби свой край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 Республиканские робототехнические соревнования «Кубок РТК»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Республиканский конкурс по 3 </a:t>
            </a:r>
            <a:r>
              <a:rPr lang="en-US" sz="1600" dirty="0" smtClean="0">
                <a:solidFill>
                  <a:srgbClr val="002060"/>
                </a:solidFill>
              </a:rPr>
              <a:t>D</a:t>
            </a:r>
            <a:r>
              <a:rPr lang="ru-RU" sz="1600" dirty="0" smtClean="0">
                <a:solidFill>
                  <a:srgbClr val="002060"/>
                </a:solidFill>
              </a:rPr>
              <a:t> технологиям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5902497" y="1870755"/>
            <a:ext cx="5235059" cy="441471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Муниципальный конкурс фотографий «Это всё о нём, о городе моём!», посвященный Дню города Симферополя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Муниципальный конкурс «Космические фантазии»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Муниципальная выставка «Наш поиск и творчество, тебе Родина!»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Муниципальный этап </a:t>
            </a:r>
            <a:r>
              <a:rPr lang="en-US" sz="1600" dirty="0" smtClean="0">
                <a:solidFill>
                  <a:srgbClr val="002060"/>
                </a:solidFill>
              </a:rPr>
              <a:t>ART</a:t>
            </a:r>
            <a:r>
              <a:rPr lang="ru-RU" sz="1600" dirty="0" smtClean="0">
                <a:solidFill>
                  <a:srgbClr val="002060"/>
                </a:solidFill>
              </a:rPr>
              <a:t> -</a:t>
            </a:r>
            <a:r>
              <a:rPr lang="ru-RU" sz="1600" dirty="0" err="1" smtClean="0">
                <a:solidFill>
                  <a:srgbClr val="002060"/>
                </a:solidFill>
              </a:rPr>
              <a:t>фоточеллендж</a:t>
            </a:r>
            <a:r>
              <a:rPr lang="ru-RU" sz="1600" dirty="0" smtClean="0">
                <a:solidFill>
                  <a:srgbClr val="002060"/>
                </a:solidFill>
              </a:rPr>
              <a:t> «Праздник к нам приходит»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Муниципальные соревнования по техническому моделированию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Муниципальная выставка кружков по начальному техническому моделированию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Конкурс фоторабот «Семейный альбом»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Фестиваль «Время </a:t>
            </a:r>
            <a:r>
              <a:rPr lang="en-US" sz="1600" dirty="0" smtClean="0">
                <a:solidFill>
                  <a:srgbClr val="002060"/>
                </a:solidFill>
              </a:rPr>
              <a:t>IT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 smtClean="0">
                <a:solidFill>
                  <a:srgbClr val="002060"/>
                </a:solidFill>
              </a:rPr>
              <a:t>Челлендж</a:t>
            </a:r>
            <a:r>
              <a:rPr lang="ru-RU" sz="1600" dirty="0" smtClean="0">
                <a:solidFill>
                  <a:srgbClr val="002060"/>
                </a:solidFill>
              </a:rPr>
              <a:t> «Цифровая гигиена»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Конференция «За наукой будущее»</a:t>
            </a:r>
          </a:p>
          <a:p>
            <a:pPr marL="285750" indent="-285750" algn="just"/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751" y="125835"/>
            <a:ext cx="1415772" cy="1325461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431040" cy="132182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Как родителям выбрать направление 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для обучения в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МБ УДО «СЮТ» г.Симферополя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4098" y="5319713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«СЮТ»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868792" y="5360565"/>
            <a:ext cx="249294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«СЮТ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363824" y="5360565"/>
            <a:ext cx="2340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МБ УДО «СЮТ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06679" y="1675201"/>
            <a:ext cx="94208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 сегодняшний день 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IT</a:t>
            </a: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-куб – это современное пространство для реализации проектов учащихся муниципального городского округа Симферополь. Это инновационная площадка для интеллектуального развития подростков и детей.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Возможности центра позволяют выстроить и реализовывать профессионально-ориентированную модель обучения.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Нонна\Desktop\код навигатор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2712" y="3421657"/>
            <a:ext cx="1942751" cy="1942751"/>
          </a:xfrm>
          <a:prstGeom prst="rect">
            <a:avLst/>
          </a:prstGeom>
          <a:noFill/>
        </p:spPr>
      </p:pic>
      <p:sp>
        <p:nvSpPr>
          <p:cNvPr id="2" name="AutoShape 2" descr="image-30-09-24-01-38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Нонна\Desktop\image-30-09-24-01-38 код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3666" y="3410125"/>
            <a:ext cx="1891718" cy="1891718"/>
          </a:xfrm>
          <a:prstGeom prst="rect">
            <a:avLst/>
          </a:prstGeom>
          <a:noFill/>
        </p:spPr>
      </p:pic>
      <p:pic>
        <p:nvPicPr>
          <p:cNvPr id="3076" name="Picture 4" descr="C:\Users\Нонна\Desktop\сайт код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0927" y="3398729"/>
            <a:ext cx="1839286" cy="1839286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7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10343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FCEA59DA-F0A3-F3E2-1979-A088F11C0C12}"/>
              </a:ext>
            </a:extLst>
          </p:cNvPr>
          <p:cNvSpPr/>
          <p:nvPr/>
        </p:nvSpPr>
        <p:spPr>
          <a:xfrm>
            <a:off x="340551" y="1679830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8F2E5B-E69A-03D1-DAF6-9AC8DEAEBBA4}"/>
              </a:ext>
            </a:extLst>
          </p:cNvPr>
          <p:cNvSpPr/>
          <p:nvPr/>
        </p:nvSpPr>
        <p:spPr>
          <a:xfrm>
            <a:off x="233931" y="5584010"/>
            <a:ext cx="4637008" cy="116955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16</a:t>
            </a:r>
            <a:r>
              <a:rPr lang="ru-RU" sz="1400" dirty="0">
                <a:ln w="0"/>
                <a:cs typeface="Times New Roman" panose="02020603050405020304" pitchFamily="18" charset="0"/>
              </a:rPr>
              <a:t> педагогов, из них:</a:t>
            </a:r>
          </a:p>
          <a:p>
            <a:pPr algn="ctr"/>
            <a:r>
              <a:rPr lang="ru-RU" sz="1400" dirty="0">
                <a:ln w="0"/>
                <a:cs typeface="Times New Roman" panose="02020603050405020304" pitchFamily="18" charset="0"/>
              </a:rPr>
              <a:t>Мастер спорта (дзюдо, каратэ, кикбоксинг) – 3</a:t>
            </a:r>
          </a:p>
          <a:p>
            <a:pPr algn="ctr"/>
            <a:r>
              <a:rPr lang="ru-RU" sz="1400" dirty="0">
                <a:ln w="0"/>
                <a:cs typeface="Times New Roman" panose="02020603050405020304" pitchFamily="18" charset="0"/>
              </a:rPr>
              <a:t>Заслуженный работник образования -1 </a:t>
            </a:r>
          </a:p>
          <a:p>
            <a:pPr algn="ctr"/>
            <a:r>
              <a:rPr lang="ru-RU" sz="1400" dirty="0">
                <a:ln w="0"/>
                <a:cs typeface="Times New Roman" panose="02020603050405020304" pitchFamily="18" charset="0"/>
              </a:rPr>
              <a:t>Альпинист России - 2 </a:t>
            </a:r>
          </a:p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1165 </a:t>
            </a:r>
            <a:r>
              <a:rPr lang="ru-RU" sz="1400" dirty="0">
                <a:ln w="0"/>
                <a:cs typeface="Times New Roman" panose="02020603050405020304" pitchFamily="18" charset="0"/>
              </a:rPr>
              <a:t>обучающихся 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4BF8D0A-4B9B-FB0F-5DDC-96BB269724DE}"/>
              </a:ext>
            </a:extLst>
          </p:cNvPr>
          <p:cNvSpPr/>
          <p:nvPr/>
        </p:nvSpPr>
        <p:spPr>
          <a:xfrm>
            <a:off x="340551" y="2893519"/>
            <a:ext cx="1979444" cy="11780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635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4DC780AB-05FA-BD17-40FE-8CF15A210E25}"/>
              </a:ext>
            </a:extLst>
          </p:cNvPr>
          <p:cNvSpPr/>
          <p:nvPr/>
        </p:nvSpPr>
        <p:spPr>
          <a:xfrm>
            <a:off x="2605745" y="2895499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60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1686759" y="0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Энергия»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4A0A6A5-35D3-8967-36C1-A91F209FCB97}"/>
              </a:ext>
            </a:extLst>
          </p:cNvPr>
          <p:cNvSpPr/>
          <p:nvPr/>
        </p:nvSpPr>
        <p:spPr>
          <a:xfrm>
            <a:off x="324299" y="4275810"/>
            <a:ext cx="1979443" cy="11780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335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2CE22C-FFC0-3FAA-73C1-3BF868070719}"/>
              </a:ext>
            </a:extLst>
          </p:cNvPr>
          <p:cNvSpPr/>
          <p:nvPr/>
        </p:nvSpPr>
        <p:spPr>
          <a:xfrm>
            <a:off x="2605745" y="4292146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Туристско-краеведческая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135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id="{6E5659DE-79F3-A666-9F1B-641686B88D13}"/>
              </a:ext>
            </a:extLst>
          </p:cNvPr>
          <p:cNvSpPr/>
          <p:nvPr/>
        </p:nvSpPr>
        <p:spPr>
          <a:xfrm>
            <a:off x="4952625" y="4445117"/>
            <a:ext cx="3254567" cy="109632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Организовано 96 новых мест: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 место – туристский кружок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Туризм.Дистанция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Туризм.Дистанция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2»;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мест – секция «Дзюдо 2», «Дзюдо 3» </a:t>
            </a: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id="{610115C3-B277-9F87-0B57-F02B765D7B6C}"/>
              </a:ext>
            </a:extLst>
          </p:cNvPr>
          <p:cNvSpPr/>
          <p:nvPr/>
        </p:nvSpPr>
        <p:spPr>
          <a:xfrm>
            <a:off x="5572592" y="2921568"/>
            <a:ext cx="5624146" cy="13774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cs typeface="Times New Roman" panose="02020603050405020304" pitchFamily="18" charset="0"/>
              </a:rPr>
              <a:t>Цель проекта - создание условий для эффективной реализации мероприятий по созданию новых мест дополнительного образования детей для реализации дополнительных общеразвивающих программ всех направленностей» в рамках федерального проекта «Успех каждого ребенка» национального проекта «Образование».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8BA3601-3DDE-41A1-A56A-03A3287033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9" y="-10343"/>
            <a:ext cx="1427714" cy="142771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DE1487E-5D15-4024-83EF-86914A9F2DD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18287" y="-6266"/>
            <a:ext cx="2073713" cy="1377476"/>
          </a:xfrm>
          <a:prstGeom prst="rect">
            <a:avLst/>
          </a:prstGeom>
        </p:spPr>
      </p:pic>
      <p:sp>
        <p:nvSpPr>
          <p:cNvPr id="27" name="Овал 26">
            <a:extLst>
              <a:ext uri="{FF2B5EF4-FFF2-40B4-BE49-F238E27FC236}">
                <a16:creationId xmlns:a16="http://schemas.microsoft.com/office/drawing/2014/main" id="{DD18A646-0422-465F-B592-B3A5E827E76E}"/>
              </a:ext>
            </a:extLst>
          </p:cNvPr>
          <p:cNvSpPr/>
          <p:nvPr/>
        </p:nvSpPr>
        <p:spPr>
          <a:xfrm>
            <a:off x="5414132" y="1656644"/>
            <a:ext cx="5918855" cy="1166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Реализация Федерального проекта «Успех каждого ребенка» национального проекта «Образование» </a:t>
            </a:r>
          </a:p>
        </p:txBody>
      </p:sp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id="{B32B5ED5-7F8B-4B57-A7C1-278ADACCBB56}"/>
              </a:ext>
            </a:extLst>
          </p:cNvPr>
          <p:cNvSpPr/>
          <p:nvPr/>
        </p:nvSpPr>
        <p:spPr>
          <a:xfrm>
            <a:off x="8544846" y="4445116"/>
            <a:ext cx="3491242" cy="109632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дополнительные программы  по проекту «Успех каждого ребенка»: туристско-краеведческой и физкультурно-спортивной направленности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Блок-схема: магнитный диск 28">
            <a:extLst>
              <a:ext uri="{FF2B5EF4-FFF2-40B4-BE49-F238E27FC236}">
                <a16:creationId xmlns:a16="http://schemas.microsoft.com/office/drawing/2014/main" id="{103BB320-021C-4932-A7DB-F996C616CA26}"/>
              </a:ext>
            </a:extLst>
          </p:cNvPr>
          <p:cNvSpPr/>
          <p:nvPr/>
        </p:nvSpPr>
        <p:spPr>
          <a:xfrm>
            <a:off x="6026679" y="5646206"/>
            <a:ext cx="5036333" cy="109632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дополнительного образования реализующие программы в рамках проекта «Успех каждого ребенка»: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спорта по дзюдо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Поклонский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Антон Евгеньевич;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Альпинист России, спасатель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Файчук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Владимирович;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Альпинист России–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Файчук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Сергеевна.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7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77" y="210125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:a16="http://schemas.microsoft.com/office/drawing/2014/main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193413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 дополнительного образования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детей в общеобразовательных организациях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«Точка роста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базе школ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:a16="http://schemas.microsoft.com/office/drawing/2014/main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молодежи «Импульс»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6">
            <a:extLst>
              <a:ext uri="{FF2B5EF4-FFF2-40B4-BE49-F238E27FC236}">
                <a16:creationId xmlns:a16="http://schemas.microsoft.com/office/drawing/2014/main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:a16="http://schemas.microsoft.com/office/drawing/2014/main" id="{9D9E41AA-693F-4E0F-B62B-F3C0768DF518}"/>
              </a:ext>
            </a:extLst>
          </p:cNvPr>
          <p:cNvPicPr preferRelativeResize="0"/>
          <p:nvPr/>
        </p:nvPicPr>
        <p:blipFill>
          <a:blip r:embed="rId7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4" name="Picture 5">
            <a:extLst>
              <a:ext uri="{FF2B5EF4-FFF2-40B4-BE49-F238E27FC236}">
                <a16:creationId xmlns:a16="http://schemas.microsoft.com/office/drawing/2014/main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77BE25-9547-4ACC-A43D-D429F2155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7"/>
            <a:ext cx="12210291" cy="68477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B324C8-DD39-A680-2A70-A1DEC52C4FB3}"/>
              </a:ext>
            </a:extLst>
          </p:cNvPr>
          <p:cNvSpPr/>
          <p:nvPr/>
        </p:nvSpPr>
        <p:spPr>
          <a:xfrm>
            <a:off x="2183481" y="177220"/>
            <a:ext cx="7389706" cy="10639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«Энергия»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6405F2D-8971-87B9-B287-054EED5E991C}"/>
              </a:ext>
            </a:extLst>
          </p:cNvPr>
          <p:cNvSpPr/>
          <p:nvPr/>
        </p:nvSpPr>
        <p:spPr>
          <a:xfrm>
            <a:off x="468149" y="1456715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Проводимые мероприятия – 2024 г.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060EBE-D1E1-0A5A-47B8-D8E307356D29}"/>
              </a:ext>
            </a:extLst>
          </p:cNvPr>
          <p:cNvSpPr/>
          <p:nvPr/>
        </p:nvSpPr>
        <p:spPr>
          <a:xfrm>
            <a:off x="6342114" y="1446800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Участие в мероприятиях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D13BCF1-5867-F8DF-6565-F74F2DBBDFB9}"/>
              </a:ext>
            </a:extLst>
          </p:cNvPr>
          <p:cNvSpPr/>
          <p:nvPr/>
        </p:nvSpPr>
        <p:spPr>
          <a:xfrm>
            <a:off x="254978" y="1847860"/>
            <a:ext cx="5841022" cy="49134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500" dirty="0">
              <a:solidFill>
                <a:srgbClr val="002060"/>
              </a:solidFill>
            </a:endParaRPr>
          </a:p>
          <a:p>
            <a:pPr algn="just"/>
            <a:endParaRPr lang="ru-RU" sz="1500" dirty="0">
              <a:solidFill>
                <a:srgbClr val="002060"/>
              </a:solidFill>
            </a:endParaRPr>
          </a:p>
          <a:p>
            <a:pPr algn="just"/>
            <a:endParaRPr lang="ru-RU" sz="15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дзюдо «Энергия-Дзюдо», посвященные Дню защитника Отечества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 Городские соревнования по кикбоксингу, детско-юношеский турнир «Крымская весна –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Городские соревнования по тхэквондо, детско-юношеский турнир «Крымская весна –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дзюдо, посвященные Дню Победы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Муниципальный этап Всероссийского конкурса социальной рекламы в области формирования культуры здорового и безопасного образа жизни «Стиль жизни- здоровье!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дзюдо «Кубок Энергии», посвящённые Дню народного единства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кикбоксингу и тхэквондо ВТФ, посвящённые Дню народного единства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новогодние соревнования по кикбоксингу и тхэквондо ВТФ «Кубок Деда Мороза»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новогодние соревнования по дзюдо «Кубок Деда Мороза»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Организация туристических походов различной степени сложности</a:t>
            </a:r>
          </a:p>
          <a:p>
            <a:pPr algn="just"/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F5D7593-C735-4571-4002-2F6D88033F18}"/>
              </a:ext>
            </a:extLst>
          </p:cNvPr>
          <p:cNvSpPr/>
          <p:nvPr/>
        </p:nvSpPr>
        <p:spPr>
          <a:xfrm>
            <a:off x="6180991" y="1856423"/>
            <a:ext cx="5841021" cy="4904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  <a:p>
            <a:pPr algn="just"/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Республиканский этап Всероссийского конкурса туристских походов и экспедиций обучающихся – з место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Чемпионат и Первенство Республики Крым по тхэквондо ВТФ – </a:t>
            </a:r>
            <a:r>
              <a:rPr lang="en-US" sz="1200" dirty="0">
                <a:solidFill>
                  <a:srgbClr val="002060"/>
                </a:solidFill>
              </a:rPr>
              <a:t>I </a:t>
            </a:r>
            <a:r>
              <a:rPr lang="ru-RU" sz="1200" dirty="0">
                <a:solidFill>
                  <a:srgbClr val="002060"/>
                </a:solidFill>
              </a:rPr>
              <a:t>место</a:t>
            </a:r>
            <a:r>
              <a:rPr lang="en-US" sz="1200" dirty="0">
                <a:solidFill>
                  <a:srgbClr val="002060"/>
                </a:solidFill>
              </a:rPr>
              <a:t> (12)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en-US" sz="1200" dirty="0">
                <a:solidFill>
                  <a:srgbClr val="002060"/>
                </a:solidFill>
              </a:rPr>
              <a:t>II</a:t>
            </a:r>
            <a:r>
              <a:rPr lang="ru-RU" sz="1200" dirty="0">
                <a:solidFill>
                  <a:srgbClr val="002060"/>
                </a:solidFill>
              </a:rPr>
              <a:t> место (9), </a:t>
            </a:r>
            <a:r>
              <a:rPr lang="en-US" sz="1200" dirty="0">
                <a:solidFill>
                  <a:srgbClr val="002060"/>
                </a:solidFill>
              </a:rPr>
              <a:t>III</a:t>
            </a:r>
            <a:r>
              <a:rPr lang="ru-RU" sz="1200" dirty="0">
                <a:solidFill>
                  <a:srgbClr val="002060"/>
                </a:solidFill>
              </a:rPr>
              <a:t> место (3), 18 обучающихся вошли в Сборную РК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Международный образовательный фестиваль «Открытое искусство (Нижний Новгород) – </a:t>
            </a:r>
            <a:r>
              <a:rPr lang="en-US" sz="1200" dirty="0">
                <a:solidFill>
                  <a:srgbClr val="002060"/>
                </a:solidFill>
              </a:rPr>
              <a:t>III</a:t>
            </a:r>
            <a:r>
              <a:rPr lang="ru-RU" sz="1200" dirty="0">
                <a:solidFill>
                  <a:srgbClr val="002060"/>
                </a:solidFill>
              </a:rPr>
              <a:t> место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Всероссийские соревнования по тхэквондо ВТФ (г. Черкесск) -</a:t>
            </a:r>
            <a:r>
              <a:rPr lang="en-US" sz="1200" dirty="0">
                <a:solidFill>
                  <a:srgbClr val="002060"/>
                </a:solidFill>
              </a:rPr>
              <a:t>III </a:t>
            </a:r>
            <a:r>
              <a:rPr lang="ru-RU" sz="1200" dirty="0">
                <a:solidFill>
                  <a:srgbClr val="002060"/>
                </a:solidFill>
              </a:rPr>
              <a:t>место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Всероссийский хореографический фестиваль-конкурс «Кубок Мечты» - </a:t>
            </a:r>
            <a:r>
              <a:rPr lang="en-US" sz="1200" dirty="0">
                <a:solidFill>
                  <a:srgbClr val="002060"/>
                </a:solidFill>
              </a:rPr>
              <a:t>I </a:t>
            </a:r>
            <a:r>
              <a:rPr lang="ru-RU" sz="1200" dirty="0">
                <a:solidFill>
                  <a:srgbClr val="002060"/>
                </a:solidFill>
              </a:rPr>
              <a:t>место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 Всероссийские соревнования по тхэквондо ВТФ (г. Москва) - I место (1), III место (1), </a:t>
            </a:r>
            <a:r>
              <a:rPr lang="en-US" sz="1200" dirty="0">
                <a:solidFill>
                  <a:srgbClr val="002060"/>
                </a:solidFill>
              </a:rPr>
              <a:t>V</a:t>
            </a:r>
            <a:r>
              <a:rPr lang="ru-RU" sz="1200" dirty="0">
                <a:solidFill>
                  <a:srgbClr val="002060"/>
                </a:solidFill>
              </a:rPr>
              <a:t> место (3)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Чемпионат и Первенство Южного федерального округа по кикбоксингу (г. Краснодар) – I место (4), III место (5)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</a:rPr>
              <a:t>X</a:t>
            </a:r>
            <a:r>
              <a:rPr lang="ru-RU" sz="1200" dirty="0">
                <a:solidFill>
                  <a:srgbClr val="002060"/>
                </a:solidFill>
              </a:rPr>
              <a:t> Международный фестиваль-конкурс детского и юношеского творчества «Имена России» - </a:t>
            </a:r>
            <a:r>
              <a:rPr lang="en-US" sz="1200" dirty="0">
                <a:solidFill>
                  <a:srgbClr val="002060"/>
                </a:solidFill>
              </a:rPr>
              <a:t>III </a:t>
            </a:r>
            <a:r>
              <a:rPr lang="ru-RU" sz="1200" dirty="0">
                <a:solidFill>
                  <a:srgbClr val="002060"/>
                </a:solidFill>
              </a:rPr>
              <a:t>место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Всероссийский телевизионный конкурс молодых исполнителей «Навстречу звездам» - I место, II место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Международный многожанровый конкурс-фестиваль творчества «Превосходство» (г. Махачкала) – Гран-При, I место (5), II место (4)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Всероссийский хореографический конкурс «Трансформация» - I место, II место (2)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Первенство России по кикбоксингу (г. Каспийск) - I место, II место (2), III место (3)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</a:rPr>
              <a:t>VIII</a:t>
            </a:r>
            <a:r>
              <a:rPr lang="ru-RU" sz="1200" dirty="0">
                <a:solidFill>
                  <a:srgbClr val="002060"/>
                </a:solidFill>
              </a:rPr>
              <a:t> Международный конкурс исполнительского искусства «Академия искусств» (г. Сочи) - I место (2), II место (2)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</a:rPr>
              <a:t>XIV</a:t>
            </a:r>
            <a:r>
              <a:rPr lang="ru-RU" sz="1200" dirty="0">
                <a:solidFill>
                  <a:srgbClr val="002060"/>
                </a:solidFill>
              </a:rPr>
              <a:t> Международный конкурс-фестиваль искусств «Сияние звезд» (г. Ульяновск) -  </a:t>
            </a:r>
            <a:r>
              <a:rPr lang="en-US" sz="1200" dirty="0">
                <a:solidFill>
                  <a:srgbClr val="002060"/>
                </a:solidFill>
              </a:rPr>
              <a:t>I </a:t>
            </a:r>
            <a:r>
              <a:rPr lang="ru-RU" sz="1200" dirty="0">
                <a:solidFill>
                  <a:srgbClr val="002060"/>
                </a:solidFill>
              </a:rPr>
              <a:t>место – </a:t>
            </a:r>
          </a:p>
          <a:p>
            <a:pPr algn="just"/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E99F2B-09BB-4E08-81EE-0E34F379E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0" y="-937"/>
            <a:ext cx="1304952" cy="1310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95CB17-304B-4377-920B-0E93BF1344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9672" y="-936"/>
            <a:ext cx="1971592" cy="13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2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736" y="10496"/>
            <a:ext cx="9388490" cy="139889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МБ УДО «Энергия» г. Симферополя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6225" y="1537755"/>
            <a:ext cx="10720635" cy="17812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МБ УДО «Энергия» г. Симферополя- учреждение дополнительного образования. Учреждение обеспечивает получение дополнительного образования путем реализации дополнительных общеобразовательных общеразвивающих программ художественной, физкультурно-спортивной, социально-гуманитарной и туристско-краеведческой направленности.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Реализуется Федеральный проект «Успех каждого ребенка» национального проекта «Образование».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259" y="5293955"/>
            <a:ext cx="2492943" cy="961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МБ УДО «Энергия» </a:t>
            </a:r>
            <a:b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590510" y="5311642"/>
            <a:ext cx="2492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МБ УДО «Энергия» </a:t>
            </a:r>
            <a:b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</a:t>
            </a:r>
          </a:p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53760" y="5357291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МБ УДО «Энергия» </a:t>
            </a:r>
            <a:b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г. Симферополя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BF50530-797E-44C2-B084-10407A688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" y="-4263"/>
            <a:ext cx="1426588" cy="14326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8FD8330-E410-4644-9576-228DC188470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38444" y="-937"/>
            <a:ext cx="2072820" cy="137781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2B2C9C1-272B-4A2B-9475-AD9A2F7E8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500" y="3530435"/>
            <a:ext cx="1826856" cy="182685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CDE1103-7B26-4485-91E1-F7FFB6FB7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302" y="3450585"/>
            <a:ext cx="1826856" cy="18268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3F9CE31-2EEF-4A10-B3FF-0020814C9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9112" y="3538763"/>
            <a:ext cx="1875183" cy="187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3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6F0BC1A-EB7E-4D42-BA8B-B274D76DB675}"/>
              </a:ext>
            </a:extLst>
          </p:cNvPr>
          <p:cNvSpPr txBox="1">
            <a:spLocks/>
          </p:cNvSpPr>
          <p:nvPr/>
        </p:nvSpPr>
        <p:spPr>
          <a:xfrm>
            <a:off x="-39706" y="-384348"/>
            <a:ext cx="10026869" cy="1653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/>
              <a:t>Система дополнительного образования детей в муниципальном </a:t>
            </a:r>
            <a:r>
              <a:rPr lang="ru-RU" sz="2400" b="1" dirty="0" smtClean="0"/>
              <a:t>образовании городской округ Симферополь Республики Крым</a:t>
            </a:r>
            <a:endParaRPr lang="ru-RU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5EAD0AD-87C5-47A1-9B65-24CF9AFF221E}"/>
              </a:ext>
            </a:extLst>
          </p:cNvPr>
          <p:cNvGrpSpPr/>
          <p:nvPr/>
        </p:nvGrpSpPr>
        <p:grpSpPr>
          <a:xfrm>
            <a:off x="143933" y="863750"/>
            <a:ext cx="3965270" cy="554036"/>
            <a:chOff x="129091" y="935886"/>
            <a:chExt cx="3529226" cy="728515"/>
          </a:xfrm>
        </p:grpSpPr>
        <p:sp>
          <p:nvSpPr>
            <p:cNvPr id="14" name="Прямоугольник: скругленные углы 86">
              <a:extLst>
                <a:ext uri="{FF2B5EF4-FFF2-40B4-BE49-F238E27FC236}">
                  <a16:creationId xmlns:a16="http://schemas.microsoft.com/office/drawing/2014/main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491549-11C6-4996-AC11-39B392DB519D}"/>
                </a:ext>
              </a:extLst>
            </p:cNvPr>
            <p:cNvSpPr txBox="1"/>
            <p:nvPr/>
          </p:nvSpPr>
          <p:spPr>
            <a:xfrm>
              <a:off x="129091" y="974100"/>
              <a:ext cx="1009665" cy="60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79</a:t>
              </a:r>
              <a:r>
                <a:rPr kumimoji="0" lang="ru-RU" sz="24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%</a:t>
              </a:r>
              <a:endPara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517655"/>
            <a:chOff x="3732956" y="921517"/>
            <a:chExt cx="3873394" cy="517655"/>
          </a:xfrm>
        </p:grpSpPr>
        <p:sp>
          <p:nvSpPr>
            <p:cNvPr id="18" name="Прямоугольник: скругленные углы 82">
              <a:extLst>
                <a:ext uri="{FF2B5EF4-FFF2-40B4-BE49-F238E27FC236}">
                  <a16:creationId xmlns:a16="http://schemas.microsoft.com/office/drawing/2014/main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3 767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22" name="Прямоугольник: скругленные углы 90">
              <a:extLst>
                <a:ext uri="{FF2B5EF4-FFF2-40B4-BE49-F238E27FC236}">
                  <a16:creationId xmlns:a16="http://schemas.microsoft.com/office/drawing/2014/main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24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400" b="1" dirty="0" smtClean="0">
                  <a:solidFill>
                    <a:prstClr val="white"/>
                  </a:solidFill>
                  <a:latin typeface="Calibri" panose="020F0502020204030204"/>
                </a:rPr>
                <a:t>13 973</a:t>
              </a: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CustomShape 8">
            <a:extLst>
              <a:ext uri="{FF2B5EF4-FFF2-40B4-BE49-F238E27FC236}">
                <a16:creationId xmlns:a16="http://schemas.microsoft.com/office/drawing/2014/main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6" name="Диаграмма 14">
            <a:extLst>
              <a:ext uri="{FF2B5EF4-FFF2-40B4-BE49-F238E27FC236}">
                <a16:creationId xmlns:a16="http://schemas.microsoft.com/office/drawing/2014/main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943142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2596F5E7-2155-475D-AF42-6BE3B217FE37}"/>
              </a:ext>
            </a:extLst>
          </p:cNvPr>
          <p:cNvSpPr txBox="1"/>
          <p:nvPr/>
        </p:nvSpPr>
        <p:spPr>
          <a:xfrm>
            <a:off x="211667" y="4394029"/>
            <a:ext cx="493914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173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реализуют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дополнительного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(66)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(48)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(17)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(16)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(21)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ustomShape 8">
            <a:extLst>
              <a:ext uri="{FF2B5EF4-FFF2-40B4-BE49-F238E27FC236}">
                <a16:creationId xmlns:a16="http://schemas.microsoft.com/office/drawing/2014/main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ИНФРАСТРУКТУРА ДОПОЛНИТЕЛЬНОГО ОБРАЗОВАНИЯ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ЗА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305361-9B3F-4773-A828-84CB9442A627}"/>
              </a:ext>
            </a:extLst>
          </p:cNvPr>
          <p:cNvSpPr txBox="1"/>
          <p:nvPr/>
        </p:nvSpPr>
        <p:spPr>
          <a:xfrm>
            <a:off x="6220913" y="2034751"/>
            <a:ext cx="2434033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учреждений</a:t>
            </a:r>
            <a:r>
              <a:rPr kumimoji="0" lang="ru-RU" sz="15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46 </a:t>
            </a:r>
            <a:r>
              <a:rPr kumimoji="0" lang="ru-RU" sz="15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1500" b="1" dirty="0" smtClean="0">
                <a:latin typeface="Calibri" panose="020F0502020204030204"/>
              </a:rPr>
              <a:t>в рамках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 дополнительного образования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детей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AB44F5-A7FF-48E8-A00F-CA85E4B0D726}"/>
              </a:ext>
            </a:extLst>
          </p:cNvPr>
          <p:cNvSpPr txBox="1"/>
          <p:nvPr/>
        </p:nvSpPr>
        <p:spPr>
          <a:xfrm>
            <a:off x="6261786" y="3548444"/>
            <a:ext cx="2642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базе учреждения дополнительного образования «Станция юных техников»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AB6546-CC00-4A35-8E98-1CE05980361D}"/>
              </a:ext>
            </a:extLst>
          </p:cNvPr>
          <p:cNvSpPr txBox="1"/>
          <p:nvPr/>
        </p:nvSpPr>
        <p:spPr>
          <a:xfrm>
            <a:off x="6261786" y="5504380"/>
            <a:ext cx="27308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1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технопарк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lang="ru-RU" sz="1600" b="1" dirty="0" smtClean="0">
                <a:solidFill>
                  <a:prstClr val="black"/>
                </a:solidFill>
                <a:latin typeface="Calibri" panose="020F0502020204030204"/>
              </a:rPr>
              <a:t>Школьный к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21476B-30D3-4137-9F3A-87C56BDAA44C}"/>
              </a:ext>
            </a:extLst>
          </p:cNvPr>
          <p:cNvSpPr txBox="1"/>
          <p:nvPr/>
        </p:nvSpPr>
        <p:spPr>
          <a:xfrm>
            <a:off x="9934896" y="5150437"/>
            <a:ext cx="2158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школьных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музеев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73D9C2-8F33-4D3A-8DC8-5FEFBBBF1E89}"/>
              </a:ext>
            </a:extLst>
          </p:cNvPr>
          <p:cNvSpPr txBox="1"/>
          <p:nvPr/>
        </p:nvSpPr>
        <p:spPr>
          <a:xfrm>
            <a:off x="9925514" y="3959429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театров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CD244E-8308-42CA-8BB7-3567F2C393AA}"/>
              </a:ext>
            </a:extLst>
          </p:cNvPr>
          <p:cNvSpPr txBox="1"/>
          <p:nvPr/>
        </p:nvSpPr>
        <p:spPr>
          <a:xfrm>
            <a:off x="9925514" y="2690910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028" y="2353531"/>
            <a:ext cx="705303" cy="566972"/>
          </a:xfrm>
          <a:prstGeom prst="rect">
            <a:avLst/>
          </a:prstGeom>
        </p:spPr>
      </p:pic>
      <p:pic>
        <p:nvPicPr>
          <p:cNvPr id="41" name="Google Shape;192;p19">
            <a:extLst>
              <a:ext uri="{FF2B5EF4-FFF2-40B4-BE49-F238E27FC236}">
                <a16:creationId xmlns:a16="http://schemas.microsoft.com/office/drawing/2014/main" id="{9D9E41AA-693F-4E0F-B62B-F3C0768DF518}"/>
              </a:ext>
            </a:extLst>
          </p:cNvPr>
          <p:cNvPicPr preferRelativeResize="0"/>
          <p:nvPr/>
        </p:nvPicPr>
        <p:blipFill>
          <a:blip r:embed="rId6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4021893"/>
            <a:ext cx="598901" cy="620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5">
            <a:extLst>
              <a:ext uri="{FF2B5EF4-FFF2-40B4-BE49-F238E27FC236}">
                <a16:creationId xmlns:a16="http://schemas.microsoft.com/office/drawing/2014/main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373" y="2637017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08" y="5132244"/>
            <a:ext cx="744272" cy="744272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0331" y="5679884"/>
            <a:ext cx="570168" cy="56463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5828" y="4021893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6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:a16="http://schemas.microsoft.com/office/drawing/2014/main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:a16="http://schemas.microsoft.com/office/drawing/2014/main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Целевой Модели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:a16="http://schemas.microsoft.com/office/drawing/2014/main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:a16="http://schemas.microsoft.com/office/drawing/2014/main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октябрь2024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составляет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38200" y="153450"/>
            <a:ext cx="8758881" cy="977643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9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173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реализующие 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дополнительного  образования в муниципальном 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городской округ Симферополь Республики Крым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8" name="Прямоугольник: скругленные углы 1">
            <a:extLst>
              <a:ext uri="{FF2B5EF4-FFF2-40B4-BE49-F238E27FC236}">
                <a16:creationId xmlns:a16="http://schemas.microsoft.com/office/drawing/2014/main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355600" y="3351100"/>
            <a:ext cx="11133667" cy="755234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 образования </a:t>
            </a:r>
            <a:endParaRPr lang="ru-RU" sz="1800" b="1" dirty="0" smtClean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городской округ Симферополь Республики Крым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152401" y="1239138"/>
            <a:ext cx="2912532" cy="818251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3310467" y="1239138"/>
            <a:ext cx="2584450" cy="835061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6189133" y="1239139"/>
            <a:ext cx="2448720" cy="892552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4E5959-5F37-FB77-362A-65287693E1FE}"/>
              </a:ext>
            </a:extLst>
          </p:cNvPr>
          <p:cNvSpPr txBox="1"/>
          <p:nvPr/>
        </p:nvSpPr>
        <p:spPr>
          <a:xfrm>
            <a:off x="0" y="1146128"/>
            <a:ext cx="3209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значения  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u="sng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3267866" y="1157734"/>
            <a:ext cx="26283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ED5605-5DD9-7751-0F79-D553C6357972}"/>
              </a:ext>
            </a:extLst>
          </p:cNvPr>
          <p:cNvSpPr txBox="1"/>
          <p:nvPr/>
        </p:nvSpPr>
        <p:spPr>
          <a:xfrm>
            <a:off x="6189133" y="1146001"/>
            <a:ext cx="244872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организации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9050863" y="1201987"/>
            <a:ext cx="2988737" cy="892552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ED5605-5DD9-7751-0F79-D553C6357972}"/>
              </a:ext>
            </a:extLst>
          </p:cNvPr>
          <p:cNvSpPr txBox="1"/>
          <p:nvPr/>
        </p:nvSpPr>
        <p:spPr>
          <a:xfrm>
            <a:off x="9044059" y="1095728"/>
            <a:ext cx="303787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чреждения дополнительного образования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2233673" y="2326215"/>
            <a:ext cx="3057994" cy="923076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702378-A602-5D4B-3B56-1C0861425A8A}"/>
              </a:ext>
            </a:extLst>
          </p:cNvPr>
          <p:cNvSpPr txBox="1"/>
          <p:nvPr/>
        </p:nvSpPr>
        <p:spPr>
          <a:xfrm>
            <a:off x="2233620" y="2359025"/>
            <a:ext cx="29839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  <a:p>
            <a:pPr algn="ctr"/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астная организация дополнительного образования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1833DF-D83C-4B26-A195-BD73101B9A76}"/>
              </a:ext>
            </a:extLst>
          </p:cNvPr>
          <p:cNvSpPr txBox="1"/>
          <p:nvPr/>
        </p:nvSpPr>
        <p:spPr>
          <a:xfrm>
            <a:off x="5621865" y="2356739"/>
            <a:ext cx="3015987" cy="892552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ED5605-5DD9-7751-0F79-D553C6357972}"/>
              </a:ext>
            </a:extLst>
          </p:cNvPr>
          <p:cNvSpPr txBox="1"/>
          <p:nvPr/>
        </p:nvSpPr>
        <p:spPr>
          <a:xfrm>
            <a:off x="5708385" y="2297470"/>
            <a:ext cx="290406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етские школы искусств и спортивные школы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50636" y="6205578"/>
            <a:ext cx="11252200" cy="542461"/>
          </a:xfrm>
          <a:prstGeom prst="roundRect">
            <a:avLst/>
          </a:prstGeom>
          <a:solidFill>
            <a:srgbClr val="CCFFCC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CF9B23-49AC-8267-F269-11B1313D97B0}"/>
              </a:ext>
            </a:extLst>
          </p:cNvPr>
          <p:cNvSpPr txBox="1"/>
          <p:nvPr/>
        </p:nvSpPr>
        <p:spPr>
          <a:xfrm>
            <a:off x="584200" y="6290248"/>
            <a:ext cx="109982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 всего </a:t>
            </a:r>
            <a:r>
              <a:rPr lang="ru-RU" sz="1600" b="1" i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опубликовано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1607</a:t>
            </a:r>
            <a:r>
              <a:rPr lang="ru-RU" sz="1600" b="1" i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программ.  Общее количество программ -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4161</a:t>
            </a: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8385173"/>
              </p:ext>
            </p:extLst>
          </p:nvPr>
        </p:nvGraphicFramePr>
        <p:xfrm>
          <a:off x="-38528" y="4207937"/>
          <a:ext cx="10410594" cy="2023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29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DD5AF-E106-697F-BFB4-69788504BF0D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1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712895"/>
              </p:ext>
            </p:extLst>
          </p:nvPr>
        </p:nvGraphicFramePr>
        <p:xfrm>
          <a:off x="997528" y="2458193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CB94F2D-0D03-B74F-369A-B2DC9B0A4D4E}"/>
              </a:ext>
            </a:extLst>
          </p:cNvPr>
          <p:cNvSpPr/>
          <p:nvPr/>
        </p:nvSpPr>
        <p:spPr>
          <a:xfrm>
            <a:off x="159323" y="93602"/>
            <a:ext cx="11487704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реализуется программ дополнительного образования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8 584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484309F-2DC5-9142-1392-AAB02C968DE0}"/>
              </a:ext>
            </a:extLst>
          </p:cNvPr>
          <p:cNvSpPr txBox="1"/>
          <p:nvPr/>
        </p:nvSpPr>
        <p:spPr>
          <a:xfrm>
            <a:off x="-5435" y="1096724"/>
            <a:ext cx="38755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Ежегодный опрос ОНЛАЙН об удовлетворенности услугами ДО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анкетирование, консультации для родителей и обучающихся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0502D4-AA96-15B4-C680-7D2800B769C4}"/>
              </a:ext>
            </a:extLst>
          </p:cNvPr>
          <p:cNvSpPr txBox="1"/>
          <p:nvPr/>
        </p:nvSpPr>
        <p:spPr>
          <a:xfrm>
            <a:off x="3973584" y="707911"/>
            <a:ext cx="3969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Республики Крым о Навигаторе в ВК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C6A47C-4357-E7A7-8422-0F47EA15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4195690" y="1417066"/>
            <a:ext cx="1565816" cy="2243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6EAFFB-4D35-E680-1ABD-83D93D81E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33292">
            <a:off x="8107261" y="2867203"/>
            <a:ext cx="1448630" cy="17127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6EAD4F-3A3A-484D-CBFF-97F392146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0822">
            <a:off x="10528370" y="2593641"/>
            <a:ext cx="1538641" cy="17697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4F1D55-16A9-5895-A618-EF630F639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972" y="2851541"/>
            <a:ext cx="1496148" cy="1521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437FAE-E0E2-BFB3-B1B9-573A2AEBB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4541471" y="3344233"/>
            <a:ext cx="1373381" cy="16997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142B894-CC57-FF5C-BA58-5E406CB8D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581" y="4194183"/>
            <a:ext cx="1677412" cy="15430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6E50BAD-D77F-E4B4-F53D-AF379859A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648" y="1661099"/>
            <a:ext cx="1560062" cy="18913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72DE21E-BAB4-17B1-AA48-48144C61B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4" y="4571117"/>
            <a:ext cx="1969482" cy="102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B6D7A-3BAF-B548-A742-672F2EDA45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151968" y="2092163"/>
            <a:ext cx="1781867" cy="2110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670935-6373-40DD-620C-3DB51276F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192577" y="2401512"/>
            <a:ext cx="1861847" cy="18688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8C2663-12D8-B1B2-0AF7-9F9977D739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5733" y="3047722"/>
            <a:ext cx="1663651" cy="21084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58C5FCB-C1F8-EEE3-470B-468B362A40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374875">
            <a:off x="7876144" y="4493554"/>
            <a:ext cx="1624348" cy="15914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B6895E2-47DA-9B30-1244-68B150BF6B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53914" y="4198736"/>
            <a:ext cx="2055340" cy="17655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CCDB73F-D486-E935-5936-BB3C07EE91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0396" y="5585069"/>
            <a:ext cx="1457298" cy="9239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E52FACA-6560-6621-3B46-64FABA88A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7711" y="5518836"/>
            <a:ext cx="1586015" cy="13391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8ED86D-E2C1-9E6F-24F2-7EB61147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1447514" y="2026935"/>
            <a:ext cx="1565816" cy="22438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F2FABD-2D84-50C0-6942-2F2E62428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181394" y="5092568"/>
            <a:ext cx="1373381" cy="1699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2D2C79-78B1-7101-6CEE-BCC5077B40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15" y="4827616"/>
            <a:ext cx="1969482" cy="10208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FCEAC1-D40E-1CDA-EB20-2C17E67B14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255342" y="2323969"/>
            <a:ext cx="1781867" cy="2110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F411778-EB33-CE2C-3E67-280A2713D1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307431" y="2503655"/>
            <a:ext cx="1861847" cy="18688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48C4546-93D3-2D9E-C667-A1A38765F5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0405" y="4663939"/>
            <a:ext cx="1663651" cy="21084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836F90C-9038-E24B-57DA-A98DC95FA0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37730" y="4149349"/>
            <a:ext cx="2055340" cy="17655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2731AD7-9200-315E-5CEA-D9199782B1E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6383" t="11928" r="62268" b="31942"/>
          <a:stretch/>
        </p:blipFill>
        <p:spPr>
          <a:xfrm>
            <a:off x="3790382" y="1298633"/>
            <a:ext cx="4176918" cy="42044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D79E4B5-3F7A-C581-4646-20E32B6330E1}"/>
              </a:ext>
            </a:extLst>
          </p:cNvPr>
          <p:cNvSpPr txBox="1"/>
          <p:nvPr/>
        </p:nvSpPr>
        <p:spPr>
          <a:xfrm>
            <a:off x="3817180" y="5595762"/>
            <a:ext cx="6157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9"/>
              </a:rPr>
              <a:t>https://vk.com/p82navigator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2822</Words>
  <Application>Microsoft Office PowerPoint</Application>
  <PresentationFormat>Широкоэкранный</PresentationFormat>
  <Paragraphs>490</Paragraphs>
  <Slides>21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Light</vt:lpstr>
      <vt:lpstr>Cambria</vt:lpstr>
      <vt:lpstr>Century Gothic</vt:lpstr>
      <vt:lpstr>DejaVu Sans</vt:lpstr>
      <vt:lpstr>Montserrat</vt:lpstr>
      <vt:lpstr>Montserrat Medium</vt:lpstr>
      <vt:lpstr>Myriad Pro Cond</vt:lpstr>
      <vt:lpstr>Times New Roman</vt:lpstr>
      <vt:lpstr>Wingdings</vt:lpstr>
      <vt:lpstr>Тема Office</vt:lpstr>
      <vt:lpstr>Информационная компания  о реализации  дополнительного образования детей в Республике Крым и муниципальном образовании городской округ Симферополь Республики Крым</vt:lpstr>
      <vt:lpstr>Система дополнительного образования детей 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родителю найти информацию про кружки  и секции? И как записать на них ребенка?</vt:lpstr>
      <vt:lpstr>Презентация PowerPoint</vt:lpstr>
      <vt:lpstr>Презентация PowerPoint</vt:lpstr>
      <vt:lpstr>Презентация PowerPoint</vt:lpstr>
      <vt:lpstr>конкурсы</vt:lpstr>
      <vt:lpstr>  Как родителям выбрать направление  для обучения в МБ УДО «ЦДЮТ» г. Симферополя</vt:lpstr>
      <vt:lpstr>Презентация PowerPoint</vt:lpstr>
      <vt:lpstr>конкурсы</vt:lpstr>
      <vt:lpstr>  Как родителям выбрать направление  для обучения в МБ УДО «Радуга» г. Симферополя </vt:lpstr>
      <vt:lpstr>Презентация PowerPoint</vt:lpstr>
      <vt:lpstr>Презентация PowerPoint</vt:lpstr>
      <vt:lpstr>  Как родителям выбрать направление  для обучения в  МБ УДО «СЮТ» г.Симферополя </vt:lpstr>
      <vt:lpstr>Презентация PowerPoint</vt:lpstr>
      <vt:lpstr>Презентация PowerPoint</vt:lpstr>
      <vt:lpstr>Как родителям выбрать направление  для обучения в МБ УДО «Энергия» г. Симферополя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Пользователь</cp:lastModifiedBy>
  <cp:revision>132</cp:revision>
  <cp:lastPrinted>2024-09-30T06:58:28Z</cp:lastPrinted>
  <dcterms:created xsi:type="dcterms:W3CDTF">2024-07-30T07:54:31Z</dcterms:created>
  <dcterms:modified xsi:type="dcterms:W3CDTF">2024-10-02T14:26:14Z</dcterms:modified>
</cp:coreProperties>
</file>