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10691813" cy="7559675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2BC"/>
    <a:srgbClr val="AF2B54"/>
    <a:srgbClr val="006666"/>
    <a:srgbClr val="9DC4C4"/>
    <a:srgbClr val="B1E8E9"/>
    <a:srgbClr val="7FD9DB"/>
    <a:srgbClr val="00C0BB"/>
    <a:srgbClr val="009592"/>
    <a:srgbClr val="E79DB4"/>
    <a:srgbClr val="00D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398" autoAdjust="0"/>
  </p:normalViewPr>
  <p:slideViewPr>
    <p:cSldViewPr snapToGrid="0">
      <p:cViewPr varScale="1">
        <p:scale>
          <a:sx n="96" d="100"/>
          <a:sy n="96" d="100"/>
        </p:scale>
        <p:origin x="1548" y="90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9170BBC-5DB8-512C-AA5F-2BE40160B5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277" cy="341246"/>
          </a:xfrm>
          <a:prstGeom prst="rect">
            <a:avLst/>
          </a:prstGeom>
        </p:spPr>
        <p:txBody>
          <a:bodyPr vert="horz" lIns="92084" tIns="46042" rIns="92084" bIns="4604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455A63-7023-D1DA-9586-5860A33E15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168" y="0"/>
            <a:ext cx="4302874" cy="341246"/>
          </a:xfrm>
          <a:prstGeom prst="rect">
            <a:avLst/>
          </a:prstGeom>
        </p:spPr>
        <p:txBody>
          <a:bodyPr vert="horz" lIns="92084" tIns="46042" rIns="92084" bIns="46042" rtlCol="0"/>
          <a:lstStyle>
            <a:lvl1pPr algn="r">
              <a:defRPr sz="1200"/>
            </a:lvl1pPr>
          </a:lstStyle>
          <a:p>
            <a:fld id="{589A8865-237C-4578-86A8-4F511167C5A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4A1B46-51C2-D9D9-CFAC-2A2969FC21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429"/>
            <a:ext cx="4301277" cy="341246"/>
          </a:xfrm>
          <a:prstGeom prst="rect">
            <a:avLst/>
          </a:prstGeom>
        </p:spPr>
        <p:txBody>
          <a:bodyPr vert="horz" lIns="92084" tIns="46042" rIns="92084" bIns="4604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AEC8AA-2736-D0A1-8B69-17D27C3AB8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168" y="6456429"/>
            <a:ext cx="4302874" cy="341246"/>
          </a:xfrm>
          <a:prstGeom prst="rect">
            <a:avLst/>
          </a:prstGeom>
        </p:spPr>
        <p:txBody>
          <a:bodyPr vert="horz" lIns="92084" tIns="46042" rIns="92084" bIns="46042" rtlCol="0" anchor="b"/>
          <a:lstStyle>
            <a:lvl1pPr algn="r">
              <a:defRPr sz="1200"/>
            </a:lvl1pPr>
          </a:lstStyle>
          <a:p>
            <a:fld id="{AD0CD67A-4245-42FB-BC20-FF6AAB241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195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2084" tIns="46042" rIns="92084" bIns="4604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2084" tIns="46042" rIns="92084" bIns="46042" rtlCol="0"/>
          <a:lstStyle>
            <a:lvl1pPr algn="r">
              <a:defRPr sz="1200"/>
            </a:lvl1pPr>
          </a:lstStyle>
          <a:p>
            <a:fld id="{841093AB-85F0-437C-8428-42532D53627C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4" tIns="46042" rIns="92084" bIns="460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5"/>
          </a:xfrm>
          <a:prstGeom prst="rect">
            <a:avLst/>
          </a:prstGeom>
        </p:spPr>
        <p:txBody>
          <a:bodyPr vert="horz" lIns="92084" tIns="46042" rIns="92084" bIns="460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41063"/>
          </a:xfrm>
          <a:prstGeom prst="rect">
            <a:avLst/>
          </a:prstGeom>
        </p:spPr>
        <p:txBody>
          <a:bodyPr vert="horz" lIns="92084" tIns="46042" rIns="92084" bIns="4604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2084" tIns="46042" rIns="92084" bIns="46042" rtlCol="0" anchor="b"/>
          <a:lstStyle>
            <a:lvl1pPr algn="r">
              <a:defRPr sz="1200"/>
            </a:lvl1pPr>
          </a:lstStyle>
          <a:p>
            <a:fld id="{BD3A579A-4280-4BE5-857C-8A15BAE3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0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73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A1C9-21A3-499F-B164-278DC13126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69D7-16E4-401A-841E-8B9C2667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A1C9-21A3-499F-B164-278DC13126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69D7-16E4-401A-841E-8B9C2667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5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A1C9-21A3-499F-B164-278DC13126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69D7-16E4-401A-841E-8B9C2667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5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A1C9-21A3-499F-B164-278DC13126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69D7-16E4-401A-841E-8B9C2667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A1C9-21A3-499F-B164-278DC13126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69D7-16E4-401A-841E-8B9C2667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A1C9-21A3-499F-B164-278DC13126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69D7-16E4-401A-841E-8B9C2667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6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A1C9-21A3-499F-B164-278DC13126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69D7-16E4-401A-841E-8B9C2667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9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A1C9-21A3-499F-B164-278DC13126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69D7-16E4-401A-841E-8B9C2667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9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A1C9-21A3-499F-B164-278DC13126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69D7-16E4-401A-841E-8B9C2667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6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A1C9-21A3-499F-B164-278DC13126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69D7-16E4-401A-841E-8B9C2667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2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A1C9-21A3-499F-B164-278DC13126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69D7-16E4-401A-841E-8B9C2667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5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6A1C9-21A3-499F-B164-278DC13126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69D7-16E4-401A-841E-8B9C2667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9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E042B-65D6-C151-07CA-D184C8419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21E5C7-C4D7-1327-11E1-20E8E40F42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2E6DD5"/>
              </a:clrFrom>
              <a:clrTo>
                <a:srgbClr val="2E6DD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898640" y="-84173"/>
            <a:ext cx="1646563" cy="1954132"/>
          </a:xfrm>
          <a:prstGeom prst="rect">
            <a:avLst/>
          </a:prstGeom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C5603F9-28FF-6B67-51D3-144A79A344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2E6DD5"/>
              </a:clrFrom>
              <a:clrTo>
                <a:srgbClr val="2E6DD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46"/>
          <a:stretch>
            <a:fillRect/>
          </a:stretch>
        </p:blipFill>
        <p:spPr>
          <a:xfrm rot="5400000" flipH="1">
            <a:off x="644250" y="5952220"/>
            <a:ext cx="979659" cy="2297429"/>
          </a:xfrm>
          <a:prstGeom prst="rect">
            <a:avLst/>
          </a:prstGeom>
        </p:spPr>
      </p:pic>
      <p:pic>
        <p:nvPicPr>
          <p:cNvPr id="2062" name="Picture 14" descr="Modern Simple Dark Green Black White Abstract Background Design Business  Stock Vector by ©salmanalfa 576469810">
            <a:extLst>
              <a:ext uri="{FF2B5EF4-FFF2-40B4-BE49-F238E27FC236}">
                <a16:creationId xmlns:a16="http://schemas.microsoft.com/office/drawing/2014/main" id="{12AE293E-9F88-3F96-9863-5DB79386D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7" t="50000" r="14110"/>
          <a:stretch>
            <a:fillRect/>
          </a:stretch>
        </p:blipFill>
        <p:spPr bwMode="auto">
          <a:xfrm rot="10800000" flipH="1">
            <a:off x="7938197" y="-1"/>
            <a:ext cx="2753613" cy="8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Modern Simple Dark Green Black White Abstract Background Design Business  Stock Vector by ©salmanalfa 576469810">
            <a:extLst>
              <a:ext uri="{FF2B5EF4-FFF2-40B4-BE49-F238E27FC236}">
                <a16:creationId xmlns:a16="http://schemas.microsoft.com/office/drawing/2014/main" id="{0705C2B1-E6D7-2BA0-D671-477AE76DB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7" t="50000" r="14110"/>
          <a:stretch>
            <a:fillRect/>
          </a:stretch>
        </p:blipFill>
        <p:spPr bwMode="auto">
          <a:xfrm flipH="1">
            <a:off x="0" y="6569629"/>
            <a:ext cx="2412460" cy="9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774AF8-90D3-CFEC-5A25-DB3EC6DDCA8E}"/>
              </a:ext>
            </a:extLst>
          </p:cNvPr>
          <p:cNvSpPr txBox="1"/>
          <p:nvPr/>
        </p:nvSpPr>
        <p:spPr>
          <a:xfrm>
            <a:off x="1824838" y="143754"/>
            <a:ext cx="7345344" cy="36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ubheading" panose="02000505000000020004" pitchFamily="2" charset="0"/>
                <a:ea typeface="Verdana" panose="020B0604030504040204" pitchFamily="34" charset="0"/>
                <a:cs typeface="Mongolian Baiti" panose="03000500000000000000" pitchFamily="66" charset="0"/>
              </a:rPr>
              <a:t>ГКУ «Центр оценки и мониторинга качества образования»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A09115-9C4D-3361-AAF3-3EC6FF41C0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Diffused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61" y="71445"/>
            <a:ext cx="2596921" cy="1280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D55870-B97F-D707-2DB7-09F2FB81CCF8}"/>
              </a:ext>
            </a:extLst>
          </p:cNvPr>
          <p:cNvSpPr txBox="1"/>
          <p:nvPr/>
        </p:nvSpPr>
        <p:spPr>
          <a:xfrm>
            <a:off x="220279" y="471464"/>
            <a:ext cx="164500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Segoe Script" panose="030B0504020000000003" pitchFamily="66" charset="0"/>
                <a:ea typeface="Verdana" panose="020B0604030504040204" pitchFamily="34" charset="0"/>
                <a:cs typeface="Arial" panose="020B0604020202020204" pitchFamily="34" charset="0"/>
              </a:rPr>
              <a:t>ИНФОРМАЦИОННЫЙ ЛИСТОК № 10</a:t>
            </a:r>
          </a:p>
          <a:p>
            <a:pPr algn="ctr">
              <a:defRPr/>
            </a:pPr>
            <a:r>
              <a:rPr lang="ru-RU" sz="900" b="1" kern="100" dirty="0">
                <a:solidFill>
                  <a:srgbClr val="002060"/>
                </a:solidFill>
                <a:latin typeface="Segoe Script" panose="030B0504020000000003" pitchFamily="66" charset="0"/>
                <a:ea typeface="Verdana" panose="020B0604030504040204" pitchFamily="34" charset="0"/>
                <a:cs typeface="Arial" panose="020B0604020202020204" pitchFamily="34" charset="0"/>
              </a:rPr>
              <a:t>ФЕВРАЛЬ 2026 </a:t>
            </a:r>
            <a:r>
              <a:rPr kumimoji="0" lang="ru-RU" sz="9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2512B0-3FE9-A8BE-15D0-640B89337CB8}"/>
              </a:ext>
            </a:extLst>
          </p:cNvPr>
          <p:cNvSpPr/>
          <p:nvPr/>
        </p:nvSpPr>
        <p:spPr>
          <a:xfrm>
            <a:off x="2052938" y="499212"/>
            <a:ext cx="7034212" cy="48014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kern="100" dirty="0">
                <a:solidFill>
                  <a:srgbClr val="AF2B54"/>
                </a:solidFill>
                <a:latin typeface="Segoe Print" panose="02000600000000000000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Всероссийские проверочные работы  - 2026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8A254-F10A-0145-2FC5-D8F8E5E4E4CF}"/>
              </a:ext>
            </a:extLst>
          </p:cNvPr>
          <p:cNvSpPr>
            <a:spLocks noGrp="1"/>
          </p:cNvSpPr>
          <p:nvPr/>
        </p:nvSpPr>
        <p:spPr>
          <a:xfrm>
            <a:off x="1989222" y="892191"/>
            <a:ext cx="5175901" cy="522635"/>
          </a:xfrm>
          <a:prstGeom prst="rect">
            <a:avLst/>
          </a:prstGeom>
          <a:ln cmpd="sng">
            <a:noFill/>
            <a:prstDash val="dash"/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ru-RU" sz="1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жегодные контрольные работы по общеобразовательным предметам, </a:t>
            </a:r>
            <a:endParaRPr lang="ru-RU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проводимые для определения уровня подготовки школьников. </a:t>
            </a:r>
          </a:p>
          <a:p>
            <a:r>
              <a:rPr lang="ru-RU" sz="1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Организовываются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Федеральной службой по надзору в сфере образования и науки</a:t>
            </a:r>
          </a:p>
          <a:p>
            <a:endParaRPr lang="ru-RU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C6A335-A161-1037-693D-31DCDCF073D7}"/>
              </a:ext>
            </a:extLst>
          </p:cNvPr>
          <p:cNvSpPr/>
          <p:nvPr/>
        </p:nvSpPr>
        <p:spPr>
          <a:xfrm>
            <a:off x="1602248" y="883169"/>
            <a:ext cx="409364" cy="628503"/>
          </a:xfrm>
          <a:prstGeom prst="rect">
            <a:avLst/>
          </a:prstGeom>
          <a:noFill/>
          <a:ln w="190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rgbClr val="C0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В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rgbClr val="C0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П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rgbClr val="C0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34A91721-EFDD-21F5-F8D8-A89BF77BE1DA}"/>
              </a:ext>
            </a:extLst>
          </p:cNvPr>
          <p:cNvSpPr>
            <a:spLocks noGrp="1"/>
          </p:cNvSpPr>
          <p:nvPr/>
        </p:nvSpPr>
        <p:spPr>
          <a:xfrm>
            <a:off x="677445" y="3073404"/>
            <a:ext cx="3168705" cy="269660"/>
          </a:xfrm>
          <a:prstGeom prst="rect">
            <a:avLst/>
          </a:prstGeom>
          <a:ln w="3175"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русский язык, математика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история, литература, иностранный язык, география, биология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927E7D57-15D4-F680-9FC8-6C52E492CAAA}"/>
              </a:ext>
            </a:extLst>
          </p:cNvPr>
          <p:cNvSpPr>
            <a:spLocks noGrp="1"/>
          </p:cNvSpPr>
          <p:nvPr/>
        </p:nvSpPr>
        <p:spPr>
          <a:xfrm>
            <a:off x="683204" y="3569328"/>
            <a:ext cx="2858303" cy="468000"/>
          </a:xfrm>
          <a:prstGeom prst="rect">
            <a:avLst/>
          </a:prstGeom>
          <a:ln w="3175"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русский язык, математика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история, литература, иностранный язык, география, биология, физика, информатика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4667EA3D-81DA-A6C7-DAA7-7BB1BE8A95FC}"/>
              </a:ext>
            </a:extLst>
          </p:cNvPr>
          <p:cNvSpPr>
            <a:spLocks noGrp="1"/>
          </p:cNvSpPr>
          <p:nvPr/>
        </p:nvSpPr>
        <p:spPr>
          <a:xfrm>
            <a:off x="677445" y="4115158"/>
            <a:ext cx="3360950" cy="468000"/>
          </a:xfrm>
          <a:prstGeom prst="rect">
            <a:avLst/>
          </a:prstGeom>
          <a:ln w="28575"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русский язык, математика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история, обществознание, литература, иностранный язык, география, биология, химия, физика, информатика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3D399BAF-8EA4-9521-7C6E-53B663517386}"/>
              </a:ext>
            </a:extLst>
          </p:cNvPr>
          <p:cNvSpPr>
            <a:spLocks noGrp="1"/>
          </p:cNvSpPr>
          <p:nvPr/>
        </p:nvSpPr>
        <p:spPr>
          <a:xfrm>
            <a:off x="677445" y="4643848"/>
            <a:ext cx="3107978" cy="468000"/>
          </a:xfrm>
          <a:prstGeom prst="rect">
            <a:avLst/>
          </a:prstGeom>
          <a:ln w="3175"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русский язык, математика</a:t>
            </a:r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0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история, обществознание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география, биология, физика, химия, литература</a:t>
            </a:r>
            <a:r>
              <a:rPr lang="ru-RU" sz="10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иностранный язык</a:t>
            </a:r>
            <a:endParaRPr lang="ru-RU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5363C6-30E1-A7F5-B7D0-6E2235D1585B}"/>
              </a:ext>
            </a:extLst>
          </p:cNvPr>
          <p:cNvSpPr txBox="1"/>
          <p:nvPr/>
        </p:nvSpPr>
        <p:spPr>
          <a:xfrm>
            <a:off x="0" y="1530514"/>
            <a:ext cx="4289526" cy="306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300" b="1" dirty="0">
                <a:solidFill>
                  <a:srgbClr val="1052BC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Перечень предметов ВПР в разрезе классов: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1DE165C-E347-39B7-8369-381D08903AA1}"/>
              </a:ext>
            </a:extLst>
          </p:cNvPr>
          <p:cNvCxnSpPr>
            <a:cxnSpLocks/>
          </p:cNvCxnSpPr>
          <p:nvPr/>
        </p:nvCxnSpPr>
        <p:spPr>
          <a:xfrm>
            <a:off x="1765571" y="1497575"/>
            <a:ext cx="5047910" cy="0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>
            <a:extLst>
              <a:ext uri="{FF2B5EF4-FFF2-40B4-BE49-F238E27FC236}">
                <a16:creationId xmlns:a16="http://schemas.microsoft.com/office/drawing/2014/main" id="{A879D464-A3CA-3DB0-B1E8-788271788C21}"/>
              </a:ext>
            </a:extLst>
          </p:cNvPr>
          <p:cNvSpPr>
            <a:spLocks noGrp="1"/>
          </p:cNvSpPr>
          <p:nvPr/>
        </p:nvSpPr>
        <p:spPr>
          <a:xfrm>
            <a:off x="677445" y="1891461"/>
            <a:ext cx="3018223" cy="420364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русский язык, математика, </a:t>
            </a:r>
            <a:r>
              <a:rPr lang="ru-RU" sz="105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окружающий мир, литературное чтение, иностранный язык</a:t>
            </a:r>
            <a:endParaRPr lang="ru-RU" sz="105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AD10765-7310-0C2F-0E9D-E49017A2EA28}"/>
              </a:ext>
            </a:extLst>
          </p:cNvPr>
          <p:cNvSpPr>
            <a:spLocks noGrp="1"/>
          </p:cNvSpPr>
          <p:nvPr/>
        </p:nvSpPr>
        <p:spPr>
          <a:xfrm>
            <a:off x="677445" y="2440040"/>
            <a:ext cx="3168706" cy="468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русский язык, математика</a:t>
            </a:r>
            <a:r>
              <a:rPr lang="ru-RU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05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история, литература, </a:t>
            </a:r>
          </a:p>
          <a:p>
            <a:pPr>
              <a:lnSpc>
                <a:spcPct val="70000"/>
              </a:lnSpc>
            </a:pPr>
            <a:r>
              <a:rPr lang="ru-RU" sz="105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иностранный язык, география, биология</a:t>
            </a:r>
            <a:endParaRPr lang="ru-RU" sz="105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Стрелка: пятиугольник 36">
            <a:extLst>
              <a:ext uri="{FF2B5EF4-FFF2-40B4-BE49-F238E27FC236}">
                <a16:creationId xmlns:a16="http://schemas.microsoft.com/office/drawing/2014/main" id="{7898B782-C797-1F3F-9266-11212C6FF070}"/>
              </a:ext>
            </a:extLst>
          </p:cNvPr>
          <p:cNvSpPr/>
          <p:nvPr/>
        </p:nvSpPr>
        <p:spPr>
          <a:xfrm>
            <a:off x="403856" y="1872123"/>
            <a:ext cx="3691488" cy="471943"/>
          </a:xfrm>
          <a:prstGeom prst="homePlate">
            <a:avLst/>
          </a:prstGeom>
          <a:noFill/>
          <a:ln w="28575"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решение 37">
            <a:extLst>
              <a:ext uri="{FF2B5EF4-FFF2-40B4-BE49-F238E27FC236}">
                <a16:creationId xmlns:a16="http://schemas.microsoft.com/office/drawing/2014/main" id="{EDA2519E-FD0E-6CD9-7CC8-2E6E829DA251}"/>
              </a:ext>
            </a:extLst>
          </p:cNvPr>
          <p:cNvSpPr/>
          <p:nvPr/>
        </p:nvSpPr>
        <p:spPr>
          <a:xfrm>
            <a:off x="145759" y="1872123"/>
            <a:ext cx="516194" cy="471943"/>
          </a:xfrm>
          <a:prstGeom prst="flowChartDecision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Segoe Script" panose="030B0504020000000003" pitchFamily="66" charset="0"/>
              </a:rPr>
              <a:t>4</a:t>
            </a:r>
          </a:p>
        </p:txBody>
      </p:sp>
      <p:sp>
        <p:nvSpPr>
          <p:cNvPr id="39" name="Стрелка: пятиугольник 38">
            <a:extLst>
              <a:ext uri="{FF2B5EF4-FFF2-40B4-BE49-F238E27FC236}">
                <a16:creationId xmlns:a16="http://schemas.microsoft.com/office/drawing/2014/main" id="{83E8F082-081C-1021-1ECB-C91329BB64F1}"/>
              </a:ext>
            </a:extLst>
          </p:cNvPr>
          <p:cNvSpPr/>
          <p:nvPr/>
        </p:nvSpPr>
        <p:spPr>
          <a:xfrm>
            <a:off x="403855" y="2425443"/>
            <a:ext cx="3691489" cy="471943"/>
          </a:xfrm>
          <a:prstGeom prst="homePlate">
            <a:avLst/>
          </a:prstGeom>
          <a:noFill/>
          <a:ln w="28575"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пятиугольник 39">
            <a:extLst>
              <a:ext uri="{FF2B5EF4-FFF2-40B4-BE49-F238E27FC236}">
                <a16:creationId xmlns:a16="http://schemas.microsoft.com/office/drawing/2014/main" id="{73063B6E-A645-346E-2ED2-E279E249926B}"/>
              </a:ext>
            </a:extLst>
          </p:cNvPr>
          <p:cNvSpPr/>
          <p:nvPr/>
        </p:nvSpPr>
        <p:spPr>
          <a:xfrm>
            <a:off x="403854" y="2986598"/>
            <a:ext cx="3691490" cy="471943"/>
          </a:xfrm>
          <a:prstGeom prst="homePlate">
            <a:avLst/>
          </a:prstGeom>
          <a:noFill/>
          <a:ln w="28575"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пятиугольник 40">
            <a:extLst>
              <a:ext uri="{FF2B5EF4-FFF2-40B4-BE49-F238E27FC236}">
                <a16:creationId xmlns:a16="http://schemas.microsoft.com/office/drawing/2014/main" id="{D3BB559B-2E82-842D-B5A9-988BF4EB7F8F}"/>
              </a:ext>
            </a:extLst>
          </p:cNvPr>
          <p:cNvSpPr/>
          <p:nvPr/>
        </p:nvSpPr>
        <p:spPr>
          <a:xfrm>
            <a:off x="403853" y="3543865"/>
            <a:ext cx="3691491" cy="471943"/>
          </a:xfrm>
          <a:prstGeom prst="homePlate">
            <a:avLst/>
          </a:prstGeom>
          <a:noFill/>
          <a:ln w="28575"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пятиугольник 41">
            <a:extLst>
              <a:ext uri="{FF2B5EF4-FFF2-40B4-BE49-F238E27FC236}">
                <a16:creationId xmlns:a16="http://schemas.microsoft.com/office/drawing/2014/main" id="{5008CB8E-DEEB-3B13-0F04-220EA2AE0935}"/>
              </a:ext>
            </a:extLst>
          </p:cNvPr>
          <p:cNvSpPr/>
          <p:nvPr/>
        </p:nvSpPr>
        <p:spPr>
          <a:xfrm>
            <a:off x="403853" y="4084793"/>
            <a:ext cx="3691492" cy="471943"/>
          </a:xfrm>
          <a:prstGeom prst="homePlate">
            <a:avLst/>
          </a:prstGeom>
          <a:noFill/>
          <a:ln w="28575"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пятиугольник 42">
            <a:extLst>
              <a:ext uri="{FF2B5EF4-FFF2-40B4-BE49-F238E27FC236}">
                <a16:creationId xmlns:a16="http://schemas.microsoft.com/office/drawing/2014/main" id="{83F5F839-7EE4-8620-36C1-75B4494D6664}"/>
              </a:ext>
            </a:extLst>
          </p:cNvPr>
          <p:cNvSpPr/>
          <p:nvPr/>
        </p:nvSpPr>
        <p:spPr>
          <a:xfrm>
            <a:off x="403852" y="4625721"/>
            <a:ext cx="3691491" cy="471943"/>
          </a:xfrm>
          <a:prstGeom prst="homePlate">
            <a:avLst/>
          </a:prstGeom>
          <a:noFill/>
          <a:ln w="28575"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решение 43">
            <a:extLst>
              <a:ext uri="{FF2B5EF4-FFF2-40B4-BE49-F238E27FC236}">
                <a16:creationId xmlns:a16="http://schemas.microsoft.com/office/drawing/2014/main" id="{A1E1856A-6D9C-DC42-E839-CE068AFAB262}"/>
              </a:ext>
            </a:extLst>
          </p:cNvPr>
          <p:cNvSpPr/>
          <p:nvPr/>
        </p:nvSpPr>
        <p:spPr>
          <a:xfrm>
            <a:off x="145756" y="2425442"/>
            <a:ext cx="516194" cy="471943"/>
          </a:xfrm>
          <a:prstGeom prst="flowChartDecision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Segoe Script" panose="030B0504020000000003" pitchFamily="66" charset="0"/>
              </a:rPr>
              <a:t>5</a:t>
            </a:r>
          </a:p>
        </p:txBody>
      </p:sp>
      <p:sp>
        <p:nvSpPr>
          <p:cNvPr id="45" name="Блок-схема: решение 44">
            <a:extLst>
              <a:ext uri="{FF2B5EF4-FFF2-40B4-BE49-F238E27FC236}">
                <a16:creationId xmlns:a16="http://schemas.microsoft.com/office/drawing/2014/main" id="{CC0F663E-C087-D2C0-A23C-BC07CC9B67AE}"/>
              </a:ext>
            </a:extLst>
          </p:cNvPr>
          <p:cNvSpPr/>
          <p:nvPr/>
        </p:nvSpPr>
        <p:spPr>
          <a:xfrm>
            <a:off x="145759" y="2986597"/>
            <a:ext cx="516194" cy="471943"/>
          </a:xfrm>
          <a:prstGeom prst="flowChartDecision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Segoe Script" panose="030B0504020000000003" pitchFamily="66" charset="0"/>
              </a:rPr>
              <a:t>6</a:t>
            </a:r>
          </a:p>
        </p:txBody>
      </p:sp>
      <p:sp>
        <p:nvSpPr>
          <p:cNvPr id="46" name="Блок-схема: решение 45">
            <a:extLst>
              <a:ext uri="{FF2B5EF4-FFF2-40B4-BE49-F238E27FC236}">
                <a16:creationId xmlns:a16="http://schemas.microsoft.com/office/drawing/2014/main" id="{FFE7B7B3-A9EC-B279-FA44-EBEDAE71617A}"/>
              </a:ext>
            </a:extLst>
          </p:cNvPr>
          <p:cNvSpPr/>
          <p:nvPr/>
        </p:nvSpPr>
        <p:spPr>
          <a:xfrm>
            <a:off x="145759" y="3543864"/>
            <a:ext cx="516194" cy="471943"/>
          </a:xfrm>
          <a:prstGeom prst="flowChartDecision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Segoe Script" panose="030B0504020000000003" pitchFamily="66" charset="0"/>
              </a:rPr>
              <a:t>7</a:t>
            </a:r>
          </a:p>
        </p:txBody>
      </p:sp>
      <p:sp>
        <p:nvSpPr>
          <p:cNvPr id="47" name="Блок-схема: решение 46">
            <a:extLst>
              <a:ext uri="{FF2B5EF4-FFF2-40B4-BE49-F238E27FC236}">
                <a16:creationId xmlns:a16="http://schemas.microsoft.com/office/drawing/2014/main" id="{869B5190-345C-68C9-0F7C-03C093979C2B}"/>
              </a:ext>
            </a:extLst>
          </p:cNvPr>
          <p:cNvSpPr/>
          <p:nvPr/>
        </p:nvSpPr>
        <p:spPr>
          <a:xfrm>
            <a:off x="145759" y="4084792"/>
            <a:ext cx="516194" cy="471943"/>
          </a:xfrm>
          <a:prstGeom prst="flowChartDecision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Segoe Script" panose="030B0504020000000003" pitchFamily="66" charset="0"/>
              </a:rPr>
              <a:t>8</a:t>
            </a:r>
          </a:p>
        </p:txBody>
      </p:sp>
      <p:sp>
        <p:nvSpPr>
          <p:cNvPr id="48" name="Блок-схема: решение 47">
            <a:extLst>
              <a:ext uri="{FF2B5EF4-FFF2-40B4-BE49-F238E27FC236}">
                <a16:creationId xmlns:a16="http://schemas.microsoft.com/office/drawing/2014/main" id="{89E8BC32-CD6B-F64B-685A-C3CEAAA53F1A}"/>
              </a:ext>
            </a:extLst>
          </p:cNvPr>
          <p:cNvSpPr/>
          <p:nvPr/>
        </p:nvSpPr>
        <p:spPr>
          <a:xfrm>
            <a:off x="151922" y="4615447"/>
            <a:ext cx="516194" cy="471943"/>
          </a:xfrm>
          <a:prstGeom prst="flowChartDecision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51788847-5415-DE15-22D7-96BA97ED8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46" y="5314119"/>
            <a:ext cx="2221961" cy="509870"/>
          </a:xfrm>
          <a:prstGeom prst="rect">
            <a:avLst/>
          </a:prstGeom>
          <a:noFill/>
          <a:ln w="19050" cap="rnd">
            <a:solidFill>
              <a:srgbClr val="006666"/>
            </a:solidFill>
            <a:prstDash val="dash"/>
            <a:round/>
            <a:headEnd/>
            <a:tailEnd/>
          </a:ln>
        </p:spPr>
        <p:txBody>
          <a:bodyPr vert="horz" wrap="square" lIns="80189" tIns="40094" rIns="80189" bIns="40094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200"/>
              </a:spcBef>
            </a:pPr>
            <a:r>
              <a:rPr lang="ru-RU" sz="1200" b="1" dirty="0">
                <a:solidFill>
                  <a:srgbClr val="1052B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ВПР – </a:t>
            </a:r>
          </a:p>
          <a:p>
            <a:pPr algn="ctr">
              <a:lnSpc>
                <a:spcPct val="70000"/>
              </a:lnSpc>
              <a:spcBef>
                <a:spcPts val="200"/>
              </a:spcBef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или 2 урока (45 или 90 минут)</a:t>
            </a:r>
          </a:p>
          <a:p>
            <a:pPr algn="ctr">
              <a:lnSpc>
                <a:spcPct val="70000"/>
              </a:lnSpc>
              <a:spcBef>
                <a:spcPts val="200"/>
              </a:spcBef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 зависимости от предмета)</a:t>
            </a:r>
            <a:endParaRPr lang="ru-RU" alt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5">
            <a:extLst>
              <a:ext uri="{FF2B5EF4-FFF2-40B4-BE49-F238E27FC236}">
                <a16:creationId xmlns:a16="http://schemas.microsoft.com/office/drawing/2014/main" id="{29C83D54-6623-E86D-7B33-17F7161C9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47" y="5932595"/>
            <a:ext cx="2221961" cy="509870"/>
          </a:xfrm>
          <a:prstGeom prst="rect">
            <a:avLst/>
          </a:prstGeom>
          <a:noFill/>
          <a:ln w="19050" cap="rnd">
            <a:solidFill>
              <a:srgbClr val="006666"/>
            </a:solidFill>
            <a:prstDash val="dash"/>
            <a:round/>
            <a:headEnd/>
            <a:tailEnd/>
          </a:ln>
        </p:spPr>
        <p:txBody>
          <a:bodyPr vert="horz" wrap="square" lIns="80189" tIns="40094" rIns="80189" bIns="40094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200"/>
              </a:spcBef>
            </a:pPr>
            <a:r>
              <a:rPr lang="ru-RU" sz="1200" b="1" kern="1200" dirty="0">
                <a:solidFill>
                  <a:srgbClr val="1052B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Рекомендуемое время проведения</a:t>
            </a:r>
            <a:r>
              <a:rPr lang="ru-RU" sz="1200" b="1" dirty="0">
                <a:solidFill>
                  <a:srgbClr val="1052BC"/>
                </a:solidFill>
                <a:latin typeface="Times New Roman" panose="02020603050405020304" pitchFamily="18" charset="0"/>
              </a:rPr>
              <a:t> –</a:t>
            </a:r>
          </a:p>
          <a:p>
            <a:pPr algn="ctr">
              <a:lnSpc>
                <a:spcPct val="70000"/>
              </a:lnSpc>
              <a:spcBef>
                <a:spcPts val="200"/>
              </a:spcBef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sz="11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 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школьном расписании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5">
            <a:extLst>
              <a:ext uri="{FF2B5EF4-FFF2-40B4-BE49-F238E27FC236}">
                <a16:creationId xmlns:a16="http://schemas.microsoft.com/office/drawing/2014/main" id="{BF79F022-AD5A-E57E-F81A-A30EAF5E6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47" y="6551071"/>
            <a:ext cx="2221960" cy="504728"/>
          </a:xfrm>
          <a:prstGeom prst="rect">
            <a:avLst/>
          </a:prstGeom>
          <a:noFill/>
          <a:ln w="19050" cap="rnd">
            <a:solidFill>
              <a:srgbClr val="006666"/>
            </a:solidFill>
            <a:prstDash val="dash"/>
            <a:round/>
            <a:headEnd/>
            <a:tailEnd/>
          </a:ln>
        </p:spPr>
        <p:txBody>
          <a:bodyPr vert="horz" wrap="square" lIns="80189" tIns="40094" rIns="80189" bIns="40094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1052BC"/>
                </a:solidFill>
                <a:latin typeface="Times New Roman" panose="02020603050405020304" pitchFamily="18" charset="0"/>
              </a:rPr>
              <a:t>Место проведения</a:t>
            </a:r>
          </a:p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Ученики пишут ВПР </a:t>
            </a:r>
          </a:p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своих школах</a:t>
            </a:r>
            <a:endParaRPr lang="ru-RU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3BC9AA7D-DAAC-EA75-2A45-F5E0671F9600}"/>
              </a:ext>
            </a:extLst>
          </p:cNvPr>
          <p:cNvSpPr>
            <a:spLocks noGrp="1"/>
          </p:cNvSpPr>
          <p:nvPr/>
        </p:nvSpPr>
        <p:spPr>
          <a:xfrm>
            <a:off x="2516457" y="5234739"/>
            <a:ext cx="1931113" cy="1808957"/>
          </a:xfrm>
          <a:prstGeom prst="rect">
            <a:avLst/>
          </a:prstGeom>
          <a:ln cmpd="sng">
            <a:noFill/>
            <a:prstDash val="dash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ОБЯЗАТЕЛЬНЫМИ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всех являются ВПР </a:t>
            </a:r>
          </a:p>
          <a:p>
            <a:pPr algn="ctr"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AF2B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AF2B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ВПР еще по двум предметам распределяются </a:t>
            </a:r>
          </a:p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методом случайного </a:t>
            </a:r>
          </a:p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выбора федеральным организатором</a:t>
            </a:r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5">
            <a:extLst>
              <a:ext uri="{FF2B5EF4-FFF2-40B4-BE49-F238E27FC236}">
                <a16:creationId xmlns:a16="http://schemas.microsoft.com/office/drawing/2014/main" id="{C6F9FE03-71DD-EB61-3E7B-B7D47FAD9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523" y="1634634"/>
            <a:ext cx="2603984" cy="2126205"/>
          </a:xfrm>
          <a:prstGeom prst="rect">
            <a:avLst/>
          </a:prstGeom>
          <a:noFill/>
          <a:ln w="3175" cap="rnd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1" kern="1200" dirty="0">
                <a:solidFill>
                  <a:srgbClr val="1052B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 проведения – </a:t>
            </a:r>
            <a:endParaRPr lang="ru-RU" sz="1400" dirty="0">
              <a:solidFill>
                <a:srgbClr val="1052B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или компьютерная </a:t>
            </a:r>
          </a:p>
          <a:p>
            <a:pPr algn="ctr"/>
            <a:r>
              <a:rPr lang="ru-RU" sz="1100" b="1" kern="1200" dirty="0">
                <a:solidFill>
                  <a:srgbClr val="AF2B5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 выбору ОО)</a:t>
            </a:r>
            <a:endParaRPr lang="ru-RU" sz="1100" b="1" dirty="0">
              <a:solidFill>
                <a:srgbClr val="AF2B5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выполнения ВПР в компьютерной форме предоставляется по предметам: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«История», «Биология» 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100" b="1" kern="1200" dirty="0">
                <a:solidFill>
                  <a:srgbClr val="AF2B5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класса;</a:t>
            </a:r>
            <a:endParaRPr lang="ru-RU" sz="1100" dirty="0">
              <a:solidFill>
                <a:srgbClr val="AF2B5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«История», «Биология», «География» 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>
                <a:solidFill>
                  <a:srgbClr val="AF2B5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6, 7 классов;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«История», «Биология», «География», «Обществознание»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AF2B5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класса</a:t>
            </a:r>
            <a:endParaRPr lang="ru-RU" sz="1100" dirty="0">
              <a:ln w="0"/>
              <a:solidFill>
                <a:srgbClr val="AF2B5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0ED0A755-2DD1-6AF9-8749-525310D71591}"/>
              </a:ext>
            </a:extLst>
          </p:cNvPr>
          <p:cNvSpPr>
            <a:spLocks noGrp="1"/>
          </p:cNvSpPr>
          <p:nvPr/>
        </p:nvSpPr>
        <p:spPr>
          <a:xfrm>
            <a:off x="4393523" y="3897986"/>
            <a:ext cx="2608915" cy="1939156"/>
          </a:xfrm>
          <a:prstGeom prst="rect">
            <a:avLst/>
          </a:prstGeom>
          <a:ln w="3175" cmpd="sng">
            <a:solidFill>
              <a:srgbClr val="006666"/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kern="1200" dirty="0">
                <a:solidFill>
                  <a:srgbClr val="1052B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 ВПР</a:t>
            </a:r>
            <a:endParaRPr lang="ru-RU" sz="1400" dirty="0">
              <a:solidFill>
                <a:srgbClr val="1052B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Разрабатываются индивидуально для каждой школы, имеют одинаковую структуру и одинаковый уровень сложности. Полностью одинаковых контрольных работ быть не может, хотя задания могут повторяться.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Размещаются в личном кабинете школы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осударственной информационной системы оценки качества образования (ГИС ФИС ОКО)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B4C50BD4-DABA-0322-E086-F6C26D3FF2F5}"/>
              </a:ext>
            </a:extLst>
          </p:cNvPr>
          <p:cNvSpPr>
            <a:spLocks noGrp="1"/>
          </p:cNvSpPr>
          <p:nvPr/>
        </p:nvSpPr>
        <p:spPr>
          <a:xfrm>
            <a:off x="4393523" y="5992549"/>
            <a:ext cx="2608915" cy="1051147"/>
          </a:xfrm>
          <a:prstGeom prst="rect">
            <a:avLst/>
          </a:prstGeom>
          <a:ln cmpd="sng">
            <a:solidFill>
              <a:srgbClr val="006666"/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ru-RU" sz="1400" b="1" kern="1200" dirty="0">
                <a:solidFill>
                  <a:srgbClr val="1052B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 проводятся для:</a:t>
            </a:r>
          </a:p>
          <a:p>
            <a:pPr marL="171450" indent="-171450">
              <a:lnSpc>
                <a:spcPct val="90000"/>
              </a:lnSpc>
              <a:buClr>
                <a:srgbClr val="AF2B54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latin typeface="Times New Roman" panose="02020603050405020304" pitchFamily="18" charset="0"/>
              </a:rPr>
              <a:t>выявления пробелов в знаниях учащихся;</a:t>
            </a:r>
          </a:p>
          <a:p>
            <a:pPr marL="171450" indent="-171450">
              <a:lnSpc>
                <a:spcPct val="70000"/>
              </a:lnSpc>
              <a:buClr>
                <a:srgbClr val="AF2B54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latin typeface="Times New Roman" panose="02020603050405020304" pitchFamily="18" charset="0"/>
              </a:rPr>
              <a:t>улучшения преподавания учебных предметов;</a:t>
            </a:r>
          </a:p>
          <a:p>
            <a:pPr marL="171450" indent="-171450">
              <a:lnSpc>
                <a:spcPct val="70000"/>
              </a:lnSpc>
              <a:buClr>
                <a:srgbClr val="AF2B54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latin typeface="Times New Roman" panose="02020603050405020304" pitchFamily="18" charset="0"/>
              </a:rPr>
              <a:t>повышения качества образования в школах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242D7020-20E5-E83A-E12B-2A6282228AC1}"/>
              </a:ext>
            </a:extLst>
          </p:cNvPr>
          <p:cNvSpPr>
            <a:spLocks noGrp="1"/>
          </p:cNvSpPr>
          <p:nvPr/>
        </p:nvSpPr>
        <p:spPr>
          <a:xfrm>
            <a:off x="7157305" y="1300694"/>
            <a:ext cx="3396516" cy="434550"/>
          </a:xfrm>
          <a:prstGeom prst="rect">
            <a:avLst/>
          </a:prstGeom>
          <a:ln cmpd="sng">
            <a:noFill/>
            <a:prstDash val="dash"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Каждая школа самостоятельно определяет день проведения ВПР в период:</a:t>
            </a:r>
          </a:p>
          <a:p>
            <a:pPr algn="ctr"/>
            <a:endParaRPr lang="ru-RU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BF289743-A12C-67C2-3BF6-4BCA4CC01FD7}"/>
              </a:ext>
            </a:extLst>
          </p:cNvPr>
          <p:cNvSpPr>
            <a:spLocks noGrp="1"/>
          </p:cNvSpPr>
          <p:nvPr/>
        </p:nvSpPr>
        <p:spPr>
          <a:xfrm>
            <a:off x="7573312" y="2944185"/>
            <a:ext cx="2552527" cy="676481"/>
          </a:xfrm>
          <a:prstGeom prst="rect">
            <a:avLst/>
          </a:prstGeom>
          <a:ln cmpd="sng">
            <a:solidFill>
              <a:srgbClr val="006666"/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srgbClr val="1052B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Проверка ВПР</a:t>
            </a:r>
            <a:endParaRPr lang="ru-RU" sz="1400" dirty="0">
              <a:solidFill>
                <a:srgbClr val="1052B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Школа самостоятельно проверяет ответы по стандартным критериям</a:t>
            </a:r>
            <a:endParaRPr lang="ru-RU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218A2C46-B927-3D36-1EE5-88B3FB2D9A64}"/>
              </a:ext>
            </a:extLst>
          </p:cNvPr>
          <p:cNvSpPr>
            <a:spLocks noGrp="1"/>
          </p:cNvSpPr>
          <p:nvPr/>
        </p:nvSpPr>
        <p:spPr>
          <a:xfrm>
            <a:off x="7153974" y="3715268"/>
            <a:ext cx="3378070" cy="969492"/>
          </a:xfrm>
          <a:prstGeom prst="rect">
            <a:avLst/>
          </a:prstGeom>
          <a:ln cmpd="sng">
            <a:solidFill>
              <a:srgbClr val="006666"/>
            </a:solidFill>
            <a:prstDash val="solid"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rgbClr val="1052B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ВПР</a:t>
            </a:r>
            <a:endParaRPr lang="ru-RU" sz="1200" dirty="0">
              <a:solidFill>
                <a:srgbClr val="1052B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Могут использоваться в качестве мероприятий текущего контроля успеваемости и промежуточной аттестации обучающихся, проводимых в рамках реализации образовательной программы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32910A98-39C6-F2C9-E9B7-AF187A0AFA81}"/>
              </a:ext>
            </a:extLst>
          </p:cNvPr>
          <p:cNvSpPr>
            <a:spLocks noGrp="1"/>
          </p:cNvSpPr>
          <p:nvPr/>
        </p:nvSpPr>
        <p:spPr>
          <a:xfrm>
            <a:off x="7153975" y="5768150"/>
            <a:ext cx="3396516" cy="1275546"/>
          </a:xfrm>
          <a:prstGeom prst="rect">
            <a:avLst/>
          </a:prstGeom>
          <a:noFill/>
          <a:ln w="9525" cmpd="sng">
            <a:noFill/>
            <a:prstDash val="solid"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1052B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Правила поведения при проведении ВПР</a:t>
            </a:r>
            <a:endParaRPr lang="ru-RU" sz="1200" dirty="0">
              <a:solidFill>
                <a:srgbClr val="1052B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 время проведения ВПР участники </a:t>
            </a:r>
          </a:p>
          <a:p>
            <a:pPr algn="ctr">
              <a:lnSpc>
                <a:spcPct val="90000"/>
              </a:lnSpc>
            </a:pPr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пользуются дополнительными </a:t>
            </a:r>
          </a:p>
          <a:p>
            <a:pPr algn="ctr">
              <a:lnSpc>
                <a:spcPct val="90000"/>
              </a:lnSpc>
            </a:pPr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источниками информации, </a:t>
            </a:r>
          </a:p>
          <a:p>
            <a:pPr algn="ctr">
              <a:lnSpc>
                <a:spcPct val="90000"/>
              </a:lnSpc>
            </a:pPr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общаются друг с другом, свободно не перемещаются по классу, </a:t>
            </a:r>
          </a:p>
          <a:p>
            <a:pPr algn="ctr">
              <a:lnSpc>
                <a:spcPct val="90000"/>
              </a:lnSpc>
            </a:pPr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выходе из аудитории оставляют работу на рабочем столе</a:t>
            </a:r>
            <a:endParaRPr lang="ru-RU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67C822B8-3E5D-B5FB-CAFC-9FD0A498DCA9}"/>
              </a:ext>
            </a:extLst>
          </p:cNvPr>
          <p:cNvSpPr>
            <a:spLocks noGrp="1"/>
          </p:cNvSpPr>
          <p:nvPr/>
        </p:nvSpPr>
        <p:spPr>
          <a:xfrm>
            <a:off x="4477837" y="7151638"/>
            <a:ext cx="6290969" cy="264283"/>
          </a:xfrm>
          <a:prstGeom prst="rect">
            <a:avLst/>
          </a:prstGeom>
          <a:ln cmpd="sng">
            <a:noFill/>
            <a:prstDash val="dash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ru-RU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Образцы и описания проверочных работ: 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https://fioco.ru/obraztsi_i_opisaniya_vpr</a:t>
            </a:r>
            <a:endParaRPr lang="ru-RU" sz="1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68ED1C5-41D8-7EF1-25C5-9E0B0BA6DCC4}"/>
              </a:ext>
            </a:extLst>
          </p:cNvPr>
          <p:cNvSpPr>
            <a:spLocks noGrp="1"/>
          </p:cNvSpPr>
          <p:nvPr/>
        </p:nvSpPr>
        <p:spPr>
          <a:xfrm>
            <a:off x="7469302" y="1689809"/>
            <a:ext cx="1204269" cy="298488"/>
          </a:xfrm>
          <a:prstGeom prst="rect">
            <a:avLst/>
          </a:prstGeom>
          <a:ln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Традиционная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форма </a:t>
            </a:r>
            <a:endParaRPr lang="ru-RU" sz="11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89CF5F-650E-B3C2-5C4C-2633D567FB03}"/>
              </a:ext>
            </a:extLst>
          </p:cNvPr>
          <p:cNvSpPr txBox="1"/>
          <p:nvPr/>
        </p:nvSpPr>
        <p:spPr>
          <a:xfrm>
            <a:off x="8991522" y="2369263"/>
            <a:ext cx="139911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spc="-100" dirty="0">
                <a:solidFill>
                  <a:srgbClr val="C0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с 20 апреля по 29 апреля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07C54B-9E07-4E56-F57A-407C90E86648}"/>
              </a:ext>
            </a:extLst>
          </p:cNvPr>
          <p:cNvSpPr txBox="1"/>
          <p:nvPr/>
        </p:nvSpPr>
        <p:spPr>
          <a:xfrm>
            <a:off x="7300618" y="2337959"/>
            <a:ext cx="150723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spc="-100" dirty="0">
                <a:solidFill>
                  <a:srgbClr val="C0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с 20 апреля по 20 мая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AFE4E260-2FCC-0563-C18F-76B1F473E5B9}"/>
              </a:ext>
            </a:extLst>
          </p:cNvPr>
          <p:cNvSpPr>
            <a:spLocks noGrp="1"/>
          </p:cNvSpPr>
          <p:nvPr/>
        </p:nvSpPr>
        <p:spPr>
          <a:xfrm>
            <a:off x="9030740" y="1683507"/>
            <a:ext cx="1322914" cy="298488"/>
          </a:xfrm>
          <a:prstGeom prst="rect">
            <a:avLst/>
          </a:prstGeom>
          <a:ln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Компьютерная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форма</a:t>
            </a:r>
            <a:endParaRPr lang="ru-RU" sz="11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4DA9AE-E856-95DB-F99F-E0470F8EA096}"/>
              </a:ext>
            </a:extLst>
          </p:cNvPr>
          <p:cNvSpPr/>
          <p:nvPr/>
        </p:nvSpPr>
        <p:spPr>
          <a:xfrm>
            <a:off x="8991522" y="2238682"/>
            <a:ext cx="1399118" cy="645270"/>
          </a:xfrm>
          <a:prstGeom prst="ellipse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C3B0930-7111-40E7-BCA2-2B0138756602}"/>
              </a:ext>
            </a:extLst>
          </p:cNvPr>
          <p:cNvSpPr/>
          <p:nvPr/>
        </p:nvSpPr>
        <p:spPr>
          <a:xfrm>
            <a:off x="7354676" y="2231107"/>
            <a:ext cx="1399118" cy="645270"/>
          </a:xfrm>
          <a:prstGeom prst="ellipse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 descr="Угловые стрелки">
            <a:extLst>
              <a:ext uri="{FF2B5EF4-FFF2-40B4-BE49-F238E27FC236}">
                <a16:creationId xmlns:a16="http://schemas.microsoft.com/office/drawing/2014/main" id="{9956C53A-6D12-BA8E-C667-68A678937A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7909773" y="1916147"/>
            <a:ext cx="288924" cy="401193"/>
          </a:xfrm>
          <a:prstGeom prst="rect">
            <a:avLst/>
          </a:prstGeom>
        </p:spPr>
      </p:pic>
      <p:pic>
        <p:nvPicPr>
          <p:cNvPr id="50" name="Рисунок 49" descr="Угловые стрелки">
            <a:extLst>
              <a:ext uri="{FF2B5EF4-FFF2-40B4-BE49-F238E27FC236}">
                <a16:creationId xmlns:a16="http://schemas.microsoft.com/office/drawing/2014/main" id="{B51AC863-123B-38C5-1280-E9851D4F31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9546620" y="1918663"/>
            <a:ext cx="288924" cy="401193"/>
          </a:xfrm>
          <a:prstGeom prst="rect">
            <a:avLst/>
          </a:prstGeom>
        </p:spPr>
      </p:pic>
      <p:pic>
        <p:nvPicPr>
          <p:cNvPr id="2050" name="Рисунок 2049" descr="Карандаш">
            <a:extLst>
              <a:ext uri="{FF2B5EF4-FFF2-40B4-BE49-F238E27FC236}">
                <a16:creationId xmlns:a16="http://schemas.microsoft.com/office/drawing/2014/main" id="{B2CE0C51-0053-CD06-3825-2E99037856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948201">
            <a:off x="6759505" y="971120"/>
            <a:ext cx="481701" cy="481701"/>
          </a:xfrm>
          <a:prstGeom prst="rect">
            <a:avLst/>
          </a:prstGeom>
        </p:spPr>
      </p:pic>
      <p:pic>
        <p:nvPicPr>
          <p:cNvPr id="51" name="Рисунок 50" descr="Восклицательный знак">
            <a:extLst>
              <a:ext uri="{FF2B5EF4-FFF2-40B4-BE49-F238E27FC236}">
                <a16:creationId xmlns:a16="http://schemas.microsoft.com/office/drawing/2014/main" id="{B2B0271B-4A7F-D3F3-EA84-68163D9AF9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81638" y="5259763"/>
            <a:ext cx="541927" cy="435128"/>
          </a:xfrm>
          <a:prstGeom prst="rect">
            <a:avLst/>
          </a:prstGeom>
        </p:spPr>
      </p:pic>
      <p:sp>
        <p:nvSpPr>
          <p:cNvPr id="19" name="Прямоугольник 5">
            <a:extLst>
              <a:ext uri="{FF2B5EF4-FFF2-40B4-BE49-F238E27FC236}">
                <a16:creationId xmlns:a16="http://schemas.microsoft.com/office/drawing/2014/main" id="{9EF4FB59-3DCF-B181-C32B-64E605BA7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820" y="4828185"/>
            <a:ext cx="3378071" cy="827942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80189" tIns="40094" rIns="80189" bIns="40094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Изменения в 2026 году!</a:t>
            </a:r>
          </a:p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ru-RU" sz="1100" dirty="0">
                <a:latin typeface="Times New Roman" panose="02020603050405020304" pitchFamily="18" charset="0"/>
              </a:rPr>
              <a:t>В 6-х и 7-х классах не будет ВПР по обществознанию!</a:t>
            </a:r>
          </a:p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ru-RU" sz="1100" dirty="0">
                <a:latin typeface="Times New Roman" panose="02020603050405020304" pitchFamily="18" charset="0"/>
              </a:rPr>
              <a:t>В  10-х классах добавлена ВПР по биологии!</a:t>
            </a:r>
          </a:p>
        </p:txBody>
      </p:sp>
      <p:pic>
        <p:nvPicPr>
          <p:cNvPr id="55" name="Рисунок 54" descr="Восклицательный знак">
            <a:extLst>
              <a:ext uri="{FF2B5EF4-FFF2-40B4-BE49-F238E27FC236}">
                <a16:creationId xmlns:a16="http://schemas.microsoft.com/office/drawing/2014/main" id="{7369E3FE-1894-9320-4B0A-CEB52BF0FE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19342" y="6067690"/>
            <a:ext cx="817166" cy="65612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BD018DB-5364-3B1A-BC33-EC5823464F8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23123" t="18185" r="9037" b="12239"/>
          <a:stretch>
            <a:fillRect/>
          </a:stretch>
        </p:blipFill>
        <p:spPr>
          <a:xfrm>
            <a:off x="292395" y="4773190"/>
            <a:ext cx="271131" cy="1419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E4C3AD4-5589-B945-EEFE-E8E67FD273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t="14168" r="5925" b="10784"/>
          <a:stretch>
            <a:fillRect/>
          </a:stretch>
        </p:blipFill>
        <p:spPr>
          <a:xfrm>
            <a:off x="3027815" y="7017575"/>
            <a:ext cx="1027383" cy="41744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73F1893-D385-471F-B536-4B614A11141F}"/>
              </a:ext>
            </a:extLst>
          </p:cNvPr>
          <p:cNvSpPr txBox="1"/>
          <p:nvPr/>
        </p:nvSpPr>
        <p:spPr>
          <a:xfrm>
            <a:off x="7401464" y="943855"/>
            <a:ext cx="2812773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defRPr sz="1300" b="1">
                <a:solidFill>
                  <a:srgbClr val="1052BC"/>
                </a:solidFill>
                <a:latin typeface="Segoe Script" panose="030B0504020000000003" pitchFamily="66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Период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77429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5544</TotalTime>
  <Words>491</Words>
  <Application>Microsoft Office PowerPoint</Application>
  <PresentationFormat>Произвольный</PresentationFormat>
  <Paragraphs>72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Segoe Print</vt:lpstr>
      <vt:lpstr>Segoe Script</vt:lpstr>
      <vt:lpstr>Sitka Subheading</vt:lpstr>
      <vt:lpstr>Times New Roman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Жосан Светлана Сергеевна</dc:creator>
  <cp:lastModifiedBy>Жидкова Олеся Дмитриевна</cp:lastModifiedBy>
  <cp:revision>202</cp:revision>
  <cp:lastPrinted>2026-02-25T07:12:07Z</cp:lastPrinted>
  <dcterms:created xsi:type="dcterms:W3CDTF">2023-09-21T09:45:07Z</dcterms:created>
  <dcterms:modified xsi:type="dcterms:W3CDTF">2026-02-25T07:15:51Z</dcterms:modified>
</cp:coreProperties>
</file>