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3"/>
  </p:notesMasterIdLst>
  <p:sldIdLst>
    <p:sldId id="256" r:id="rId2"/>
    <p:sldId id="258" r:id="rId3"/>
    <p:sldId id="257" r:id="rId4"/>
    <p:sldId id="284" r:id="rId5"/>
    <p:sldId id="259" r:id="rId6"/>
    <p:sldId id="282" r:id="rId7"/>
    <p:sldId id="260" r:id="rId8"/>
    <p:sldId id="263" r:id="rId9"/>
    <p:sldId id="283" r:id="rId10"/>
    <p:sldId id="285" r:id="rId11"/>
    <p:sldId id="286" r:id="rId12"/>
    <p:sldId id="287" r:id="rId13"/>
    <p:sldId id="288" r:id="rId14"/>
    <p:sldId id="289" r:id="rId15"/>
    <p:sldId id="264" r:id="rId16"/>
    <p:sldId id="268" r:id="rId17"/>
    <p:sldId id="290" r:id="rId18"/>
    <p:sldId id="292" r:id="rId19"/>
    <p:sldId id="291" r:id="rId20"/>
    <p:sldId id="272" r:id="rId21"/>
    <p:sldId id="274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4DF233-4878-438A-8DC5-4988A59CA655}" type="datetimeFigureOut">
              <a:rPr lang="ru-RU" smtClean="0"/>
              <a:t>12.11.2023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6FBC5A-49BA-4E1D-A5E6-3BB3D63953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977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6FBC5A-49BA-4E1D-A5E6-3BB3D639532B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53189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12.11.2023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12.11.2023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700808"/>
            <a:ext cx="8208912" cy="2301240"/>
          </a:xfrm>
        </p:spPr>
        <p:txBody>
          <a:bodyPr>
            <a:normAutofit fontScale="90000"/>
          </a:bodyPr>
          <a:lstStyle/>
          <a:p>
            <a:pPr algn="ctr">
              <a:lnSpc>
                <a:spcPct val="115000"/>
              </a:lnSpc>
              <a:spcAft>
                <a:spcPts val="750"/>
              </a:spcAft>
            </a:pPr>
            <a:r>
              <a:rPr lang="ru-RU" sz="60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/>
            </a:r>
            <a:br>
              <a:rPr lang="ru-RU" sz="60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6000" dirty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/>
            </a:r>
            <a:br>
              <a:rPr lang="ru-RU" sz="6000" dirty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44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/>
            </a:r>
            <a:br>
              <a:rPr lang="ru-RU" sz="44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44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/>
            </a:r>
            <a:br>
              <a:rPr lang="ru-RU" sz="44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44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/>
            </a:r>
            <a:br>
              <a:rPr lang="ru-RU" sz="44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44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/>
            </a:r>
            <a:br>
              <a:rPr lang="ru-RU" sz="44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4400" dirty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/>
            </a:r>
            <a:br>
              <a:rPr lang="ru-RU" sz="4400" dirty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44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/>
            </a:r>
            <a:br>
              <a:rPr lang="ru-RU" sz="44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4400" dirty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/>
            </a:r>
            <a:br>
              <a:rPr lang="ru-RU" sz="4400" dirty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44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/>
            </a:r>
            <a:br>
              <a:rPr lang="ru-RU" sz="44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4400" dirty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/>
            </a:r>
            <a:br>
              <a:rPr lang="ru-RU" sz="4400" dirty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44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/>
            </a:r>
            <a:br>
              <a:rPr lang="ru-RU" sz="44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4400" dirty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/>
            </a:r>
            <a:br>
              <a:rPr lang="ru-RU" sz="4400" dirty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44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/>
            </a:r>
            <a:br>
              <a:rPr lang="ru-RU" sz="44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4400" dirty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/>
            </a:r>
            <a:br>
              <a:rPr lang="ru-RU" sz="4400" dirty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44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/>
            </a:r>
            <a:br>
              <a:rPr lang="ru-RU" sz="44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4800" dirty="0">
                <a:effectLst/>
                <a:ea typeface="Calibri"/>
                <a:cs typeface="Times New Roman"/>
              </a:rPr>
              <a:t/>
            </a:r>
            <a:br>
              <a:rPr lang="ru-RU" sz="4800" dirty="0">
                <a:effectLst/>
                <a:ea typeface="Calibri"/>
                <a:cs typeface="Times New Roman"/>
              </a:rPr>
            </a:br>
            <a:r>
              <a:rPr lang="ru-RU" sz="5300" dirty="0" smtClean="0">
                <a:solidFill>
                  <a:schemeClr val="bg1"/>
                </a:solidFill>
                <a:effectLst/>
                <a:latin typeface="Cambria Math" pitchFamily="18" charset="0"/>
                <a:ea typeface="Cambria Math" pitchFamily="18" charset="0"/>
                <a:cs typeface="Times New Roman"/>
              </a:rPr>
              <a:t>КВЕСТ -ИГРА</a:t>
            </a:r>
            <a:endParaRPr lang="ru-RU" sz="5300" dirty="0">
              <a:solidFill>
                <a:schemeClr val="bg1"/>
              </a:solidFill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subTitle" idx="1"/>
          </p:nvPr>
        </p:nvSpPr>
        <p:spPr>
          <a:xfrm>
            <a:off x="683568" y="1412776"/>
            <a:ext cx="7632848" cy="2736304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Cambria Math" pitchFamily="18" charset="0"/>
                <a:ea typeface="Cambria Math" pitchFamily="18" charset="0"/>
              </a:rPr>
              <a:t>ПОЗНАВАТЕЛЬНАЯ ИГРА </a:t>
            </a:r>
          </a:p>
          <a:p>
            <a:pPr algn="ctr"/>
            <a:r>
              <a:rPr lang="ru-RU" sz="4800" b="1" dirty="0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«ПУТЕШЕСТВИЕ </a:t>
            </a:r>
          </a:p>
          <a:p>
            <a:pPr algn="ctr"/>
            <a:r>
              <a:rPr lang="ru-RU" sz="4800" b="1" dirty="0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В СТРАНУ ФИНАНСОВ»</a:t>
            </a:r>
            <a:endParaRPr lang="ru-RU" sz="4800" dirty="0">
              <a:solidFill>
                <a:srgbClr val="FFFF00"/>
              </a:solidFill>
              <a:latin typeface="Cambria Math" pitchFamily="18" charset="0"/>
              <a:ea typeface="Cambria Math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1287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РЕБУС  </a:t>
            </a:r>
            <a:r>
              <a:rPr lang="ru-RU" b="1" dirty="0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2</a:t>
            </a:r>
            <a:endParaRPr lang="ru-RU" dirty="0"/>
          </a:p>
        </p:txBody>
      </p:sp>
      <p:pic>
        <p:nvPicPr>
          <p:cNvPr id="4" name="Рисунок 3" descr="C:\Users\User\Desktop\7f59df776caad9209250507f899578155f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687954"/>
            <a:ext cx="7416824" cy="23972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046866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РЕБУС  </a:t>
            </a:r>
            <a:r>
              <a:rPr lang="ru-RU" b="1" dirty="0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3</a:t>
            </a:r>
            <a:endParaRPr lang="ru-RU" dirty="0"/>
          </a:p>
        </p:txBody>
      </p:sp>
      <p:pic>
        <p:nvPicPr>
          <p:cNvPr id="3" name="Рисунок 2" descr="C:\Users\User\Desktop\4a247054e5c0262f553d29ac2a9e288a1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557462"/>
            <a:ext cx="7056784" cy="26717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065812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РЕБУС  </a:t>
            </a:r>
            <a:r>
              <a:rPr lang="ru-RU" b="1" dirty="0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4</a:t>
            </a:r>
            <a:endParaRPr lang="ru-RU" dirty="0"/>
          </a:p>
        </p:txBody>
      </p:sp>
      <p:pic>
        <p:nvPicPr>
          <p:cNvPr id="3" name="Рисунок 2" descr="C:\Users\User\Desktop\Без названия (7)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319337"/>
            <a:ext cx="7128792" cy="28378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5733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РЕБУС  </a:t>
            </a:r>
            <a:r>
              <a:rPr lang="ru-RU" b="1" dirty="0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5</a:t>
            </a:r>
            <a:endParaRPr lang="ru-RU" dirty="0"/>
          </a:p>
        </p:txBody>
      </p:sp>
      <p:pic>
        <p:nvPicPr>
          <p:cNvPr id="3" name="Рисунок 2" descr="C:\Users\User\Desktop\851bf16fc29217e6e679eec511bcd1bc3f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628800"/>
            <a:ext cx="7344816" cy="31683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75394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РЕБУС  </a:t>
            </a:r>
            <a:r>
              <a:rPr lang="ru-RU" b="1" dirty="0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6</a:t>
            </a:r>
            <a:endParaRPr lang="ru-RU" dirty="0"/>
          </a:p>
        </p:txBody>
      </p:sp>
      <p:pic>
        <p:nvPicPr>
          <p:cNvPr id="3" name="Рисунок 2" descr="C:\Users\User\Desktop\image005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344102"/>
            <a:ext cx="7272808" cy="28130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18108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611560" y="1052736"/>
            <a:ext cx="7848872" cy="1714500"/>
          </a:xfrm>
        </p:spPr>
        <p:txBody>
          <a:bodyPr>
            <a:noAutofit/>
          </a:bodyPr>
          <a:lstStyle/>
          <a:p>
            <a:pPr marL="36576" indent="0" algn="ctr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Cambria Math" pitchFamily="18" charset="0"/>
                <a:ea typeface="Cambria Math" pitchFamily="18" charset="0"/>
              </a:rPr>
              <a:t>СТАНЦИЯ № 4</a:t>
            </a:r>
          </a:p>
          <a:p>
            <a:pPr marL="36576" indent="0">
              <a:buNone/>
            </a:pPr>
            <a:r>
              <a:rPr lang="ru-RU" sz="4400" b="1" dirty="0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  <a:cs typeface="Times New Roman"/>
              </a:rPr>
              <a:t>«ЗАДАЧИ  ГНОМА  ЭКОНОМА» </a:t>
            </a:r>
            <a:endParaRPr lang="ru-RU" sz="4400" dirty="0">
              <a:solidFill>
                <a:srgbClr val="FFFF00"/>
              </a:solidFill>
              <a:latin typeface="Cambria Math" pitchFamily="18" charset="0"/>
              <a:ea typeface="Cambria Math" pitchFamily="18" charset="0"/>
            </a:endParaRPr>
          </a:p>
        </p:txBody>
      </p:sp>
      <p:pic>
        <p:nvPicPr>
          <p:cNvPr id="5" name="Рисунок 4" descr="C:\Users\User\Desktop\images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5" t="1230" r="37555" b="13327"/>
          <a:stretch/>
        </p:blipFill>
        <p:spPr bwMode="auto">
          <a:xfrm>
            <a:off x="5292080" y="3429000"/>
            <a:ext cx="3384376" cy="331236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42746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Cambria Math" pitchFamily="18" charset="0"/>
                <a:ea typeface="Cambria Math" pitchFamily="18" charset="0"/>
                <a:cs typeface="Times New Roman"/>
              </a:rPr>
              <a:t>ЗАДАЧА – РАЗМИНКА </a:t>
            </a:r>
            <a:endParaRPr lang="ru-RU" dirty="0">
              <a:solidFill>
                <a:srgbClr val="FF0000"/>
              </a:solidFill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600200"/>
            <a:ext cx="7931224" cy="4525963"/>
          </a:xfrm>
        </p:spPr>
        <p:txBody>
          <a:bodyPr/>
          <a:lstStyle/>
          <a:p>
            <a:pPr marL="36576" indent="0">
              <a:spcAft>
                <a:spcPts val="1200"/>
              </a:spcAft>
              <a:buNone/>
            </a:pPr>
            <a:r>
              <a:rPr lang="ru-RU" sz="4400" dirty="0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Вы </a:t>
            </a:r>
            <a:r>
              <a:rPr lang="ru-RU" sz="4400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пришли на оптовый рынок. Розничная цена конфет – 40 рублей, а оптовая – на 15 % ниже. Сколько вы сэкономите денег при покупке 5 кг конфет?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2574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76672"/>
            <a:ext cx="7920880" cy="5016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  <a:cs typeface="Times New Roman"/>
              </a:rPr>
              <a:t>Друзья  Сергей и Андрей сделали вклады на год в двух разных банках.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  <a:cs typeface="Times New Roman"/>
              </a:rPr>
              <a:t>Сергей под 9% годовых с потерей процентов в случае досрочного закрытия вклада, а Андрей – под 6% годовых, но с сохранением  процентов в случае досрочного закрытия вклада. Через год при закрытии  своих вкладов  они получили равные суммы  денег. Сколько  денег положил в банк каждый из друзей, если общая сумма вкладов   была равна 1 200 000 рублей?</a:t>
            </a:r>
            <a:endParaRPr lang="ru-RU" sz="2800" dirty="0">
              <a:solidFill>
                <a:srgbClr val="FFFF00"/>
              </a:solidFill>
              <a:effectLst/>
              <a:latin typeface="Cambria Math" pitchFamily="18" charset="0"/>
              <a:ea typeface="Cambria Math" pitchFamily="18" charset="0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352650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620688"/>
            <a:ext cx="8208912" cy="55430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  <a:cs typeface="Times New Roman"/>
              </a:rPr>
              <a:t>Бабушка Коли, живущая  в другом городе, перевела Коле на день рождения денежные средства на подарок. Она заплатила банку комиссию за перевод в размере 1,15% от суммы перевода. Коля решил потратить, полученные от бабушки  денежные средства на солдатиков. Если был  Коля купил 7 солдатиков, то у него осталось бы 180 рублей. Для покупки 9 солдатиков ему не хватало 240 рублей. Сколько денег за перевод заплатила бабушка Коли? Ответ округлить до сотых.</a:t>
            </a:r>
            <a:endParaRPr lang="ru-RU" sz="2800" dirty="0">
              <a:solidFill>
                <a:srgbClr val="FFFF00"/>
              </a:solidFill>
              <a:effectLst/>
              <a:latin typeface="Cambria Math" pitchFamily="18" charset="0"/>
              <a:ea typeface="Cambria Math" pitchFamily="18" charset="0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976334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548680"/>
            <a:ext cx="8136904" cy="53900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  <a:cs typeface="Times New Roman"/>
              </a:rPr>
              <a:t>Фактическая выплата страхового возмещения  при повреждении загородного дома по системе пропорциональной  ответственности равна  1 200  000 рублей, что составило 60% от ущерба  и 80% от страховой суммы. Определите, какую величину составляли: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  <a:cs typeface="Times New Roman"/>
              </a:rPr>
              <a:t>А. Действительная сумма загородного дома.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  <a:cs typeface="Times New Roman"/>
              </a:rPr>
              <a:t>Б. Страховая  сумма, зафиксированная в договоре.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  <a:cs typeface="Times New Roman"/>
              </a:rPr>
              <a:t>В. Величина ущерба от страхового случая.</a:t>
            </a:r>
            <a:endParaRPr lang="ru-RU" sz="2800" dirty="0">
              <a:solidFill>
                <a:srgbClr val="FFFF00"/>
              </a:solidFill>
              <a:effectLst/>
              <a:latin typeface="Cambria Math" pitchFamily="18" charset="0"/>
              <a:ea typeface="Cambria Math" pitchFamily="18" charset="0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34827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556792"/>
            <a:ext cx="6768752" cy="4665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КОШЕЛЁК</a:t>
            </a:r>
            <a:endParaRPr lang="ru-RU" sz="4800" dirty="0">
              <a:solidFill>
                <a:srgbClr val="FFFF00"/>
              </a:solidFill>
              <a:latin typeface="Cambria Math" pitchFamily="18" charset="0"/>
              <a:ea typeface="Cambria Math" pitchFamily="18" charset="0"/>
            </a:endParaRPr>
          </a:p>
        </p:txBody>
      </p:sp>
      <p:pic>
        <p:nvPicPr>
          <p:cNvPr id="2050" name="Picture 2" descr="C:\Users\User\Desktop\финансик.jpe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556792"/>
            <a:ext cx="6480720" cy="4665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8717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kartinka-spasibo-za-igr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628800"/>
            <a:ext cx="6912768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7467600" cy="1143000"/>
          </a:xfrm>
        </p:spPr>
        <p:txBody>
          <a:bodyPr/>
          <a:lstStyle/>
          <a:p>
            <a:pPr algn="ctr"/>
            <a:r>
              <a:rPr lang="ru-RU" dirty="0" smtClean="0"/>
              <a:t>     </a:t>
            </a:r>
            <a:r>
              <a:rPr lang="ru-RU" sz="4800" dirty="0" smtClean="0">
                <a:solidFill>
                  <a:srgbClr val="FF0000"/>
                </a:solidFill>
                <a:latin typeface="Cambria Math" pitchFamily="18" charset="0"/>
                <a:ea typeface="Cambria Math" pitchFamily="18" charset="0"/>
              </a:rPr>
              <a:t>МОЛОДЦЫ!!!</a:t>
            </a:r>
            <a:endParaRPr lang="ru-RU" sz="4800" dirty="0">
              <a:solidFill>
                <a:srgbClr val="FF0000"/>
              </a:solidFill>
              <a:latin typeface="Cambria Math" pitchFamily="18" charset="0"/>
              <a:ea typeface="Cambria Math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1166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3583837"/>
            <a:ext cx="5335488" cy="18263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71600" y="980728"/>
            <a:ext cx="7344816" cy="1656184"/>
          </a:xfrm>
        </p:spPr>
        <p:txBody>
          <a:bodyPr>
            <a:normAutofit fontScale="92500" lnSpcReduction="10000"/>
          </a:bodyPr>
          <a:lstStyle/>
          <a:p>
            <a:pPr algn="ctr">
              <a:lnSpc>
                <a:spcPct val="115000"/>
              </a:lnSpc>
              <a:spcAft>
                <a:spcPts val="750"/>
              </a:spcAft>
            </a:pPr>
            <a:r>
              <a:rPr lang="ru-RU" sz="5200" dirty="0" smtClean="0">
                <a:solidFill>
                  <a:srgbClr val="FF0000"/>
                </a:solidFill>
                <a:latin typeface="Cambria Math" pitchFamily="18" charset="0"/>
                <a:ea typeface="Cambria Math" pitchFamily="18" charset="0"/>
                <a:cs typeface="Times New Roman"/>
              </a:rPr>
              <a:t>ЖЕЛАЮ ФИНАНСОВОГО БЛАГОПОЛУЧИЯ!</a:t>
            </a:r>
          </a:p>
          <a:p>
            <a:endParaRPr lang="ru-RU" dirty="0"/>
          </a:p>
        </p:txBody>
      </p:sp>
      <p:pic>
        <p:nvPicPr>
          <p:cNvPr id="15364" name="Picture 4" descr="C:\Users\User\Desktop\дерев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662808"/>
            <a:ext cx="6408711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9565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1188" y="1772816"/>
            <a:ext cx="7763220" cy="182636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  <a:effectLst/>
                <a:latin typeface="Cambria Math" pitchFamily="18" charset="0"/>
                <a:ea typeface="Cambria Math" pitchFamily="18" charset="0"/>
              </a:rPr>
              <a:t>ЕСЛИ ФИНАНСЫ ПОЮТ РОМАНСЫ- ПОДЫГРАТЬ ИМ НАДО</a:t>
            </a:r>
            <a:endParaRPr lang="ru-RU" dirty="0">
              <a:solidFill>
                <a:srgbClr val="FFFF00"/>
              </a:solidFill>
              <a:effectLst/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755576" y="160337"/>
            <a:ext cx="6629400" cy="106668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ДЕВИЗ:</a:t>
            </a:r>
            <a:endParaRPr lang="ru-RU" sz="3200" b="1" dirty="0">
              <a:solidFill>
                <a:srgbClr val="FFFF00"/>
              </a:solidFill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5" name="AutoShape 2" descr="Финансы поют романсы... | ЖЕНЩИНА 30+ | Яндекс Дзе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Финансы поют романсы... | ЖЕНЩИНА 30+ | Яндекс Дзен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 descr="C:\Users\User\Desktop\Без названия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140968"/>
            <a:ext cx="6120680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1735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800" b="1" i="1" dirty="0">
                <a:solidFill>
                  <a:srgbClr val="FFFF00"/>
                </a:solidFill>
                <a:latin typeface="Times New Roman"/>
                <a:ea typeface="Times New Roman"/>
              </a:rPr>
              <a:t>Станция №1  </a:t>
            </a:r>
            <a:r>
              <a:rPr lang="ru-RU" sz="4800" b="1" i="1" dirty="0" smtClean="0">
                <a:solidFill>
                  <a:srgbClr val="FFFF00"/>
                </a:solidFill>
                <a:latin typeface="Times New Roman"/>
                <a:ea typeface="Times New Roman"/>
              </a:rPr>
              <a:t/>
            </a:r>
            <a:br>
              <a:rPr lang="ru-RU" sz="4800" b="1" i="1" dirty="0" smtClean="0">
                <a:solidFill>
                  <a:srgbClr val="FFFF00"/>
                </a:solidFill>
                <a:latin typeface="Times New Roman"/>
                <a:ea typeface="Times New Roman"/>
              </a:rPr>
            </a:br>
            <a:r>
              <a:rPr lang="ru-RU" sz="4800" b="1" i="1" dirty="0" smtClean="0">
                <a:solidFill>
                  <a:srgbClr val="FFFF00"/>
                </a:solidFill>
                <a:latin typeface="Times New Roman"/>
                <a:ea typeface="Times New Roman"/>
              </a:rPr>
              <a:t>«</a:t>
            </a:r>
            <a:r>
              <a:rPr lang="ru-RU" sz="4800" b="1" i="1" dirty="0">
                <a:solidFill>
                  <a:srgbClr val="FFFF00"/>
                </a:solidFill>
                <a:latin typeface="Times New Roman"/>
                <a:ea typeface="Times New Roman"/>
              </a:rPr>
              <a:t>Получение лицензии» 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3" name="Picture 3" descr="C:\Users\User\Desktop\images (1)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1787" y="2065337"/>
            <a:ext cx="5940425" cy="3235871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4042920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  <a:cs typeface="Segoe UI Semilight" pitchFamily="34" charset="0"/>
              </a:rPr>
              <a:t>НАЙДИ </a:t>
            </a:r>
            <a:r>
              <a:rPr lang="ru-RU" sz="3200" b="1" dirty="0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  <a:cs typeface="Segoe UI Semilight" pitchFamily="34" charset="0"/>
              </a:rPr>
              <a:t> ЭКОНОМИЧЕСКИЕ </a:t>
            </a:r>
            <a:r>
              <a:rPr lang="ru-RU" sz="3200" b="1" dirty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  <a:cs typeface="Segoe UI Semilight" pitchFamily="34" charset="0"/>
              </a:rPr>
              <a:t>ТЕРМИНЫ</a:t>
            </a:r>
            <a:r>
              <a:rPr lang="ru-RU" sz="3200" b="1" dirty="0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 </a:t>
            </a:r>
            <a:endParaRPr lang="ru-RU" sz="3200" dirty="0">
              <a:solidFill>
                <a:srgbClr val="FFFF00"/>
              </a:solidFill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251520" y="1600200"/>
            <a:ext cx="4104456" cy="4525963"/>
          </a:xfrm>
        </p:spPr>
        <p:txBody>
          <a:bodyPr>
            <a:normAutofit fontScale="85000" lnSpcReduction="20000"/>
          </a:bodyPr>
          <a:lstStyle/>
          <a:p>
            <a:pPr marL="36576" indent="0">
              <a:spcAft>
                <a:spcPts val="0"/>
              </a:spcAft>
              <a:buNone/>
            </a:pPr>
            <a:r>
              <a:rPr lang="ru-RU" sz="2800" dirty="0">
                <a:latin typeface="Cambria Math" pitchFamily="18" charset="0"/>
                <a:ea typeface="Cambria Math" pitchFamily="18" charset="0"/>
                <a:cs typeface="Times New Roman"/>
              </a:rPr>
              <a:t>Настоящий риск с деньгами!</a:t>
            </a:r>
          </a:p>
          <a:p>
            <a:pPr marL="36576" indent="0">
              <a:spcAft>
                <a:spcPts val="0"/>
              </a:spcAft>
              <a:buNone/>
            </a:pPr>
            <a:r>
              <a:rPr lang="ru-RU" sz="2800" dirty="0">
                <a:latin typeface="Cambria Math" pitchFamily="18" charset="0"/>
                <a:ea typeface="Cambria Math" pitchFamily="18" charset="0"/>
                <a:cs typeface="Times New Roman"/>
              </a:rPr>
              <a:t>Можно их держать в копилке</a:t>
            </a:r>
          </a:p>
          <a:p>
            <a:pPr marL="36576" indent="0">
              <a:spcAft>
                <a:spcPts val="0"/>
              </a:spcAft>
              <a:buNone/>
            </a:pPr>
            <a:r>
              <a:rPr lang="ru-RU" sz="2800" dirty="0">
                <a:latin typeface="Cambria Math" pitchFamily="18" charset="0"/>
                <a:ea typeface="Cambria Math" pitchFamily="18" charset="0"/>
                <a:cs typeface="Times New Roman"/>
              </a:rPr>
              <a:t>На постройку лесопилки.</a:t>
            </a:r>
          </a:p>
          <a:p>
            <a:pPr marL="36576" indent="0">
              <a:spcAft>
                <a:spcPts val="0"/>
              </a:spcAft>
              <a:buNone/>
            </a:pPr>
            <a:r>
              <a:rPr lang="ru-RU" sz="2800" dirty="0">
                <a:latin typeface="Cambria Math" pitchFamily="18" charset="0"/>
                <a:ea typeface="Cambria Math" pitchFamily="18" charset="0"/>
                <a:cs typeface="Times New Roman"/>
              </a:rPr>
              <a:t>Можно в доллары вложить,</a:t>
            </a:r>
          </a:p>
          <a:p>
            <a:pPr marL="36576" indent="0">
              <a:spcAft>
                <a:spcPts val="0"/>
              </a:spcAft>
              <a:buNone/>
            </a:pPr>
            <a:r>
              <a:rPr lang="ru-RU" sz="2800" dirty="0">
                <a:latin typeface="Cambria Math" pitchFamily="18" charset="0"/>
                <a:ea typeface="Cambria Math" pitchFamily="18" charset="0"/>
                <a:cs typeface="Times New Roman"/>
              </a:rPr>
              <a:t>Чтоб потом богаче жить.</a:t>
            </a:r>
          </a:p>
          <a:p>
            <a:pPr marL="36576" indent="0">
              <a:spcAft>
                <a:spcPts val="0"/>
              </a:spcAft>
              <a:buNone/>
            </a:pPr>
            <a:r>
              <a:rPr lang="ru-RU" sz="2800" dirty="0">
                <a:latin typeface="Cambria Math" pitchFamily="18" charset="0"/>
                <a:ea typeface="Cambria Math" pitchFamily="18" charset="0"/>
                <a:cs typeface="Times New Roman"/>
              </a:rPr>
              <a:t>Кто-то держит деньги в Банке,</a:t>
            </a:r>
          </a:p>
          <a:p>
            <a:pPr marL="36576" indent="0">
              <a:spcAft>
                <a:spcPts val="0"/>
              </a:spcAft>
              <a:buNone/>
            </a:pPr>
            <a:r>
              <a:rPr lang="ru-RU" sz="2800" dirty="0">
                <a:latin typeface="Cambria Math" pitchFamily="18" charset="0"/>
                <a:ea typeface="Cambria Math" pitchFamily="18" charset="0"/>
                <a:cs typeface="Times New Roman"/>
              </a:rPr>
              <a:t>Кто-то их в консервной банке</a:t>
            </a:r>
          </a:p>
          <a:p>
            <a:pPr marL="36576" indent="0">
              <a:spcAft>
                <a:spcPts val="0"/>
              </a:spcAft>
              <a:buNone/>
            </a:pPr>
            <a:r>
              <a:rPr lang="ru-RU" sz="2800" dirty="0">
                <a:latin typeface="Cambria Math" pitchFamily="18" charset="0"/>
                <a:ea typeface="Cambria Math" pitchFamily="18" charset="0"/>
                <a:cs typeface="Times New Roman"/>
              </a:rPr>
              <a:t>Зарывает под сосной на окраине лесной.</a:t>
            </a:r>
          </a:p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499992" y="1600200"/>
            <a:ext cx="4104456" cy="4525963"/>
          </a:xfrm>
        </p:spPr>
        <p:txBody>
          <a:bodyPr>
            <a:normAutofit fontScale="85000" lnSpcReduction="20000"/>
          </a:bodyPr>
          <a:lstStyle/>
          <a:p>
            <a:pPr marL="0" lvl="0" indent="0">
              <a:lnSpc>
                <a:spcPct val="115000"/>
              </a:lnSpc>
              <a:spcBef>
                <a:spcPts val="1800"/>
              </a:spcBef>
              <a:buClr>
                <a:srgbClr val="4F81BD"/>
              </a:buClr>
              <a:buSzPct val="70000"/>
              <a:buNone/>
            </a:pPr>
            <a:r>
              <a:rPr lang="ru-RU" sz="2800" dirty="0">
                <a:latin typeface="Cambria Math" pitchFamily="18" charset="0"/>
                <a:ea typeface="Cambria Math" pitchFamily="18" charset="0"/>
                <a:cs typeface="Times New Roman"/>
              </a:rPr>
              <a:t>Что ж, они, наверно, правы…</a:t>
            </a:r>
          </a:p>
          <a:p>
            <a:pPr marL="0" lvl="0" indent="0">
              <a:lnSpc>
                <a:spcPct val="115000"/>
              </a:lnSpc>
              <a:spcBef>
                <a:spcPts val="1800"/>
              </a:spcBef>
              <a:buClr>
                <a:srgbClr val="4F81BD"/>
              </a:buClr>
              <a:buSzPct val="70000"/>
              <a:buNone/>
            </a:pPr>
            <a:r>
              <a:rPr lang="ru-RU" sz="2800" dirty="0">
                <a:latin typeface="Cambria Math" pitchFamily="18" charset="0"/>
                <a:ea typeface="Cambria Math" pitchFamily="18" charset="0"/>
                <a:cs typeface="Times New Roman"/>
              </a:rPr>
              <a:t>Только лучше для державы,</a:t>
            </a:r>
          </a:p>
          <a:p>
            <a:pPr marL="0" lvl="0" indent="0">
              <a:lnSpc>
                <a:spcPct val="115000"/>
              </a:lnSpc>
              <a:spcBef>
                <a:spcPts val="1800"/>
              </a:spcBef>
              <a:buClr>
                <a:srgbClr val="4F81BD"/>
              </a:buClr>
              <a:buSzPct val="70000"/>
              <a:buNone/>
            </a:pPr>
            <a:r>
              <a:rPr lang="ru-RU" sz="2800" dirty="0">
                <a:latin typeface="Cambria Math" pitchFamily="18" charset="0"/>
                <a:ea typeface="Cambria Math" pitchFamily="18" charset="0"/>
                <a:cs typeface="Times New Roman"/>
              </a:rPr>
              <a:t>Если ты куешь успех.</a:t>
            </a:r>
          </a:p>
          <a:p>
            <a:pPr marL="0" lvl="0" indent="0">
              <a:lnSpc>
                <a:spcPct val="115000"/>
              </a:lnSpc>
              <a:spcBef>
                <a:spcPts val="1800"/>
              </a:spcBef>
              <a:buClr>
                <a:srgbClr val="4F81BD"/>
              </a:buClr>
              <a:buSzPct val="70000"/>
              <a:buNone/>
            </a:pPr>
            <a:r>
              <a:rPr lang="ru-RU" sz="2800" dirty="0">
                <a:latin typeface="Cambria Math" pitchFamily="18" charset="0"/>
                <a:ea typeface="Cambria Math" pitchFamily="18" charset="0"/>
                <a:cs typeface="Times New Roman"/>
              </a:rPr>
              <a:t>Если доллары в работе,</a:t>
            </a:r>
          </a:p>
          <a:p>
            <a:pPr marL="0" lvl="0" indent="0">
              <a:lnSpc>
                <a:spcPct val="115000"/>
              </a:lnSpc>
              <a:spcBef>
                <a:spcPts val="1800"/>
              </a:spcBef>
              <a:buClr>
                <a:srgbClr val="4F81BD"/>
              </a:buClr>
              <a:buSzPct val="70000"/>
              <a:buNone/>
            </a:pPr>
            <a:r>
              <a:rPr lang="ru-RU" sz="2800" dirty="0">
                <a:latin typeface="Cambria Math" pitchFamily="18" charset="0"/>
                <a:ea typeface="Cambria Math" pitchFamily="18" charset="0"/>
                <a:cs typeface="Times New Roman"/>
              </a:rPr>
              <a:t>То владелец их в почете</a:t>
            </a:r>
          </a:p>
          <a:p>
            <a:pPr marL="0" lvl="0" indent="0">
              <a:lnSpc>
                <a:spcPct val="115000"/>
              </a:lnSpc>
              <a:spcBef>
                <a:spcPts val="1800"/>
              </a:spcBef>
              <a:buClr>
                <a:srgbClr val="4F81BD"/>
              </a:buClr>
              <a:buSzPct val="70000"/>
              <a:buNone/>
            </a:pPr>
            <a:r>
              <a:rPr lang="ru-RU" sz="2800" dirty="0">
                <a:latin typeface="Cambria Math" pitchFamily="18" charset="0"/>
                <a:ea typeface="Cambria Math" pitchFamily="18" charset="0"/>
                <a:cs typeface="Times New Roman"/>
              </a:rPr>
              <a:t>И страна богаче всех.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6819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8463" y="764704"/>
            <a:ext cx="747064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900" dirty="0">
                <a:solidFill>
                  <a:prstClr val="white"/>
                </a:solidFill>
                <a:latin typeface="Cambria Math" pitchFamily="18" charset="0"/>
                <a:ea typeface="Cambria Math" pitchFamily="18" charset="0"/>
              </a:rPr>
              <a:t> </a:t>
            </a:r>
            <a:r>
              <a:rPr lang="ru-RU" sz="4900" dirty="0">
                <a:solidFill>
                  <a:prstClr val="white"/>
                </a:solidFill>
                <a:latin typeface="Cambria Math" pitchFamily="18" charset="0"/>
                <a:ea typeface="Cambria Math" pitchFamily="18" charset="0"/>
                <a:cs typeface="Segoe UI Semilight" pitchFamily="34" charset="0"/>
              </a:rPr>
              <a:t> </a:t>
            </a:r>
            <a:r>
              <a:rPr lang="ru-RU" sz="4900" b="1" dirty="0" smtClean="0">
                <a:solidFill>
                  <a:srgbClr val="FF0000"/>
                </a:solidFill>
                <a:latin typeface="Cambria Math" pitchFamily="18" charset="0"/>
                <a:ea typeface="Cambria Math" pitchFamily="18" charset="0"/>
                <a:cs typeface="Segoe UI Semilight" pitchFamily="34" charset="0"/>
              </a:rPr>
              <a:t>СТАНЦИЯ № </a:t>
            </a:r>
            <a:r>
              <a:rPr lang="ru-RU" sz="4900" b="1" dirty="0">
                <a:solidFill>
                  <a:srgbClr val="FF0000"/>
                </a:solidFill>
                <a:latin typeface="Cambria Math" pitchFamily="18" charset="0"/>
                <a:ea typeface="Cambria Math" pitchFamily="18" charset="0"/>
                <a:cs typeface="Segoe UI Semilight" pitchFamily="34" charset="0"/>
              </a:rPr>
              <a:t>1 </a:t>
            </a:r>
            <a:r>
              <a:rPr lang="ru-RU" sz="4800" b="1" dirty="0" smtClean="0">
                <a:solidFill>
                  <a:srgbClr val="FF0000"/>
                </a:solidFill>
                <a:latin typeface="Cambria Math" pitchFamily="18" charset="0"/>
                <a:ea typeface="Cambria Math" pitchFamily="18" charset="0"/>
              </a:rPr>
              <a:t/>
            </a:r>
            <a:br>
              <a:rPr lang="ru-RU" sz="4800" b="1" dirty="0" smtClean="0">
                <a:solidFill>
                  <a:srgbClr val="FF0000"/>
                </a:solidFill>
                <a:latin typeface="Cambria Math" pitchFamily="18" charset="0"/>
                <a:ea typeface="Cambria Math" pitchFamily="18" charset="0"/>
              </a:rPr>
            </a:br>
            <a:r>
              <a:rPr lang="ru-RU" sz="4900" b="1" dirty="0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«ПОЛУЧЕНИЕ ЛИЦЕНЗИИ» </a:t>
            </a:r>
            <a:endParaRPr lang="ru-RU" sz="4900" dirty="0">
              <a:latin typeface="Cambria Math" pitchFamily="18" charset="0"/>
              <a:ea typeface="Cambria Math" pitchFamily="18" charset="0"/>
            </a:endParaRPr>
          </a:p>
        </p:txBody>
      </p:sp>
      <p:pic>
        <p:nvPicPr>
          <p:cNvPr id="3" name="Picture 3" descr="C:\Users\User\Desktop\images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399" y="2204864"/>
            <a:ext cx="6984776" cy="3688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2007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11560" y="274638"/>
            <a:ext cx="741682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dirty="0" smtClean="0">
                <a:latin typeface="Times New Roman"/>
                <a:ea typeface="Times New Roman"/>
              </a:rPr>
              <a:t/>
            </a:r>
            <a:br>
              <a:rPr lang="ru-RU" sz="4800" dirty="0" smtClean="0">
                <a:latin typeface="Times New Roman"/>
                <a:ea typeface="Times New Roman"/>
              </a:rPr>
            </a:br>
            <a:r>
              <a:rPr lang="ru-RU" sz="4800" dirty="0">
                <a:latin typeface="Times New Roman"/>
                <a:ea typeface="Times New Roman"/>
              </a:rPr>
              <a:t/>
            </a:r>
            <a:br>
              <a:rPr lang="ru-RU" sz="4800" dirty="0">
                <a:latin typeface="Times New Roman"/>
                <a:ea typeface="Times New Roman"/>
              </a:rPr>
            </a:br>
            <a:r>
              <a:rPr lang="ru-RU" sz="4800" dirty="0" smtClean="0">
                <a:latin typeface="Times New Roman"/>
                <a:ea typeface="Times New Roman"/>
              </a:rPr>
              <a:t/>
            </a:r>
            <a:br>
              <a:rPr lang="ru-RU" sz="4800" dirty="0" smtClean="0">
                <a:latin typeface="Times New Roman"/>
                <a:ea typeface="Times New Roman"/>
              </a:rPr>
            </a:br>
            <a:r>
              <a:rPr lang="ru-RU" sz="4800" dirty="0">
                <a:latin typeface="Times New Roman"/>
                <a:ea typeface="Times New Roman"/>
              </a:rPr>
              <a:t/>
            </a:r>
            <a:br>
              <a:rPr lang="ru-RU" sz="4800" dirty="0">
                <a:latin typeface="Times New Roman"/>
                <a:ea typeface="Times New Roman"/>
              </a:rPr>
            </a:br>
            <a:r>
              <a:rPr lang="ru-RU" sz="4900" dirty="0">
                <a:latin typeface="Cambria Math" pitchFamily="18" charset="0"/>
                <a:ea typeface="Cambria Math" pitchFamily="18" charset="0"/>
              </a:rPr>
              <a:t> </a:t>
            </a:r>
            <a:r>
              <a:rPr lang="ru-RU" sz="4900" dirty="0" smtClean="0">
                <a:latin typeface="Cambria Math" pitchFamily="18" charset="0"/>
                <a:ea typeface="Cambria Math" pitchFamily="18" charset="0"/>
              </a:rPr>
              <a:t>   </a:t>
            </a:r>
            <a:r>
              <a:rPr lang="ru-RU" sz="4900" dirty="0" smtClean="0">
                <a:latin typeface="Cambria Math" pitchFamily="18" charset="0"/>
                <a:ea typeface="Cambria Math" pitchFamily="18" charset="0"/>
                <a:cs typeface="Segoe UI Semilight" pitchFamily="34" charset="0"/>
              </a:rPr>
              <a:t> </a:t>
            </a:r>
            <a:r>
              <a:rPr lang="ru-RU" sz="4900" b="1" dirty="0" smtClean="0">
                <a:solidFill>
                  <a:srgbClr val="FF0000"/>
                </a:solidFill>
                <a:latin typeface="Cambria Math" pitchFamily="18" charset="0"/>
                <a:ea typeface="Cambria Math" pitchFamily="18" charset="0"/>
                <a:cs typeface="Segoe UI Semilight" pitchFamily="34" charset="0"/>
              </a:rPr>
              <a:t>СТАНЦИЯ № 2 </a:t>
            </a:r>
            <a:br>
              <a:rPr lang="ru-RU" sz="4900" b="1" dirty="0" smtClean="0">
                <a:solidFill>
                  <a:srgbClr val="FF0000"/>
                </a:solidFill>
                <a:latin typeface="Cambria Math" pitchFamily="18" charset="0"/>
                <a:ea typeface="Cambria Math" pitchFamily="18" charset="0"/>
                <a:cs typeface="Segoe UI Semilight" pitchFamily="34" charset="0"/>
              </a:rPr>
            </a:br>
            <a:r>
              <a:rPr lang="ru-RU" sz="4900" b="1" dirty="0" smtClean="0">
                <a:solidFill>
                  <a:srgbClr val="FF0000"/>
                </a:solidFill>
                <a:latin typeface="Cambria Math" pitchFamily="18" charset="0"/>
                <a:ea typeface="Cambria Math" pitchFamily="18" charset="0"/>
                <a:cs typeface="Segoe UI Semilight" pitchFamily="34" charset="0"/>
              </a:rPr>
              <a:t>      </a:t>
            </a:r>
            <a:r>
              <a:rPr lang="ru-RU" sz="4900" b="1" dirty="0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  <a:cs typeface="Segoe UI Semilight" pitchFamily="34" charset="0"/>
              </a:rPr>
              <a:t>«МОЗГОВОЙ ШТУРМ» </a:t>
            </a:r>
            <a:endParaRPr lang="ru-RU" sz="4900" dirty="0">
              <a:solidFill>
                <a:srgbClr val="FFFF00"/>
              </a:solidFill>
              <a:latin typeface="Cambria Math" pitchFamily="18" charset="0"/>
              <a:ea typeface="Cambria Math" pitchFamily="18" charset="0"/>
              <a:cs typeface="Segoe UI Semilight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501008"/>
            <a:ext cx="5112817" cy="3095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2341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395536" y="548680"/>
            <a:ext cx="8489446" cy="1498600"/>
          </a:xfrm>
        </p:spPr>
        <p:txBody>
          <a:bodyPr>
            <a:noAutofit/>
          </a:bodyPr>
          <a:lstStyle/>
          <a:p>
            <a:pPr marL="36576" indent="0" algn="ctr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Cambria Math" pitchFamily="18" charset="0"/>
                <a:ea typeface="Cambria Math" pitchFamily="18" charset="0"/>
              </a:rPr>
              <a:t>СТАНЦИЯ №  3</a:t>
            </a:r>
          </a:p>
          <a:p>
            <a:pPr marL="36576" indent="0" algn="ctr">
              <a:buNone/>
            </a:pPr>
            <a:r>
              <a:rPr lang="ru-RU" sz="4400" b="1" dirty="0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«АЗБУКА </a:t>
            </a:r>
          </a:p>
          <a:p>
            <a:pPr marL="36576" indent="0" algn="ctr">
              <a:buNone/>
            </a:pPr>
            <a:r>
              <a:rPr lang="ru-RU" sz="4400" b="1" dirty="0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ФИНАНСОВЫХ   ПОНЯТИЙ» </a:t>
            </a:r>
          </a:p>
        </p:txBody>
      </p:sp>
      <p:pic>
        <p:nvPicPr>
          <p:cNvPr id="5" name="Рисунок 4" descr="C:\Users\User\Desktop\Без названия (5)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446867"/>
            <a:ext cx="6840759" cy="25024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14093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РЕБУС  1</a:t>
            </a:r>
            <a:endParaRPr lang="ru-RU" b="1" dirty="0">
              <a:solidFill>
                <a:srgbClr val="FFFF00"/>
              </a:solidFill>
              <a:latin typeface="Cambria Math" pitchFamily="18" charset="0"/>
              <a:ea typeface="Cambria Math" pitchFamily="18" charset="0"/>
            </a:endParaRPr>
          </a:p>
        </p:txBody>
      </p:sp>
      <p:pic>
        <p:nvPicPr>
          <p:cNvPr id="10" name="Рисунок 9" descr="C:\Users\User\Desktop\image007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487930"/>
            <a:ext cx="7200800" cy="28132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6985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498</TotalTime>
  <Words>341</Words>
  <Application>Microsoft Office PowerPoint</Application>
  <PresentationFormat>Экран (4:3)</PresentationFormat>
  <Paragraphs>48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Техническая</vt:lpstr>
      <vt:lpstr>                 КВЕСТ -ИГРА</vt:lpstr>
      <vt:lpstr>КОШЕЛЁК</vt:lpstr>
      <vt:lpstr>ЕСЛИ ФИНАНСЫ ПОЮТ РОМАНСЫ- ПОДЫГРАТЬ ИМ НАДО</vt:lpstr>
      <vt:lpstr>Станция №1   «Получение лицензии» </vt:lpstr>
      <vt:lpstr>НАЙДИ  ЭКОНОМИЧЕСКИЕ ТЕРМИНЫ </vt:lpstr>
      <vt:lpstr>  СТАНЦИЯ № 1  «ПОЛУЧЕНИЕ ЛИЦЕНЗИИ» </vt:lpstr>
      <vt:lpstr>         СТАНЦИЯ № 2        «МОЗГОВОЙ ШТУРМ» </vt:lpstr>
      <vt:lpstr>Презентация PowerPoint</vt:lpstr>
      <vt:lpstr>РЕБУС  1</vt:lpstr>
      <vt:lpstr>РЕБУС  2</vt:lpstr>
      <vt:lpstr>РЕБУС  3</vt:lpstr>
      <vt:lpstr>РЕБУС  4</vt:lpstr>
      <vt:lpstr>РЕБУС  5</vt:lpstr>
      <vt:lpstr>РЕБУС  6</vt:lpstr>
      <vt:lpstr>Презентация PowerPoint</vt:lpstr>
      <vt:lpstr>ЗАДАЧА – РАЗМИНКА </vt:lpstr>
      <vt:lpstr>Презентация PowerPoint</vt:lpstr>
      <vt:lpstr>Презентация PowerPoint</vt:lpstr>
      <vt:lpstr>Презентация PowerPoint</vt:lpstr>
      <vt:lpstr>     МОЛОДЦЫ!!!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 КВЕСТ -ИГРА</dc:title>
  <dc:creator>User</dc:creator>
  <cp:lastModifiedBy>Пользователь Windows</cp:lastModifiedBy>
  <cp:revision>42</cp:revision>
  <dcterms:created xsi:type="dcterms:W3CDTF">2022-03-29T15:28:53Z</dcterms:created>
  <dcterms:modified xsi:type="dcterms:W3CDTF">2023-11-12T16:47:44Z</dcterms:modified>
</cp:coreProperties>
</file>