
<file path=[Content_Types].xml><?xml version="1.0" encoding="utf-8"?>
<Types xmlns="http://schemas.openxmlformats.org/package/2006/content-types">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34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2BD84072-683C-4364-A397-F425D60DF000}" type="datetimeFigureOut">
              <a:rPr lang="ru-RU" smtClean="0"/>
              <a:t>16.11.2025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9730AB-ED59-4C60-BEEA-EC6D28B81874}" type="slidenum">
              <a:rPr lang="ru-RU" smtClean="0"/>
              <a:t>‹#›</a:t>
            </a:fld>
            <a:endParaRPr lang="ru-RU"/>
          </a:p>
        </p:txBody>
      </p:sp>
    </p:spTree>
    <p:extLst>
      <p:ext uri="{BB962C8B-B14F-4D97-AF65-F5344CB8AC3E}">
        <p14:creationId xmlns:p14="http://schemas.microsoft.com/office/powerpoint/2010/main" val="2007223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BD84072-683C-4364-A397-F425D60DF000}" type="datetimeFigureOut">
              <a:rPr lang="ru-RU" smtClean="0"/>
              <a:t>16.11.2025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9730AB-ED59-4C60-BEEA-EC6D28B81874}" type="slidenum">
              <a:rPr lang="ru-RU" smtClean="0"/>
              <a:t>‹#›</a:t>
            </a:fld>
            <a:endParaRPr lang="ru-RU"/>
          </a:p>
        </p:txBody>
      </p:sp>
    </p:spTree>
    <p:extLst>
      <p:ext uri="{BB962C8B-B14F-4D97-AF65-F5344CB8AC3E}">
        <p14:creationId xmlns:p14="http://schemas.microsoft.com/office/powerpoint/2010/main" val="3700819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BD84072-683C-4364-A397-F425D60DF000}" type="datetimeFigureOut">
              <a:rPr lang="ru-RU" smtClean="0"/>
              <a:t>16.11.2025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9730AB-ED59-4C60-BEEA-EC6D28B81874}" type="slidenum">
              <a:rPr lang="ru-RU" smtClean="0"/>
              <a:t>‹#›</a:t>
            </a:fld>
            <a:endParaRPr lang="ru-RU"/>
          </a:p>
        </p:txBody>
      </p:sp>
    </p:spTree>
    <p:extLst>
      <p:ext uri="{BB962C8B-B14F-4D97-AF65-F5344CB8AC3E}">
        <p14:creationId xmlns:p14="http://schemas.microsoft.com/office/powerpoint/2010/main" val="1222432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BD84072-683C-4364-A397-F425D60DF000}" type="datetimeFigureOut">
              <a:rPr lang="ru-RU" smtClean="0"/>
              <a:t>16.11.2025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9730AB-ED59-4C60-BEEA-EC6D28B81874}" type="slidenum">
              <a:rPr lang="ru-RU" smtClean="0"/>
              <a:t>‹#›</a:t>
            </a:fld>
            <a:endParaRPr lang="ru-RU"/>
          </a:p>
        </p:txBody>
      </p:sp>
    </p:spTree>
    <p:extLst>
      <p:ext uri="{BB962C8B-B14F-4D97-AF65-F5344CB8AC3E}">
        <p14:creationId xmlns:p14="http://schemas.microsoft.com/office/powerpoint/2010/main" val="2427111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2BD84072-683C-4364-A397-F425D60DF000}" type="datetimeFigureOut">
              <a:rPr lang="ru-RU" smtClean="0"/>
              <a:t>16.11.2025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9730AB-ED59-4C60-BEEA-EC6D28B81874}" type="slidenum">
              <a:rPr lang="ru-RU" smtClean="0"/>
              <a:t>‹#›</a:t>
            </a:fld>
            <a:endParaRPr lang="ru-RU"/>
          </a:p>
        </p:txBody>
      </p:sp>
    </p:spTree>
    <p:extLst>
      <p:ext uri="{BB962C8B-B14F-4D97-AF65-F5344CB8AC3E}">
        <p14:creationId xmlns:p14="http://schemas.microsoft.com/office/powerpoint/2010/main" val="4214889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2BD84072-683C-4364-A397-F425D60DF000}" type="datetimeFigureOut">
              <a:rPr lang="ru-RU" smtClean="0"/>
              <a:t>16.11.2025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9730AB-ED59-4C60-BEEA-EC6D28B81874}" type="slidenum">
              <a:rPr lang="ru-RU" smtClean="0"/>
              <a:t>‹#›</a:t>
            </a:fld>
            <a:endParaRPr lang="ru-RU"/>
          </a:p>
        </p:txBody>
      </p:sp>
    </p:spTree>
    <p:extLst>
      <p:ext uri="{BB962C8B-B14F-4D97-AF65-F5344CB8AC3E}">
        <p14:creationId xmlns:p14="http://schemas.microsoft.com/office/powerpoint/2010/main" val="1833168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2BD84072-683C-4364-A397-F425D60DF000}" type="datetimeFigureOut">
              <a:rPr lang="ru-RU" smtClean="0"/>
              <a:t>16.11.2025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79730AB-ED59-4C60-BEEA-EC6D28B81874}" type="slidenum">
              <a:rPr lang="ru-RU" smtClean="0"/>
              <a:t>‹#›</a:t>
            </a:fld>
            <a:endParaRPr lang="ru-RU"/>
          </a:p>
        </p:txBody>
      </p:sp>
    </p:spTree>
    <p:extLst>
      <p:ext uri="{BB962C8B-B14F-4D97-AF65-F5344CB8AC3E}">
        <p14:creationId xmlns:p14="http://schemas.microsoft.com/office/powerpoint/2010/main" val="3093791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2BD84072-683C-4364-A397-F425D60DF000}" type="datetimeFigureOut">
              <a:rPr lang="ru-RU" smtClean="0"/>
              <a:t>16.11.2025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79730AB-ED59-4C60-BEEA-EC6D28B81874}" type="slidenum">
              <a:rPr lang="ru-RU" smtClean="0"/>
              <a:t>‹#›</a:t>
            </a:fld>
            <a:endParaRPr lang="ru-RU"/>
          </a:p>
        </p:txBody>
      </p:sp>
    </p:spTree>
    <p:extLst>
      <p:ext uri="{BB962C8B-B14F-4D97-AF65-F5344CB8AC3E}">
        <p14:creationId xmlns:p14="http://schemas.microsoft.com/office/powerpoint/2010/main" val="1176998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BD84072-683C-4364-A397-F425D60DF000}" type="datetimeFigureOut">
              <a:rPr lang="ru-RU" smtClean="0"/>
              <a:t>16.11.2025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79730AB-ED59-4C60-BEEA-EC6D28B81874}" type="slidenum">
              <a:rPr lang="ru-RU" smtClean="0"/>
              <a:t>‹#›</a:t>
            </a:fld>
            <a:endParaRPr lang="ru-RU"/>
          </a:p>
        </p:txBody>
      </p:sp>
    </p:spTree>
    <p:extLst>
      <p:ext uri="{BB962C8B-B14F-4D97-AF65-F5344CB8AC3E}">
        <p14:creationId xmlns:p14="http://schemas.microsoft.com/office/powerpoint/2010/main" val="15214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BD84072-683C-4364-A397-F425D60DF000}" type="datetimeFigureOut">
              <a:rPr lang="ru-RU" smtClean="0"/>
              <a:t>16.11.2025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9730AB-ED59-4C60-BEEA-EC6D28B81874}" type="slidenum">
              <a:rPr lang="ru-RU" smtClean="0"/>
              <a:t>‹#›</a:t>
            </a:fld>
            <a:endParaRPr lang="ru-RU"/>
          </a:p>
        </p:txBody>
      </p:sp>
    </p:spTree>
    <p:extLst>
      <p:ext uri="{BB962C8B-B14F-4D97-AF65-F5344CB8AC3E}">
        <p14:creationId xmlns:p14="http://schemas.microsoft.com/office/powerpoint/2010/main" val="2836445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BD84072-683C-4364-A397-F425D60DF000}" type="datetimeFigureOut">
              <a:rPr lang="ru-RU" smtClean="0"/>
              <a:t>16.11.2025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9730AB-ED59-4C60-BEEA-EC6D28B81874}" type="slidenum">
              <a:rPr lang="ru-RU" smtClean="0"/>
              <a:t>‹#›</a:t>
            </a:fld>
            <a:endParaRPr lang="ru-RU"/>
          </a:p>
        </p:txBody>
      </p:sp>
    </p:spTree>
    <p:extLst>
      <p:ext uri="{BB962C8B-B14F-4D97-AF65-F5344CB8AC3E}">
        <p14:creationId xmlns:p14="http://schemas.microsoft.com/office/powerpoint/2010/main" val="698716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84072-683C-4364-A397-F425D60DF000}" type="datetimeFigureOut">
              <a:rPr lang="ru-RU" smtClean="0"/>
              <a:t>16.11.2025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9730AB-ED59-4C60-BEEA-EC6D28B81874}" type="slidenum">
              <a:rPr lang="ru-RU" smtClean="0"/>
              <a:t>‹#›</a:t>
            </a:fld>
            <a:endParaRPr lang="ru-RU"/>
          </a:p>
        </p:txBody>
      </p:sp>
    </p:spTree>
    <p:extLst>
      <p:ext uri="{BB962C8B-B14F-4D97-AF65-F5344CB8AC3E}">
        <p14:creationId xmlns:p14="http://schemas.microsoft.com/office/powerpoint/2010/main" val="3650540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1002"/>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2814609" y="1215893"/>
            <a:ext cx="6994407" cy="923330"/>
          </a:xfrm>
          <a:prstGeom prst="rect">
            <a:avLst/>
          </a:prstGeom>
          <a:noFill/>
        </p:spPr>
        <p:txBody>
          <a:bodyPr wrap="square" lIns="91440" tIns="45720" rIns="91440" bIns="45720">
            <a:spAutoFit/>
          </a:bodyPr>
          <a:lstStyle/>
          <a:p>
            <a:pPr algn="ctr"/>
            <a:r>
              <a:rPr lang="ru-RU" sz="5400" b="1" cap="none" spc="0" dirty="0">
                <a:ln w="22225">
                  <a:solidFill>
                    <a:schemeClr val="accent2"/>
                  </a:solidFill>
                  <a:prstDash val="solid"/>
                </a:ln>
                <a:solidFill>
                  <a:srgbClr val="C00000"/>
                </a:solidFill>
                <a:effectLst/>
                <a:latin typeface="Times New Roman" panose="02020603050405020304" pitchFamily="18" charset="0"/>
                <a:cs typeface="Times New Roman" panose="02020603050405020304" pitchFamily="18" charset="0"/>
              </a:rPr>
              <a:t>МЫ – КРЫМЧАНЕ</a:t>
            </a:r>
          </a:p>
        </p:txBody>
      </p:sp>
      <p:sp>
        <p:nvSpPr>
          <p:cNvPr id="11" name="TextBox 10"/>
          <p:cNvSpPr txBox="1"/>
          <p:nvPr/>
        </p:nvSpPr>
        <p:spPr>
          <a:xfrm>
            <a:off x="3568613" y="2139223"/>
            <a:ext cx="5486400" cy="707886"/>
          </a:xfrm>
          <a:prstGeom prst="rect">
            <a:avLst/>
          </a:prstGeom>
          <a:noFill/>
        </p:spPr>
        <p:txBody>
          <a:bodyPr wrap="square" rtlCol="0">
            <a:spAutoFit/>
          </a:bodyPr>
          <a:lstStyle/>
          <a:p>
            <a:r>
              <a:rPr lang="ru-RU" sz="4000" dirty="0">
                <a:solidFill>
                  <a:srgbClr val="C00000"/>
                </a:solidFill>
                <a:latin typeface="Times New Roman" panose="02020603050405020304" pitchFamily="18" charset="0"/>
                <a:cs typeface="Times New Roman" panose="02020603050405020304" pitchFamily="18" charset="0"/>
              </a:rPr>
              <a:t>Топонимика родных сел</a:t>
            </a:r>
          </a:p>
        </p:txBody>
      </p:sp>
    </p:spTree>
    <p:extLst>
      <p:ext uri="{BB962C8B-B14F-4D97-AF65-F5344CB8AC3E}">
        <p14:creationId xmlns:p14="http://schemas.microsoft.com/office/powerpoint/2010/main" val="1477774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17673" y="0"/>
            <a:ext cx="5874327" cy="3034144"/>
          </a:xfrm>
        </p:spPr>
        <p:txBody>
          <a:bodyPr>
            <a:normAutofit fontScale="90000"/>
          </a:bodyPr>
          <a:lstStyle/>
          <a:p>
            <a:pPr algn="just"/>
            <a:r>
              <a:rPr lang="ru-RU" sz="2000" b="1" dirty="0" err="1">
                <a:latin typeface="Times New Roman" panose="02020603050405020304" pitchFamily="18" charset="0"/>
                <a:cs typeface="Times New Roman" panose="02020603050405020304" pitchFamily="18" charset="0"/>
              </a:rPr>
              <a:t>Счастли́вое</a:t>
            </a:r>
            <a:r>
              <a:rPr lang="ru-RU" sz="2000" b="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до 1945 года </a:t>
            </a:r>
            <a:r>
              <a:rPr lang="ru-RU" sz="2000" b="1" dirty="0" err="1">
                <a:latin typeface="Times New Roman" panose="02020603050405020304" pitchFamily="18" charset="0"/>
                <a:cs typeface="Times New Roman" panose="02020603050405020304" pitchFamily="18" charset="0"/>
              </a:rPr>
              <a:t>Бию́к-Озенба́ш</a:t>
            </a:r>
            <a:r>
              <a:rPr lang="ru-RU" sz="2000" b="1" dirty="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Счастливое расположено на крайнем юго-востоке района, в верховьях долины </a:t>
            </a:r>
            <a:r>
              <a:rPr lang="ru-RU" sz="2000" dirty="0" err="1">
                <a:latin typeface="Times New Roman" panose="02020603050405020304" pitchFamily="18" charset="0"/>
                <a:cs typeface="Times New Roman" panose="02020603050405020304" pitchFamily="18" charset="0"/>
              </a:rPr>
              <a:t>Бельбека</a:t>
            </a:r>
            <a:r>
              <a:rPr lang="ru-RU" sz="2000" dirty="0">
                <a:latin typeface="Times New Roman" panose="02020603050405020304" pitchFamily="18" charset="0"/>
                <a:cs typeface="Times New Roman" panose="02020603050405020304" pitchFamily="18" charset="0"/>
              </a:rPr>
              <a:t>, у западного подножья хребта Ай-Петри. В селе, собственно, и рождается река </a:t>
            </a:r>
            <a:r>
              <a:rPr lang="ru-RU" sz="2000" dirty="0" err="1">
                <a:latin typeface="Times New Roman" panose="02020603050405020304" pitchFamily="18" charset="0"/>
                <a:cs typeface="Times New Roman" panose="02020603050405020304" pitchFamily="18" charset="0"/>
              </a:rPr>
              <a:t>Бельбек</a:t>
            </a:r>
            <a:r>
              <a:rPr lang="ru-RU" sz="2000" dirty="0">
                <a:latin typeface="Times New Roman" panose="02020603050405020304" pitchFamily="18" charset="0"/>
                <a:cs typeface="Times New Roman" panose="02020603050405020304" pitchFamily="18" charset="0"/>
              </a:rPr>
              <a:t>, образуясь от слияния истоков — рек </a:t>
            </a:r>
            <a:r>
              <a:rPr lang="ru-RU" sz="2000" dirty="0" err="1">
                <a:latin typeface="Times New Roman" panose="02020603050405020304" pitchFamily="18" charset="0"/>
                <a:cs typeface="Times New Roman" panose="02020603050405020304" pitchFamily="18" charset="0"/>
              </a:rPr>
              <a:t>Кучук-Узенбаш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Биюк-Узенбаш</a:t>
            </a:r>
            <a:r>
              <a:rPr lang="ru-RU" sz="2000" dirty="0">
                <a:latin typeface="Times New Roman" panose="02020603050405020304" pitchFamily="18" charset="0"/>
                <a:cs typeface="Times New Roman" panose="02020603050405020304" pitchFamily="18" charset="0"/>
              </a:rPr>
              <a:t> и </a:t>
            </a:r>
            <a:r>
              <a:rPr lang="ru-RU" sz="2000" dirty="0" err="1">
                <a:latin typeface="Times New Roman" panose="02020603050405020304" pitchFamily="18" charset="0"/>
                <a:cs typeface="Times New Roman" panose="02020603050405020304" pitchFamily="18" charset="0"/>
              </a:rPr>
              <a:t>Манаготра</a:t>
            </a:r>
            <a:r>
              <a:rPr lang="ru-RU" sz="2000" dirty="0">
                <a:latin typeface="Times New Roman" panose="02020603050405020304" pitchFamily="18" charset="0"/>
                <a:cs typeface="Times New Roman" panose="02020603050405020304" pitchFamily="18" charset="0"/>
              </a:rPr>
              <a:t>, высота центра села над уровнем моря 387 м. Историческое название Счастливого — </a:t>
            </a:r>
            <a:r>
              <a:rPr lang="ru-RU" sz="2000" dirty="0" err="1">
                <a:latin typeface="Times New Roman" panose="02020603050405020304" pitchFamily="18" charset="0"/>
                <a:cs typeface="Times New Roman" panose="02020603050405020304" pitchFamily="18" charset="0"/>
              </a:rPr>
              <a:t>Биюк-Озенбаш</a:t>
            </a:r>
            <a:r>
              <a:rPr lang="ru-RU" sz="2000" dirty="0">
                <a:latin typeface="Times New Roman" panose="02020603050405020304" pitchFamily="18" charset="0"/>
                <a:cs typeface="Times New Roman" panose="02020603050405020304" pitchFamily="18" charset="0"/>
              </a:rPr>
              <a:t>, историю села прослеживают с XV века, но наличие в окрестностях села </a:t>
            </a:r>
            <a:r>
              <a:rPr lang="ru-RU" sz="2000" dirty="0" err="1">
                <a:latin typeface="Times New Roman" panose="02020603050405020304" pitchFamily="18" charset="0"/>
                <a:cs typeface="Times New Roman" panose="02020603050405020304" pitchFamily="18" charset="0"/>
              </a:rPr>
              <a:t>таврских</a:t>
            </a:r>
            <a:r>
              <a:rPr lang="ru-RU" sz="2000" dirty="0">
                <a:latin typeface="Times New Roman" panose="02020603050405020304" pitchFamily="18" charset="0"/>
                <a:cs typeface="Times New Roman" panose="02020603050405020304" pitchFamily="18" charset="0"/>
              </a:rPr>
              <a:t> захоронений, т. н. «каменных ящиков» позволяют предположить о заселении места со времён до нашей эры. Вид села Счастливое с вершины </a:t>
            </a:r>
            <a:r>
              <a:rPr lang="ru-RU" sz="2000" dirty="0" err="1">
                <a:latin typeface="Times New Roman" panose="02020603050405020304" pitchFamily="18" charset="0"/>
                <a:cs typeface="Times New Roman" panose="02020603050405020304" pitchFamily="18" charset="0"/>
              </a:rPr>
              <a:t>Сотира</a:t>
            </a:r>
            <a:r>
              <a:rPr lang="ru-RU" sz="2000" dirty="0">
                <a:latin typeface="Times New Roman" panose="02020603050405020304" pitchFamily="18" charset="0"/>
                <a:cs typeface="Times New Roman" panose="02020603050405020304" pitchFamily="18" charset="0"/>
              </a:rPr>
              <a:t>.</a:t>
            </a:r>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6317673" cy="44750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06835" y="3034144"/>
            <a:ext cx="5874327" cy="3823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41563" y="4373848"/>
            <a:ext cx="6497781" cy="2585323"/>
          </a:xfrm>
          <a:prstGeom prst="rect">
            <a:avLst/>
          </a:prstGeom>
          <a:noFill/>
        </p:spPr>
        <p:txBody>
          <a:bodyPr wrap="square" rtlCol="0">
            <a:spAutoFit/>
          </a:bodyPr>
          <a:lstStyle/>
          <a:p>
            <a:r>
              <a:rPr lang="ru-RU" b="1" dirty="0" err="1">
                <a:latin typeface="Times New Roman" panose="02020603050405020304" pitchFamily="18" charset="0"/>
                <a:cs typeface="Times New Roman" panose="02020603050405020304" pitchFamily="18" charset="0"/>
              </a:rPr>
              <a:t>Многоре́чье</a:t>
            </a:r>
            <a:r>
              <a:rPr lang="ru-RU" dirty="0">
                <a:latin typeface="Times New Roman" panose="02020603050405020304" pitchFamily="18" charset="0"/>
                <a:cs typeface="Times New Roman" panose="02020603050405020304" pitchFamily="18" charset="0"/>
              </a:rPr>
              <a:t> до 1945 года </a:t>
            </a:r>
            <a:r>
              <a:rPr lang="ru-RU" b="1" dirty="0" err="1">
                <a:latin typeface="Times New Roman" panose="02020603050405020304" pitchFamily="18" charset="0"/>
                <a:cs typeface="Times New Roman" panose="02020603050405020304" pitchFamily="18" charset="0"/>
              </a:rPr>
              <a:t>Кучу́к-Озенба́ш</a:t>
            </a:r>
            <a:r>
              <a:rPr lang="ru-RU" dirty="0">
                <a:latin typeface="Times New Roman" panose="02020603050405020304" pitchFamily="18" charset="0"/>
                <a:cs typeface="Times New Roman" panose="02020603050405020304" pitchFamily="18" charset="0"/>
              </a:rPr>
              <a:t>, до 1962 года </a:t>
            </a:r>
            <a:r>
              <a:rPr lang="ru-RU" b="1" dirty="0">
                <a:latin typeface="Times New Roman" panose="02020603050405020304" pitchFamily="18" charset="0"/>
                <a:cs typeface="Times New Roman" panose="02020603050405020304" pitchFamily="18" charset="0"/>
              </a:rPr>
              <a:t>Ключевое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Многоречье</a:t>
            </a:r>
            <a:r>
              <a:rPr lang="ru-RU" dirty="0">
                <a:latin typeface="Times New Roman" panose="02020603050405020304" pitchFamily="18" charset="0"/>
                <a:cs typeface="Times New Roman" panose="02020603050405020304" pitchFamily="18" charset="0"/>
              </a:rPr>
              <a:t> — самое восточное село района, расположенное в живописной узкой долине у истока реки </a:t>
            </a:r>
            <a:r>
              <a:rPr lang="ru-RU" dirty="0" err="1">
                <a:latin typeface="Times New Roman" panose="02020603050405020304" pitchFamily="18" charset="0"/>
                <a:cs typeface="Times New Roman" panose="02020603050405020304" pitchFamily="18" charset="0"/>
              </a:rPr>
              <a:t>Бельбек</a:t>
            </a:r>
            <a:r>
              <a:rPr lang="ru-RU" dirty="0">
                <a:latin typeface="Times New Roman" panose="02020603050405020304" pitchFamily="18" charset="0"/>
                <a:cs typeface="Times New Roman" panose="02020603050405020304" pitchFamily="18" charset="0"/>
              </a:rPr>
              <a:t>, между вершиной Бойка массива Бойка (1173 м) с запада и хребтом Ай-Петри высотой 1200—1400 метров — с востока, высота центра села над уровнем моря 495 м. Южнее села находится карстовый источник </a:t>
            </a:r>
            <a:r>
              <a:rPr lang="ru-RU" dirty="0" err="1">
                <a:latin typeface="Times New Roman" panose="02020603050405020304" pitchFamily="18" charset="0"/>
                <a:cs typeface="Times New Roman" panose="02020603050405020304" pitchFamily="18" charset="0"/>
              </a:rPr>
              <a:t>Тюллюк</a:t>
            </a:r>
            <a:r>
              <a:rPr lang="ru-RU" dirty="0">
                <a:latin typeface="Times New Roman" panose="02020603050405020304" pitchFamily="18" charset="0"/>
                <a:cs typeface="Times New Roman" panose="02020603050405020304" pitchFamily="18" charset="0"/>
              </a:rPr>
              <a:t>, из которого берёт начало </a:t>
            </a:r>
            <a:r>
              <a:rPr lang="ru-RU" dirty="0" err="1">
                <a:latin typeface="Times New Roman" panose="02020603050405020304" pitchFamily="18" charset="0"/>
                <a:cs typeface="Times New Roman" panose="02020603050405020304" pitchFamily="18" charset="0"/>
              </a:rPr>
              <a:t>Бельбек</a:t>
            </a:r>
            <a:r>
              <a:rPr lang="ru-RU" dirty="0">
                <a:latin typeface="Times New Roman" panose="02020603050405020304" pitchFamily="18" charset="0"/>
                <a:cs typeface="Times New Roman" panose="02020603050405020304" pitchFamily="18" charset="0"/>
              </a:rPr>
              <a:t> (точнее </a:t>
            </a:r>
            <a:r>
              <a:rPr lang="ru-RU" dirty="0" err="1">
                <a:latin typeface="Times New Roman" panose="02020603050405020304" pitchFamily="18" charset="0"/>
                <a:cs typeface="Times New Roman" panose="02020603050405020304" pitchFamily="18" charset="0"/>
              </a:rPr>
              <a:t>Кучук-Озенбаш</a:t>
            </a:r>
            <a:r>
              <a:rPr lang="ru-RU" dirty="0">
                <a:latin typeface="Times New Roman" panose="02020603050405020304" pitchFamily="18" charset="0"/>
                <a:cs typeface="Times New Roman" panose="02020603050405020304" pitchFamily="18" charset="0"/>
              </a:rPr>
              <a:t>, главный исток </a:t>
            </a:r>
            <a:r>
              <a:rPr lang="ru-RU" dirty="0" err="1">
                <a:latin typeface="Times New Roman" panose="02020603050405020304" pitchFamily="18" charset="0"/>
                <a:cs typeface="Times New Roman" panose="02020603050405020304" pitchFamily="18" charset="0"/>
              </a:rPr>
              <a:t>Бельбека</a:t>
            </a:r>
            <a:r>
              <a:rPr lang="ru-RU" dirty="0">
                <a:latin typeface="Times New Roman" panose="02020603050405020304" pitchFamily="18" charset="0"/>
                <a:cs typeface="Times New Roman" panose="02020603050405020304" pitchFamily="18" charset="0"/>
              </a:rPr>
              <a:t>). Само название </a:t>
            </a:r>
            <a:r>
              <a:rPr lang="ru-RU" dirty="0" err="1">
                <a:latin typeface="Times New Roman" panose="02020603050405020304" pitchFamily="18" charset="0"/>
                <a:cs typeface="Times New Roman" panose="02020603050405020304" pitchFamily="18" charset="0"/>
              </a:rPr>
              <a:t>Озенбаш</a:t>
            </a:r>
            <a:r>
              <a:rPr lang="ru-RU" dirty="0">
                <a:latin typeface="Times New Roman" panose="02020603050405020304" pitchFamily="18" charset="0"/>
                <a:cs typeface="Times New Roman" panose="02020603050405020304" pitchFamily="18" charset="0"/>
              </a:rPr>
              <a:t> означает «начало реки» </a:t>
            </a:r>
          </a:p>
        </p:txBody>
      </p:sp>
    </p:spTree>
    <p:extLst>
      <p:ext uri="{BB962C8B-B14F-4D97-AF65-F5344CB8AC3E}">
        <p14:creationId xmlns:p14="http://schemas.microsoft.com/office/powerpoint/2010/main" val="2501406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15199" y="221673"/>
            <a:ext cx="4765965" cy="2493818"/>
          </a:xfrm>
        </p:spPr>
        <p:txBody>
          <a:bodyPr>
            <a:normAutofit fontScale="90000"/>
          </a:bodyPr>
          <a:lstStyle/>
          <a:p>
            <a:pPr algn="just"/>
            <a:r>
              <a:rPr lang="ru-RU" sz="2000" b="1" dirty="0" err="1">
                <a:latin typeface="Times New Roman" panose="02020603050405020304" pitchFamily="18" charset="0"/>
                <a:cs typeface="Times New Roman" panose="02020603050405020304" pitchFamily="18" charset="0"/>
              </a:rPr>
              <a:t>Наго́рное</a:t>
            </a:r>
            <a:r>
              <a:rPr lang="ru-RU" sz="2000" dirty="0">
                <a:latin typeface="Times New Roman" panose="02020603050405020304" pitchFamily="18" charset="0"/>
                <a:cs typeface="Times New Roman" panose="02020603050405020304" pitchFamily="18" charset="0"/>
              </a:rPr>
              <a:t> до 1948 года — </a:t>
            </a:r>
            <a:r>
              <a:rPr lang="ru-RU" sz="2000" b="1" dirty="0" err="1">
                <a:latin typeface="Times New Roman" panose="02020603050405020304" pitchFamily="18" charset="0"/>
                <a:cs typeface="Times New Roman" panose="02020603050405020304" pitchFamily="18" charset="0"/>
              </a:rPr>
              <a:t>Махульду́р</a:t>
            </a:r>
            <a:r>
              <a:rPr lang="ru-RU" sz="2000" dirty="0">
                <a:latin typeface="Times New Roman" panose="02020603050405020304" pitchFamily="18" charset="0"/>
                <a:cs typeface="Times New Roman" panose="02020603050405020304" pitchFamily="18" charset="0"/>
              </a:rPr>
              <a:t>. Нагорное расположено в южной части района, в верховьях реки </a:t>
            </a:r>
            <a:r>
              <a:rPr lang="ru-RU" sz="2000" dirty="0" err="1">
                <a:latin typeface="Times New Roman" panose="02020603050405020304" pitchFamily="18" charset="0"/>
                <a:cs typeface="Times New Roman" panose="02020603050405020304" pitchFamily="18" charset="0"/>
              </a:rPr>
              <a:t>Бельбек</a:t>
            </a:r>
            <a:r>
              <a:rPr lang="ru-RU" sz="2000" dirty="0">
                <a:latin typeface="Times New Roman" panose="02020603050405020304" pitchFamily="18" charset="0"/>
                <a:cs typeface="Times New Roman" panose="02020603050405020304" pitchFamily="18" charset="0"/>
              </a:rPr>
              <a:t>, на западном склоне массива Бойка Крымских гор, высота центра села над уровнем моря 372 м. С востока над селом нависает самая высокая (1173 м.) вершина Бойки </a:t>
            </a:r>
            <a:r>
              <a:rPr lang="ru-RU" sz="2000" dirty="0" err="1">
                <a:latin typeface="Times New Roman" panose="02020603050405020304" pitchFamily="18" charset="0"/>
                <a:cs typeface="Times New Roman" panose="02020603050405020304" pitchFamily="18" charset="0"/>
              </a:rPr>
              <a:t>Сотира</a:t>
            </a:r>
            <a:r>
              <a:rPr lang="ru-RU" sz="2000" dirty="0">
                <a:latin typeface="Times New Roman" panose="02020603050405020304" pitchFamily="18" charset="0"/>
                <a:cs typeface="Times New Roman" panose="02020603050405020304" pitchFamily="18" charset="0"/>
              </a:rPr>
              <a:t>. историческое название Нагорного — </a:t>
            </a:r>
            <a:r>
              <a:rPr lang="ru-RU" sz="2000" dirty="0" err="1">
                <a:latin typeface="Times New Roman" panose="02020603050405020304" pitchFamily="18" charset="0"/>
                <a:cs typeface="Times New Roman" panose="02020603050405020304" pitchFamily="18" charset="0"/>
              </a:rPr>
              <a:t>Махульдур</a:t>
            </a:r>
            <a:r>
              <a:rPr lang="ru-RU" sz="2000" dirty="0">
                <a:latin typeface="Times New Roman" panose="02020603050405020304" pitchFamily="18" charset="0"/>
                <a:cs typeface="Times New Roman" panose="02020603050405020304" pitchFamily="18" charset="0"/>
              </a:rPr>
              <a:t> (есть вариант, что </a:t>
            </a:r>
            <a:r>
              <a:rPr lang="ru-RU" sz="2000" dirty="0" err="1">
                <a:latin typeface="Times New Roman" panose="02020603050405020304" pitchFamily="18" charset="0"/>
                <a:cs typeface="Times New Roman" panose="02020603050405020304" pitchFamily="18" charset="0"/>
              </a:rPr>
              <a:t>махулдар</a:t>
            </a:r>
            <a:r>
              <a:rPr lang="ru-RU" sz="2000" dirty="0">
                <a:latin typeface="Times New Roman" panose="02020603050405020304" pitchFamily="18" charset="0"/>
                <a:cs typeface="Times New Roman" panose="02020603050405020304" pitchFamily="18" charset="0"/>
              </a:rPr>
              <a:t> переводится как «плодородный». Вид на замок Короля Георга</a:t>
            </a:r>
            <a:r>
              <a:rPr lang="en-US" sz="2000" dirty="0">
                <a:latin typeface="Times New Roman" panose="02020603050405020304" pitchFamily="18" charset="0"/>
                <a:cs typeface="Times New Roman" panose="02020603050405020304" pitchFamily="18" charset="0"/>
              </a:rPr>
              <a:t> II</a:t>
            </a:r>
            <a:r>
              <a:rPr lang="ru-RU" sz="2000" dirty="0">
                <a:latin typeface="Times New Roman" panose="02020603050405020304" pitchFamily="18" charset="0"/>
                <a:cs typeface="Times New Roman" panose="02020603050405020304" pitchFamily="18" charset="0"/>
              </a:rPr>
              <a:t>.</a:t>
            </a:r>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7315199" cy="44473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9126" y="2812473"/>
            <a:ext cx="6012873" cy="40455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1" y="4613565"/>
            <a:ext cx="6012872" cy="2308324"/>
          </a:xfrm>
          <a:prstGeom prst="rect">
            <a:avLst/>
          </a:prstGeom>
          <a:noFill/>
        </p:spPr>
        <p:txBody>
          <a:bodyPr wrap="square" rtlCol="0">
            <a:spAutoFit/>
          </a:bodyPr>
          <a:lstStyle/>
          <a:p>
            <a:pPr algn="just"/>
            <a:r>
              <a:rPr lang="ru-RU" b="1" dirty="0">
                <a:latin typeface="Times New Roman" panose="02020603050405020304" pitchFamily="18" charset="0"/>
                <a:cs typeface="Times New Roman" panose="02020603050405020304" pitchFamily="18" charset="0"/>
              </a:rPr>
              <a:t>Богатырь</a:t>
            </a:r>
            <a:r>
              <a:rPr lang="ru-RU" dirty="0">
                <a:latin typeface="Times New Roman" panose="02020603050405020304" pitchFamily="18" charset="0"/>
                <a:cs typeface="Times New Roman" panose="02020603050405020304" pitchFamily="18" charset="0"/>
              </a:rPr>
              <a:t>. Село расположено в горах на юго-востоке района, на западном склоне массива Бойка, в верховьях реки </a:t>
            </a:r>
            <a:r>
              <a:rPr lang="ru-RU" dirty="0" err="1">
                <a:latin typeface="Times New Roman" panose="02020603050405020304" pitchFamily="18" charset="0"/>
                <a:cs typeface="Times New Roman" panose="02020603050405020304" pitchFamily="18" charset="0"/>
              </a:rPr>
              <a:t>Бельбек</a:t>
            </a:r>
            <a:r>
              <a:rPr lang="ru-RU" dirty="0">
                <a:latin typeface="Times New Roman" panose="02020603050405020304" pitchFamily="18" charset="0"/>
                <a:cs typeface="Times New Roman" panose="02020603050405020304" pitchFamily="18" charset="0"/>
              </a:rPr>
              <a:t>, высота центра села над уровнем моря — 386м. Документальное упоминание селения встречается в «Османском реестре земельных владений Южного Крыма 1680-х годов», согласно которому в 1686 году (1097 год хиджры) </a:t>
            </a:r>
            <a:r>
              <a:rPr lang="ru-RU" b="1" dirty="0" err="1">
                <a:latin typeface="Times New Roman" panose="02020603050405020304" pitchFamily="18" charset="0"/>
                <a:cs typeface="Times New Roman" panose="02020603050405020304" pitchFamily="18" charset="0"/>
              </a:rPr>
              <a:t>Бахадыр</a:t>
            </a:r>
            <a:r>
              <a:rPr lang="ru-RU" dirty="0">
                <a:latin typeface="Times New Roman" panose="02020603050405020304" pitchFamily="18" charset="0"/>
                <a:cs typeface="Times New Roman" panose="02020603050405020304" pitchFamily="18" charset="0"/>
              </a:rPr>
              <a:t> входил в </a:t>
            </a:r>
            <a:r>
              <a:rPr lang="ru-RU" dirty="0" err="1">
                <a:latin typeface="Times New Roman" panose="02020603050405020304" pitchFamily="18" charset="0"/>
                <a:cs typeface="Times New Roman" panose="02020603050405020304" pitchFamily="18" charset="0"/>
              </a:rPr>
              <a:t>Мангупский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кадылык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эялета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Кефе</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47481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3819" y="0"/>
            <a:ext cx="5888182" cy="3463636"/>
          </a:xfrm>
        </p:spPr>
        <p:txBody>
          <a:bodyPr>
            <a:normAutofit fontScale="90000"/>
          </a:bodyPr>
          <a:lstStyle/>
          <a:p>
            <a:pPr algn="just"/>
            <a:r>
              <a:rPr lang="ru-RU" sz="2000" b="1" dirty="0" err="1">
                <a:latin typeface="Times New Roman" panose="02020603050405020304" pitchFamily="18" charset="0"/>
                <a:cs typeface="Times New Roman" panose="02020603050405020304" pitchFamily="18" charset="0"/>
              </a:rPr>
              <a:t>Новопо́лье</a:t>
            </a:r>
            <a:r>
              <a:rPr lang="ru-RU" sz="2000" dirty="0">
                <a:latin typeface="Times New Roman" panose="02020603050405020304" pitchFamily="18" charset="0"/>
                <a:cs typeface="Times New Roman" panose="02020603050405020304" pitchFamily="18" charset="0"/>
              </a:rPr>
              <a:t> до 1945 года </a:t>
            </a:r>
            <a:r>
              <a:rPr lang="ru-RU" sz="2000" b="1" dirty="0" err="1">
                <a:latin typeface="Times New Roman" panose="02020603050405020304" pitchFamily="18" charset="0"/>
                <a:cs typeface="Times New Roman" panose="02020603050405020304" pitchFamily="18" charset="0"/>
              </a:rPr>
              <a:t>Яни</a:t>
            </a:r>
            <a:r>
              <a:rPr lang="ru-RU" sz="2000" b="1" dirty="0">
                <a:latin typeface="Times New Roman" panose="02020603050405020304" pitchFamily="18" charset="0"/>
                <a:cs typeface="Times New Roman" panose="02020603050405020304" pitchFamily="18" charset="0"/>
              </a:rPr>
              <a:t>́-Сала́</a:t>
            </a:r>
            <a:r>
              <a:rPr lang="ru-RU" sz="2000" dirty="0">
                <a:latin typeface="Times New Roman" panose="02020603050405020304" pitchFamily="18" charset="0"/>
                <a:cs typeface="Times New Roman" panose="02020603050405020304" pitchFamily="18" charset="0"/>
              </a:rPr>
              <a:t>. Село расположено на склоне </a:t>
            </a:r>
            <a:r>
              <a:rPr lang="ru-RU" sz="2000" dirty="0" err="1">
                <a:latin typeface="Times New Roman" panose="02020603050405020304" pitchFamily="18" charset="0"/>
                <a:cs typeface="Times New Roman" panose="02020603050405020304" pitchFamily="18" charset="0"/>
              </a:rPr>
              <a:t>Мангупского</a:t>
            </a:r>
            <a:r>
              <a:rPr lang="ru-RU" sz="2000" dirty="0">
                <a:latin typeface="Times New Roman" panose="02020603050405020304" pitchFamily="18" charset="0"/>
                <a:cs typeface="Times New Roman" panose="02020603050405020304" pitchFamily="18" charset="0"/>
              </a:rPr>
              <a:t> отрога Ай-</a:t>
            </a:r>
            <a:r>
              <a:rPr lang="ru-RU" sz="2000" dirty="0" err="1">
                <a:latin typeface="Times New Roman" panose="02020603050405020304" pitchFamily="18" charset="0"/>
                <a:cs typeface="Times New Roman" panose="02020603050405020304" pitchFamily="18" charset="0"/>
              </a:rPr>
              <a:t>Петринской</a:t>
            </a:r>
            <a:r>
              <a:rPr lang="ru-RU" sz="2000" dirty="0">
                <a:latin typeface="Times New Roman" panose="02020603050405020304" pitchFamily="18" charset="0"/>
                <a:cs typeface="Times New Roman" panose="02020603050405020304" pitchFamily="18" charset="0"/>
              </a:rPr>
              <a:t> яйлы, в долине небольшой реки </a:t>
            </a:r>
            <a:r>
              <a:rPr lang="ru-RU" sz="2000" dirty="0" err="1">
                <a:latin typeface="Times New Roman" panose="02020603050405020304" pitchFamily="18" charset="0"/>
                <a:cs typeface="Times New Roman" panose="02020603050405020304" pitchFamily="18" charset="0"/>
              </a:rPr>
              <a:t>Суаткан</a:t>
            </a:r>
            <a:r>
              <a:rPr lang="ru-RU" sz="2000" dirty="0">
                <a:latin typeface="Times New Roman" panose="02020603050405020304" pitchFamily="18" charset="0"/>
                <a:cs typeface="Times New Roman" panose="02020603050405020304" pitchFamily="18" charset="0"/>
              </a:rPr>
              <a:t>, левого притока </a:t>
            </a:r>
            <a:r>
              <a:rPr lang="ru-RU" sz="2000" dirty="0" err="1">
                <a:latin typeface="Times New Roman" panose="02020603050405020304" pitchFamily="18" charset="0"/>
                <a:cs typeface="Times New Roman" panose="02020603050405020304" pitchFamily="18" charset="0"/>
              </a:rPr>
              <a:t>Бельбека</a:t>
            </a:r>
            <a:r>
              <a:rPr lang="ru-RU" sz="2000" dirty="0">
                <a:latin typeface="Times New Roman" panose="02020603050405020304" pitchFamily="18" charset="0"/>
                <a:cs typeface="Times New Roman" panose="02020603050405020304" pitchFamily="18" charset="0"/>
              </a:rPr>
              <a:t>, высота центра села над уровнем моря 234м. По выводам историка </a:t>
            </a:r>
            <a:r>
              <a:rPr lang="ru-RU" sz="2000" dirty="0" err="1">
                <a:latin typeface="Times New Roman" panose="02020603050405020304" pitchFamily="18" charset="0"/>
                <a:cs typeface="Times New Roman" panose="02020603050405020304" pitchFamily="18" charset="0"/>
              </a:rPr>
              <a:t>Веймарна</a:t>
            </a:r>
            <a:r>
              <a:rPr lang="ru-RU" sz="2000" dirty="0">
                <a:latin typeface="Times New Roman" panose="02020603050405020304" pitchFamily="18" charset="0"/>
                <a:cs typeface="Times New Roman" panose="02020603050405020304" pitchFamily="18" charset="0"/>
              </a:rPr>
              <a:t>, поселение на месте </a:t>
            </a:r>
            <a:r>
              <a:rPr lang="ru-RU" sz="2000" dirty="0" err="1">
                <a:latin typeface="Times New Roman" panose="02020603050405020304" pitchFamily="18" charset="0"/>
                <a:cs typeface="Times New Roman" panose="02020603050405020304" pitchFamily="18" charset="0"/>
              </a:rPr>
              <a:t>Новополья</a:t>
            </a:r>
            <a:r>
              <a:rPr lang="ru-RU" sz="2000" dirty="0">
                <a:latin typeface="Times New Roman" panose="02020603050405020304" pitchFamily="18" charset="0"/>
                <a:cs typeface="Times New Roman" panose="02020603050405020304" pitchFamily="18" charset="0"/>
              </a:rPr>
              <a:t> существовало уже в VIII веке. К созданию новых поселений был причастен и Юстиниан I, видевший главную военную силу империи в посаженных на землю воинах — колонистах, называемых «</a:t>
            </a:r>
            <a:r>
              <a:rPr lang="ru-RU" sz="2000" dirty="0" err="1">
                <a:latin typeface="Times New Roman" panose="02020603050405020304" pitchFamily="18" charset="0"/>
                <a:cs typeface="Times New Roman" panose="02020603050405020304" pitchFamily="18" charset="0"/>
              </a:rPr>
              <a:t>акритами</a:t>
            </a:r>
            <a:r>
              <a:rPr lang="ru-RU" sz="2000" dirty="0">
                <a:latin typeface="Times New Roman" panose="02020603050405020304" pitchFamily="18" charset="0"/>
                <a:cs typeface="Times New Roman" panose="02020603050405020304" pitchFamily="18" charset="0"/>
              </a:rPr>
              <a:t>». Поселения </a:t>
            </a:r>
            <a:r>
              <a:rPr lang="ru-RU" sz="2000" dirty="0" err="1">
                <a:latin typeface="Times New Roman" panose="02020603050405020304" pitchFamily="18" charset="0"/>
                <a:cs typeface="Times New Roman" panose="02020603050405020304" pitchFamily="18" charset="0"/>
              </a:rPr>
              <a:t>акритов</a:t>
            </a:r>
            <a:r>
              <a:rPr lang="ru-RU" sz="2000" dirty="0">
                <a:latin typeface="Times New Roman" panose="02020603050405020304" pitchFamily="18" charset="0"/>
                <a:cs typeface="Times New Roman" panose="02020603050405020304" pitchFamily="18" charset="0"/>
              </a:rPr>
              <a:t> представляли десяток глинобитных домов, окруженных полями и виноградниками. Возможно, именно так, примерно в VIII веке, возникла деревня, позже получившая название Яны-Сала</a:t>
            </a:r>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6303818" cy="40870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1" y="4308762"/>
            <a:ext cx="6303817" cy="2308324"/>
          </a:xfrm>
          <a:prstGeom prst="rect">
            <a:avLst/>
          </a:prstGeom>
          <a:noFill/>
        </p:spPr>
        <p:txBody>
          <a:bodyPr wrap="square" rtlCol="0">
            <a:spAutoFit/>
          </a:bodyPr>
          <a:lstStyle/>
          <a:p>
            <a:pPr algn="just"/>
            <a:r>
              <a:rPr lang="ru-RU" b="1" dirty="0" err="1">
                <a:latin typeface="Times New Roman" panose="02020603050405020304" pitchFamily="18" charset="0"/>
                <a:cs typeface="Times New Roman" panose="02020603050405020304" pitchFamily="18" charset="0"/>
              </a:rPr>
              <a:t>Пути́ловка</a:t>
            </a:r>
            <a:r>
              <a:rPr lang="ru-RU" dirty="0">
                <a:latin typeface="Times New Roman" panose="02020603050405020304" pitchFamily="18" charset="0"/>
                <a:cs typeface="Times New Roman" panose="02020603050405020304" pitchFamily="18" charset="0"/>
              </a:rPr>
              <a:t> до 1945 года </a:t>
            </a:r>
            <a:r>
              <a:rPr lang="ru-RU" b="1" dirty="0" err="1">
                <a:latin typeface="Times New Roman" panose="02020603050405020304" pitchFamily="18" charset="0"/>
                <a:cs typeface="Times New Roman" panose="02020603050405020304" pitchFamily="18" charset="0"/>
              </a:rPr>
              <a:t>Янджо</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Янджу</a:t>
            </a:r>
            <a:r>
              <a:rPr lang="ru-RU" b="1"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расположена в юго-восточной части района, в долине речки </a:t>
            </a:r>
            <a:r>
              <a:rPr lang="ru-RU" dirty="0" err="1">
                <a:latin typeface="Times New Roman" panose="02020603050405020304" pitchFamily="18" charset="0"/>
                <a:cs typeface="Times New Roman" panose="02020603050405020304" pitchFamily="18" charset="0"/>
              </a:rPr>
              <a:t>Суаткан</a:t>
            </a:r>
            <a:r>
              <a:rPr lang="ru-RU" dirty="0">
                <a:latin typeface="Times New Roman" panose="02020603050405020304" pitchFamily="18" charset="0"/>
                <a:cs typeface="Times New Roman" panose="02020603050405020304" pitchFamily="18" charset="0"/>
              </a:rPr>
              <a:t>, левого притока </a:t>
            </a:r>
            <a:r>
              <a:rPr lang="ru-RU" dirty="0" err="1">
                <a:latin typeface="Times New Roman" panose="02020603050405020304" pitchFamily="18" charset="0"/>
                <a:cs typeface="Times New Roman" panose="02020603050405020304" pitchFamily="18" charset="0"/>
              </a:rPr>
              <a:t>Бельбека</a:t>
            </a:r>
            <a:r>
              <a:rPr lang="ru-RU" dirty="0">
                <a:latin typeface="Times New Roman" panose="02020603050405020304" pitchFamily="18" charset="0"/>
                <a:cs typeface="Times New Roman" panose="02020603050405020304" pitchFamily="18" charset="0"/>
              </a:rPr>
              <a:t>, у подножия хребта </a:t>
            </a:r>
            <a:r>
              <a:rPr lang="ru-RU" dirty="0" err="1">
                <a:latin typeface="Times New Roman" panose="02020603050405020304" pitchFamily="18" charset="0"/>
                <a:cs typeface="Times New Roman" panose="02020603050405020304" pitchFamily="18" charset="0"/>
              </a:rPr>
              <a:t>Карлдо-Баир</a:t>
            </a:r>
            <a:r>
              <a:rPr lang="ru-RU" dirty="0">
                <a:latin typeface="Times New Roman" panose="02020603050405020304" pitchFamily="18" charset="0"/>
                <a:cs typeface="Times New Roman" panose="02020603050405020304" pitchFamily="18" charset="0"/>
              </a:rPr>
              <a:t>. Историческое название </a:t>
            </a:r>
            <a:r>
              <a:rPr lang="ru-RU" dirty="0" err="1">
                <a:latin typeface="Times New Roman" panose="02020603050405020304" pitchFamily="18" charset="0"/>
                <a:cs typeface="Times New Roman" panose="02020603050405020304" pitchFamily="18" charset="0"/>
              </a:rPr>
              <a:t>Путиловки</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Янджо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Янгъын</a:t>
            </a:r>
            <a:r>
              <a:rPr lang="ru-RU" dirty="0">
                <a:latin typeface="Times New Roman" panose="02020603050405020304" pitchFamily="18" charset="0"/>
                <a:cs typeface="Times New Roman" panose="02020603050405020304" pitchFamily="18" charset="0"/>
              </a:rPr>
              <a:t>-пожар). По выводам историка </a:t>
            </a:r>
            <a:r>
              <a:rPr lang="ru-RU" dirty="0" err="1">
                <a:latin typeface="Times New Roman" panose="02020603050405020304" pitchFamily="18" charset="0"/>
                <a:cs typeface="Times New Roman" panose="02020603050405020304" pitchFamily="18" charset="0"/>
              </a:rPr>
              <a:t>Веймарна</a:t>
            </a:r>
            <a:r>
              <a:rPr lang="ru-RU" dirty="0">
                <a:latin typeface="Times New Roman" panose="02020603050405020304" pitchFamily="18" charset="0"/>
                <a:cs typeface="Times New Roman" panose="02020603050405020304" pitchFamily="18" charset="0"/>
              </a:rPr>
              <a:t>, поселение на месте </a:t>
            </a:r>
            <a:r>
              <a:rPr lang="ru-RU" dirty="0" err="1">
                <a:latin typeface="Times New Roman" panose="02020603050405020304" pitchFamily="18" charset="0"/>
                <a:cs typeface="Times New Roman" panose="02020603050405020304" pitchFamily="18" charset="0"/>
              </a:rPr>
              <a:t>Путиловки</a:t>
            </a:r>
            <a:r>
              <a:rPr lang="ru-RU" dirty="0">
                <a:latin typeface="Times New Roman" panose="02020603050405020304" pitchFamily="18" charset="0"/>
                <a:cs typeface="Times New Roman" panose="02020603050405020304" pitchFamily="18" charset="0"/>
              </a:rPr>
              <a:t> существовало уже в IX веке. Как и вся долина </a:t>
            </a:r>
            <a:r>
              <a:rPr lang="ru-RU" dirty="0" err="1">
                <a:latin typeface="Times New Roman" panose="02020603050405020304" pitchFamily="18" charset="0"/>
                <a:cs typeface="Times New Roman" panose="02020603050405020304" pitchFamily="18" charset="0"/>
              </a:rPr>
              <a:t>Суаткана</a:t>
            </a:r>
            <a:r>
              <a:rPr lang="ru-RU" dirty="0">
                <a:latin typeface="Times New Roman" panose="02020603050405020304" pitchFamily="18" charset="0"/>
                <a:cs typeface="Times New Roman" panose="02020603050405020304" pitchFamily="18" charset="0"/>
              </a:rPr>
              <a:t>, в средневековье входило в вотчину замка, располагавшегося в XIII—XV веках на горе </a:t>
            </a:r>
            <a:r>
              <a:rPr lang="ru-RU" dirty="0" err="1">
                <a:latin typeface="Times New Roman" panose="02020603050405020304" pitchFamily="18" charset="0"/>
                <a:cs typeface="Times New Roman" panose="02020603050405020304" pitchFamily="18" charset="0"/>
              </a:rPr>
              <a:t>Сандык</a:t>
            </a:r>
            <a:r>
              <a:rPr lang="ru-RU" dirty="0">
                <a:latin typeface="Times New Roman" panose="02020603050405020304" pitchFamily="18" charset="0"/>
                <a:cs typeface="Times New Roman" panose="02020603050405020304" pitchFamily="18" charset="0"/>
              </a:rPr>
              <a:t>-Кая.</a:t>
            </a:r>
          </a:p>
        </p:txBody>
      </p:sp>
      <p:pic>
        <p:nvPicPr>
          <p:cNvPr id="7" name="Рисунок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3818" y="3352800"/>
            <a:ext cx="5888182" cy="35398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93641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31528" y="226580"/>
            <a:ext cx="5430981" cy="1588365"/>
          </a:xfrm>
        </p:spPr>
        <p:txBody>
          <a:bodyPr>
            <a:normAutofit fontScale="90000"/>
          </a:bodyPr>
          <a:lstStyle/>
          <a:p>
            <a:pPr algn="just"/>
            <a:r>
              <a:rPr lang="ru-RU" sz="2000"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Бога́тое</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Уще́лье</a:t>
            </a:r>
            <a:r>
              <a:rPr lang="ru-RU" sz="2000" dirty="0">
                <a:latin typeface="Times New Roman" panose="02020603050405020304" pitchFamily="18" charset="0"/>
                <a:cs typeface="Times New Roman" panose="02020603050405020304" pitchFamily="18" charset="0"/>
              </a:rPr>
              <a:t> до 1945 года — </a:t>
            </a:r>
            <a:r>
              <a:rPr lang="ru-RU" sz="2000" b="1" dirty="0" err="1">
                <a:latin typeface="Times New Roman" panose="02020603050405020304" pitchFamily="18" charset="0"/>
                <a:cs typeface="Times New Roman" panose="02020603050405020304" pitchFamily="18" charset="0"/>
              </a:rPr>
              <a:t>Коклу́з</a:t>
            </a:r>
            <a:r>
              <a:rPr lang="ru-RU" sz="2000" dirty="0">
                <a:latin typeface="Times New Roman" panose="02020603050405020304" pitchFamily="18" charset="0"/>
                <a:cs typeface="Times New Roman" panose="02020603050405020304" pitchFamily="18" charset="0"/>
              </a:rPr>
              <a:t> Историческое название села — </a:t>
            </a:r>
            <a:r>
              <a:rPr lang="ru-RU" sz="2000" dirty="0" err="1">
                <a:latin typeface="Times New Roman" panose="02020603050405020304" pitchFamily="18" charset="0"/>
                <a:cs typeface="Times New Roman" panose="02020603050405020304" pitchFamily="18" charset="0"/>
              </a:rPr>
              <a:t>Коклуз</a:t>
            </a:r>
            <a:r>
              <a:rPr lang="ru-RU" sz="2000" dirty="0">
                <a:latin typeface="Times New Roman" panose="02020603050405020304" pitchFamily="18" charset="0"/>
                <a:cs typeface="Times New Roman" panose="02020603050405020304" pitchFamily="18" charset="0"/>
              </a:rPr>
              <a:t>. Этимология названия неясна, по-видимому оно происходит из одного из языков, распространённых в Крыму в </a:t>
            </a:r>
            <a:r>
              <a:rPr lang="ru-RU" sz="2000" dirty="0" err="1">
                <a:latin typeface="Times New Roman" panose="02020603050405020304" pitchFamily="18" charset="0"/>
                <a:cs typeface="Times New Roman" panose="02020603050405020304" pitchFamily="18" charset="0"/>
              </a:rPr>
              <a:t>дотюркскую</a:t>
            </a:r>
            <a:r>
              <a:rPr lang="ru-RU" sz="2000" dirty="0">
                <a:latin typeface="Times New Roman" panose="02020603050405020304" pitchFamily="18" charset="0"/>
                <a:cs typeface="Times New Roman" panose="02020603050405020304" pitchFamily="18" charset="0"/>
              </a:rPr>
              <a:t> эпоху (греческого, готского, аланского, скифского, </a:t>
            </a:r>
            <a:r>
              <a:rPr lang="ru-RU" sz="2000" dirty="0" err="1">
                <a:latin typeface="Times New Roman" panose="02020603050405020304" pitchFamily="18" charset="0"/>
                <a:cs typeface="Times New Roman" panose="02020603050405020304" pitchFamily="18" charset="0"/>
              </a:rPr>
              <a:t>таврского</a:t>
            </a:r>
            <a:r>
              <a:rPr lang="ru-RU" sz="1800" dirty="0">
                <a:latin typeface="Times New Roman" panose="02020603050405020304" pitchFamily="18" charset="0"/>
                <a:cs typeface="Times New Roman" panose="02020603050405020304" pitchFamily="18" charset="0"/>
              </a:rPr>
              <a:t>)</a:t>
            </a:r>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6331528" cy="41840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1911927"/>
            <a:ext cx="6095999" cy="49460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0" y="4184073"/>
            <a:ext cx="6095999" cy="2585323"/>
          </a:xfrm>
          <a:prstGeom prst="rect">
            <a:avLst/>
          </a:prstGeom>
          <a:noFill/>
        </p:spPr>
        <p:txBody>
          <a:bodyPr wrap="square" rtlCol="0">
            <a:spAutoFit/>
          </a:bodyPr>
          <a:lstStyle/>
          <a:p>
            <a:pPr algn="just"/>
            <a:r>
              <a:rPr lang="ru-RU" b="1" dirty="0" err="1">
                <a:latin typeface="Times New Roman" panose="02020603050405020304" pitchFamily="18" charset="0"/>
                <a:cs typeface="Times New Roman" panose="02020603050405020304" pitchFamily="18" charset="0"/>
              </a:rPr>
              <a:t>Поля́на</a:t>
            </a:r>
            <a:r>
              <a:rPr lang="ru-RU" dirty="0">
                <a:latin typeface="Times New Roman" panose="02020603050405020304" pitchFamily="18" charset="0"/>
                <a:cs typeface="Times New Roman" panose="02020603050405020304" pitchFamily="18" charset="0"/>
              </a:rPr>
              <a:t> до 1945 года </a:t>
            </a:r>
            <a:r>
              <a:rPr lang="ru-RU" b="1" dirty="0" err="1">
                <a:latin typeface="Times New Roman" panose="02020603050405020304" pitchFamily="18" charset="0"/>
                <a:cs typeface="Times New Roman" panose="02020603050405020304" pitchFamily="18" charset="0"/>
              </a:rPr>
              <a:t>Ма́ркур</a:t>
            </a:r>
            <a:r>
              <a:rPr lang="ru-RU" dirty="0">
                <a:latin typeface="Times New Roman" panose="02020603050405020304" pitchFamily="18" charset="0"/>
                <a:cs typeface="Times New Roman" panose="02020603050405020304" pitchFamily="18" charset="0"/>
              </a:rPr>
              <a:t>. Село расположено в горах, в глубине Второй Гряды Крымских гор, в небольшой долине ручья Су-</a:t>
            </a:r>
            <a:r>
              <a:rPr lang="ru-RU" dirty="0" err="1">
                <a:latin typeface="Times New Roman" panose="02020603050405020304" pitchFamily="18" charset="0"/>
                <a:cs typeface="Times New Roman" panose="02020603050405020304" pitchFamily="18" charset="0"/>
              </a:rPr>
              <a:t>Аханде</a:t>
            </a:r>
            <a:r>
              <a:rPr lang="ru-RU" dirty="0">
                <a:latin typeface="Times New Roman" panose="02020603050405020304" pitchFamily="18" charset="0"/>
                <a:cs typeface="Times New Roman" panose="02020603050405020304" pitchFamily="18" charset="0"/>
              </a:rPr>
              <a:t>, впадающего в речку </a:t>
            </a:r>
            <a:r>
              <a:rPr lang="ru-RU" dirty="0" err="1">
                <a:latin typeface="Times New Roman" panose="02020603050405020304" pitchFamily="18" charset="0"/>
                <a:cs typeface="Times New Roman" panose="02020603050405020304" pitchFamily="18" charset="0"/>
              </a:rPr>
              <a:t>Суаткан</a:t>
            </a:r>
            <a:r>
              <a:rPr lang="ru-RU" dirty="0">
                <a:latin typeface="Times New Roman" panose="02020603050405020304" pitchFamily="18" charset="0"/>
                <a:cs typeface="Times New Roman" panose="02020603050405020304" pitchFamily="18" charset="0"/>
              </a:rPr>
              <a:t>, левый приток </a:t>
            </a:r>
            <a:r>
              <a:rPr lang="ru-RU" dirty="0" err="1">
                <a:latin typeface="Times New Roman" panose="02020603050405020304" pitchFamily="18" charset="0"/>
                <a:cs typeface="Times New Roman" panose="02020603050405020304" pitchFamily="18" charset="0"/>
              </a:rPr>
              <a:t>Бельбека</a:t>
            </a:r>
            <a:r>
              <a:rPr lang="ru-RU" dirty="0">
                <a:latin typeface="Times New Roman" panose="02020603050405020304" pitchFamily="18" charset="0"/>
                <a:cs typeface="Times New Roman" panose="02020603050405020304" pitchFamily="18" charset="0"/>
              </a:rPr>
              <a:t>, высота центра села над уровнем моря 303м. «Этимологическом словаре топонимов Крыма» слово производится от греческого глубокий, есть вариант, что это всего лишь морковь. Так же называется ручей, на котором стоит село и перевал (</a:t>
            </a:r>
            <a:r>
              <a:rPr lang="ru-RU" dirty="0" err="1">
                <a:latin typeface="Times New Roman" panose="02020603050405020304" pitchFamily="18" charset="0"/>
                <a:cs typeface="Times New Roman" panose="02020603050405020304" pitchFamily="18" charset="0"/>
              </a:rPr>
              <a:t>Маркур-богаз</a:t>
            </a:r>
            <a:r>
              <a:rPr lang="ru-RU" dirty="0">
                <a:latin typeface="Times New Roman" panose="02020603050405020304" pitchFamily="18" charset="0"/>
                <a:cs typeface="Times New Roman" panose="02020603050405020304" pitchFamily="18" charset="0"/>
              </a:rPr>
              <a:t>) через находящийся к югу горный хребет в </a:t>
            </a:r>
            <a:r>
              <a:rPr lang="ru-RU" dirty="0" err="1">
                <a:latin typeface="Times New Roman" panose="02020603050405020304" pitchFamily="18" charset="0"/>
                <a:cs typeface="Times New Roman" panose="02020603050405020304" pitchFamily="18" charset="0"/>
              </a:rPr>
              <a:t>Байдарскую</a:t>
            </a:r>
            <a:r>
              <a:rPr lang="ru-RU" dirty="0">
                <a:latin typeface="Times New Roman" panose="02020603050405020304" pitchFamily="18" charset="0"/>
                <a:cs typeface="Times New Roman" panose="02020603050405020304" pitchFamily="18" charset="0"/>
              </a:rPr>
              <a:t> долину.</a:t>
            </a:r>
          </a:p>
        </p:txBody>
      </p:sp>
    </p:spTree>
    <p:extLst>
      <p:ext uri="{BB962C8B-B14F-4D97-AF65-F5344CB8AC3E}">
        <p14:creationId xmlns:p14="http://schemas.microsoft.com/office/powerpoint/2010/main" val="408825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72545" y="110837"/>
            <a:ext cx="6608620" cy="3851563"/>
          </a:xfrm>
        </p:spPr>
        <p:txBody>
          <a:bodyPr>
            <a:noAutofit/>
          </a:bodyPr>
          <a:lstStyle/>
          <a:p>
            <a:pPr algn="just"/>
            <a:r>
              <a:rPr lang="ru-RU" sz="1800" b="1" dirty="0" err="1">
                <a:latin typeface="Times New Roman" panose="02020603050405020304" pitchFamily="18" charset="0"/>
                <a:cs typeface="Times New Roman" panose="02020603050405020304" pitchFamily="18" charset="0"/>
              </a:rPr>
              <a:t>Новоулья́новка</a:t>
            </a:r>
            <a:r>
              <a:rPr lang="ru-RU" sz="1800" dirty="0">
                <a:latin typeface="Times New Roman" panose="02020603050405020304" pitchFamily="18" charset="0"/>
                <a:cs typeface="Times New Roman" panose="02020603050405020304" pitchFamily="18" charset="0"/>
              </a:rPr>
              <a:t> до 1945 года </a:t>
            </a:r>
            <a:r>
              <a:rPr lang="ru-RU" sz="1800" b="1" dirty="0" err="1">
                <a:latin typeface="Times New Roman" panose="02020603050405020304" pitchFamily="18" charset="0"/>
                <a:cs typeface="Times New Roman" panose="02020603050405020304" pitchFamily="18" charset="0"/>
              </a:rPr>
              <a:t>Отарчи́к</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Новоульяновка</a:t>
            </a:r>
            <a:r>
              <a:rPr lang="ru-RU" sz="1800" dirty="0">
                <a:latin typeface="Times New Roman" panose="02020603050405020304" pitchFamily="18" charset="0"/>
                <a:cs typeface="Times New Roman" panose="02020603050405020304" pitchFamily="18" charset="0"/>
              </a:rPr>
              <a:t> расположена на юго-востоке района, в небольшой долине, образованной ручьём </a:t>
            </a:r>
            <a:r>
              <a:rPr lang="ru-RU" sz="1800" dirty="0" err="1">
                <a:latin typeface="Times New Roman" panose="02020603050405020304" pitchFamily="18" charset="0"/>
                <a:cs typeface="Times New Roman" panose="02020603050405020304" pitchFamily="18" charset="0"/>
              </a:rPr>
              <a:t>Отарчик</a:t>
            </a:r>
            <a:r>
              <a:rPr lang="ru-RU" sz="1800" dirty="0">
                <a:latin typeface="Times New Roman" panose="02020603050405020304" pitchFamily="18" charset="0"/>
                <a:cs typeface="Times New Roman" panose="02020603050405020304" pitchFamily="18" charset="0"/>
              </a:rPr>
              <a:t> во Второй Гряде Крымских гор, на левой стороне реки </a:t>
            </a:r>
            <a:r>
              <a:rPr lang="ru-RU" sz="1800" dirty="0" err="1">
                <a:latin typeface="Times New Roman" panose="02020603050405020304" pitchFamily="18" charset="0"/>
                <a:cs typeface="Times New Roman" panose="02020603050405020304" pitchFamily="18" charset="0"/>
              </a:rPr>
              <a:t>Бельбек</a:t>
            </a:r>
            <a:r>
              <a:rPr lang="ru-RU" sz="1800" dirty="0">
                <a:latin typeface="Times New Roman" panose="02020603050405020304" pitchFamily="18" charset="0"/>
                <a:cs typeface="Times New Roman" panose="02020603050405020304" pitchFamily="18" charset="0"/>
              </a:rPr>
              <a:t>. Историческое название </a:t>
            </a:r>
            <a:r>
              <a:rPr lang="ru-RU" sz="1800" dirty="0" err="1">
                <a:latin typeface="Times New Roman" panose="02020603050405020304" pitchFamily="18" charset="0"/>
                <a:cs typeface="Times New Roman" panose="02020603050405020304" pitchFamily="18" charset="0"/>
              </a:rPr>
              <a:t>Новоульяновки</a:t>
            </a:r>
            <a:r>
              <a:rPr lang="ru-RU" sz="1800" dirty="0">
                <a:latin typeface="Times New Roman" panose="02020603050405020304" pitchFamily="18" charset="0"/>
                <a:cs typeface="Times New Roman" panose="02020603050405020304" pitchFamily="18" charset="0"/>
              </a:rPr>
              <a:t> — </a:t>
            </a:r>
            <a:r>
              <a:rPr lang="ru-RU" sz="1800" dirty="0" err="1">
                <a:latin typeface="Times New Roman" panose="02020603050405020304" pitchFamily="18" charset="0"/>
                <a:cs typeface="Times New Roman" panose="02020603050405020304" pitchFamily="18" charset="0"/>
              </a:rPr>
              <a:t>Отарчик</a:t>
            </a:r>
            <a:r>
              <a:rPr lang="ru-RU" sz="1800" dirty="0">
                <a:latin typeface="Times New Roman" panose="02020603050405020304" pitchFamily="18" charset="0"/>
                <a:cs typeface="Times New Roman" panose="02020603050405020304" pitchFamily="18" charset="0"/>
              </a:rPr>
              <a:t>, так же называется и ручей, на котором стоит село — какое из названий первично неизвестно. Село, как и все другие в округе, древнее, но археологически оно почти не исследовано и историки осторожно считают, что </a:t>
            </a:r>
            <a:r>
              <a:rPr lang="ru-RU" sz="1800" dirty="0" err="1">
                <a:latin typeface="Times New Roman" panose="02020603050405020304" pitchFamily="18" charset="0"/>
                <a:cs typeface="Times New Roman" panose="02020603050405020304" pitchFamily="18" charset="0"/>
              </a:rPr>
              <a:t>Отарчик</a:t>
            </a:r>
            <a:r>
              <a:rPr lang="ru-RU" sz="1800" dirty="0">
                <a:latin typeface="Times New Roman" panose="02020603050405020304" pitchFamily="18" charset="0"/>
                <a:cs typeface="Times New Roman" panose="02020603050405020304" pitchFamily="18" charset="0"/>
              </a:rPr>
              <a:t> существовал ещё в период княжества </a:t>
            </a:r>
            <a:r>
              <a:rPr lang="ru-RU" sz="1800" dirty="0" err="1">
                <a:latin typeface="Times New Roman" panose="02020603050405020304" pitchFamily="18" charset="0"/>
                <a:cs typeface="Times New Roman" panose="02020603050405020304" pitchFamily="18" charset="0"/>
              </a:rPr>
              <a:t>Феодоро</a:t>
            </a:r>
            <a:r>
              <a:rPr lang="ru-RU" sz="1800" dirty="0">
                <a:latin typeface="Times New Roman" panose="02020603050405020304" pitchFamily="18" charset="0"/>
                <a:cs typeface="Times New Roman" panose="02020603050405020304" pitchFamily="18" charset="0"/>
              </a:rPr>
              <a:t> и, либо входил в личные владения князей </a:t>
            </a:r>
            <a:r>
              <a:rPr lang="ru-RU" sz="1800" dirty="0" err="1">
                <a:latin typeface="Times New Roman" panose="02020603050405020304" pitchFamily="18" charset="0"/>
                <a:cs typeface="Times New Roman" panose="02020603050405020304" pitchFamily="18" charset="0"/>
              </a:rPr>
              <a:t>Мангупа</a:t>
            </a:r>
            <a:r>
              <a:rPr lang="ru-RU" sz="1800" dirty="0">
                <a:latin typeface="Times New Roman" panose="02020603050405020304" pitchFamily="18" charset="0"/>
                <a:cs typeface="Times New Roman" panose="02020603050405020304" pitchFamily="18" charset="0"/>
              </a:rPr>
              <a:t>, либо был вотчиной одного из местных феодалов, скорее всего из замка на горе </a:t>
            </a:r>
            <a:r>
              <a:rPr lang="ru-RU" sz="1800" dirty="0" err="1">
                <a:latin typeface="Times New Roman" panose="02020603050405020304" pitchFamily="18" charset="0"/>
                <a:cs typeface="Times New Roman" panose="02020603050405020304" pitchFamily="18" charset="0"/>
              </a:rPr>
              <a:t>Сандык</a:t>
            </a:r>
            <a:r>
              <a:rPr lang="ru-RU" sz="1800" dirty="0">
                <a:latin typeface="Times New Roman" panose="02020603050405020304" pitchFamily="18" charset="0"/>
                <a:cs typeface="Times New Roman" panose="02020603050405020304" pitchFamily="18" charset="0"/>
              </a:rPr>
              <a:t>-Кая. Населяли село христиане, потомки аланов и готов, пришедших сюда ещё в III веке(в позднем средневековье называвшиеся таты, а окрестные горы называли татским </a:t>
            </a:r>
            <a:r>
              <a:rPr lang="ru-RU" sz="1800" dirty="0" err="1">
                <a:latin typeface="Times New Roman" panose="02020603050405020304" pitchFamily="18" charset="0"/>
                <a:cs typeface="Times New Roman" panose="02020603050405020304" pitchFamily="18" charset="0"/>
              </a:rPr>
              <a:t>илем</a:t>
            </a:r>
            <a:r>
              <a:rPr lang="ru-RU" sz="1800" dirty="0">
                <a:latin typeface="Times New Roman" panose="02020603050405020304" pitchFamily="18" charset="0"/>
                <a:cs typeface="Times New Roman" panose="02020603050405020304" pitchFamily="18" charset="0"/>
              </a:rPr>
              <a:t> — то есть «татский край»).</a:t>
            </a:r>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97236" y="3893128"/>
            <a:ext cx="6483929" cy="29648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29491"/>
            <a:ext cx="5472545" cy="55141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26809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7091" y="46949"/>
            <a:ext cx="5703668" cy="41056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88181" y="2396836"/>
            <a:ext cx="6109855" cy="43364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277091" y="4277970"/>
            <a:ext cx="5611090" cy="2613124"/>
          </a:xfrm>
          <a:prstGeom prst="rect">
            <a:avLst/>
          </a:prstGeom>
          <a:noFill/>
        </p:spPr>
        <p:txBody>
          <a:bodyPr wrap="square" rtlCol="0">
            <a:spAutoFit/>
          </a:bodyPr>
          <a:lstStyle/>
          <a:p>
            <a:pPr algn="just"/>
            <a:r>
              <a:rPr lang="ru-RU" dirty="0">
                <a:latin typeface="Times New Roman" panose="02020603050405020304" pitchFamily="18" charset="0"/>
                <a:cs typeface="Times New Roman" panose="02020603050405020304" pitchFamily="18" charset="0"/>
              </a:rPr>
              <a:t>Историческое название села </a:t>
            </a:r>
            <a:r>
              <a:rPr lang="ru-RU" dirty="0" err="1">
                <a:latin typeface="Times New Roman" panose="02020603050405020304" pitchFamily="18" charset="0"/>
                <a:cs typeface="Times New Roman" panose="02020603050405020304" pitchFamily="18" charset="0"/>
              </a:rPr>
              <a:t>Фоти</a:t>
            </a:r>
            <a:r>
              <a:rPr lang="ru-RU" dirty="0">
                <a:latin typeface="Times New Roman" panose="02020603050405020304" pitchFamily="18" charset="0"/>
                <a:cs typeface="Times New Roman" panose="02020603050405020304" pitchFamily="18" charset="0"/>
              </a:rPr>
              <a:t>-Сала (зафиксировано в исторических документах в формах </a:t>
            </a:r>
            <a:r>
              <a:rPr lang="ru-RU" dirty="0" err="1">
                <a:latin typeface="Times New Roman" panose="02020603050405020304" pitchFamily="18" charset="0"/>
                <a:cs typeface="Times New Roman" panose="02020603050405020304" pitchFamily="18" charset="0"/>
              </a:rPr>
              <a:t>Фоти</a:t>
            </a:r>
            <a:r>
              <a:rPr lang="ru-RU" dirty="0">
                <a:latin typeface="Times New Roman" panose="02020603050405020304" pitchFamily="18" charset="0"/>
                <a:cs typeface="Times New Roman" panose="02020603050405020304" pitchFamily="18" charset="0"/>
              </a:rPr>
              <a:t>-Сала, </a:t>
            </a:r>
            <a:r>
              <a:rPr lang="ru-RU" dirty="0" err="1">
                <a:latin typeface="Times New Roman" panose="02020603050405020304" pitchFamily="18" charset="0"/>
                <a:cs typeface="Times New Roman" panose="02020603050405020304" pitchFamily="18" charset="0"/>
              </a:rPr>
              <a:t>Фод</a:t>
            </a:r>
            <a:r>
              <a:rPr lang="ru-RU" dirty="0">
                <a:latin typeface="Times New Roman" panose="02020603050405020304" pitchFamily="18" charset="0"/>
                <a:cs typeface="Times New Roman" panose="02020603050405020304" pitchFamily="18" charset="0"/>
              </a:rPr>
              <a:t>-Сала, Фота сала (осман.), </a:t>
            </a:r>
            <a:r>
              <a:rPr lang="ru-RU" dirty="0" err="1">
                <a:latin typeface="Times New Roman" panose="02020603050405020304" pitchFamily="18" charset="0"/>
                <a:cs typeface="Times New Roman" panose="02020603050405020304" pitchFamily="18" charset="0"/>
              </a:rPr>
              <a:t>Фоциала</a:t>
            </a:r>
            <a:r>
              <a:rPr lang="ru-RU" dirty="0">
                <a:latin typeface="Times New Roman" panose="02020603050405020304" pitchFamily="18" charset="0"/>
                <a:cs typeface="Times New Roman" panose="02020603050405020304" pitchFamily="18" charset="0"/>
              </a:rPr>
              <a:t>, Фот-Сала, </a:t>
            </a:r>
            <a:r>
              <a:rPr lang="ru-RU" dirty="0" err="1">
                <a:latin typeface="Times New Roman" panose="02020603050405020304" pitchFamily="18" charset="0"/>
                <a:cs typeface="Times New Roman" panose="02020603050405020304" pitchFamily="18" charset="0"/>
              </a:rPr>
              <a:t>Феттах</a:t>
            </a:r>
            <a:r>
              <a:rPr lang="ru-RU" dirty="0">
                <a:latin typeface="Times New Roman" panose="02020603050405020304" pitchFamily="18" charset="0"/>
                <a:cs typeface="Times New Roman" panose="02020603050405020304" pitchFamily="18" charset="0"/>
              </a:rPr>
              <a:t>-Сала, </a:t>
            </a:r>
            <a:r>
              <a:rPr lang="ru-RU" dirty="0" err="1">
                <a:latin typeface="Times New Roman" panose="02020603050405020304" pitchFamily="18" charset="0"/>
                <a:cs typeface="Times New Roman" panose="02020603050405020304" pitchFamily="18" charset="0"/>
              </a:rPr>
              <a:t>Foczola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Fecciala</a:t>
            </a:r>
            <a:r>
              <a:rPr lang="ru-RU" dirty="0">
                <a:latin typeface="Times New Roman" panose="02020603050405020304" pitchFamily="18" charset="0"/>
                <a:cs typeface="Times New Roman" panose="02020603050405020304" pitchFamily="18" charset="0"/>
              </a:rPr>
              <a:t> (итал.)). Точная этимология названия (как и схожих топонимов региона с компонентом «-Сала») предполагалась - деревня. Высказывались предположения, что оно могло быть связано с именем святого </a:t>
            </a:r>
            <a:r>
              <a:rPr lang="ru-RU" dirty="0" err="1">
                <a:latin typeface="Times New Roman" panose="02020603050405020304" pitchFamily="18" charset="0"/>
                <a:cs typeface="Times New Roman" panose="02020603050405020304" pitchFamily="18" charset="0"/>
              </a:rPr>
              <a:t>Фотия</a:t>
            </a:r>
            <a:r>
              <a:rPr lang="ru-RU" dirty="0">
                <a:latin typeface="Times New Roman" panose="02020603050405020304" pitchFamily="18" charset="0"/>
                <a:cs typeface="Times New Roman" panose="02020603050405020304" pitchFamily="18" charset="0"/>
              </a:rPr>
              <a:t> (греч. </a:t>
            </a:r>
            <a:r>
              <a:rPr lang="ru-RU" dirty="0" err="1">
                <a:latin typeface="Times New Roman" panose="02020603050405020304" pitchFamily="18" charset="0"/>
                <a:cs typeface="Times New Roman" panose="02020603050405020304" pitchFamily="18" charset="0"/>
              </a:rPr>
              <a:t>Φώτιος</a:t>
            </a:r>
            <a:r>
              <a:rPr lang="ru-RU" dirty="0">
                <a:latin typeface="Times New Roman" panose="02020603050405020304" pitchFamily="18" charset="0"/>
                <a:cs typeface="Times New Roman" panose="02020603050405020304" pitchFamily="18" charset="0"/>
              </a:rPr>
              <a:t>), в честь которого в селе был построен храм.</a:t>
            </a:r>
          </a:p>
        </p:txBody>
      </p:sp>
      <p:sp>
        <p:nvSpPr>
          <p:cNvPr id="7" name="TextBox 6"/>
          <p:cNvSpPr txBox="1"/>
          <p:nvPr/>
        </p:nvSpPr>
        <p:spPr>
          <a:xfrm>
            <a:off x="6733309" y="318656"/>
            <a:ext cx="4946073" cy="1323439"/>
          </a:xfrm>
          <a:prstGeom prst="rect">
            <a:avLst/>
          </a:prstGeom>
          <a:noFill/>
        </p:spPr>
        <p:txBody>
          <a:bodyPr wrap="square" rtlCol="0">
            <a:spAutoFit/>
          </a:bodyPr>
          <a:lstStyle/>
          <a:p>
            <a:pPr algn="ctr"/>
            <a:r>
              <a:rPr lang="ru-RU" sz="4000" dirty="0" err="1">
                <a:latin typeface="Times New Roman" panose="02020603050405020304" pitchFamily="18" charset="0"/>
                <a:cs typeface="Times New Roman" panose="02020603050405020304" pitchFamily="18" charset="0"/>
              </a:rPr>
              <a:t>Голуби́нка</a:t>
            </a:r>
            <a:r>
              <a:rPr lang="ru-RU" sz="4000" dirty="0">
                <a:latin typeface="Times New Roman" panose="02020603050405020304" pitchFamily="18" charset="0"/>
                <a:cs typeface="Times New Roman" panose="02020603050405020304" pitchFamily="18" charset="0"/>
              </a:rPr>
              <a:t> </a:t>
            </a:r>
          </a:p>
          <a:p>
            <a:pPr algn="ctr"/>
            <a:r>
              <a:rPr lang="ru-RU" dirty="0">
                <a:latin typeface="Times New Roman" panose="02020603050405020304" pitchFamily="18" charset="0"/>
                <a:cs typeface="Times New Roman" panose="02020603050405020304" pitchFamily="18" charset="0"/>
              </a:rPr>
              <a:t>до 1945 года </a:t>
            </a:r>
            <a:r>
              <a:rPr lang="ru-RU" sz="4000" dirty="0" err="1">
                <a:latin typeface="Times New Roman" panose="02020603050405020304" pitchFamily="18" charset="0"/>
                <a:cs typeface="Times New Roman" panose="02020603050405020304" pitchFamily="18" charset="0"/>
              </a:rPr>
              <a:t>Фоти</a:t>
            </a:r>
            <a:r>
              <a:rPr lang="ru-RU" sz="4000" dirty="0">
                <a:latin typeface="Times New Roman" panose="02020603050405020304" pitchFamily="18" charset="0"/>
                <a:cs typeface="Times New Roman" panose="02020603050405020304" pitchFamily="18" charset="0"/>
              </a:rPr>
              <a:t>́-Сала́</a:t>
            </a:r>
          </a:p>
        </p:txBody>
      </p:sp>
    </p:spTree>
    <p:extLst>
      <p:ext uri="{BB962C8B-B14F-4D97-AF65-F5344CB8AC3E}">
        <p14:creationId xmlns:p14="http://schemas.microsoft.com/office/powerpoint/2010/main" val="649554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ru-RU" sz="2000" dirty="0" err="1">
                <a:latin typeface="Times New Roman" panose="02020603050405020304" pitchFamily="18" charset="0"/>
                <a:cs typeface="Times New Roman" panose="02020603050405020304" pitchFamily="18" charset="0"/>
              </a:rPr>
              <a:t>Голубинка</a:t>
            </a:r>
            <a:r>
              <a:rPr lang="ru-RU" sz="2000" dirty="0">
                <a:latin typeface="Times New Roman" panose="02020603050405020304" pitchFamily="18" charset="0"/>
                <a:cs typeface="Times New Roman" panose="02020603050405020304" pitchFamily="18" charset="0"/>
              </a:rPr>
              <a:t> расположена в юго-западном Крыму, на берегу реки </a:t>
            </a:r>
            <a:r>
              <a:rPr lang="ru-RU" sz="2000" dirty="0" err="1">
                <a:latin typeface="Times New Roman" panose="02020603050405020304" pitchFamily="18" charset="0"/>
                <a:cs typeface="Times New Roman" panose="02020603050405020304" pitchFamily="18" charset="0"/>
              </a:rPr>
              <a:t>Бельбек</a:t>
            </a:r>
            <a:r>
              <a:rPr lang="ru-RU" sz="2000" dirty="0">
                <a:latin typeface="Times New Roman" panose="02020603050405020304" pitchFamily="18" charset="0"/>
                <a:cs typeface="Times New Roman" panose="02020603050405020304" pitchFamily="18" charset="0"/>
              </a:rPr>
              <a:t>, в 25 км от Бахчисарая, на автодороге Бахчисарай — Ялта через Ай-Петри. У села </a:t>
            </a:r>
            <a:r>
              <a:rPr lang="ru-RU" sz="2000" dirty="0" err="1">
                <a:latin typeface="Times New Roman" panose="02020603050405020304" pitchFamily="18" charset="0"/>
                <a:cs typeface="Times New Roman" panose="02020603050405020304" pitchFamily="18" charset="0"/>
              </a:rPr>
              <a:t>Голубинка</a:t>
            </a:r>
            <a:r>
              <a:rPr lang="ru-RU" sz="2000" dirty="0">
                <a:latin typeface="Times New Roman" panose="02020603050405020304" pitchFamily="18" charset="0"/>
                <a:cs typeface="Times New Roman" panose="02020603050405020304" pitchFamily="18" charset="0"/>
              </a:rPr>
              <a:t> русло </a:t>
            </a:r>
            <a:r>
              <a:rPr lang="ru-RU" sz="2000" dirty="0" err="1">
                <a:latin typeface="Times New Roman" panose="02020603050405020304" pitchFamily="18" charset="0"/>
                <a:cs typeface="Times New Roman" panose="02020603050405020304" pitchFamily="18" charset="0"/>
              </a:rPr>
              <a:t>Бельбека</a:t>
            </a:r>
            <a:r>
              <a:rPr lang="ru-RU" sz="2000" dirty="0">
                <a:latin typeface="Times New Roman" panose="02020603050405020304" pitchFamily="18" charset="0"/>
                <a:cs typeface="Times New Roman" panose="02020603050405020304" pitchFamily="18" charset="0"/>
              </a:rPr>
              <a:t>, пересекая понижение между отрогами Главной гряды Крымских гор, значительно расширяется, образуя обширную котловину. Высота центра села над уровнем моря — 201м</a:t>
            </a:r>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8764" y="2022764"/>
            <a:ext cx="5624945" cy="4641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2255" y="2022764"/>
            <a:ext cx="5541818" cy="4641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93658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6984" y="41945"/>
            <a:ext cx="6206836" cy="426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3819" y="2441864"/>
            <a:ext cx="5888182" cy="44161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96984" y="4405745"/>
            <a:ext cx="6054434" cy="1477328"/>
          </a:xfrm>
          <a:prstGeom prst="rect">
            <a:avLst/>
          </a:prstGeom>
          <a:noFill/>
        </p:spPr>
        <p:txBody>
          <a:bodyPr wrap="square" rtlCol="0">
            <a:spAutoFit/>
          </a:bodyPr>
          <a:lstStyle/>
          <a:p>
            <a:pPr algn="just"/>
            <a:r>
              <a:rPr lang="ru-RU" dirty="0">
                <a:latin typeface="Times New Roman" panose="02020603050405020304" pitchFamily="18" charset="0"/>
                <a:cs typeface="Times New Roman" panose="02020603050405020304" pitchFamily="18" charset="0"/>
              </a:rPr>
              <a:t>Историческое название села Нижняя </a:t>
            </a:r>
            <a:r>
              <a:rPr lang="ru-RU" dirty="0" err="1">
                <a:latin typeface="Times New Roman" panose="02020603050405020304" pitchFamily="18" charset="0"/>
                <a:cs typeface="Times New Roman" panose="02020603050405020304" pitchFamily="18" charset="0"/>
              </a:rPr>
              <a:t>Голубинка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Ашагы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Фоти</a:t>
            </a:r>
            <a:r>
              <a:rPr lang="ru-RU" dirty="0">
                <a:latin typeface="Times New Roman" panose="02020603050405020304" pitchFamily="18" charset="0"/>
                <a:cs typeface="Times New Roman" panose="02020603050405020304" pitchFamily="18" charset="0"/>
              </a:rPr>
              <a:t>-Сала, по преданию, восходит к ещё более древнему Ай-</a:t>
            </a:r>
            <a:r>
              <a:rPr lang="ru-RU" dirty="0" err="1">
                <a:latin typeface="Times New Roman" panose="02020603050405020304" pitchFamily="18" charset="0"/>
                <a:cs typeface="Times New Roman" panose="02020603050405020304" pitchFamily="18" charset="0"/>
              </a:rPr>
              <a:t>Фотий</a:t>
            </a:r>
            <a:r>
              <a:rPr lang="ru-RU" dirty="0">
                <a:latin typeface="Times New Roman" panose="02020603050405020304" pitchFamily="18" charset="0"/>
                <a:cs typeface="Times New Roman" panose="02020603050405020304" pitchFamily="18" charset="0"/>
              </a:rPr>
              <a:t> — Святой </a:t>
            </a:r>
            <a:r>
              <a:rPr lang="ru-RU" dirty="0" err="1">
                <a:latin typeface="Times New Roman" panose="02020603050405020304" pitchFamily="18" charset="0"/>
                <a:cs typeface="Times New Roman" panose="02020603050405020304" pitchFamily="18" charset="0"/>
              </a:rPr>
              <a:t>Фотий</a:t>
            </a:r>
            <a:r>
              <a:rPr lang="ru-RU" dirty="0">
                <a:latin typeface="Times New Roman" panose="02020603050405020304" pitchFamily="18" charset="0"/>
                <a:cs typeface="Times New Roman" panose="02020603050405020304" pitchFamily="18" charset="0"/>
              </a:rPr>
              <a:t>, но есть вариант, что оно происходит от </a:t>
            </a:r>
            <a:r>
              <a:rPr lang="ru-RU" dirty="0" err="1">
                <a:latin typeface="Times New Roman" panose="02020603050405020304" pitchFamily="18" charset="0"/>
                <a:cs typeface="Times New Roman" panose="02020603050405020304" pitchFamily="18" charset="0"/>
              </a:rPr>
              <a:t>крымскотатарского</a:t>
            </a:r>
            <a:r>
              <a:rPr lang="ru-RU" dirty="0">
                <a:latin typeface="Times New Roman" panose="02020603050405020304" pitchFamily="18" charset="0"/>
                <a:cs typeface="Times New Roman" panose="02020603050405020304" pitchFamily="18" charset="0"/>
              </a:rPr>
              <a:t> слова арабского происхождения </a:t>
            </a:r>
            <a:r>
              <a:rPr lang="ru-RU" dirty="0" err="1">
                <a:latin typeface="Times New Roman" panose="02020603050405020304" pitchFamily="18" charset="0"/>
                <a:cs typeface="Times New Roman" panose="02020603050405020304" pitchFamily="18" charset="0"/>
              </a:rPr>
              <a:t>fatih</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фатих</a:t>
            </a:r>
            <a:r>
              <a:rPr lang="ru-RU" dirty="0">
                <a:latin typeface="Times New Roman" panose="02020603050405020304" pitchFamily="18" charset="0"/>
                <a:cs typeface="Times New Roman" panose="02020603050405020304" pitchFamily="18" charset="0"/>
              </a:rPr>
              <a:t> — завоеватель)</a:t>
            </a:r>
          </a:p>
        </p:txBody>
      </p:sp>
      <p:sp>
        <p:nvSpPr>
          <p:cNvPr id="7" name="TextBox 6"/>
          <p:cNvSpPr txBox="1"/>
          <p:nvPr/>
        </p:nvSpPr>
        <p:spPr>
          <a:xfrm>
            <a:off x="6677893" y="251436"/>
            <a:ext cx="4876800" cy="2246769"/>
          </a:xfrm>
          <a:prstGeom prst="rect">
            <a:avLst/>
          </a:prstGeom>
          <a:noFill/>
        </p:spPr>
        <p:txBody>
          <a:bodyPr wrap="square" rtlCol="0">
            <a:spAutoFit/>
          </a:bodyPr>
          <a:lstStyle/>
          <a:p>
            <a:r>
              <a:rPr lang="ru-RU" sz="4000" dirty="0" err="1">
                <a:latin typeface="Times New Roman" panose="02020603050405020304" pitchFamily="18" charset="0"/>
                <a:cs typeface="Times New Roman" panose="02020603050405020304" pitchFamily="18" charset="0"/>
              </a:rPr>
              <a:t>Ни́жняя</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Голуби́нка</a:t>
            </a:r>
            <a:endParaRPr lang="ru-RU" sz="4000" dirty="0">
              <a:latin typeface="Times New Roman" panose="02020603050405020304" pitchFamily="18" charset="0"/>
              <a:cs typeface="Times New Roman" panose="02020603050405020304" pitchFamily="18" charset="0"/>
            </a:endParaRPr>
          </a:p>
          <a:p>
            <a:r>
              <a:rPr lang="ru-RU" sz="4000" dirty="0" err="1">
                <a:latin typeface="Times New Roman" panose="02020603050405020304" pitchFamily="18" charset="0"/>
                <a:cs typeface="Times New Roman" panose="02020603050405020304" pitchFamily="18" charset="0"/>
              </a:rPr>
              <a:t>Ашагъы</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Фоти</a:t>
            </a:r>
            <a:r>
              <a:rPr lang="ru-RU" sz="4000" dirty="0">
                <a:latin typeface="Times New Roman" panose="02020603050405020304" pitchFamily="18" charset="0"/>
                <a:cs typeface="Times New Roman" panose="02020603050405020304" pitchFamily="18" charset="0"/>
              </a:rPr>
              <a:t>-Сала </a:t>
            </a:r>
            <a:r>
              <a:rPr lang="ru-RU" sz="2000" dirty="0">
                <a:latin typeface="Times New Roman" panose="02020603050405020304" pitchFamily="18" charset="0"/>
                <a:cs typeface="Times New Roman" panose="02020603050405020304" pitchFamily="18" charset="0"/>
              </a:rPr>
              <a:t>(до 1960-х </a:t>
            </a:r>
            <a:r>
              <a:rPr lang="ru-RU" sz="2000" dirty="0" err="1">
                <a:latin typeface="Times New Roman" panose="02020603050405020304" pitchFamily="18" charset="0"/>
                <a:cs typeface="Times New Roman" panose="02020603050405020304" pitchFamily="18" charset="0"/>
              </a:rPr>
              <a:t>Ни́жнее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Заре́чье</a:t>
            </a:r>
            <a:r>
              <a:rPr lang="ru-RU" sz="2000" dirty="0">
                <a:latin typeface="Times New Roman" panose="02020603050405020304" pitchFamily="18" charset="0"/>
                <a:cs typeface="Times New Roman" panose="02020603050405020304" pitchFamily="18" charset="0"/>
              </a:rPr>
              <a:t>, до 1948 года </a:t>
            </a:r>
            <a:r>
              <a:rPr lang="ru-RU" sz="2000" dirty="0" err="1">
                <a:latin typeface="Times New Roman" panose="02020603050405020304" pitchFamily="18" charset="0"/>
                <a:cs typeface="Times New Roman" panose="02020603050405020304" pitchFamily="18" charset="0"/>
              </a:rPr>
              <a:t>Ни́жняя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Фоти</a:t>
            </a:r>
            <a:r>
              <a:rPr lang="ru-RU" sz="2000" dirty="0">
                <a:latin typeface="Times New Roman" panose="02020603050405020304" pitchFamily="18" charset="0"/>
                <a:cs typeface="Times New Roman" panose="02020603050405020304" pitchFamily="18" charset="0"/>
              </a:rPr>
              <a:t>́-Сала́; </a:t>
            </a:r>
            <a:r>
              <a:rPr lang="ru-RU" sz="2000" dirty="0" err="1">
                <a:latin typeface="Times New Roman" panose="02020603050405020304" pitchFamily="18" charset="0"/>
                <a:cs typeface="Times New Roman" panose="02020603050405020304" pitchFamily="18" charset="0"/>
              </a:rPr>
              <a:t>крымскотат</a:t>
            </a:r>
            <a:r>
              <a:rPr lang="ru-RU"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Asağı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Foti</a:t>
            </a:r>
            <a:r>
              <a:rPr lang="en-US" sz="2000" dirty="0">
                <a:latin typeface="Times New Roman" panose="02020603050405020304" pitchFamily="18" charset="0"/>
                <a:cs typeface="Times New Roman" panose="02020603050405020304" pitchFamily="18" charset="0"/>
              </a:rPr>
              <a:t> Sala, </a:t>
            </a:r>
            <a:r>
              <a:rPr lang="ru-RU" sz="2000" dirty="0" err="1">
                <a:latin typeface="Times New Roman" panose="02020603050405020304" pitchFamily="18" charset="0"/>
                <a:cs typeface="Times New Roman" panose="02020603050405020304" pitchFamily="18" charset="0"/>
              </a:rPr>
              <a:t>Ашагъы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Фоти</a:t>
            </a:r>
            <a:r>
              <a:rPr lang="ru-RU" sz="2000" dirty="0">
                <a:latin typeface="Times New Roman" panose="02020603050405020304" pitchFamily="18" charset="0"/>
                <a:cs typeface="Times New Roman" panose="02020603050405020304" pitchFamily="18" charset="0"/>
              </a:rPr>
              <a:t> Сала, в </a:t>
            </a:r>
            <a:r>
              <a:rPr lang="en-US" sz="2000" dirty="0">
                <a:latin typeface="Times New Roman" panose="02020603050405020304" pitchFamily="18" charset="0"/>
                <a:cs typeface="Times New Roman" panose="02020603050405020304" pitchFamily="18" charset="0"/>
              </a:rPr>
              <a:t>XVII </a:t>
            </a:r>
            <a:r>
              <a:rPr lang="ru-RU" sz="2000" dirty="0">
                <a:latin typeface="Times New Roman" panose="02020603050405020304" pitchFamily="18" charset="0"/>
                <a:cs typeface="Times New Roman" panose="02020603050405020304" pitchFamily="18" charset="0"/>
              </a:rPr>
              <a:t>в</a:t>
            </a:r>
          </a:p>
        </p:txBody>
      </p:sp>
    </p:spTree>
    <p:extLst>
      <p:ext uri="{BB962C8B-B14F-4D97-AF65-F5344CB8AC3E}">
        <p14:creationId xmlns:p14="http://schemas.microsoft.com/office/powerpoint/2010/main" val="2283369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41126" y="401782"/>
            <a:ext cx="4412673" cy="1288906"/>
          </a:xfrm>
        </p:spPr>
        <p:txBody>
          <a:bodyPr>
            <a:normAutofit/>
          </a:bodyPr>
          <a:lstStyle/>
          <a:p>
            <a:r>
              <a:rPr lang="ru-RU" dirty="0" err="1">
                <a:latin typeface="Times New Roman" panose="02020603050405020304" pitchFamily="18" charset="0"/>
                <a:cs typeface="Times New Roman" panose="02020603050405020304" pitchFamily="18" charset="0"/>
              </a:rPr>
              <a:t>Арома́т</a:t>
            </a:r>
            <a:r>
              <a:rPr lang="ru-RU" dirty="0">
                <a:latin typeface="Times New Roman" panose="02020603050405020304" pitchFamily="18" charset="0"/>
                <a:cs typeface="Times New Roman" panose="02020603050405020304" pitchFamily="18" charset="0"/>
              </a:rPr>
              <a:t> - Витим</a:t>
            </a:r>
          </a:p>
        </p:txBody>
      </p:sp>
      <p:sp>
        <p:nvSpPr>
          <p:cNvPr id="3" name="Объект 2"/>
          <p:cNvSpPr>
            <a:spLocks noGrp="1"/>
          </p:cNvSpPr>
          <p:nvPr>
            <p:ph idx="1"/>
          </p:nvPr>
        </p:nvSpPr>
        <p:spPr>
          <a:xfrm>
            <a:off x="221673" y="4211782"/>
            <a:ext cx="6060784" cy="2547071"/>
          </a:xfrm>
        </p:spPr>
        <p:txBody>
          <a:bodyPr>
            <a:normAutofit fontScale="70000" lnSpcReduction="20000"/>
          </a:bodyPr>
          <a:lstStyle/>
          <a:p>
            <a:pPr marL="0" indent="0" algn="just">
              <a:buNone/>
            </a:pPr>
            <a:r>
              <a:rPr lang="ru-RU" dirty="0">
                <a:latin typeface="Times New Roman" panose="02020603050405020304" pitchFamily="18" charset="0"/>
                <a:cs typeface="Times New Roman" panose="02020603050405020304" pitchFamily="18" charset="0"/>
              </a:rPr>
              <a:t>Ещё в XIX веке в этом месте, на развилке долин, располагались водолечебница </a:t>
            </a:r>
            <a:r>
              <a:rPr lang="ru-RU" dirty="0" err="1">
                <a:latin typeface="Times New Roman" panose="02020603050405020304" pitchFamily="18" charset="0"/>
                <a:cs typeface="Times New Roman" panose="02020603050405020304" pitchFamily="18" charset="0"/>
              </a:rPr>
              <a:t>Аджи</a:t>
            </a:r>
            <a:r>
              <a:rPr lang="ru-RU" dirty="0">
                <a:latin typeface="Times New Roman" panose="02020603050405020304" pitchFamily="18" charset="0"/>
                <a:cs typeface="Times New Roman" panose="02020603050405020304" pitchFamily="18" charset="0"/>
              </a:rPr>
              <a:t>-Су (земская больница) и здание Богатырского волостного правления. Село было основано, как опытная станция Всесоюзного научно-исследовательского института табака и махорки (ВИТИМ) и первоначально называлось Витим. Позже оно получило новое название Аромат по специализировавшемуся на выращивании </a:t>
            </a:r>
            <a:r>
              <a:rPr lang="ru-RU" dirty="0" err="1">
                <a:latin typeface="Times New Roman" panose="02020603050405020304" pitchFamily="18" charset="0"/>
                <a:cs typeface="Times New Roman" panose="02020603050405020304" pitchFamily="18" charset="0"/>
              </a:rPr>
              <a:t>эфиро</a:t>
            </a:r>
            <a:r>
              <a:rPr lang="ru-RU" dirty="0">
                <a:latin typeface="Times New Roman" panose="02020603050405020304" pitchFamily="18" charset="0"/>
                <a:cs typeface="Times New Roman" panose="02020603050405020304" pitchFamily="18" charset="0"/>
              </a:rPr>
              <a:t>-масличных культур совхозу «Ароматный», к которому относилось село.</a:t>
            </a:r>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82457" y="2396836"/>
            <a:ext cx="5816023" cy="43620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520" y="7144"/>
            <a:ext cx="6282457" cy="4073236"/>
          </a:xfrm>
          <a:prstGeom prst="rect">
            <a:avLst/>
          </a:prstGeom>
        </p:spPr>
      </p:pic>
    </p:spTree>
    <p:extLst>
      <p:ext uri="{BB962C8B-B14F-4D97-AF65-F5344CB8AC3E}">
        <p14:creationId xmlns:p14="http://schemas.microsoft.com/office/powerpoint/2010/main" val="347586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02582" y="415636"/>
            <a:ext cx="4551218" cy="1275052"/>
          </a:xfrm>
        </p:spPr>
        <p:txBody>
          <a:bodyPr>
            <a:normAutofit/>
          </a:bodyPr>
          <a:lstStyle/>
          <a:p>
            <a:pPr algn="ctr"/>
            <a:r>
              <a:rPr lang="ru-RU" sz="4000" dirty="0" err="1">
                <a:latin typeface="Times New Roman" panose="02020603050405020304" pitchFamily="18" charset="0"/>
                <a:cs typeface="Times New Roman" panose="02020603050405020304" pitchFamily="18" charset="0"/>
              </a:rPr>
              <a:t>Солнечносе́лье</a:t>
            </a:r>
            <a:r>
              <a:rPr lang="ru-RU" sz="4000" dirty="0">
                <a:latin typeface="Times New Roman" panose="02020603050405020304" pitchFamily="18" charset="0"/>
                <a:cs typeface="Times New Roman" panose="02020603050405020304" pitchFamily="18" charset="0"/>
              </a:rPr>
              <a:t> </a:t>
            </a:r>
            <a:br>
              <a:rPr lang="ru-RU" sz="4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до 1945 года </a:t>
            </a:r>
            <a:r>
              <a:rPr lang="ru-RU" sz="4000" dirty="0" err="1">
                <a:latin typeface="Times New Roman" panose="02020603050405020304" pitchFamily="18" charset="0"/>
                <a:cs typeface="Times New Roman" panose="02020603050405020304" pitchFamily="18" charset="0"/>
              </a:rPr>
              <a:t>Аиргу́ль</a:t>
            </a:r>
            <a:endParaRPr lang="ru-RU"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01783" y="4239491"/>
            <a:ext cx="5929744" cy="2410691"/>
          </a:xfrm>
        </p:spPr>
        <p:txBody>
          <a:bodyPr>
            <a:normAutofit/>
          </a:bodyPr>
          <a:lstStyle/>
          <a:p>
            <a:pPr algn="just"/>
            <a:r>
              <a:rPr lang="ru-RU" sz="2000" dirty="0">
                <a:latin typeface="Times New Roman" panose="02020603050405020304" pitchFamily="18" charset="0"/>
                <a:cs typeface="Times New Roman" panose="02020603050405020304" pitchFamily="18" charset="0"/>
              </a:rPr>
              <a:t>Старое название </a:t>
            </a:r>
            <a:r>
              <a:rPr lang="ru-RU" sz="2000" dirty="0" err="1">
                <a:latin typeface="Times New Roman" panose="02020603050405020304" pitchFamily="18" charset="0"/>
                <a:cs typeface="Times New Roman" panose="02020603050405020304" pitchFamily="18" charset="0"/>
              </a:rPr>
              <a:t>Солнечноселья</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Аиргуль</a:t>
            </a:r>
            <a:r>
              <a:rPr lang="ru-RU" sz="2000" dirty="0">
                <a:latin typeface="Times New Roman" panose="02020603050405020304" pitchFamily="18" charset="0"/>
                <a:cs typeface="Times New Roman" panose="02020603050405020304" pitchFamily="18" charset="0"/>
              </a:rPr>
              <a:t>. Происхождение названия до сих пор вызывает споры: в названии видят и розу — гуль (</a:t>
            </a:r>
            <a:r>
              <a:rPr lang="ru-RU" sz="2000" dirty="0" err="1">
                <a:latin typeface="Times New Roman" panose="02020603050405020304" pitchFamily="18" charset="0"/>
                <a:cs typeface="Times New Roman" panose="02020603050405020304" pitchFamily="18" charset="0"/>
              </a:rPr>
              <a:t>гюль</a:t>
            </a:r>
            <a:r>
              <a:rPr lang="ru-RU" sz="2000" dirty="0">
                <a:latin typeface="Times New Roman" panose="02020603050405020304" pitchFamily="18" charset="0"/>
                <a:cs typeface="Times New Roman" panose="02020603050405020304" pitchFamily="18" charset="0"/>
              </a:rPr>
              <a:t>), и сад — аир (</a:t>
            </a:r>
            <a:r>
              <a:rPr lang="ru-RU" sz="2000" dirty="0" err="1">
                <a:latin typeface="Times New Roman" panose="02020603050405020304" pitchFamily="18" charset="0"/>
                <a:cs typeface="Times New Roman" panose="02020603050405020304" pitchFamily="18" charset="0"/>
              </a:rPr>
              <a:t>чаир</a:t>
            </a:r>
            <a:r>
              <a:rPr lang="ru-RU" sz="2000" dirty="0">
                <a:latin typeface="Times New Roman" panose="02020603050405020304" pitchFamily="18" charset="0"/>
                <a:cs typeface="Times New Roman" panose="02020603050405020304" pitchFamily="18" charset="0"/>
              </a:rPr>
              <a:t>), а выдающийся исследователь Крыма А. Л. </a:t>
            </a:r>
            <a:r>
              <a:rPr lang="ru-RU" sz="2000" dirty="0" err="1">
                <a:latin typeface="Times New Roman" panose="02020603050405020304" pitchFamily="18" charset="0"/>
                <a:cs typeface="Times New Roman" panose="02020603050405020304" pitchFamily="18" charset="0"/>
              </a:rPr>
              <a:t>Бертье-Делагард</a:t>
            </a:r>
            <a:r>
              <a:rPr lang="ru-RU" sz="2000" dirty="0">
                <a:latin typeface="Times New Roman" panose="02020603050405020304" pitchFamily="18" charset="0"/>
                <a:cs typeface="Times New Roman" panose="02020603050405020304" pitchFamily="18" charset="0"/>
              </a:rPr>
              <a:t> считал название производным от Ай-</a:t>
            </a:r>
            <a:r>
              <a:rPr lang="ru-RU" sz="2000" dirty="0" err="1">
                <a:latin typeface="Times New Roman" panose="02020603050405020304" pitchFamily="18" charset="0"/>
                <a:cs typeface="Times New Roman" panose="02020603050405020304" pitchFamily="18" charset="0"/>
              </a:rPr>
              <a:t>Йори</a:t>
            </a:r>
            <a:r>
              <a:rPr lang="ru-RU" sz="2000" dirty="0">
                <a:latin typeface="Times New Roman" panose="02020603050405020304" pitchFamily="18" charset="0"/>
                <a:cs typeface="Times New Roman" panose="02020603050405020304" pitchFamily="18" charset="0"/>
              </a:rPr>
              <a:t> (Св. Георгий), к тому же ещё в конце XIX века в селе сохранялись развалины церкви св. Георгия.</a:t>
            </a:r>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6802582" cy="42394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33482" y="2106325"/>
            <a:ext cx="5858517" cy="4751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26736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20791" y="55418"/>
            <a:ext cx="4745181" cy="1870363"/>
          </a:xfrm>
        </p:spPr>
        <p:txBody>
          <a:bodyPr>
            <a:normAutofit/>
          </a:bodyPr>
          <a:lstStyle/>
          <a:p>
            <a:pPr algn="ctr"/>
            <a:r>
              <a:rPr lang="ru-RU" sz="4000" dirty="0" err="1">
                <a:latin typeface="Times New Roman" panose="02020603050405020304" pitchFamily="18" charset="0"/>
                <a:cs typeface="Times New Roman" panose="02020603050405020304" pitchFamily="18" charset="0"/>
              </a:rPr>
              <a:t>Соколи́ное</a:t>
            </a:r>
            <a:r>
              <a:rPr lang="ru-RU" sz="4000" dirty="0">
                <a:latin typeface="Times New Roman" panose="02020603050405020304" pitchFamily="18" charset="0"/>
                <a:cs typeface="Times New Roman" panose="02020603050405020304" pitchFamily="18" charset="0"/>
              </a:rPr>
              <a:t> </a:t>
            </a:r>
            <a:br>
              <a:rPr lang="ru-RU" sz="4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до 1945 года</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Кокко́з</a:t>
            </a:r>
            <a:endParaRPr lang="ru-RU" sz="40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96982" y="55418"/>
            <a:ext cx="6497782" cy="43226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68290" y="2105890"/>
            <a:ext cx="6123709" cy="47521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221673" y="4516582"/>
            <a:ext cx="5583382" cy="2246769"/>
          </a:xfrm>
          <a:prstGeom prst="rect">
            <a:avLst/>
          </a:prstGeom>
          <a:noFill/>
        </p:spPr>
        <p:txBody>
          <a:bodyPr wrap="square" rtlCol="0">
            <a:spAutoFit/>
          </a:bodyPr>
          <a:lstStyle/>
          <a:p>
            <a:pPr algn="just"/>
            <a:r>
              <a:rPr lang="ru-RU" sz="2000" dirty="0">
                <a:latin typeface="Times New Roman" panose="02020603050405020304" pitchFamily="18" charset="0"/>
                <a:cs typeface="Times New Roman" panose="02020603050405020304" pitchFamily="18" charset="0"/>
              </a:rPr>
              <a:t>Расположено на реке </a:t>
            </a:r>
            <a:r>
              <a:rPr lang="ru-RU" sz="2000" dirty="0" err="1">
                <a:latin typeface="Times New Roman" panose="02020603050405020304" pitchFamily="18" charset="0"/>
                <a:cs typeface="Times New Roman" panose="02020603050405020304" pitchFamily="18" charset="0"/>
              </a:rPr>
              <a:t>Коккозка</a:t>
            </a:r>
            <a:r>
              <a:rPr lang="ru-RU" sz="2000" dirty="0">
                <a:latin typeface="Times New Roman" panose="02020603050405020304" pitchFamily="18" charset="0"/>
                <a:cs typeface="Times New Roman" panose="02020603050405020304" pitchFamily="18" charset="0"/>
              </a:rPr>
              <a:t>, у подножия Главной гряды Крымских гор, высота центра села над уровнем моря 281 м, ближайший населённый пункт — село Аромат. Историческое название села </a:t>
            </a:r>
            <a:r>
              <a:rPr lang="ru-RU" sz="2000" dirty="0" err="1">
                <a:latin typeface="Times New Roman" panose="02020603050405020304" pitchFamily="18" charset="0"/>
                <a:cs typeface="Times New Roman" panose="02020603050405020304" pitchFamily="18" charset="0"/>
              </a:rPr>
              <a:t>Коккозы</a:t>
            </a:r>
            <a:r>
              <a:rPr lang="ru-RU" sz="2000" dirty="0">
                <a:latin typeface="Times New Roman" panose="02020603050405020304" pitchFamily="18" charset="0"/>
                <a:cs typeface="Times New Roman" panose="02020603050405020304" pitchFamily="18" charset="0"/>
              </a:rPr>
              <a:t> в переводе с </a:t>
            </a:r>
            <a:r>
              <a:rPr lang="ru-RU" sz="2000" dirty="0" err="1">
                <a:latin typeface="Times New Roman" panose="02020603050405020304" pitchFamily="18" charset="0"/>
                <a:cs typeface="Times New Roman" panose="02020603050405020304" pitchFamily="18" charset="0"/>
              </a:rPr>
              <a:t>крымскотатарского</a:t>
            </a:r>
            <a:r>
              <a:rPr lang="ru-RU" sz="2000" dirty="0">
                <a:latin typeface="Times New Roman" panose="02020603050405020304" pitchFamily="18" charset="0"/>
                <a:cs typeface="Times New Roman" panose="02020603050405020304" pitchFamily="18" charset="0"/>
              </a:rPr>
              <a:t> означает «голубой глаз», «голубоглазый» (</a:t>
            </a:r>
            <a:r>
              <a:rPr lang="ru-RU" sz="2000" dirty="0" err="1">
                <a:latin typeface="Times New Roman" panose="02020603050405020304" pitchFamily="18" charset="0"/>
                <a:cs typeface="Times New Roman" panose="02020603050405020304" pitchFamily="18" charset="0"/>
              </a:rPr>
              <a:t>kök</a:t>
            </a:r>
            <a:r>
              <a:rPr lang="ru-RU" sz="2000" dirty="0">
                <a:latin typeface="Times New Roman" panose="02020603050405020304" pitchFamily="18" charset="0"/>
                <a:cs typeface="Times New Roman" panose="02020603050405020304" pitchFamily="18" charset="0"/>
              </a:rPr>
              <a:t> — голубой, </a:t>
            </a:r>
            <a:r>
              <a:rPr lang="ru-RU" sz="2000" dirty="0" err="1">
                <a:latin typeface="Times New Roman" panose="02020603050405020304" pitchFamily="18" charset="0"/>
                <a:cs typeface="Times New Roman" panose="02020603050405020304" pitchFamily="18" charset="0"/>
              </a:rPr>
              <a:t>köz</a:t>
            </a:r>
            <a:r>
              <a:rPr lang="ru-RU" sz="2000" dirty="0">
                <a:latin typeface="Times New Roman" panose="02020603050405020304" pitchFamily="18" charset="0"/>
                <a:cs typeface="Times New Roman" panose="02020603050405020304" pitchFamily="18" charset="0"/>
              </a:rPr>
              <a:t> — глаз)</a:t>
            </a:r>
          </a:p>
        </p:txBody>
      </p:sp>
    </p:spTree>
    <p:extLst>
      <p:ext uri="{BB962C8B-B14F-4D97-AF65-F5344CB8AC3E}">
        <p14:creationId xmlns:p14="http://schemas.microsoft.com/office/powerpoint/2010/main" val="3334019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99564" y="96983"/>
            <a:ext cx="4454236" cy="1593706"/>
          </a:xfrm>
        </p:spPr>
        <p:txBody>
          <a:bodyPr>
            <a:normAutofit/>
          </a:bodyPr>
          <a:lstStyle/>
          <a:p>
            <a:pPr algn="ctr"/>
            <a:r>
              <a:rPr lang="ru-RU" sz="4000" dirty="0" err="1">
                <a:latin typeface="Times New Roman" panose="02020603050405020304" pitchFamily="18" charset="0"/>
                <a:cs typeface="Times New Roman" panose="02020603050405020304" pitchFamily="18" charset="0"/>
              </a:rPr>
              <a:t>Плоти́нное</a:t>
            </a:r>
            <a:r>
              <a:rPr lang="ru-RU" sz="4000" dirty="0">
                <a:latin typeface="Times New Roman" panose="02020603050405020304" pitchFamily="18" charset="0"/>
                <a:cs typeface="Times New Roman" panose="02020603050405020304" pitchFamily="18" charset="0"/>
              </a:rPr>
              <a:t>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до 1945 года </a:t>
            </a:r>
            <a:r>
              <a:rPr lang="ru-RU" sz="4000" dirty="0" err="1">
                <a:latin typeface="Times New Roman" panose="02020603050405020304" pitchFamily="18" charset="0"/>
                <a:cs typeface="Times New Roman" panose="02020603050405020304" pitchFamily="18" charset="0"/>
              </a:rPr>
              <a:t>Га́вро</a:t>
            </a:r>
            <a:endParaRPr lang="ru-RU"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 y="4100945"/>
            <a:ext cx="5430982" cy="2757055"/>
          </a:xfrm>
        </p:spPr>
        <p:txBody>
          <a:bodyPr>
            <a:normAutofit lnSpcReduction="10000"/>
          </a:bodyPr>
          <a:lstStyle/>
          <a:p>
            <a:pPr algn="just"/>
            <a:r>
              <a:rPr lang="ru-RU" sz="2000" dirty="0">
                <a:latin typeface="Times New Roman" panose="02020603050405020304" pitchFamily="18" charset="0"/>
                <a:cs typeface="Times New Roman" panose="02020603050405020304" pitchFamily="18" charset="0"/>
              </a:rPr>
              <a:t>Плотинное расположено на востоке района, в верховьях долины на обоих берегах реки </a:t>
            </a:r>
            <a:r>
              <a:rPr lang="ru-RU" sz="2000" dirty="0" err="1">
                <a:latin typeface="Times New Roman" panose="02020603050405020304" pitchFamily="18" charset="0"/>
                <a:cs typeface="Times New Roman" panose="02020603050405020304" pitchFamily="18" charset="0"/>
              </a:rPr>
              <a:t>Бельбек</a:t>
            </a:r>
            <a:r>
              <a:rPr lang="ru-RU" sz="2000" dirty="0">
                <a:latin typeface="Times New Roman" panose="02020603050405020304" pitchFamily="18" charset="0"/>
                <a:cs typeface="Times New Roman" panose="02020603050405020304" pitchFamily="18" charset="0"/>
              </a:rPr>
              <a:t>, у западного склона массива Бойка Главной гряды Крымских гор, высота центра села над уровнем моря 275м. Предположительно топоним выводится из греческих слов «дерзкий», либо «горный»; существует также версия происхождения названия от фамилии династии </a:t>
            </a:r>
            <a:r>
              <a:rPr lang="ru-RU" sz="2000" dirty="0" err="1">
                <a:latin typeface="Times New Roman" panose="02020603050405020304" pitchFamily="18" charset="0"/>
                <a:cs typeface="Times New Roman" panose="02020603050405020304" pitchFamily="18" charset="0"/>
              </a:rPr>
              <a:t>владелей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Мангупа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Гаврасов</a:t>
            </a:r>
            <a:r>
              <a:rPr lang="ru-RU" sz="2000" dirty="0">
                <a:latin typeface="Times New Roman" panose="02020603050405020304" pitchFamily="18" charset="0"/>
                <a:cs typeface="Times New Roman" panose="02020603050405020304" pitchFamily="18" charset="0"/>
              </a:rPr>
              <a:t>.</a:t>
            </a:r>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510" y="33555"/>
            <a:ext cx="6647582" cy="41009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21928" y="2035555"/>
            <a:ext cx="6470072" cy="48224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44286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24256" y="207818"/>
            <a:ext cx="4329544" cy="1482869"/>
          </a:xfrm>
        </p:spPr>
        <p:txBody>
          <a:bodyPr>
            <a:normAutofit fontScale="90000"/>
          </a:bodyPr>
          <a:lstStyle/>
          <a:p>
            <a:pPr algn="ctr"/>
            <a:r>
              <a:rPr lang="ru-RU" dirty="0">
                <a:latin typeface="Times New Roman" panose="02020603050405020304" pitchFamily="18" charset="0"/>
                <a:cs typeface="Times New Roman" panose="02020603050405020304" pitchFamily="18" charset="0"/>
              </a:rPr>
              <a:t>Зелёное</a:t>
            </a:r>
            <a:r>
              <a:rPr lang="ru-RU" sz="4000" dirty="0">
                <a:latin typeface="Times New Roman" panose="02020603050405020304" pitchFamily="18" charset="0"/>
                <a:cs typeface="Times New Roman" panose="02020603050405020304" pitchFamily="18" charset="0"/>
              </a:rPr>
              <a:t>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до 1945 года </a:t>
            </a:r>
            <a:r>
              <a:rPr lang="ru-RU" dirty="0" err="1">
                <a:latin typeface="Times New Roman" panose="02020603050405020304" pitchFamily="18" charset="0"/>
                <a:cs typeface="Times New Roman" panose="02020603050405020304" pitchFamily="18" charset="0"/>
              </a:rPr>
              <a:t>Тата́р-Осма́н</a:t>
            </a:r>
            <a:endParaRPr lang="ru-RU" dirty="0">
              <a:latin typeface="Times New Roman" panose="02020603050405020304" pitchFamily="18" charset="0"/>
              <a:cs typeface="Times New Roman" panose="02020603050405020304" pitchFamily="18" charset="0"/>
            </a:endParaRPr>
          </a:p>
        </p:txBody>
      </p:sp>
      <p:pic>
        <p:nvPicPr>
          <p:cNvPr id="6" name="Объект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24690" y="110836"/>
            <a:ext cx="6179127" cy="42949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3816" y="1842654"/>
            <a:ext cx="5888183" cy="50153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0" y="4508487"/>
            <a:ext cx="6179125" cy="2246769"/>
          </a:xfrm>
          <a:prstGeom prst="rect">
            <a:avLst/>
          </a:prstGeom>
          <a:noFill/>
        </p:spPr>
        <p:txBody>
          <a:bodyPr wrap="square" rtlCol="0">
            <a:spAutoFit/>
          </a:bodyPr>
          <a:lstStyle/>
          <a:p>
            <a:pPr algn="just"/>
            <a:r>
              <a:rPr lang="ru-RU" sz="2000" dirty="0">
                <a:latin typeface="Times New Roman" panose="02020603050405020304" pitchFamily="18" charset="0"/>
                <a:cs typeface="Times New Roman" panose="02020603050405020304" pitchFamily="18" charset="0"/>
              </a:rPr>
              <a:t>Зелёное расположено в восточной части района, в верховьях реки </a:t>
            </a:r>
            <a:r>
              <a:rPr lang="ru-RU" sz="2000" dirty="0" err="1">
                <a:latin typeface="Times New Roman" panose="02020603050405020304" pitchFamily="18" charset="0"/>
                <a:cs typeface="Times New Roman" panose="02020603050405020304" pitchFamily="18" charset="0"/>
              </a:rPr>
              <a:t>Бельбека</a:t>
            </a:r>
            <a:r>
              <a:rPr lang="ru-RU" sz="2000" dirty="0">
                <a:latin typeface="Times New Roman" panose="02020603050405020304" pitchFamily="18" charset="0"/>
                <a:cs typeface="Times New Roman" panose="02020603050405020304" pitchFamily="18" charset="0"/>
              </a:rPr>
              <a:t> у подножья массива Бойка Крымских гор, высота центра села над уровнем моря 360 м. Историческое название Зелёного — Татар-Осман (варианты Татар-</a:t>
            </a:r>
            <a:r>
              <a:rPr lang="ru-RU" sz="2000" dirty="0" err="1">
                <a:latin typeface="Times New Roman" panose="02020603050405020304" pitchFamily="18" charset="0"/>
                <a:cs typeface="Times New Roman" panose="02020603050405020304" pitchFamily="18" charset="0"/>
              </a:rPr>
              <a:t>Османкой</a:t>
            </a:r>
            <a:r>
              <a:rPr lang="ru-RU" sz="2000" dirty="0">
                <a:latin typeface="Times New Roman" panose="02020603050405020304" pitchFamily="18" charset="0"/>
                <a:cs typeface="Times New Roman" panose="02020603050405020304" pitchFamily="18" charset="0"/>
              </a:rPr>
              <a:t>, Татар-Осман-Кой).Татар означает «татарин», Осман распространённое среди крымских татар мужское имя</a:t>
            </a:r>
          </a:p>
        </p:txBody>
      </p:sp>
    </p:spTree>
    <p:extLst>
      <p:ext uri="{BB962C8B-B14F-4D97-AF65-F5344CB8AC3E}">
        <p14:creationId xmlns:p14="http://schemas.microsoft.com/office/powerpoint/2010/main" val="158797991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1309</Words>
  <Application>Microsoft Office PowerPoint</Application>
  <PresentationFormat>Широкоэкранный</PresentationFormat>
  <Paragraphs>28</Paragraphs>
  <Slides>14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Calibri</vt:lpstr>
      <vt:lpstr>Calibri Light</vt:lpstr>
      <vt:lpstr>Times New Roman</vt:lpstr>
      <vt:lpstr>Тема Office</vt:lpstr>
      <vt:lpstr>Презентация PowerPoint</vt:lpstr>
      <vt:lpstr>Презентация PowerPoint</vt:lpstr>
      <vt:lpstr>Голубинка расположена в юго-западном Крыму, на берегу реки Бельбек, в 25 км от Бахчисарая, на автодороге Бахчисарай — Ялта через Ай-Петри. У села Голубинка русло Бельбека, пересекая понижение между отрогами Главной гряды Крымских гор, значительно расширяется, образуя обширную котловину. Высота центра села над уровнем моря — 201м</vt:lpstr>
      <vt:lpstr>Презентация PowerPoint</vt:lpstr>
      <vt:lpstr>Арома́т - Витим</vt:lpstr>
      <vt:lpstr>Солнечносе́лье  до 1945 года Аиргу́ль</vt:lpstr>
      <vt:lpstr>Соколи́ное  до 1945 года Кокко́з</vt:lpstr>
      <vt:lpstr>Плоти́нное  до 1945 года Га́вро</vt:lpstr>
      <vt:lpstr>Зелёное  до 1945 года Тата́р-Осма́н</vt:lpstr>
      <vt:lpstr>Счастли́вое до 1945 года Бию́к-Озенба́ш. Счастливое расположено на крайнем юго-востоке района, в верховьях долины Бельбека, у западного подножья хребта Ай-Петри. В селе, собственно, и рождается река Бельбек, образуясь от слияния истоков — рек Кучук-Узенбаш, Биюк-Узенбаш и Манаготра, высота центра села над уровнем моря 387 м. Историческое название Счастливого — Биюк-Озенбаш, историю села прослеживают с XV века, но наличие в окрестностях села таврских захоронений, т. н. «каменных ящиков» позволяют предположить о заселении места со времён до нашей эры. Вид села Счастливое с вершины Сотира.</vt:lpstr>
      <vt:lpstr>Наго́рное до 1948 года — Махульду́р. Нагорное расположено в южной части района, в верховьях реки Бельбек, на западном склоне массива Бойка Крымских гор, высота центра села над уровнем моря 372 м. С востока над селом нависает самая высокая (1173 м.) вершина Бойки Сотира. историческое название Нагорного — Махульдур (есть вариант, что махулдар переводится как «плодородный». Вид на замок Короля Георга II.</vt:lpstr>
      <vt:lpstr>Новопо́лье до 1945 года Яни́-Сала́. Село расположено на склоне Мангупского отрога Ай-Петринской яйлы, в долине небольшой реки Суаткан, левого притока Бельбека, высота центра села над уровнем моря 234м. По выводам историка Веймарна, поселение на месте Новополья существовало уже в VIII веке. К созданию новых поселений был причастен и Юстиниан I, видевший главную военную силу империи в посаженных на землю воинах — колонистах, называемых «акритами». Поселения акритов представляли десяток глинобитных домов, окруженных полями и виноградниками. Возможно, именно так, примерно в VIII веке, возникла деревня, позже получившая название Яны-Сала</vt:lpstr>
      <vt:lpstr> Бога́тое Уще́лье до 1945 года — Коклу́з Историческое название села — Коклуз. Этимология названия неясна, по-видимому оно происходит из одного из языков, распространённых в Крыму в дотюркскую эпоху (греческого, готского, аланского, скифского, таврского)</vt:lpstr>
      <vt:lpstr>Новоулья́новка до 1945 года Отарчи́к. Новоульяновка расположена на юго-востоке района, в небольшой долине, образованной ручьём Отарчик во Второй Гряде Крымских гор, на левой стороне реки Бельбек. Историческое название Новоульяновки — Отарчик, так же называется и ручей, на котором стоит село — какое из названий первично неизвестно. Село, как и все другие в округе, древнее, но археологически оно почти не исследовано и историки осторожно считают, что Отарчик существовал ещё в период княжества Феодоро и, либо входил в личные владения князей Мангупа, либо был вотчиной одного из местных феодалов, скорее всего из замка на горе Сандык-Кая. Населяли село христиане, потомки аланов и готов, пришедших сюда ещё в III веке(в позднем средневековье называвшиеся таты, а окрестные горы называли татским илем — то есть «татский край»).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PC</cp:lastModifiedBy>
  <cp:revision>30</cp:revision>
  <dcterms:created xsi:type="dcterms:W3CDTF">2023-11-29T09:22:49Z</dcterms:created>
  <dcterms:modified xsi:type="dcterms:W3CDTF">2025-11-16T10:17:05Z</dcterms:modified>
</cp:coreProperties>
</file>