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CC"/>
    <a:srgbClr val="66CCFF"/>
    <a:srgbClr val="6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CBF6-45BA-490C-A0D9-823AAA6FF13E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A974-EB5D-4FAF-9D9C-5478715E20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file:///C:\Users\&#1078;&#1077;&#1085;&#1103;\Desktop\&#1087;&#1088;&#1077;&#1079;&#1077;&#1085;&#1090;&#1072;&#1094;&#1080;&#1103;%20&#1087;&#1086;%20&#1084;&#1091;&#1079;&#1099;&#1082;&#1077;\buratino.mp3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file:///C:\Users\&#1078;&#1077;&#1085;&#1103;\Desktop\&#1087;&#1088;&#1077;&#1079;&#1077;&#1085;&#1090;&#1072;&#1094;&#1080;&#1103;%20&#1087;&#1086;%20&#1084;&#1091;&#1079;&#1099;&#1082;&#1077;\&#1042;.%20&#1064;&#1072;&#1080;&#1085;&#1089;&#1082;&#1080;&#1081;%20-%20&#1070;.%20&#1069;&#1085;&#1090;&#1080;&#1085;%20-%20&#1040;&#1085;&#1090;&#1086;&#1096;&#1082;&#1072;%20(ringtone)_(Inkompmusic.ru).mp3" TargetMode="External"/><Relationship Id="rId1" Type="http://schemas.openxmlformats.org/officeDocument/2006/relationships/audio" Target="file:///C:\Users\&#1078;&#1077;&#1085;&#1103;\Desktop\&#1087;&#1088;&#1077;&#1079;&#1077;&#1085;&#1090;&#1072;&#1094;&#1080;&#1103;%20&#1087;&#1086;%20&#1084;&#1091;&#1079;&#1099;&#1082;&#1077;\pesenka-medvedicy-kolybelnaya-dlya-umki.mp3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jpeg"/><Relationship Id="rId4" Type="http://schemas.openxmlformats.org/officeDocument/2006/relationships/audio" Target="file:///C:\Users\&#1078;&#1077;&#1085;&#1103;\Desktop\&#1087;&#1088;&#1077;&#1079;&#1077;&#1085;&#1090;&#1072;&#1094;&#1080;&#1103;%20&#1087;&#1086;%20&#1084;&#1091;&#1079;&#1099;&#1082;&#1077;\eburashka-mf-eburashka.mp3" TargetMode="Externa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audio" Target="file:///C:\Users\&#1078;&#1077;&#1085;&#1103;\Desktop\&#1087;&#1088;&#1077;&#1079;&#1077;&#1085;&#1090;&#1072;&#1094;&#1080;&#1103;%20&#1087;&#1086;%20&#1084;&#1091;&#1079;&#1099;&#1082;&#1077;\acoustic-guitar_zjrsq7ho.mp3" TargetMode="External"/><Relationship Id="rId7" Type="http://schemas.openxmlformats.org/officeDocument/2006/relationships/audio" Target="file:///C:\Users\&#1078;&#1077;&#1085;&#1103;\Desktop\&#1087;&#1088;&#1077;&#1079;&#1077;&#1085;&#1090;&#1072;&#1094;&#1080;&#1103;%20&#1087;&#1086;%20&#1084;&#1091;&#1079;&#1099;&#1082;&#1077;\do-re-mi-fa-sol-lja-si.mp3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audio" Target="file:///C:\Users\&#1078;&#1077;&#1085;&#1103;\Desktop\&#1087;&#1088;&#1077;&#1079;&#1077;&#1085;&#1090;&#1072;&#1094;&#1080;&#1103;%20&#1087;&#1086;%20&#1084;&#1091;&#1079;&#1099;&#1082;&#1077;\drob-barabannaya.mp3" TargetMode="External"/><Relationship Id="rId16" Type="http://schemas.openxmlformats.org/officeDocument/2006/relationships/image" Target="../media/image13.png"/><Relationship Id="rId1" Type="http://schemas.openxmlformats.org/officeDocument/2006/relationships/audio" Target="file:///C:\Users\&#1078;&#1077;&#1085;&#1103;\Desktop\&#1087;&#1088;&#1077;&#1079;&#1077;&#1085;&#1090;&#1072;&#1094;&#1080;&#1103;%20&#1087;&#1086;%20&#1084;&#1091;&#1079;&#1099;&#1082;&#1077;\ssm-102518-dad-on-the-violin.mp3" TargetMode="External"/><Relationship Id="rId6" Type="http://schemas.openxmlformats.org/officeDocument/2006/relationships/audio" Target="file:///C:\Users\&#1078;&#1077;&#1085;&#1103;\Desktop\&#1087;&#1088;&#1077;&#1079;&#1077;&#1085;&#1090;&#1072;&#1094;&#1080;&#1103;%20&#1087;&#1086;%20&#1084;&#1091;&#1079;&#1099;&#1082;&#1077;\undulating-harp-gliss_zyb1rmh_.mp3" TargetMode="External"/><Relationship Id="rId11" Type="http://schemas.openxmlformats.org/officeDocument/2006/relationships/image" Target="../media/image8.jpeg"/><Relationship Id="rId5" Type="http://schemas.openxmlformats.org/officeDocument/2006/relationships/audio" Target="file:///C:\Users\&#1078;&#1077;&#1085;&#1103;\Desktop\&#1087;&#1088;&#1077;&#1079;&#1077;&#1085;&#1090;&#1072;&#1094;&#1080;&#1103;%20&#1087;&#1086;%20&#1084;&#1091;&#1079;&#1099;&#1082;&#1077;\z_uk-truba.mp3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audio" Target="file:///C:\Users\&#1078;&#1077;&#1085;&#1103;\Desktop\&#1087;&#1088;&#1077;&#1079;&#1077;&#1085;&#1090;&#1072;&#1094;&#1080;&#1103;%20&#1087;&#1086;%20&#1084;&#1091;&#1079;&#1099;&#1082;&#1077;\quenacho-flutes-signals_gksgnrvu1.mp3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4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f367858339d114afc115ac23a0598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167" y="0"/>
            <a:ext cx="968633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285728"/>
            <a:ext cx="57864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ПРЕЗЕНТАЦИЯ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музыке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На тему: Знакомство с          музыкальными инструментами.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Выполнила: Белинская И.Б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d951ebb3e3aa0d43b8c184db52165e3b704ee6cbebc079e95a6d73ba83072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2000240"/>
            <a:ext cx="3105635" cy="2071702"/>
          </a:xfrm>
          <a:prstGeom prst="rect">
            <a:avLst/>
          </a:prstGeom>
        </p:spPr>
      </p:pic>
      <p:pic>
        <p:nvPicPr>
          <p:cNvPr id="5" name="pesenka-medvedicy-kolybelnaya-dlya-um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715008" y="1714488"/>
            <a:ext cx="304800" cy="304800"/>
          </a:xfrm>
          <a:prstGeom prst="rect">
            <a:avLst/>
          </a:prstGeom>
        </p:spPr>
      </p:pic>
      <p:pic>
        <p:nvPicPr>
          <p:cNvPr id="6" name="Рисунок 5" descr="unnamed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2357430"/>
            <a:ext cx="2214554" cy="2214554"/>
          </a:xfrm>
          <a:prstGeom prst="rect">
            <a:avLst/>
          </a:prstGeom>
        </p:spPr>
      </p:pic>
      <p:pic>
        <p:nvPicPr>
          <p:cNvPr id="7" name="В. Шаинский - Ю. Энтин - Антошка (ringtone)_(Inkompmusic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0" y="2071678"/>
            <a:ext cx="304800" cy="304800"/>
          </a:xfrm>
          <a:prstGeom prst="rect">
            <a:avLst/>
          </a:prstGeom>
        </p:spPr>
      </p:pic>
      <p:pic>
        <p:nvPicPr>
          <p:cNvPr id="8" name="Рисунок 7" descr="Buratin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6182" y="2428868"/>
            <a:ext cx="2028517" cy="3554167"/>
          </a:xfrm>
          <a:prstGeom prst="rect">
            <a:avLst/>
          </a:prstGeom>
        </p:spPr>
      </p:pic>
      <p:pic>
        <p:nvPicPr>
          <p:cNvPr id="9" name="buratin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5857884" y="5715016"/>
            <a:ext cx="304800" cy="304800"/>
          </a:xfrm>
          <a:prstGeom prst="rect">
            <a:avLst/>
          </a:prstGeom>
        </p:spPr>
      </p:pic>
      <p:pic>
        <p:nvPicPr>
          <p:cNvPr id="10" name="Рисунок 9" descr="x0hciowhexnlvwyo01y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10" y="4857760"/>
            <a:ext cx="3047990" cy="1714494"/>
          </a:xfrm>
          <a:prstGeom prst="rect">
            <a:avLst/>
          </a:prstGeom>
        </p:spPr>
      </p:pic>
      <p:pic>
        <p:nvPicPr>
          <p:cNvPr id="11" name="eburashka-mf-eburashk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285720" y="4929198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14285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Давайте послушаем песенки и определим к какому ладу они относятся мажор или минор.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s12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72396" y="5450214"/>
            <a:ext cx="1277996" cy="109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4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50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1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1" y="-1"/>
            <a:ext cx="9578621" cy="696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4537701-stock-photo-musical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4285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ЗНАКОМСТВО  С  МУЗЫКОЙ  И  МУЗЫКАЛЬНЫМИ</a:t>
            </a:r>
          </a:p>
          <a:p>
            <a:r>
              <a:rPr lang="ru-RU" sz="20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                      ИНСТРУМЕНТАМИ</a:t>
            </a:r>
            <a:endParaRPr lang="ru-RU" sz="2000" b="1" dirty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1142984"/>
            <a:ext cx="7358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это вид искусства, с помощью которого мы можем передавать свое настроение и чувства.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это один из видов искусства, который состоит в умении подбирать звуки так, чтобы получилась мелодия, которую исполняют на специальных инструментах или поют.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583476794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928934"/>
            <a:ext cx="5072098" cy="392906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0"/>
            <a:ext cx="9715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14285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музыкальных инструментов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857232"/>
            <a:ext cx="628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Духовые музыкальные инструменты-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музыкальные инструменты с источником звука в которых является колеблющийся столб воздуха, находящийся в трубке инструмента.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Струнный музыкальный инструмент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все струнные инструменты передают колебания от одной или нескольких струн воздуху через свой корпус (или через звукосниматель в случае с электронными инструментами). Обычно они разделяются по технике « запуска»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колебаний в струне. Три наиболее распространенных техники – щипок, смычок и удар.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Ударные музыкальные инструменты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группа музыкальных инструментов, звук из которых извлекается ударом или тряской( покачиванием ) молоточков, колотушек, палочек и по звучавшему телу (мембране, металлу, дереву).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58e4c98668708e3f048bcb1c88dc6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988" y="0"/>
            <a:ext cx="9719988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ano-Music-PowerPoint-Background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2038" y="0"/>
            <a:ext cx="9306038" cy="6950447"/>
          </a:xfrm>
          <a:prstGeom prst="rect">
            <a:avLst/>
          </a:prstGeom>
        </p:spPr>
      </p:pic>
      <p:pic>
        <p:nvPicPr>
          <p:cNvPr id="8" name="Рисунок 7" descr="HTB15N9XoACWBuNjy0Faq6xUlXXaz.jpg_q5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8794" y="1142984"/>
            <a:ext cx="2786082" cy="2786082"/>
          </a:xfrm>
          <a:prstGeom prst="rect">
            <a:avLst/>
          </a:prstGeom>
        </p:spPr>
      </p:pic>
      <p:pic>
        <p:nvPicPr>
          <p:cNvPr id="13" name="Рисунок 12" descr="drumsticks-барабанчика-красные-2558151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286124"/>
            <a:ext cx="2214578" cy="2081704"/>
          </a:xfrm>
          <a:prstGeom prst="rect">
            <a:avLst/>
          </a:prstGeom>
        </p:spPr>
      </p:pic>
      <p:pic>
        <p:nvPicPr>
          <p:cNvPr id="15" name="ssm-102518-dad-on-the-viol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000496" y="3000372"/>
            <a:ext cx="304800" cy="304800"/>
          </a:xfrm>
          <a:prstGeom prst="rect">
            <a:avLst/>
          </a:prstGeom>
        </p:spPr>
      </p:pic>
      <p:pic>
        <p:nvPicPr>
          <p:cNvPr id="16" name="drob-barabannay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285720" y="3143248"/>
            <a:ext cx="304800" cy="304800"/>
          </a:xfrm>
          <a:prstGeom prst="rect">
            <a:avLst/>
          </a:prstGeom>
        </p:spPr>
      </p:pic>
      <p:pic>
        <p:nvPicPr>
          <p:cNvPr id="17" name="Рисунок 16" descr="i18006-7623633490202606777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9356" y="1142984"/>
            <a:ext cx="2714644" cy="2714644"/>
          </a:xfrm>
          <a:prstGeom prst="rect">
            <a:avLst/>
          </a:prstGeom>
        </p:spPr>
      </p:pic>
      <p:pic>
        <p:nvPicPr>
          <p:cNvPr id="18" name="acoustic-guitar_zjrsq7h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6143636" y="1285860"/>
            <a:ext cx="304800" cy="304800"/>
          </a:xfrm>
          <a:prstGeom prst="rect">
            <a:avLst/>
          </a:prstGeom>
        </p:spPr>
      </p:pic>
      <p:pic>
        <p:nvPicPr>
          <p:cNvPr id="19" name="Рисунок 18" descr="music-308783__4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10" y="5429256"/>
            <a:ext cx="2857488" cy="1428744"/>
          </a:xfrm>
          <a:prstGeom prst="rect">
            <a:avLst/>
          </a:prstGeom>
        </p:spPr>
      </p:pic>
      <p:pic>
        <p:nvPicPr>
          <p:cNvPr id="20" name="quenacho-flutes-signals_gksgnrvu1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142844" y="6553200"/>
            <a:ext cx="304800" cy="304800"/>
          </a:xfrm>
          <a:prstGeom prst="rect">
            <a:avLst/>
          </a:prstGeom>
        </p:spPr>
      </p:pic>
      <p:pic>
        <p:nvPicPr>
          <p:cNvPr id="21" name="Рисунок 20" descr="932_jbtr-440l_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8224860">
            <a:off x="3887553" y="3521803"/>
            <a:ext cx="2514896" cy="1072643"/>
          </a:xfrm>
          <a:prstGeom prst="rect">
            <a:avLst/>
          </a:prstGeom>
        </p:spPr>
      </p:pic>
      <p:pic>
        <p:nvPicPr>
          <p:cNvPr id="22" name="z_uk-truba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/>
          <a:stretch>
            <a:fillRect/>
          </a:stretch>
        </p:blipFill>
        <p:spPr>
          <a:xfrm>
            <a:off x="4714876" y="4929198"/>
            <a:ext cx="304800" cy="304800"/>
          </a:xfrm>
          <a:prstGeom prst="rect">
            <a:avLst/>
          </a:prstGeom>
        </p:spPr>
      </p:pic>
      <p:pic>
        <p:nvPicPr>
          <p:cNvPr id="23" name="Рисунок 22" descr="430414_42067590-9f3c-4492-95a7-88601a73102d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72232" y="4429132"/>
            <a:ext cx="2571768" cy="2428868"/>
          </a:xfrm>
          <a:prstGeom prst="rect">
            <a:avLst/>
          </a:prstGeom>
        </p:spPr>
      </p:pic>
      <p:pic>
        <p:nvPicPr>
          <p:cNvPr id="24" name="undulating-harp-gliss_zyb1rmh_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8"/>
          <a:stretch>
            <a:fillRect/>
          </a:stretch>
        </p:blipFill>
        <p:spPr>
          <a:xfrm>
            <a:off x="6643702" y="6553200"/>
            <a:ext cx="304800" cy="304800"/>
          </a:xfrm>
          <a:prstGeom prst="rect">
            <a:avLst/>
          </a:prstGeom>
        </p:spPr>
      </p:pic>
      <p:pic>
        <p:nvPicPr>
          <p:cNvPr id="25" name="Рисунок 24" descr="unnamed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142908" y="0"/>
            <a:ext cx="2071702" cy="2071702"/>
          </a:xfrm>
          <a:prstGeom prst="rect">
            <a:avLst/>
          </a:prstGeom>
        </p:spPr>
      </p:pic>
      <p:pic>
        <p:nvPicPr>
          <p:cNvPr id="26" name="do-re-mi-fa-sol-lja-si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8"/>
          <a:stretch>
            <a:fillRect/>
          </a:stretch>
        </p:blipFill>
        <p:spPr>
          <a:xfrm>
            <a:off x="0" y="1643050"/>
            <a:ext cx="304800" cy="304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00232" y="142852"/>
            <a:ext cx="714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Знакомство  с  музыкальными            инструментами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48" y="307181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Барабан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868" y="12858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Скрипка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6578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Гитара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3702" y="400050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Арфа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3108" y="50006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Флейта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29190" y="228599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Труба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207167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Фортепиано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96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76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19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192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509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1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76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2246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0"/>
            <a:ext cx="101788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(Убери лишний инструмент)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18006-76236334902026067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85926"/>
            <a:ext cx="2214558" cy="2214558"/>
          </a:xfrm>
          <a:prstGeom prst="rect">
            <a:avLst/>
          </a:prstGeom>
        </p:spPr>
      </p:pic>
      <p:pic>
        <p:nvPicPr>
          <p:cNvPr id="10" name="Рисунок 9" descr="HTB15N9XoACWBuNjy0Faq6xUlXXaz.jpg_q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47386">
            <a:off x="500034" y="2214554"/>
            <a:ext cx="2357430" cy="2357430"/>
          </a:xfrm>
          <a:prstGeom prst="rect">
            <a:avLst/>
          </a:prstGeom>
        </p:spPr>
      </p:pic>
      <p:pic>
        <p:nvPicPr>
          <p:cNvPr id="11" name="Рисунок 10" descr="drumsticks-барабанчика-красные-255815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143248"/>
            <a:ext cx="2131174" cy="2003304"/>
          </a:xfrm>
          <a:prstGeom prst="rect">
            <a:avLst/>
          </a:prstGeom>
        </p:spPr>
      </p:pic>
      <p:pic>
        <p:nvPicPr>
          <p:cNvPr id="12" name="Рисунок 11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643314"/>
            <a:ext cx="2428868" cy="2428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43174" y="157161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Струнные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2246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426" y="0"/>
            <a:ext cx="101788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78579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Убери лишний инструмент  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1500174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Ударные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32_jbtr-440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17252">
            <a:off x="383178" y="2438361"/>
            <a:ext cx="2601146" cy="1037207"/>
          </a:xfrm>
          <a:prstGeom prst="rect">
            <a:avLst/>
          </a:prstGeom>
        </p:spPr>
      </p:pic>
      <p:pic>
        <p:nvPicPr>
          <p:cNvPr id="9" name="Рисунок 8" descr="drumsticks-барабанчика-красные-255815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857496"/>
            <a:ext cx="2299063" cy="2357454"/>
          </a:xfrm>
          <a:prstGeom prst="rect">
            <a:avLst/>
          </a:prstGeom>
        </p:spPr>
      </p:pic>
      <p:pic>
        <p:nvPicPr>
          <p:cNvPr id="10" name="Рисунок 9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214554"/>
            <a:ext cx="2714644" cy="2714644"/>
          </a:xfrm>
          <a:prstGeom prst="rect">
            <a:avLst/>
          </a:prstGeom>
        </p:spPr>
      </p:pic>
      <p:pic>
        <p:nvPicPr>
          <p:cNvPr id="11" name="Рисунок 10" descr="music-308783__4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500570"/>
            <a:ext cx="2571768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2246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401" y="0"/>
            <a:ext cx="99668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78579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Убери лишний инструмент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142873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Духовые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32_jbtr-440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76030">
            <a:off x="4956645" y="1974426"/>
            <a:ext cx="2748517" cy="1095971"/>
          </a:xfrm>
          <a:prstGeom prst="rect">
            <a:avLst/>
          </a:prstGeom>
        </p:spPr>
      </p:pic>
      <p:pic>
        <p:nvPicPr>
          <p:cNvPr id="8" name="Рисунок 7" descr="430414_42067590-9f3c-4492-95a7-88601a73102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500438"/>
            <a:ext cx="2571744" cy="2571744"/>
          </a:xfrm>
          <a:prstGeom prst="rect">
            <a:avLst/>
          </a:prstGeom>
        </p:spPr>
      </p:pic>
      <p:pic>
        <p:nvPicPr>
          <p:cNvPr id="9" name="Рисунок 8" descr="music-308783__4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2285976"/>
            <a:ext cx="2571768" cy="1285884"/>
          </a:xfrm>
          <a:prstGeom prst="rect">
            <a:avLst/>
          </a:prstGeom>
        </p:spPr>
      </p:pic>
      <p:pic>
        <p:nvPicPr>
          <p:cNvPr id="10" name="Рисунок 9" descr="drumsticks-барабанчика-красные-255815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3429000"/>
            <a:ext cx="2438400" cy="2292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9297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Какая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бывает музыка по характеру?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571612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Музыка рассказывает нам 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своем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содержании, но только не словами, а звуками - тихими, ласковыми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или громкими, напряженными. Она может звучать быстро, весело, звонко или спокойно,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медленно, неторопливо; быть отрывистой или плавной; звучать высоко, светло или темно, низко, напряженно.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3214686"/>
            <a:ext cx="8858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Проявление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творческого отношения к музыке. Слушая ее, ребенок по-своему представляет художественный образ, передавая его в пении, игре, танце. Например, каждый ищет выразительные движения, характерные для бодро марширующих пионеров, тяжело ступающего медведя, подвижных зайчиков и т. д. Знакомые танцевальные движения применяются в новых комбинациях и вариантах.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 развитием общей музыкальности у ребят появляется эмоциональное отношение к музыке, совершенствуется слух, рождается творческое воображение. Переживания детей приобретают своеобразную эстетическую окрашенность.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4285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Лады в музыке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Мажор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– это радостное созвучие, радостная гамма , радостные тональности. Буквально «мажор» переводится как « большой» (все мажорные аккорды имеют в основе интервал « большая терция»).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2285992"/>
            <a:ext cx="42148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Минор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это грустное звучание, грустная тональность. Минор переводится как « малый» 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8e31d7aaff94124bc58a235f74d525a.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3071810" cy="3071810"/>
          </a:xfrm>
          <a:prstGeom prst="rect">
            <a:avLst/>
          </a:prstGeom>
        </p:spPr>
      </p:pic>
      <p:pic>
        <p:nvPicPr>
          <p:cNvPr id="8" name="Рисунок 7" descr="s120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786190"/>
            <a:ext cx="3455787" cy="3071810"/>
          </a:xfrm>
          <a:prstGeom prst="rect">
            <a:avLst/>
          </a:prstGeom>
        </p:spPr>
      </p:pic>
      <p:pic>
        <p:nvPicPr>
          <p:cNvPr id="11" name="Рисунок 10" descr="hello_html_bfe97a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785794"/>
            <a:ext cx="757111" cy="960949"/>
          </a:xfrm>
          <a:prstGeom prst="rect">
            <a:avLst/>
          </a:prstGeom>
        </p:spPr>
      </p:pic>
      <p:pic>
        <p:nvPicPr>
          <p:cNvPr id="12" name="Рисунок 11" descr="hello_html_1708ef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45635">
            <a:off x="547260" y="-87736"/>
            <a:ext cx="1252023" cy="1489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340</Words>
  <Application>Microsoft Office PowerPoint</Application>
  <PresentationFormat>Экран (4:3)</PresentationFormat>
  <Paragraphs>37</Paragraphs>
  <Slides>11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женя</cp:lastModifiedBy>
  <cp:revision>45</cp:revision>
  <dcterms:created xsi:type="dcterms:W3CDTF">2020-04-25T16:31:33Z</dcterms:created>
  <dcterms:modified xsi:type="dcterms:W3CDTF">2020-04-25T21:18:37Z</dcterms:modified>
</cp:coreProperties>
</file>