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1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72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1B"/>
    <a:srgbClr val="96A10B"/>
    <a:srgbClr val="F52F50"/>
    <a:srgbClr val="ED9DCD"/>
    <a:srgbClr val="DBF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6F2F35-BD63-40FA-BDE1-372F4FF7E708}" type="datetimeFigureOut">
              <a:rPr lang="ru-RU" smtClean="0"/>
              <a:pPr/>
              <a:t>14.11.2022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D23B36-99B1-4C8D-8374-CC314F5138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980728"/>
            <a:ext cx="4752528" cy="38164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52F50"/>
                </a:solidFill>
              </a:rPr>
              <a:t>Фольклор в познавательном и речевом развитии детей дошкольного возраста</a:t>
            </a:r>
            <a:endParaRPr lang="ru-RU" sz="4000" dirty="0">
              <a:solidFill>
                <a:srgbClr val="F52F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Необходимо, чтобы работа с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ограничивалась только стенами детского сада. Она должна носить систематический характер. Только тогда она приносит и положительные образовательные результаты в развитии словаря ребенка и положительные эмоции.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2952328" cy="2448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7904" y="23488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с пословицами и поговорками постепенно усложняется от понимания значения выражения до составления рассказа  по нему, рисунка.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80095"/>
            <a:ext cx="3384376" cy="2125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4608512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50" y="3429000"/>
            <a:ext cx="4204565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755576" y="764704"/>
            <a:ext cx="7632848" cy="302433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Актуальной задачей речевого развития в старшем дошкольном возрасте является и выработка дикции. Известно, что у детей еще не достаточно координировано и четко работают органы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двигательного аппарата. Некоторым детям присущи излишняя торопливость, нечеткое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выговаривание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слов, "проглатывание" окончаний. Наблюдается и другая крайность: излишне замедленная, растянутая манера произношения слов. Специальные упражнения , например, произношение скороговорок , помогают преодолевать детям такие трудности, совершенствуют их дикцию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2700"/>
            <a:ext cx="4824536" cy="276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37170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***</a:t>
            </a:r>
          </a:p>
          <a:p>
            <a:r>
              <a:rPr lang="ru-RU" dirty="0" err="1" smtClean="0"/>
              <a:t>Жа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жа</a:t>
            </a:r>
            <a:r>
              <a:rPr lang="ru-RU" dirty="0"/>
              <a:t> — </a:t>
            </a:r>
            <a:r>
              <a:rPr lang="ru-RU" dirty="0" err="1"/>
              <a:t>жа</a:t>
            </a:r>
            <a:r>
              <a:rPr lang="ru-RU" dirty="0"/>
              <a:t> – залетели два чижа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Жа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жа</a:t>
            </a:r>
            <a:r>
              <a:rPr lang="ru-RU" dirty="0"/>
              <a:t> — </a:t>
            </a:r>
            <a:r>
              <a:rPr lang="ru-RU" dirty="0" err="1"/>
              <a:t>жа</a:t>
            </a:r>
            <a:r>
              <a:rPr lang="ru-RU" dirty="0"/>
              <a:t> – мы видели ежа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Жа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жа</a:t>
            </a:r>
            <a:r>
              <a:rPr lang="ru-RU" dirty="0"/>
              <a:t> — </a:t>
            </a:r>
            <a:r>
              <a:rPr lang="ru-RU" dirty="0" err="1"/>
              <a:t>жа</a:t>
            </a:r>
            <a:r>
              <a:rPr lang="ru-RU" dirty="0"/>
              <a:t> – есть иголки у ежа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Жа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жа</a:t>
            </a:r>
            <a:r>
              <a:rPr lang="ru-RU" dirty="0"/>
              <a:t> — </a:t>
            </a:r>
            <a:r>
              <a:rPr lang="ru-RU" dirty="0" err="1"/>
              <a:t>жа</a:t>
            </a:r>
            <a:r>
              <a:rPr lang="ru-RU" dirty="0"/>
              <a:t> – поймали мы </a:t>
            </a:r>
            <a:r>
              <a:rPr lang="ru-RU" dirty="0" smtClean="0"/>
              <a:t>ежа.</a:t>
            </a:r>
          </a:p>
          <a:p>
            <a:r>
              <a:rPr lang="ru-RU" dirty="0" err="1" smtClean="0"/>
              <a:t>Жа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жа</a:t>
            </a:r>
            <a:r>
              <a:rPr lang="ru-RU" dirty="0"/>
              <a:t> — </a:t>
            </a:r>
            <a:r>
              <a:rPr lang="ru-RU" dirty="0" err="1"/>
              <a:t>жа</a:t>
            </a:r>
            <a:r>
              <a:rPr lang="ru-RU" dirty="0"/>
              <a:t> – принесли домой </a:t>
            </a:r>
            <a:r>
              <a:rPr lang="ru-RU" dirty="0" smtClean="0"/>
              <a:t>ежа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623283"/>
            <a:ext cx="377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***</a:t>
            </a:r>
          </a:p>
          <a:p>
            <a:r>
              <a:rPr lang="ru-RU" dirty="0" smtClean="0"/>
              <a:t> </a:t>
            </a:r>
            <a:r>
              <a:rPr lang="ru-RU" dirty="0"/>
              <a:t>Гуси, гуси! — Га-га-га</a:t>
            </a:r>
            <a:r>
              <a:rPr lang="ru-RU" dirty="0" smtClean="0"/>
              <a:t>!</a:t>
            </a:r>
          </a:p>
          <a:p>
            <a:r>
              <a:rPr lang="ru-RU" dirty="0" smtClean="0"/>
              <a:t>Есть </a:t>
            </a:r>
            <a:r>
              <a:rPr lang="ru-RU" dirty="0"/>
              <a:t>хотите? — Да-да-да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807949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Та-та-та-та, мы увидели кота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Ка-ка-ка-ка, котик хочет молока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Ды-ды-ды-ды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 налью ему воды.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Га-га-га-гай , подожди не убегай.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83671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Тренировка фонематического слуха и язычка.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12" y="3429000"/>
            <a:ext cx="3779912" cy="269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1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02565" y="2276872"/>
            <a:ext cx="7538869" cy="7109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Народные и обрядовые праздники , такие как масленица, коляда, не только позволят нам сделать процесс воспитания более разнообразным, интересным и радостным, но и помогут разбудить детскую фантазию и творческую инициативу, а так же стать прекрасным средством, стимулирующим активное восприятие речи и порождающее самостоятельную речевую деятельность.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2736304" cy="2232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352839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132856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Речь детей становится внятной, понятной;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Дети</a:t>
            </a: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могут</a:t>
            </a: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составлять</a:t>
            </a: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несложные</a:t>
            </a: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предложения,</a:t>
            </a: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заучивать короткие песенки, </a:t>
            </a:r>
            <a:r>
              <a:rPr lang="ru-RU" sz="2800" dirty="0" err="1">
                <a:solidFill>
                  <a:prstClr val="black"/>
                </a:solidFill>
                <a:latin typeface="Arial" charset="0"/>
                <a:cs typeface="Arial" charset="0"/>
              </a:rPr>
              <a:t>потешки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;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Обогащается словарь детей;</a:t>
            </a:r>
          </a:p>
          <a:p>
            <a:pPr marL="514350" lvl="0" indent="-514350"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Развивается артикуляционный аппарат, фонематический слух.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4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F52F50"/>
                </a:solidFill>
              </a:rPr>
              <a:t>Фольклор - это</a:t>
            </a:r>
            <a:endParaRPr lang="ru-RU" dirty="0">
              <a:solidFill>
                <a:srgbClr val="F52F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11760" y="1844824"/>
            <a:ext cx="5760640" cy="44797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folk+lore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"народная мудрость") — устное народное творчество, собранное из народных традиций, легенд и народных верований, выраженное в пословицах, сказках и песнях, передаваемых из поколения в поколение.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-Мы знакомимся с произведениями русского фольклора ещё в самом раннем детстве. Это — русские народные сказки, загадки, пословицы, поговорки частушки, колядки,  колыбельные, обрядовые народные  праздники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8" y="-37028"/>
            <a:ext cx="9144000" cy="6981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74168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Исследования психологов и практиков показывают что:</a:t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устное народное творчество (народные  песенки, 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потешки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 </a:t>
            </a:r>
            <a:r>
              <a:rPr kumimoji="0" 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пестушки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 представляют   собой прекрасный речевой материал,  который  можно  использовать, как в непосредственно-образовательной деятельности, так и в совместной деятельности   детей  младшего возраста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.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164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52F5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F52F50"/>
                </a:solidFill>
                <a:latin typeface="Times New Roman" pitchFamily="18" charset="0"/>
                <a:cs typeface="Times New Roman" pitchFamily="18" charset="0"/>
              </a:rPr>
              <a:t>их помощью можно развивать: 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1560" y="4408729"/>
            <a:ext cx="1951938" cy="1446856"/>
          </a:xfrm>
          <a:prstGeom prst="ellipse">
            <a:avLst/>
          </a:prstGeom>
          <a:solidFill>
            <a:srgbClr val="ED9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r>
              <a:rPr lang="ru-RU" sz="2000" kern="0" dirty="0" smtClean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Фонемати</a:t>
            </a:r>
            <a:r>
              <a:rPr lang="en-US" sz="2000" kern="0" dirty="0" smtClean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kern="0" dirty="0" smtClean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ческий </a:t>
            </a:r>
            <a:r>
              <a:rPr lang="ru-RU" sz="2000" kern="0" dirty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слух</a:t>
            </a:r>
          </a:p>
        </p:txBody>
      </p:sp>
      <p:sp>
        <p:nvSpPr>
          <p:cNvPr id="12" name="Овал 11"/>
          <p:cNvSpPr/>
          <p:nvPr/>
        </p:nvSpPr>
        <p:spPr>
          <a:xfrm>
            <a:off x="2563499" y="4437112"/>
            <a:ext cx="2000214" cy="1446856"/>
          </a:xfrm>
          <a:prstGeom prst="ellipse">
            <a:avLst/>
          </a:prstGeom>
          <a:solidFill>
            <a:srgbClr val="ED9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defRPr/>
            </a:pPr>
            <a:r>
              <a:rPr lang="ru-RU" sz="2000" kern="0" dirty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Обогащать словарь</a:t>
            </a:r>
          </a:p>
        </p:txBody>
      </p:sp>
      <p:sp>
        <p:nvSpPr>
          <p:cNvPr id="13" name="Овал 12"/>
          <p:cNvSpPr/>
          <p:nvPr/>
        </p:nvSpPr>
        <p:spPr>
          <a:xfrm>
            <a:off x="4563712" y="4437112"/>
            <a:ext cx="1844777" cy="1446856"/>
          </a:xfrm>
          <a:prstGeom prst="ellipse">
            <a:avLst/>
          </a:prstGeom>
          <a:solidFill>
            <a:srgbClr val="ED9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kern="0" dirty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Звуковую  культуру речи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6408489" y="4437112"/>
            <a:ext cx="1944217" cy="1446856"/>
          </a:xfrm>
          <a:prstGeom prst="ellipse">
            <a:avLst/>
          </a:prstGeom>
          <a:solidFill>
            <a:srgbClr val="ED9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kern="0" dirty="0" err="1" smtClean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Граммати</a:t>
            </a:r>
            <a:r>
              <a:rPr lang="en-US" sz="2000" kern="0" dirty="0" smtClean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kern="0" dirty="0" err="1" smtClean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ческий</a:t>
            </a:r>
            <a:r>
              <a:rPr lang="ru-RU" sz="2000" kern="0" dirty="0" smtClean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строй речи</a:t>
            </a:r>
          </a:p>
        </p:txBody>
      </p:sp>
      <p:sp>
        <p:nvSpPr>
          <p:cNvPr id="17" name="Стрелка вниз 16"/>
          <p:cNvSpPr/>
          <p:nvPr/>
        </p:nvSpPr>
        <p:spPr>
          <a:xfrm rot="2791290">
            <a:off x="2887074" y="3425936"/>
            <a:ext cx="203777" cy="979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439021" flipH="1">
            <a:off x="3786310" y="3679211"/>
            <a:ext cx="213456" cy="631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0515908">
            <a:off x="4920402" y="3648185"/>
            <a:ext cx="224746" cy="701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270446">
            <a:off x="6064602" y="3464372"/>
            <a:ext cx="189440" cy="903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305068"/>
            <a:ext cx="49320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Фольклорные жанры.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Колыбельная песня.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Пестушка.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Потешка.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Прибаутка.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Пословицы и поговорки.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6. Игра.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7. Закличка.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8. Считалка.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9. Скороговорка.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10.Загадка.</a:t>
            </a:r>
            <a:b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11. Дразнилка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63688" y="764704"/>
            <a:ext cx="6120680" cy="5760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Колыбельные песни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827584" y="1340768"/>
            <a:ext cx="756084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Колыбельные песни, по мнению народа – спутник детства. Они на ряду с другими жанрами заключают в себе могучую силу, позволяющую развивать речь детей дошкольного возраста. Колыбельные песни обогащают словарь детей за счет того, что содержат широкий круг сведений об окружающем мире, прежде всего о тех предметах, которые близки опыту людей и привлекают своим внешним видом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83868" y="2826885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Баю-баю-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баюшок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defRPr/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Ляжет дочка на пушок,</a:t>
            </a:r>
          </a:p>
          <a:p>
            <a:pPr lvl="0">
              <a:defRPr/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пуховую кровать</a:t>
            </a:r>
          </a:p>
          <a:p>
            <a:pPr lvl="0">
              <a:defRPr/>
            </a:pP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Будет дочка крепко спать</a:t>
            </a:r>
            <a:r>
              <a:rPr lang="ru-RU" i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68960"/>
            <a:ext cx="2664296" cy="3024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2088" y="5301208"/>
            <a:ext cx="284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Баю-баю-баю-бай,</a:t>
            </a:r>
          </a:p>
          <a:p>
            <a:r>
              <a:rPr lang="ru-RU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Спи , котёнок , засыпай</a:t>
            </a:r>
            <a:endParaRPr lang="ru-RU" b="0" i="1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1" y="2826885"/>
            <a:ext cx="2160241" cy="240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86858" y="614325"/>
            <a:ext cx="7776864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Народные песенки,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также представляют собой прекрасный речевой материал, который можно использовать на занятиях по развитию речи детей дошкольного возраста.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9038" y="4581128"/>
            <a:ext cx="2964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– ложка,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– чашка.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чашке – гречневая кашка</a:t>
            </a: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Ложка в кашке побывала – 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Кашки гречневой не стало</a:t>
            </a:r>
            <a:r>
              <a:rPr lang="ru-RU" sz="16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924944"/>
            <a:ext cx="2790564" cy="2905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747" y="213344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Пестушки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123761"/>
            <a:ext cx="3344358" cy="304698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Дождик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дождик!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Лейся пуще!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Пусть растёт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Пшеница гуще!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Лейся, лейся,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река!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Будет белая мука!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Дождик-дождик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 лить,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Малых детушек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Мочить!</a:t>
            </a:r>
            <a:endParaRPr lang="ru-RU" sz="16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34" y="3764481"/>
            <a:ext cx="2518753" cy="14062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136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Заклички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71600" y="70408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помогают при подготовке ко сну, и во время одевания на прогулку, и во время умывания.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827584" y="1484784"/>
            <a:ext cx="7560840" cy="1652931"/>
          </a:xfrm>
        </p:spPr>
        <p:txBody>
          <a:bodyPr numCol="2">
            <a:normAutofit fontScale="77500" lnSpcReduction="20000"/>
          </a:bodyPr>
          <a:lstStyle/>
          <a:p>
            <a:pPr marL="0" indent="0" algn="ctr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Мыло будет пениться, грязь куда-то денется!</a:t>
            </a:r>
          </a:p>
          <a:p>
            <a:pPr marL="0" indent="0" algn="ctr">
              <a:buNone/>
            </a:pPr>
            <a:endParaRPr lang="ru-RU" sz="2100" dirty="0"/>
          </a:p>
          <a:p>
            <a:pPr marL="0" indent="0" algn="ct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Буль-буль-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буль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журчит водица, все ребята любят мыться!</a:t>
            </a:r>
          </a:p>
          <a:p>
            <a:pPr lvl="8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2"/>
            <a:ext cx="3024336" cy="2969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2859782" cy="29911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3648" y="162880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52F50"/>
                </a:solidFill>
                <a:latin typeface="Times New Roman" pitchFamily="18" charset="0"/>
                <a:cs typeface="Times New Roman" pitchFamily="18" charset="0"/>
              </a:rPr>
              <a:t>Учим умываться создавая у детей положительные эмоции.</a:t>
            </a:r>
            <a:endParaRPr lang="ru-RU" b="1" i="1" dirty="0">
              <a:solidFill>
                <a:srgbClr val="F52F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14352"/>
            <a:ext cx="6480720" cy="116205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A5A51B"/>
                </a:solidFill>
              </a:rPr>
              <a:t>На улице мы с помощью </a:t>
            </a:r>
            <a:r>
              <a:rPr lang="ru-RU" sz="2000" b="1" i="1" dirty="0" err="1" smtClean="0">
                <a:solidFill>
                  <a:srgbClr val="A5A51B"/>
                </a:solidFill>
              </a:rPr>
              <a:t>потешек</a:t>
            </a:r>
            <a:r>
              <a:rPr lang="ru-RU" sz="2000" b="1" i="1" dirty="0" smtClean="0">
                <a:solidFill>
                  <a:srgbClr val="A5A51B"/>
                </a:solidFill>
              </a:rPr>
              <a:t> изучаем с детьми окружающий мир и его явления: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3744416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8117"/>
            <a:ext cx="2664296" cy="3600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147680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осень, вот и осень!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 красиво стало.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Листопад как салют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рябинка ала!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 листочками грибок —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Подставляй свой кузовок!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4783460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Листопад</a:t>
            </a:r>
            <a:r>
              <a:rPr lang="ru-RU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, листопад,</a:t>
            </a:r>
          </a:p>
          <a:p>
            <a:pPr fontAlgn="base"/>
            <a:r>
              <a:rPr lang="ru-RU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Не кружи ты не впопад,</a:t>
            </a:r>
          </a:p>
          <a:p>
            <a:pPr fontAlgn="base"/>
            <a:r>
              <a:rPr lang="ru-RU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 деткой мы гулять идём,</a:t>
            </a:r>
          </a:p>
          <a:p>
            <a:pPr fontAlgn="base"/>
            <a:r>
              <a:rPr lang="ru-RU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Все листочки соберём!</a:t>
            </a:r>
            <a:endParaRPr lang="ru-RU" b="1" i="0" dirty="0">
              <a:solidFill>
                <a:srgbClr val="2222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4" y="2924944"/>
            <a:ext cx="4533023" cy="3279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40968"/>
            <a:ext cx="2460062" cy="29227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2976" y="980728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Звуковая культура речи это не только правильное звукопроизношение, но и умение регулировать темп, громкость, дыхание. Следовательно, целесообразно обращение к таким жанрам фольклора, как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заклички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колыбельные, скороговорки.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654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Фольклор в познавательном и речевом развитии детей дошкольного возраста</vt:lpstr>
      <vt:lpstr>                 Фольклор - это</vt:lpstr>
      <vt:lpstr>Презентация PowerPoint</vt:lpstr>
      <vt:lpstr>Презентация PowerPoint</vt:lpstr>
      <vt:lpstr>         Колыбельные песни</vt:lpstr>
      <vt:lpstr>Народные песенки, потешки, пестушки, заклички также представляют собой прекрасный речевой материал, который можно использовать на занятиях по развитию речи детей дошкольного возраста. </vt:lpstr>
      <vt:lpstr>Потешки помогают при подготовке ко сну, и во время одевания на прогулку, и во время умывания. </vt:lpstr>
      <vt:lpstr>На улице мы с помощью потешек изучаем с детьми окружающий мир и его явления: </vt:lpstr>
      <vt:lpstr>Презентация PowerPoint</vt:lpstr>
      <vt:lpstr>  Необходимо, чтобы работа с потешками не ограничивалась только стенами детского сада. Она должна носить систематический характер. Только тогда она приносит и положительные образовательные результаты в развитии словаря ребенка и положительные эмоции.  </vt:lpstr>
      <vt:lpstr>Презентация PowerPoint</vt:lpstr>
      <vt:lpstr>Презентация PowerPoint</vt:lpstr>
      <vt:lpstr>Презентация PowerPoint</vt:lpstr>
      <vt:lpstr>Народные и обрядовые праздники , такие как масленица, коляда, не только позволят нам сделать процесс воспитания более разнообразным, интересным и радостным, но и помогут разбудить детскую фантазию и творческую инициативу, а так же стать прекрасным средством, стимулирующим активное восприятие речи и порождающее самостоятельную речевую деятельность.</vt:lpstr>
      <vt:lpstr>Вывод: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 как средство развития речи детей дошкольного возраста</dc:title>
  <dc:creator>Надежда</dc:creator>
  <cp:lastModifiedBy>Инна</cp:lastModifiedBy>
  <cp:revision>47</cp:revision>
  <dcterms:created xsi:type="dcterms:W3CDTF">2020-12-20T14:46:11Z</dcterms:created>
  <dcterms:modified xsi:type="dcterms:W3CDTF">2022-11-14T12:03:28Z</dcterms:modified>
</cp:coreProperties>
</file>