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"/>
  </p:notesMasterIdLst>
  <p:sldIdLst>
    <p:sldId id="271" r:id="rId2"/>
    <p:sldId id="257" r:id="rId3"/>
    <p:sldId id="280" r:id="rId4"/>
    <p:sldId id="273" r:id="rId5"/>
    <p:sldId id="274" r:id="rId6"/>
    <p:sldId id="277" r:id="rId7"/>
    <p:sldId id="275" r:id="rId8"/>
    <p:sldId id="258" r:id="rId9"/>
    <p:sldId id="261" r:id="rId10"/>
    <p:sldId id="276" r:id="rId11"/>
    <p:sldId id="263" r:id="rId12"/>
    <p:sldId id="278" r:id="rId13"/>
    <p:sldId id="262" r:id="rId14"/>
    <p:sldId id="264" r:id="rId15"/>
    <p:sldId id="265" r:id="rId16"/>
    <p:sldId id="267" r:id="rId17"/>
    <p:sldId id="269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26" autoAdjust="0"/>
    <p:restoredTop sz="94660"/>
  </p:normalViewPr>
  <p:slideViewPr>
    <p:cSldViewPr>
      <p:cViewPr varScale="1">
        <p:scale>
          <a:sx n="63" d="100"/>
          <a:sy n="63" d="100"/>
        </p:scale>
        <p:origin x="1406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220273-3146-4F53-8240-37A496E97F73}" type="datetimeFigureOut">
              <a:rPr lang="ru-RU" smtClean="0"/>
              <a:t>27.03.2024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C56E88-F1DA-44D4-A718-3EB2563B11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83004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C56E88-F1DA-44D4-A718-3EB2563B117B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5111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27.03.2024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27.03.2024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27.03.2024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27.03.2024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g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g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10" Type="http://schemas.openxmlformats.org/officeDocument/2006/relationships/image" Target="../media/image29.jpeg"/><Relationship Id="rId4" Type="http://schemas.openxmlformats.org/officeDocument/2006/relationships/image" Target="../media/image23.jpeg"/><Relationship Id="rId9" Type="http://schemas.openxmlformats.org/officeDocument/2006/relationships/image" Target="../media/image2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94A9A9D-F339-4225-AC02-358CCA435641}"/>
              </a:ext>
            </a:extLst>
          </p:cNvPr>
          <p:cNvSpPr/>
          <p:nvPr/>
        </p:nvSpPr>
        <p:spPr>
          <a:xfrm>
            <a:off x="1195755" y="122799"/>
            <a:ext cx="6729045" cy="7063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>
              <a:lnSpc>
                <a:spcPct val="95000"/>
              </a:lnSpc>
            </a:pP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Республиканский семинар</a:t>
            </a:r>
          </a:p>
          <a:p>
            <a:pPr algn="ctr" defTabSz="914400">
              <a:lnSpc>
                <a:spcPct val="95000"/>
              </a:lnSpc>
            </a:pP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«Финансовая грамотность детей и молодежи </a:t>
            </a:r>
          </a:p>
          <a:p>
            <a:pPr algn="ctr" defTabSz="914400">
              <a:lnSpc>
                <a:spcPct val="95000"/>
              </a:lnSpc>
            </a:pP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 актуальная задача современного образования»</a:t>
            </a:r>
          </a:p>
        </p:txBody>
      </p:sp>
      <p:pic>
        <p:nvPicPr>
          <p:cNvPr id="4" name="Picture 8" descr="Крымский республиканский институт постдипломного педагогического  образования (КРИППО) – Симферополь | Повышение квалификации – Симферополь,  Крым | Единая справочная">
            <a:extLst>
              <a:ext uri="{FF2B5EF4-FFF2-40B4-BE49-F238E27FC236}">
                <a16:creationId xmlns:a16="http://schemas.microsoft.com/office/drawing/2014/main" id="{7E9444F5-CDAA-4E3B-B5B1-1CF8C61E39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549" y="304451"/>
            <a:ext cx="1163857" cy="815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5B93B15-446F-4276-96A3-4DB6F9D7FE81}"/>
              </a:ext>
            </a:extLst>
          </p:cNvPr>
          <p:cNvSpPr/>
          <p:nvPr/>
        </p:nvSpPr>
        <p:spPr>
          <a:xfrm>
            <a:off x="71513" y="-5075"/>
            <a:ext cx="1557179" cy="4374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ru-RU" sz="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ГБОУ ДПО РК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3B18C6C-0683-4847-8AA7-EF5177FB110E}"/>
              </a:ext>
            </a:extLst>
          </p:cNvPr>
          <p:cNvSpPr/>
          <p:nvPr/>
        </p:nvSpPr>
        <p:spPr>
          <a:xfrm>
            <a:off x="467646" y="1128557"/>
            <a:ext cx="764915" cy="2059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ru-RU" sz="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КРИППО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704724E-8364-4052-9464-41375528855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111" t="9251" r="14976" b="19702"/>
          <a:stretch/>
        </p:blipFill>
        <p:spPr>
          <a:xfrm>
            <a:off x="7576839" y="122799"/>
            <a:ext cx="1472203" cy="1231081"/>
          </a:xfrm>
          <a:prstGeom prst="rect">
            <a:avLst/>
          </a:prstGeom>
        </p:spPr>
      </p:pic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3C83CDB-3833-4655-AE87-5EAFB80B4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85221" y="6370076"/>
            <a:ext cx="2458617" cy="365125"/>
          </a:xfrm>
        </p:spPr>
        <p:txBody>
          <a:bodyPr/>
          <a:lstStyle/>
          <a:p>
            <a:r>
              <a:rPr lang="ru-RU" dirty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 марта 2024 года, Симферополь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718130" y="2136338"/>
            <a:ext cx="7113910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0" b="1" spc="-10" dirty="0">
                <a:solidFill>
                  <a:schemeClr val="accent6">
                    <a:lumMod val="75000"/>
                  </a:schemeClr>
                </a:solidFill>
                <a:latin typeface="Times New Roman"/>
                <a:cs typeface="Times New Roman"/>
              </a:rPr>
              <a:t>Система работы</a:t>
            </a:r>
          </a:p>
          <a:p>
            <a:pPr algn="ctr"/>
            <a:r>
              <a:rPr lang="ru-RU" sz="2600" b="1" spc="-10" dirty="0">
                <a:solidFill>
                  <a:schemeClr val="accent6">
                    <a:lumMod val="75000"/>
                  </a:schemeClr>
                </a:solidFill>
                <a:latin typeface="Times New Roman"/>
                <a:cs typeface="Times New Roman"/>
              </a:rPr>
              <a:t>по финансовой грамотности в школе:</a:t>
            </a:r>
          </a:p>
          <a:p>
            <a:pPr algn="ctr"/>
            <a:r>
              <a:rPr lang="ru-RU" sz="2600" b="1" spc="-10" dirty="0">
                <a:solidFill>
                  <a:schemeClr val="accent6">
                    <a:lumMod val="75000"/>
                  </a:schemeClr>
                </a:solidFill>
                <a:latin typeface="Times New Roman"/>
                <a:cs typeface="Times New Roman"/>
              </a:rPr>
              <a:t>практический опыт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52C49FAC-C644-4F17-BCD1-595BA2E1C55E}"/>
              </a:ext>
            </a:extLst>
          </p:cNvPr>
          <p:cNvSpPr/>
          <p:nvPr/>
        </p:nvSpPr>
        <p:spPr>
          <a:xfrm>
            <a:off x="4061093" y="3959537"/>
            <a:ext cx="4427984" cy="18800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Кириенко Ольга Александровна</a:t>
            </a:r>
            <a:endParaRPr lang="ru-RU" sz="1600" b="1" dirty="0">
              <a:solidFill>
                <a:srgbClr val="002060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  <a:p>
            <a:pPr algn="ctr">
              <a:spcBef>
                <a:spcPts val="500"/>
              </a:spcBef>
            </a:pPr>
            <a:r>
              <a:rPr lang="ru-RU" sz="1600" b="1" dirty="0">
                <a:latin typeface="Century Gothic" panose="020B0502020202020204" pitchFamily="34" charset="0"/>
                <a:cs typeface="Times New Roman" panose="02020603050405020304" pitchFamily="18" charset="0"/>
              </a:rPr>
              <a:t>учитель начальных классов,</a:t>
            </a:r>
          </a:p>
          <a:p>
            <a:pPr algn="ctr"/>
            <a:r>
              <a:rPr lang="ru-RU" sz="1600" b="1" dirty="0">
                <a:latin typeface="Century Gothic" panose="020B0502020202020204" pitchFamily="34" charset="0"/>
                <a:cs typeface="Times New Roman" panose="02020603050405020304" pitchFamily="18" charset="0"/>
              </a:rPr>
              <a:t>заместитель директора  по УВР</a:t>
            </a:r>
          </a:p>
          <a:p>
            <a:pPr algn="ctr"/>
            <a:r>
              <a:rPr lang="ru-RU" sz="1600" b="1" dirty="0">
                <a:latin typeface="Century Gothic" panose="020B0502020202020204" pitchFamily="34" charset="0"/>
                <a:cs typeface="Times New Roman" panose="02020603050405020304" pitchFamily="18" charset="0"/>
              </a:rPr>
              <a:t>МБОУ «Мельничновская СШ» </a:t>
            </a:r>
          </a:p>
          <a:p>
            <a:pPr algn="ctr"/>
            <a:r>
              <a:rPr lang="ru-RU" sz="1600" b="1" dirty="0">
                <a:latin typeface="Century Gothic" panose="020B0502020202020204" pitchFamily="34" charset="0"/>
                <a:cs typeface="Times New Roman" panose="02020603050405020304" pitchFamily="18" charset="0"/>
              </a:rPr>
              <a:t>Белогорского района Республики Крым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792F41A-AC71-E0BD-96ED-865988F2310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04"/>
          <a:stretch/>
        </p:blipFill>
        <p:spPr>
          <a:xfrm>
            <a:off x="388467" y="1973828"/>
            <a:ext cx="2480450" cy="33420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045103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52"/>
          <a:stretch/>
        </p:blipFill>
        <p:spPr bwMode="auto">
          <a:xfrm>
            <a:off x="4022444" y="1569840"/>
            <a:ext cx="4935031" cy="2585764"/>
          </a:xfrm>
          <a:prstGeom prst="round2DiagRect">
            <a:avLst>
              <a:gd name="adj1" fmla="val 16667"/>
              <a:gd name="adj2" fmla="val 1819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755576" y="111344"/>
            <a:ext cx="8201900" cy="3474720"/>
          </a:xfrm>
        </p:spPr>
        <p:txBody>
          <a:bodyPr/>
          <a:lstStyle/>
          <a:p>
            <a:pPr marL="0" indent="45000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700" b="1" dirty="0">
                <a:solidFill>
                  <a:prstClr val="black"/>
                </a:solidFill>
                <a:latin typeface="Segoe UI Semibold" pitchFamily="34" charset="0"/>
                <a:cs typeface="Segoe UI Semibold" pitchFamily="34" charset="0"/>
              </a:rPr>
              <a:t>Любая победа - это результат кропотливой работы с детьми. Такой показательный итог всей работы по развитию у детей интереса к вопросам финансовой грамотности.  </a:t>
            </a:r>
          </a:p>
          <a:p>
            <a:pPr marL="0" indent="45000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700" b="1" dirty="0">
                <a:solidFill>
                  <a:prstClr val="black"/>
                </a:solidFill>
                <a:latin typeface="Segoe UI Semibold" pitchFamily="34" charset="0"/>
                <a:cs typeface="Segoe UI Semibold" pitchFamily="34" charset="0"/>
              </a:rPr>
              <a:t>За победами всегда стоят трудовые будни.</a:t>
            </a:r>
            <a:endParaRPr lang="ru-RU" dirty="0">
              <a:latin typeface="Segoe UI Semibold" pitchFamily="34" charset="0"/>
              <a:cs typeface="Segoe UI Semibold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789" y="1478257"/>
            <a:ext cx="2612443" cy="393238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61" r="22772"/>
          <a:stretch/>
        </p:blipFill>
        <p:spPr bwMode="auto">
          <a:xfrm>
            <a:off x="517446" y="4117758"/>
            <a:ext cx="4377192" cy="258576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697726"/>
            <a:ext cx="3995936" cy="31120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57907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418180" y="188640"/>
            <a:ext cx="8618315" cy="4017600"/>
          </a:xfrm>
        </p:spPr>
        <p:txBody>
          <a:bodyPr>
            <a:normAutofit/>
          </a:bodyPr>
          <a:lstStyle/>
          <a:p>
            <a:pPr marL="45720" lvl="0" indent="450000" algn="ctr">
              <a:spcBef>
                <a:spcPts val="0"/>
              </a:spcBef>
              <a:spcAft>
                <a:spcPts val="0"/>
              </a:spcAft>
              <a:buClr>
                <a:srgbClr val="F14124">
                  <a:lumMod val="75000"/>
                </a:srgbClr>
              </a:buClr>
              <a:buNone/>
            </a:pPr>
            <a:r>
              <a:rPr lang="ru-RU" b="1" i="1" dirty="0">
                <a:solidFill>
                  <a:srgbClr val="FF0000"/>
                </a:solidFill>
                <a:latin typeface="Segoe UI Semibold" pitchFamily="34" charset="0"/>
                <a:cs typeface="Segoe UI Semibold" pitchFamily="34" charset="0"/>
              </a:rPr>
              <a:t>Что дает участие в проектах по ФГ детям?</a:t>
            </a:r>
          </a:p>
          <a:p>
            <a:pPr lvl="0" indent="450000" algn="just">
              <a:spcBef>
                <a:spcPts val="0"/>
              </a:spcBef>
              <a:spcAft>
                <a:spcPts val="0"/>
              </a:spcAft>
              <a:buClr>
                <a:srgbClr val="F14124">
                  <a:lumMod val="75000"/>
                </a:srgbClr>
              </a:buClr>
            </a:pPr>
            <a:r>
              <a:rPr lang="ru-RU" dirty="0">
                <a:solidFill>
                  <a:schemeClr val="tx1"/>
                </a:solidFill>
                <a:latin typeface="Segoe UI Semibold" pitchFamily="34" charset="0"/>
                <a:cs typeface="Segoe UI Semibold" pitchFamily="34" charset="0"/>
              </a:rPr>
              <a:t>Заинтересованность - узнать больше о финансовом рынке, чем можно помочь родителям для сохранения семейного бюджета.</a:t>
            </a:r>
          </a:p>
          <a:p>
            <a:pPr lvl="0" indent="450000" algn="just">
              <a:spcBef>
                <a:spcPts val="0"/>
              </a:spcBef>
              <a:spcAft>
                <a:spcPts val="0"/>
              </a:spcAft>
              <a:buClr>
                <a:srgbClr val="F14124">
                  <a:lumMod val="75000"/>
                </a:srgbClr>
              </a:buClr>
            </a:pPr>
            <a:r>
              <a:rPr lang="ru-RU" dirty="0">
                <a:solidFill>
                  <a:schemeClr val="tx1"/>
                </a:solidFill>
                <a:latin typeface="Segoe UI Semibold" pitchFamily="34" charset="0"/>
                <a:cs typeface="Segoe UI Semibold" pitchFamily="34" charset="0"/>
              </a:rPr>
              <a:t>Умение применять в повседневной жизни, знания полученные на занятиях по ФГ,  пример тому проекты, с достигнутыми целями.</a:t>
            </a:r>
          </a:p>
          <a:p>
            <a:pPr lvl="0" indent="450000" algn="just">
              <a:spcBef>
                <a:spcPts val="0"/>
              </a:spcBef>
              <a:spcAft>
                <a:spcPts val="0"/>
              </a:spcAft>
              <a:buClr>
                <a:srgbClr val="F14124">
                  <a:lumMod val="75000"/>
                </a:srgbClr>
              </a:buClr>
            </a:pPr>
            <a:endParaRPr lang="ru-RU" dirty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indent="450000" algn="just">
              <a:spcBef>
                <a:spcPts val="0"/>
              </a:spcBef>
              <a:spcAft>
                <a:spcPts val="0"/>
              </a:spcAft>
            </a:pPr>
            <a:endParaRPr lang="ru-RU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CFDE9E0A-A5D7-439E-A30C-8ABA1154F3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732878">
            <a:off x="753291" y="3177036"/>
            <a:ext cx="2546627" cy="261280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CFDE9E0A-A5D7-439E-A30C-8ABA1154F3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70"/>
          <a:stretch/>
        </p:blipFill>
        <p:spPr bwMode="auto">
          <a:xfrm>
            <a:off x="2404147" y="4653136"/>
            <a:ext cx="3236183" cy="182153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0835">
            <a:off x="6718446" y="4297983"/>
            <a:ext cx="2098501" cy="231005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CFDE9E0A-A5D7-439E-A30C-8ABA1154F3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50"/>
          <a:stretch/>
        </p:blipFill>
        <p:spPr bwMode="auto">
          <a:xfrm>
            <a:off x="4572000" y="2834949"/>
            <a:ext cx="2350199" cy="260786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9563744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62349">
            <a:off x="712437" y="2894109"/>
            <a:ext cx="2770008" cy="353630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Объект 2"/>
          <p:cNvSpPr txBox="1">
            <a:spLocks/>
          </p:cNvSpPr>
          <p:nvPr/>
        </p:nvSpPr>
        <p:spPr>
          <a:xfrm>
            <a:off x="683568" y="126996"/>
            <a:ext cx="8315456" cy="4017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450000" algn="ctr">
              <a:spcBef>
                <a:spcPts val="0"/>
              </a:spcBef>
              <a:spcAft>
                <a:spcPts val="0"/>
              </a:spcAft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b="1" i="1" dirty="0">
                <a:solidFill>
                  <a:srgbClr val="FF0000"/>
                </a:solidFill>
                <a:latin typeface="Segoe UI Semibold" pitchFamily="34" charset="0"/>
                <a:cs typeface="Segoe UI Semibold" pitchFamily="34" charset="0"/>
              </a:rPr>
              <a:t>Что дает участие в проектах по ФГ детям?</a:t>
            </a:r>
          </a:p>
          <a:p>
            <a:pPr lvl="0" indent="450000" algn="just">
              <a:spcBef>
                <a:spcPts val="0"/>
              </a:spcBef>
              <a:spcAft>
                <a:spcPts val="0"/>
              </a:spcAft>
              <a:buClr>
                <a:srgbClr val="F14124">
                  <a:lumMod val="75000"/>
                </a:srgbClr>
              </a:buClr>
            </a:pPr>
            <a:r>
              <a:rPr lang="ru-RU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Segoe UI Semibold" pitchFamily="34" charset="0"/>
                <a:cs typeface="Segoe UI Semibold" pitchFamily="34" charset="0"/>
              </a:rPr>
              <a:t>Коммуникативные</a:t>
            </a:r>
            <a:r>
              <a:rPr lang="ru-RU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Segoe UI Semibold" pitchFamily="34" charset="0"/>
                <a:cs typeface="Segoe UI Semibold" pitchFamily="34" charset="0"/>
              </a:rPr>
              <a:t> навыки во время игр по финансовой грамотности, повышение  ответственности за распределение семейных средств;</a:t>
            </a:r>
          </a:p>
          <a:p>
            <a:pPr lvl="0" indent="450000" algn="just">
              <a:spcBef>
                <a:spcPts val="0"/>
              </a:spcBef>
              <a:spcAft>
                <a:spcPts val="0"/>
              </a:spcAft>
              <a:buClr>
                <a:srgbClr val="F14124">
                  <a:lumMod val="75000"/>
                </a:srgbClr>
              </a:buClr>
            </a:pPr>
            <a:r>
              <a:rPr lang="ru-RU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Segoe UI Semibold" pitchFamily="34" charset="0"/>
                <a:cs typeface="Segoe UI Semibold" pitchFamily="34" charset="0"/>
              </a:rPr>
              <a:t>Умение вести</a:t>
            </a:r>
            <a:r>
              <a:rPr lang="ru-RU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Segoe UI Semibold" pitchFamily="34" charset="0"/>
                <a:cs typeface="Segoe UI Semibold" pitchFamily="34" charset="0"/>
              </a:rPr>
              <a:t>, пусть «игровой», но семейный бюджет; делая записи в  свою «бюджетную тетрадь».</a:t>
            </a:r>
          </a:p>
          <a:p>
            <a:pPr lvl="0" indent="450000" algn="just">
              <a:spcBef>
                <a:spcPts val="0"/>
              </a:spcBef>
              <a:spcAft>
                <a:spcPts val="0"/>
              </a:spcAft>
              <a:buClr>
                <a:srgbClr val="F14124">
                  <a:lumMod val="75000"/>
                </a:srgbClr>
              </a:buClr>
            </a:pPr>
            <a:r>
              <a:rPr lang="ru-RU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Segoe UI Semibold" pitchFamily="34" charset="0"/>
                <a:cs typeface="Segoe UI Semibold" pitchFamily="34" charset="0"/>
              </a:rPr>
              <a:t>Развитие творческих навыков при изготовлении игровых </a:t>
            </a:r>
            <a:r>
              <a:rPr lang="ru-RU" sz="2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Segoe UI Semibold" pitchFamily="34" charset="0"/>
                <a:cs typeface="Segoe UI Semibold" pitchFamily="34" charset="0"/>
              </a:rPr>
              <a:t>лепбуков</a:t>
            </a:r>
            <a:r>
              <a:rPr lang="ru-RU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Segoe UI Semibold" pitchFamily="34" charset="0"/>
                <a:cs typeface="Segoe UI Semibold" pitchFamily="34" charset="0"/>
              </a:rPr>
              <a:t>, сочинении  сказок по ФГ, создании кроссвордов.</a:t>
            </a:r>
          </a:p>
          <a:p>
            <a:pPr indent="450000" algn="just">
              <a:spcBef>
                <a:spcPts val="0"/>
              </a:spcBef>
              <a:spcAft>
                <a:spcPts val="0"/>
              </a:spcAft>
            </a:pP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40" t="11595" r="7742" b="11480"/>
          <a:stretch/>
        </p:blipFill>
        <p:spPr>
          <a:xfrm rot="483208">
            <a:off x="6076326" y="3136638"/>
            <a:ext cx="2643554" cy="34620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8049" y="2924944"/>
            <a:ext cx="2520280" cy="33472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7131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23528" y="195511"/>
            <a:ext cx="8664915" cy="2836973"/>
          </a:xfrm>
        </p:spPr>
        <p:txBody>
          <a:bodyPr>
            <a:noAutofit/>
          </a:bodyPr>
          <a:lstStyle/>
          <a:p>
            <a:pPr marL="45720" indent="4500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i="1" dirty="0">
                <a:solidFill>
                  <a:schemeClr val="accent6"/>
                </a:solidFill>
              </a:rPr>
              <a:t>Что дает участие в проектах по ФГ мне?</a:t>
            </a:r>
          </a:p>
          <a:p>
            <a:pPr lvl="0" indent="450000" algn="just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>
                <a:srgbClr val="F14124">
                  <a:lumMod val="75000"/>
                </a:srgbClr>
              </a:buClr>
            </a:pPr>
            <a:r>
              <a:rPr lang="ru-RU" sz="1800" dirty="0">
                <a:solidFill>
                  <a:prstClr val="black">
                    <a:lumMod val="75000"/>
                    <a:lumOff val="25000"/>
                  </a:prstClr>
                </a:solidFill>
                <a:latin typeface="Segoe UI Semibold" pitchFamily="34" charset="0"/>
                <a:cs typeface="Segoe UI Semibold" pitchFamily="34" charset="0"/>
              </a:rPr>
              <a:t>Стремление повышать свое педагогическое мастерство в вопросах финансов; </a:t>
            </a:r>
          </a:p>
          <a:p>
            <a:pPr lvl="0" indent="450000" algn="just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14124">
                  <a:lumMod val="75000"/>
                </a:srgbClr>
              </a:buClr>
            </a:pPr>
            <a:r>
              <a:rPr lang="ru-RU" sz="1800" dirty="0">
                <a:solidFill>
                  <a:prstClr val="black">
                    <a:lumMod val="75000"/>
                    <a:lumOff val="25000"/>
                  </a:prstClr>
                </a:solidFill>
                <a:latin typeface="Segoe UI Semibold" pitchFamily="34" charset="0"/>
                <a:cs typeface="Segoe UI Semibold" pitchFamily="34" charset="0"/>
              </a:rPr>
              <a:t>Делиться полученными знаниями с коллегами, детьми, родителями;</a:t>
            </a:r>
          </a:p>
          <a:p>
            <a:pPr lvl="0" indent="450000" algn="just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14124">
                  <a:lumMod val="75000"/>
                </a:srgbClr>
              </a:buClr>
            </a:pPr>
            <a:r>
              <a:rPr lang="ru-RU" sz="1800" dirty="0">
                <a:solidFill>
                  <a:prstClr val="black">
                    <a:lumMod val="75000"/>
                    <a:lumOff val="25000"/>
                  </a:prstClr>
                </a:solidFill>
                <a:latin typeface="Segoe UI Semibold" pitchFamily="34" charset="0"/>
                <a:cs typeface="Segoe UI Semibold" pitchFamily="34" charset="0"/>
              </a:rPr>
              <a:t>Узнавать новости финансового  рынка;</a:t>
            </a:r>
          </a:p>
          <a:p>
            <a:pPr lvl="0" indent="450000" algn="just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14124">
                  <a:lumMod val="75000"/>
                </a:srgbClr>
              </a:buClr>
            </a:pPr>
            <a:r>
              <a:rPr lang="ru-RU" sz="1800" dirty="0">
                <a:solidFill>
                  <a:prstClr val="black">
                    <a:lumMod val="75000"/>
                    <a:lumOff val="25000"/>
                  </a:prstClr>
                </a:solidFill>
                <a:latin typeface="Segoe UI Semibold" pitchFamily="34" charset="0"/>
                <a:cs typeface="Segoe UI Semibold" pitchFamily="34" charset="0"/>
              </a:rPr>
              <a:t>Быть финансово «подкованной» и не попадаться на различные уловки мошенников.</a:t>
            </a:r>
          </a:p>
          <a:p>
            <a:pPr lvl="0" indent="450000" algn="just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14124">
                  <a:lumMod val="75000"/>
                </a:srgbClr>
              </a:buClr>
            </a:pPr>
            <a:r>
              <a:rPr lang="ru-RU" sz="1800" dirty="0">
                <a:solidFill>
                  <a:prstClr val="black">
                    <a:lumMod val="75000"/>
                    <a:lumOff val="25000"/>
                  </a:prstClr>
                </a:solidFill>
                <a:latin typeface="Segoe UI Semibold" pitchFamily="34" charset="0"/>
                <a:cs typeface="Segoe UI Semibold" pitchFamily="34" charset="0"/>
              </a:rPr>
              <a:t>Не могу не отметить, что играет и большую роль – это проведение конференций на ЮБК! </a:t>
            </a:r>
          </a:p>
          <a:p>
            <a:pPr marL="45720" lvl="0" indent="450000" algn="just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14124">
                  <a:lumMod val="75000"/>
                </a:srgbClr>
              </a:buClr>
              <a:buNone/>
            </a:pPr>
            <a:r>
              <a:rPr lang="ru-RU" sz="1800" b="1" dirty="0">
                <a:solidFill>
                  <a:prstClr val="black">
                    <a:lumMod val="75000"/>
                    <a:lumOff val="25000"/>
                  </a:prstClr>
                </a:solidFill>
                <a:latin typeface="Segoe UI Semibold" pitchFamily="34" charset="0"/>
                <a:cs typeface="Segoe UI Semibold" pitchFamily="34" charset="0"/>
              </a:rPr>
              <a:t>Огромная благодарность министру финансов РК  И.В. Кивико  и ректору КРИППО А.Н. </a:t>
            </a:r>
            <a:r>
              <a:rPr lang="ru-RU" sz="18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Segoe UI Semibold" pitchFamily="34" charset="0"/>
                <a:cs typeface="Segoe UI Semibold" pitchFamily="34" charset="0"/>
              </a:rPr>
              <a:t>Рудякову</a:t>
            </a:r>
            <a:r>
              <a:rPr lang="ru-RU" sz="1800" b="1" dirty="0">
                <a:solidFill>
                  <a:prstClr val="black">
                    <a:lumMod val="75000"/>
                    <a:lumOff val="25000"/>
                  </a:prstClr>
                </a:solidFill>
                <a:latin typeface="Segoe UI Semibold" pitchFamily="34" charset="0"/>
                <a:cs typeface="Segoe UI Semibold" pitchFamily="34" charset="0"/>
              </a:rPr>
              <a:t> за такую возможность совмещать приятное с полезным.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667" y="3102865"/>
            <a:ext cx="1944215" cy="34163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429300">
            <a:off x="6288717" y="3386331"/>
            <a:ext cx="2970130" cy="22363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5470" y="3102865"/>
            <a:ext cx="3961029" cy="26390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20356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447091" y="116632"/>
            <a:ext cx="8601291" cy="3474720"/>
          </a:xfrm>
        </p:spPr>
        <p:txBody>
          <a:bodyPr>
            <a:normAutofit/>
          </a:bodyPr>
          <a:lstStyle/>
          <a:p>
            <a:pPr marL="45720" lvl="0" indent="0" algn="ctr">
              <a:buClr>
                <a:srgbClr val="F14124">
                  <a:lumMod val="75000"/>
                </a:srgbClr>
              </a:buClr>
              <a:buNone/>
            </a:pPr>
            <a:r>
              <a:rPr lang="ru-RU" b="1" i="1" dirty="0">
                <a:solidFill>
                  <a:schemeClr val="accent6"/>
                </a:solidFill>
                <a:latin typeface="Segoe UI Semibold" pitchFamily="34" charset="0"/>
                <a:cs typeface="Segoe UI Semibold" pitchFamily="34" charset="0"/>
              </a:rPr>
              <a:t>Что дает участие в проектах по ФГ коллегам?</a:t>
            </a:r>
          </a:p>
          <a:p>
            <a:pPr marL="0" lvl="0" indent="450000" algn="just">
              <a:spcBef>
                <a:spcPts val="0"/>
              </a:spcBef>
              <a:spcAft>
                <a:spcPts val="0"/>
              </a:spcAft>
              <a:buClr>
                <a:srgbClr val="F14124">
                  <a:lumMod val="75000"/>
                </a:srgbClr>
              </a:buClr>
              <a:buNone/>
            </a:pPr>
            <a:r>
              <a:rPr lang="ru-RU" b="1" i="1" dirty="0">
                <a:solidFill>
                  <a:schemeClr val="tx1"/>
                </a:solidFill>
                <a:latin typeface="Segoe UI Semibold" pitchFamily="34" charset="0"/>
                <a:cs typeface="Segoe UI Semibold" pitchFamily="34" charset="0"/>
              </a:rPr>
              <a:t>Коллеги перенимают опыт и уже в этом году участие  в Марафоне по налоговой грамотности приняло 3  педагога от нашей школы.</a:t>
            </a:r>
          </a:p>
          <a:p>
            <a:pPr marL="0" lvl="0" indent="450000" algn="just">
              <a:spcBef>
                <a:spcPts val="0"/>
              </a:spcBef>
              <a:spcAft>
                <a:spcPts val="0"/>
              </a:spcAft>
              <a:buClr>
                <a:srgbClr val="F14124">
                  <a:lumMod val="75000"/>
                </a:srgbClr>
              </a:buClr>
              <a:buNone/>
            </a:pPr>
            <a:r>
              <a:rPr lang="ru-RU" dirty="0">
                <a:solidFill>
                  <a:schemeClr val="tx1"/>
                </a:solidFill>
                <a:latin typeface="Segoe UI Semibold" pitchFamily="34" charset="0"/>
                <a:cs typeface="Segoe UI Semibold" pitchFamily="34" charset="0"/>
              </a:rPr>
              <a:t>Мы  делимся своими наработками и приобретёнными знаниями друг с другом. В кругу единомышленников - всегда легче найти понимание, разрабатывать новые мероприятия по финансовой грамотности.</a:t>
            </a:r>
          </a:p>
          <a:p>
            <a:endParaRPr lang="ru-RU" dirty="0"/>
          </a:p>
        </p:txBody>
      </p:sp>
      <p:pic>
        <p:nvPicPr>
          <p:cNvPr id="1026" name="Picture 2" descr="https://api.crimeaschool.ru/api/object_storage/5f78cdcc30284429bb1bd21cc869671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4250" y="3294091"/>
            <a:ext cx="4007622" cy="22840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21"/>
          <a:stretch/>
        </p:blipFill>
        <p:spPr bwMode="auto">
          <a:xfrm>
            <a:off x="95618" y="3109517"/>
            <a:ext cx="5519948" cy="26531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51181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51520" y="17952"/>
            <a:ext cx="8640960" cy="4017600"/>
          </a:xfrm>
        </p:spPr>
        <p:txBody>
          <a:bodyPr>
            <a:normAutofit/>
          </a:bodyPr>
          <a:lstStyle/>
          <a:p>
            <a:pPr marL="45720" lvl="0" indent="0" algn="ctr">
              <a:buClr>
                <a:srgbClr val="F14124">
                  <a:lumMod val="75000"/>
                </a:srgbClr>
              </a:buClr>
              <a:buNone/>
            </a:pPr>
            <a:r>
              <a:rPr lang="ru-RU" sz="2600" dirty="0">
                <a:solidFill>
                  <a:schemeClr val="accent6"/>
                </a:solidFill>
              </a:rPr>
              <a:t>Что дает участие в проектах по ФГ родителям?</a:t>
            </a:r>
          </a:p>
          <a:p>
            <a:pPr marL="0" lvl="0" indent="450000" algn="just">
              <a:spcBef>
                <a:spcPts val="0"/>
              </a:spcBef>
              <a:spcAft>
                <a:spcPts val="0"/>
              </a:spcAft>
              <a:buClr>
                <a:srgbClr val="F14124">
                  <a:lumMod val="75000"/>
                </a:srgbClr>
              </a:buClr>
            </a:pPr>
            <a:r>
              <a:rPr lang="ru-RU" dirty="0">
                <a:solidFill>
                  <a:prstClr val="black">
                    <a:lumMod val="75000"/>
                    <a:lumOff val="25000"/>
                  </a:prstClr>
                </a:solidFill>
                <a:latin typeface="Segoe UI Semibold" pitchFamily="34" charset="0"/>
                <a:cs typeface="Segoe UI Semibold" pitchFamily="34" charset="0"/>
              </a:rPr>
              <a:t>Сплочённость с детьми, умение находить правильные пути решений финансовых вопросов, вести совместный семейный бюджет.</a:t>
            </a:r>
          </a:p>
          <a:p>
            <a:pPr marL="0" lvl="0" indent="450000" algn="just">
              <a:spcBef>
                <a:spcPts val="0"/>
              </a:spcBef>
              <a:spcAft>
                <a:spcPts val="0"/>
              </a:spcAft>
              <a:buClr>
                <a:srgbClr val="F14124">
                  <a:lumMod val="75000"/>
                </a:srgbClr>
              </a:buClr>
            </a:pPr>
            <a:r>
              <a:rPr lang="ru-RU" dirty="0">
                <a:solidFill>
                  <a:prstClr val="black">
                    <a:lumMod val="75000"/>
                    <a:lumOff val="25000"/>
                  </a:prstClr>
                </a:solidFill>
                <a:latin typeface="Segoe UI Semibold" pitchFamily="34" charset="0"/>
                <a:cs typeface="Segoe UI Semibold" pitchFamily="34" charset="0"/>
              </a:rPr>
              <a:t>Когда затевали совместные мероприятия с родителями, не думали, что это выльется в долгосрочный проект. Если родителей учеников 4 класса мы просили поучаствовать в мероприятиях по ФГ. То в 5 классе, эти же родители поинтересовались, а когда будут новые путешествия в мир финансов и пригласят ли их? </a:t>
            </a:r>
            <a:endParaRPr lang="ru-RU" dirty="0">
              <a:latin typeface="Segoe UI Semibold" pitchFamily="34" charset="0"/>
              <a:cs typeface="Segoe UI Semibold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5136" y="3645024"/>
            <a:ext cx="5528576" cy="30689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815136" y="3645024"/>
            <a:ext cx="5714675" cy="8756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" lvl="0">
              <a:spcBef>
                <a:spcPct val="20000"/>
              </a:spcBef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</a:pPr>
            <a:r>
              <a:rPr lang="ru-RU" sz="2200" b="1" dirty="0">
                <a:solidFill>
                  <a:schemeClr val="bg1"/>
                </a:solidFill>
              </a:rPr>
              <a:t>НЕДЕЛЯ ФИНАНСОВОЙ ГРАМОТНОСТИ</a:t>
            </a:r>
          </a:p>
          <a:p>
            <a:pPr marL="45720" lvl="0">
              <a:spcBef>
                <a:spcPct val="20000"/>
              </a:spcBef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</a:pPr>
            <a:r>
              <a:rPr lang="ru-RU" sz="2200" dirty="0">
                <a:solidFill>
                  <a:schemeClr val="bg1"/>
                </a:solidFill>
              </a:rPr>
              <a:t>                   ИГРА-КВЕСТ С РОДИТЕЛЯМИ</a:t>
            </a:r>
          </a:p>
        </p:txBody>
      </p:sp>
    </p:spTree>
    <p:extLst>
      <p:ext uri="{BB962C8B-B14F-4D97-AF65-F5344CB8AC3E}">
        <p14:creationId xmlns:p14="http://schemas.microsoft.com/office/powerpoint/2010/main" val="22562639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431540" y="188640"/>
            <a:ext cx="8280920" cy="3873584"/>
          </a:xfrm>
        </p:spPr>
        <p:txBody>
          <a:bodyPr>
            <a:noAutofit/>
          </a:bodyPr>
          <a:lstStyle/>
          <a:p>
            <a:pPr marL="0" lvl="0" indent="450000" algn="just">
              <a:spcBef>
                <a:spcPts val="0"/>
              </a:spcBef>
              <a:spcAft>
                <a:spcPts val="0"/>
              </a:spcAft>
              <a:buClr>
                <a:srgbClr val="F14124">
                  <a:lumMod val="75000"/>
                </a:srgbClr>
              </a:buClr>
              <a:buNone/>
            </a:pPr>
            <a:r>
              <a:rPr lang="ru-RU" sz="1600" dirty="0">
                <a:solidFill>
                  <a:srgbClr val="FF0000"/>
                </a:solidFill>
                <a:latin typeface="Segoe UI Semibold" pitchFamily="34" charset="0"/>
                <a:cs typeface="Segoe UI Semibold" pitchFamily="34" charset="0"/>
              </a:rPr>
              <a:t>Все, что я говорила до этого было от лица учителя. </a:t>
            </a:r>
            <a:r>
              <a:rPr lang="ru-RU" sz="1600" dirty="0">
                <a:latin typeface="Segoe UI Semibold" pitchFamily="34" charset="0"/>
                <a:cs typeface="Segoe UI Semibold" pitchFamily="34" charset="0"/>
              </a:rPr>
              <a:t>Но я еще и заместитель директора по УВР и забочусь о том, чтобы ФГ в школе проводилась не для «галочки».</a:t>
            </a:r>
          </a:p>
          <a:p>
            <a:pPr marL="0" lvl="0" indent="450000" algn="just">
              <a:spcBef>
                <a:spcPts val="0"/>
              </a:spcBef>
              <a:spcAft>
                <a:spcPts val="0"/>
              </a:spcAft>
              <a:buClr>
                <a:srgbClr val="F14124">
                  <a:lumMod val="75000"/>
                </a:srgbClr>
              </a:buClr>
              <a:buNone/>
            </a:pPr>
            <a:r>
              <a:rPr lang="ru-RU" sz="1600" dirty="0">
                <a:latin typeface="Segoe UI Semibold" pitchFamily="34" charset="0"/>
                <a:cs typeface="Segoe UI Semibold" pitchFamily="34" charset="0"/>
              </a:rPr>
              <a:t>Что я  делаю для лучшей </a:t>
            </a:r>
            <a:r>
              <a:rPr lang="ru-RU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Segoe UI Semibold" pitchFamily="34" charset="0"/>
                <a:cs typeface="Segoe UI Semibold" pitchFamily="34" charset="0"/>
              </a:rPr>
              <a:t>организации  работы по ФГ в школе?</a:t>
            </a:r>
          </a:p>
          <a:p>
            <a:pPr marL="0" lvl="0" indent="450000" algn="just">
              <a:spcBef>
                <a:spcPts val="0"/>
              </a:spcBef>
              <a:spcAft>
                <a:spcPts val="0"/>
              </a:spcAft>
              <a:buClr>
                <a:srgbClr val="F14124">
                  <a:lumMod val="75000"/>
                </a:srgbClr>
              </a:buClr>
              <a:buNone/>
            </a:pPr>
            <a:r>
              <a:rPr lang="ru-RU" sz="1600" dirty="0">
                <a:latin typeface="Segoe UI Semibold" pitchFamily="34" charset="0"/>
                <a:cs typeface="Segoe UI Semibold" pitchFamily="34" charset="0"/>
              </a:rPr>
              <a:t> </a:t>
            </a:r>
            <a:r>
              <a:rPr lang="ru-RU" sz="1600" b="1" i="1" dirty="0">
                <a:solidFill>
                  <a:prstClr val="black">
                    <a:lumMod val="75000"/>
                    <a:lumOff val="25000"/>
                  </a:prstClr>
                </a:solidFill>
                <a:latin typeface="Segoe UI Semibold" pitchFamily="34" charset="0"/>
                <a:cs typeface="Segoe UI Semibold" pitchFamily="34" charset="0"/>
              </a:rPr>
              <a:t>Своим примером показываю учителям, как можно улучшить и сделать задания по ФГ более интересными и креативными. Помогаю в проведении Недели ФГ, делюсь опытом эффективной работы как с детьми, так и с родителями.</a:t>
            </a:r>
          </a:p>
          <a:p>
            <a:pPr marL="0" indent="45000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dirty="0">
                <a:latin typeface="Segoe UI Semibold" pitchFamily="34" charset="0"/>
                <a:cs typeface="Segoe UI Semibold" pitchFamily="34" charset="0"/>
              </a:rPr>
              <a:t>Ведение часов ФГ во внеурочной деятельности распределяю между учителями, которые будут работать по ФГ, а не по принципу – не хватает часов до ставки.</a:t>
            </a:r>
            <a:endParaRPr lang="ru-RU" sz="1600" b="1" dirty="0">
              <a:solidFill>
                <a:schemeClr val="accent6">
                  <a:lumMod val="75000"/>
                </a:schemeClr>
              </a:solidFill>
              <a:latin typeface="Segoe UI Semibold" pitchFamily="34" charset="0"/>
              <a:cs typeface="Segoe UI Semibold" pitchFamily="34" charset="0"/>
            </a:endParaRPr>
          </a:p>
          <a:p>
            <a:pPr marL="0" indent="45000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dirty="0">
                <a:latin typeface="Segoe UI Semibold" pitchFamily="34" charset="0"/>
                <a:cs typeface="Segoe UI Semibold" pitchFamily="34" charset="0"/>
              </a:rPr>
              <a:t>Приглашаю в школу представителей различных финансовых структур, которые знакомят детей и взрослых с интересной и полезной  информацией из мира финансов.</a:t>
            </a:r>
          </a:p>
        </p:txBody>
      </p:sp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257" y="3842502"/>
            <a:ext cx="3576914" cy="26736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2455" y="3639131"/>
            <a:ext cx="2592288" cy="26736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170" name="Picture 2" descr="https://sun9-52.userapi.com/impg/EYWhy6ixG2_6er4ydBNw59_AEeAiteSyjKVqOA/XUITLaxQfhA.jpg?size=810x1080&amp;quality=95&amp;sign=f9d61855b3fb03b865730adfd44b395e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2103" y="3695211"/>
            <a:ext cx="2901547" cy="28918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45991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https://sun9-29.userapi.com/impg/y41YgTXpgn650bclxiR6jQLKpPL1MzzjFa7PGw/vNle-4NMdcM.jpg?size=800x893&amp;quality=95&amp;sign=2801d422561a0d8a3e03b7a768f41a02&amp;type=alb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3763" y="2636912"/>
            <a:ext cx="3444392" cy="376488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Объект 3"/>
          <p:cNvSpPr>
            <a:spLocks noGrp="1"/>
          </p:cNvSpPr>
          <p:nvPr>
            <p:ph sz="quarter" idx="13"/>
          </p:nvPr>
        </p:nvSpPr>
        <p:spPr>
          <a:xfrm>
            <a:off x="323528" y="260648"/>
            <a:ext cx="7271825" cy="5544616"/>
          </a:xfrm>
        </p:spPr>
        <p:txBody>
          <a:bodyPr>
            <a:normAutofit fontScale="77500" lnSpcReduction="20000"/>
          </a:bodyPr>
          <a:lstStyle/>
          <a:p>
            <a:pPr marL="4572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3800" dirty="0">
                <a:latin typeface="Segoe UI Semibold" pitchFamily="34" charset="0"/>
                <a:ea typeface="Calibri"/>
                <a:cs typeface="Segoe UI Semibold" pitchFamily="34" charset="0"/>
              </a:rPr>
              <a:t>Мое  выступление пора завершить,</a:t>
            </a:r>
          </a:p>
          <a:p>
            <a:pPr marL="4572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3800" dirty="0">
                <a:latin typeface="Segoe UI Semibold" pitchFamily="34" charset="0"/>
                <a:ea typeface="Calibri"/>
                <a:cs typeface="Segoe UI Semibold" pitchFamily="34" charset="0"/>
              </a:rPr>
              <a:t>Желаю вам бережливыми  быть.</a:t>
            </a:r>
            <a:endParaRPr lang="ru-RU" sz="2900" dirty="0">
              <a:latin typeface="Segoe UI Semibold" pitchFamily="34" charset="0"/>
              <a:ea typeface="Calibri"/>
              <a:cs typeface="Segoe UI Semibold" pitchFamily="34" charset="0"/>
            </a:endParaRPr>
          </a:p>
          <a:p>
            <a:pPr marL="4572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3800" dirty="0">
                <a:latin typeface="Segoe UI Semibold" pitchFamily="34" charset="0"/>
                <a:ea typeface="Calibri"/>
                <a:cs typeface="Segoe UI Semibold" pitchFamily="34" charset="0"/>
              </a:rPr>
              <a:t>Непременно,  читайте детишкам, </a:t>
            </a:r>
          </a:p>
          <a:p>
            <a:pPr marL="45720" indent="0">
              <a:buNone/>
            </a:pPr>
            <a:r>
              <a:rPr lang="ru-RU" sz="3800" dirty="0">
                <a:latin typeface="Segoe UI Semibold" pitchFamily="34" charset="0"/>
                <a:ea typeface="Calibri"/>
                <a:cs typeface="Segoe UI Semibold" pitchFamily="34" charset="0"/>
              </a:rPr>
              <a:t>Умные сказки, про финансы в книжках.</a:t>
            </a:r>
          </a:p>
          <a:p>
            <a:pPr marL="45720" indent="0">
              <a:buNone/>
            </a:pPr>
            <a:r>
              <a:rPr lang="ru-RU" sz="3800" dirty="0">
                <a:latin typeface="Segoe UI Semibold" pitchFamily="34" charset="0"/>
                <a:ea typeface="Calibri"/>
                <a:cs typeface="Segoe UI Semibold" pitchFamily="34" charset="0"/>
              </a:rPr>
              <a:t>А еще желаю – мира и добра!</a:t>
            </a:r>
            <a:endParaRPr lang="ru-RU" sz="2900" dirty="0">
              <a:latin typeface="Segoe UI Semibold" pitchFamily="34" charset="0"/>
              <a:ea typeface="Calibri"/>
              <a:cs typeface="Segoe UI Semibold" pitchFamily="34" charset="0"/>
            </a:endParaRPr>
          </a:p>
          <a:p>
            <a:pPr marL="4572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3800" dirty="0">
                <a:latin typeface="Segoe UI Semibold" pitchFamily="34" charset="0"/>
                <a:ea typeface="Calibri"/>
                <a:cs typeface="Segoe UI Semibold" pitchFamily="34" charset="0"/>
              </a:rPr>
              <a:t>Будьте все </a:t>
            </a:r>
          </a:p>
          <a:p>
            <a:pPr marL="4572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3800" dirty="0">
                <a:latin typeface="Segoe UI Semibold" pitchFamily="34" charset="0"/>
                <a:ea typeface="Calibri"/>
                <a:cs typeface="Segoe UI Semibold" pitchFamily="34" charset="0"/>
              </a:rPr>
              <a:t>финансово грамотные  друзья!</a:t>
            </a:r>
          </a:p>
          <a:p>
            <a:pPr marL="4572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3800" dirty="0">
                <a:latin typeface="Segoe UI Semibold" pitchFamily="34" charset="0"/>
                <a:ea typeface="Calibri"/>
                <a:cs typeface="Segoe UI Semibold" pitchFamily="34" charset="0"/>
              </a:rPr>
              <a:t>На этом прощаюсь с вами  я.</a:t>
            </a:r>
          </a:p>
          <a:p>
            <a:pPr marL="45720" indent="0">
              <a:lnSpc>
                <a:spcPct val="115000"/>
              </a:lnSpc>
              <a:spcAft>
                <a:spcPts val="0"/>
              </a:spcAft>
              <a:buNone/>
            </a:pPr>
            <a:endParaRPr lang="ru-RU" sz="3800" dirty="0">
              <a:latin typeface="Segoe UI Semibold" pitchFamily="34" charset="0"/>
              <a:ea typeface="Calibri"/>
              <a:cs typeface="Segoe UI Semibold" pitchFamily="34" charset="0"/>
            </a:endParaRPr>
          </a:p>
          <a:p>
            <a:pPr marL="4572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3800" dirty="0">
                <a:latin typeface="Segoe UI Semibold" pitchFamily="34" charset="0"/>
                <a:ea typeface="Calibri"/>
                <a:cs typeface="Segoe UI Semibold" pitchFamily="34" charset="0"/>
              </a:rPr>
              <a:t>С глубоким уважением </a:t>
            </a:r>
            <a:endParaRPr lang="ru-RU" sz="2900" dirty="0">
              <a:latin typeface="Segoe UI Semibold" pitchFamily="34" charset="0"/>
              <a:ea typeface="Calibri"/>
              <a:cs typeface="Segoe UI Semibold" pitchFamily="34" charset="0"/>
            </a:endParaRPr>
          </a:p>
          <a:p>
            <a:pPr marL="45720" indent="0">
              <a:buNone/>
            </a:pPr>
            <a:r>
              <a:rPr lang="ru-RU" dirty="0">
                <a:latin typeface="Segoe UI Semibold" pitchFamily="34" charset="0"/>
                <a:cs typeface="Segoe UI Semibold" pitchFamily="34" charset="0"/>
              </a:rPr>
              <a:t>                                                   Кириенко О.А.</a:t>
            </a:r>
          </a:p>
        </p:txBody>
      </p:sp>
    </p:spTree>
    <p:extLst>
      <p:ext uri="{BB962C8B-B14F-4D97-AF65-F5344CB8AC3E}">
        <p14:creationId xmlns:p14="http://schemas.microsoft.com/office/powerpoint/2010/main" val="16330148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06" y="3717032"/>
            <a:ext cx="4095788" cy="206369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23528" y="215782"/>
            <a:ext cx="8568952" cy="33212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000" algn="just">
              <a:lnSpc>
                <a:spcPct val="110000"/>
              </a:lnSpc>
            </a:pPr>
            <a:r>
              <a:rPr lang="ru-RU" sz="1600" b="1" dirty="0">
                <a:latin typeface="Segoe UI Semibold" pitchFamily="34" charset="0"/>
                <a:ea typeface="Times New Roman"/>
                <a:cs typeface="Segoe UI Semibold" pitchFamily="34" charset="0"/>
              </a:rPr>
              <a:t>В Федеральном государственном образовательном стандарте основного общего образования утверждается, что школьную программу необходимо адаптировать к потребностям современного мира.</a:t>
            </a:r>
          </a:p>
          <a:p>
            <a:pPr lvl="0" indent="450000" algn="just">
              <a:lnSpc>
                <a:spcPct val="110000"/>
              </a:lnSpc>
            </a:pPr>
            <a:r>
              <a:rPr lang="ru-RU" sz="1600" b="1" dirty="0">
                <a:latin typeface="Segoe UI Semibold" pitchFamily="34" charset="0"/>
                <a:ea typeface="Times New Roman"/>
                <a:cs typeface="Segoe UI Semibold" pitchFamily="34" charset="0"/>
              </a:rPr>
              <a:t>Это связано с тем, что сфера финансов затрагивает практически все стороны жизни современного    человека. </a:t>
            </a:r>
            <a:r>
              <a:rPr lang="ru-RU" sz="1600" b="1" dirty="0">
                <a:latin typeface="Segoe UI Semibold" pitchFamily="34" charset="0"/>
                <a:cs typeface="Segoe UI Semibold" pitchFamily="34" charset="0"/>
              </a:rPr>
              <a:t>В наше время быть финансово грамотным – значит быть успешным!</a:t>
            </a:r>
          </a:p>
          <a:p>
            <a:pPr indent="450215" algn="just">
              <a:lnSpc>
                <a:spcPct val="110000"/>
              </a:lnSpc>
            </a:pPr>
            <a:r>
              <a:rPr lang="ru-RU" sz="1600" b="1" dirty="0">
                <a:latin typeface="Segoe UI Semibold" pitchFamily="34" charset="0"/>
                <a:ea typeface="Times New Roman"/>
                <a:cs typeface="Segoe UI Semibold" pitchFamily="34" charset="0"/>
              </a:rPr>
              <a:t>И одним из важных направлений такой адаптации является обучение финансовой грамотности в школе.</a:t>
            </a:r>
          </a:p>
          <a:p>
            <a:pPr indent="450215" algn="just">
              <a:lnSpc>
                <a:spcPct val="110000"/>
              </a:lnSpc>
            </a:pPr>
            <a:r>
              <a:rPr lang="ru-RU" sz="1600" b="1" dirty="0">
                <a:latin typeface="Segoe UI Semibold" pitchFamily="34" charset="0"/>
                <a:cs typeface="Segoe UI Semibold" pitchFamily="34" charset="0"/>
              </a:rPr>
              <a:t>В нашей школе очень творчески подходят к вопросу обучения и воспитания у детей  финансовой культуры. Конечно, все школьные программы адаптированы и затрагивают темы по ФГ на уроках математики, окружающего мира, обществознания,  географии и других.</a:t>
            </a:r>
            <a:endParaRPr lang="ru-RU" sz="1600" dirty="0">
              <a:latin typeface="Segoe UI Semibold" pitchFamily="34" charset="0"/>
              <a:cs typeface="Segoe UI Semibold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FDE9E0A-A5D7-439E-A30C-8ABA1154F3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70"/>
          <a:stretch/>
        </p:blipFill>
        <p:spPr bwMode="auto">
          <a:xfrm>
            <a:off x="99828" y="4210405"/>
            <a:ext cx="2671972" cy="243481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4077073"/>
            <a:ext cx="3532668" cy="2827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611898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11237" y="212248"/>
            <a:ext cx="8568952" cy="25752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30000"/>
              </a:lnSpc>
            </a:pPr>
            <a:r>
              <a:rPr lang="ru-RU" b="1" dirty="0">
                <a:latin typeface="Segoe UI Semibold" pitchFamily="34" charset="0"/>
                <a:cs typeface="Segoe UI Semibold" pitchFamily="34" charset="0"/>
              </a:rPr>
              <a:t>Больше  возможности изучать ФГ во внеурочной деятельности. В начальной школе у нас ведется курс «Основы финансовой грамотности», в  5-9 классах курс ФГ, на которых мы проводим различные мероприятия - игры, конкурсы, квесты, недели по финансовой и налоговой грамотности.</a:t>
            </a:r>
          </a:p>
          <a:p>
            <a:pPr indent="450215" algn="just">
              <a:lnSpc>
                <a:spcPct val="130000"/>
              </a:lnSpc>
            </a:pPr>
            <a:r>
              <a:rPr lang="ru-RU" b="1" dirty="0">
                <a:latin typeface="Segoe UI Semibold" pitchFamily="34" charset="0"/>
                <a:cs typeface="Segoe UI Semibold" pitchFamily="34" charset="0"/>
              </a:rPr>
              <a:t>Детям такие мероприятия интересны, познавательны, вызывают у них неподдельное желание принять участие в них. После очередного мероприятия – интересуются, а когда следующее. </a:t>
            </a:r>
            <a:endParaRPr lang="ru-RU" dirty="0">
              <a:latin typeface="Segoe UI Semibold" pitchFamily="34" charset="0"/>
              <a:cs typeface="Segoe UI Semibold" pitchFamily="34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8108" y="2840513"/>
            <a:ext cx="3057422" cy="38034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7586" y="3213069"/>
            <a:ext cx="1976315" cy="24186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592" y="3189461"/>
            <a:ext cx="3057422" cy="13744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048" y="4891176"/>
            <a:ext cx="3639233" cy="17781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159481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CFDE9E0A-A5D7-439E-A30C-8ABA1154F3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09807" y="3201387"/>
            <a:ext cx="2628292" cy="289506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FDE9E0A-A5D7-439E-A30C-8ABA1154F3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33207" y="3512024"/>
            <a:ext cx="2731281" cy="259601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CFDE9E0A-A5D7-439E-A30C-8ABA1154F3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70"/>
          <a:stretch/>
        </p:blipFill>
        <p:spPr bwMode="auto">
          <a:xfrm>
            <a:off x="248175" y="3989517"/>
            <a:ext cx="2737138" cy="243567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6" name="Объект 2"/>
          <p:cNvSpPr txBox="1">
            <a:spLocks/>
          </p:cNvSpPr>
          <p:nvPr/>
        </p:nvSpPr>
        <p:spPr>
          <a:xfrm>
            <a:off x="395536" y="104059"/>
            <a:ext cx="8568952" cy="281510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45720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 dirty="0">
                <a:solidFill>
                  <a:schemeClr val="tx1"/>
                </a:solidFill>
                <a:latin typeface="Segoe UI Semibold" pitchFamily="34" charset="0"/>
                <a:cs typeface="Segoe UI Semibold" pitchFamily="34" charset="0"/>
              </a:rPr>
              <a:t>Помимо работы на уроках и во внеурочной деятельности учащиеся школы принимают участие в олимпиадах по ФГ на платформе </a:t>
            </a:r>
            <a:r>
              <a:rPr lang="ru-RU" sz="1600" b="1" dirty="0" err="1">
                <a:solidFill>
                  <a:schemeClr val="tx1"/>
                </a:solidFill>
                <a:latin typeface="Segoe UI Semibold" pitchFamily="34" charset="0"/>
                <a:cs typeface="Segoe UI Semibold" pitchFamily="34" charset="0"/>
              </a:rPr>
              <a:t>Учи.Ру</a:t>
            </a:r>
            <a:r>
              <a:rPr lang="ru-RU" sz="1600" b="1" dirty="0">
                <a:solidFill>
                  <a:schemeClr val="tx1"/>
                </a:solidFill>
                <a:latin typeface="Segoe UI Semibold" pitchFamily="34" charset="0"/>
                <a:cs typeface="Segoe UI Semibold" pitchFamily="34" charset="0"/>
              </a:rPr>
              <a:t>.  В проектах Банка России по Дол-игре и онлайн-урокам. Два раза в год в школе проходят Недели финансовой грамотности, организованные НИФИ Минфина России.</a:t>
            </a:r>
          </a:p>
          <a:p>
            <a:pPr marL="45720" indent="45000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 dirty="0">
                <a:solidFill>
                  <a:schemeClr val="tx1"/>
                </a:solidFill>
                <a:latin typeface="Segoe UI Semibold" pitchFamily="34" charset="0"/>
                <a:cs typeface="Segoe UI Semibold" pitchFamily="34" charset="0"/>
              </a:rPr>
              <a:t>Приглашаем учителей и родителей принимать в них участие.</a:t>
            </a:r>
          </a:p>
          <a:p>
            <a:pPr marL="45720" indent="45000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 dirty="0">
                <a:solidFill>
                  <a:schemeClr val="tx1"/>
                </a:solidFill>
                <a:latin typeface="Segoe UI Semibold" pitchFamily="34" charset="0"/>
                <a:cs typeface="Segoe UI Semibold" pitchFamily="34" charset="0"/>
              </a:rPr>
              <a:t>Начинали приглашенные с пассивного наблюдения, а сейчас – это самые активные участники. Дети с удовольствием участвуют во всех мероприятиях школы.</a:t>
            </a:r>
          </a:p>
          <a:p>
            <a:pPr marL="0" lvl="0" indent="450215" algn="just">
              <a:spcBef>
                <a:spcPts val="700"/>
              </a:spcBef>
              <a:spcAft>
                <a:spcPts val="0"/>
              </a:spcAft>
              <a:buClrTx/>
              <a:buSzTx/>
              <a:buNone/>
            </a:pPr>
            <a:r>
              <a:rPr lang="ru-RU" sz="1600" i="1" dirty="0">
                <a:solidFill>
                  <a:prstClr val="black"/>
                </a:solidFill>
                <a:latin typeface="Segoe UI Semibold" pitchFamily="34" charset="0"/>
                <a:cs typeface="Segoe UI Semibold" pitchFamily="34" charset="0"/>
              </a:rPr>
              <a:t>Заинтересованность детей изучать ФГ появилась с момента участия в Республиканской олимпиаде по финансовой грамотности, которую придумал Александр Николаевич Рудяков.</a:t>
            </a:r>
          </a:p>
          <a:p>
            <a:pPr marL="0" lvl="0" indent="450215" algn="just">
              <a:spcBef>
                <a:spcPts val="700"/>
              </a:spcBef>
              <a:spcAft>
                <a:spcPts val="0"/>
              </a:spcAft>
              <a:buClrTx/>
              <a:buSzTx/>
              <a:buNone/>
            </a:pPr>
            <a:r>
              <a:rPr lang="ru-RU" sz="1600" i="1" dirty="0">
                <a:solidFill>
                  <a:prstClr val="black"/>
                </a:solidFill>
                <a:latin typeface="Segoe UI Semibold" pitchFamily="34" charset="0"/>
                <a:cs typeface="Segoe UI Semibold" pitchFamily="34" charset="0"/>
              </a:rPr>
              <a:t>Для младших школьников в ней есть номинация «Азбука финансовой грамотности.</a:t>
            </a:r>
            <a:endParaRPr lang="ru-RU" sz="1600" dirty="0"/>
          </a:p>
          <a:p>
            <a:pPr marL="45720" indent="0">
              <a:buFont typeface="Georgia" pitchFamily="18" charset="0"/>
              <a:buNone/>
            </a:pPr>
            <a:endParaRPr lang="ru-RU" sz="1600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CFDE9E0A-A5D7-439E-A30C-8ABA1154F3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67944" y="4365103"/>
            <a:ext cx="2410737" cy="238883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087488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8492" y="1819107"/>
            <a:ext cx="4770202" cy="2888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303729" y="86301"/>
            <a:ext cx="848553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accent1"/>
                </a:solidFill>
                <a:latin typeface="PT Serif"/>
              </a:rPr>
              <a:t>Александр Николаевич – генератор идей!</a:t>
            </a:r>
          </a:p>
          <a:p>
            <a:r>
              <a:rPr lang="ru-RU" b="1" dirty="0">
                <a:solidFill>
                  <a:schemeClr val="accent1"/>
                </a:solidFill>
              </a:rPr>
              <a:t>Он придумал олимпиаду для нас - малышей. </a:t>
            </a:r>
          </a:p>
          <a:p>
            <a:r>
              <a:rPr lang="ru-RU" b="1" dirty="0">
                <a:solidFill>
                  <a:schemeClr val="accent1"/>
                </a:solidFill>
              </a:rPr>
              <a:t>Азбуку юного финансиста мы одолели легко и быстро.</a:t>
            </a:r>
          </a:p>
          <a:p>
            <a:r>
              <a:rPr lang="ru-RU" b="1" dirty="0">
                <a:solidFill>
                  <a:schemeClr val="accent1"/>
                </a:solidFill>
              </a:rPr>
              <a:t>Все призовые места наши. </a:t>
            </a:r>
          </a:p>
          <a:p>
            <a:r>
              <a:rPr lang="ru-RU" b="1" dirty="0">
                <a:solidFill>
                  <a:schemeClr val="accent1"/>
                </a:solidFill>
              </a:rPr>
              <a:t>Александр  Николаевич, мы поклонники Ваши.</a:t>
            </a:r>
          </a:p>
          <a:p>
            <a:pPr algn="ctr"/>
            <a:r>
              <a:rPr lang="ru-RU" dirty="0"/>
              <a:t>                Так началось наше знакомство с Центром ФГ  КРИППО.</a:t>
            </a:r>
          </a:p>
        </p:txBody>
      </p:sp>
      <p:pic>
        <p:nvPicPr>
          <p:cNvPr id="12" name="Рисунок 11" descr="C:\Users\User\Desktop\ФГ\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103" y="1945304"/>
            <a:ext cx="4268746" cy="263582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126" y="4481466"/>
            <a:ext cx="4268746" cy="2475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0217" y="4545280"/>
            <a:ext cx="3888432" cy="2312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01914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329708" y="235821"/>
            <a:ext cx="848553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dirty="0">
                <a:latin typeface="Segoe UI Semibold" pitchFamily="34" charset="0"/>
                <a:cs typeface="Segoe UI Semibold" pitchFamily="34" charset="0"/>
              </a:rPr>
              <a:t>На </a:t>
            </a:r>
            <a:r>
              <a:rPr lang="en-US" dirty="0">
                <a:latin typeface="Segoe UI Semibold" pitchFamily="34" charset="0"/>
                <a:cs typeface="Segoe UI Semibold" pitchFamily="34" charset="0"/>
              </a:rPr>
              <a:t>II</a:t>
            </a:r>
            <a:r>
              <a:rPr lang="ru-RU" dirty="0">
                <a:latin typeface="Segoe UI Semibold" pitchFamily="34" charset="0"/>
                <a:cs typeface="Segoe UI Semibold" pitchFamily="34" charset="0"/>
              </a:rPr>
              <a:t> олимпиаду по ФГ «Азбука юного финансиста». учащиеся подготовили  свои проекты по ведению семейного бюджета  опираясь не только на полученные знания, но и на приобретенный  опыт.</a:t>
            </a:r>
          </a:p>
          <a:p>
            <a:pPr indent="457200" algn="just"/>
            <a:r>
              <a:rPr lang="ru-RU" dirty="0">
                <a:latin typeface="Segoe UI Semibold" pitchFamily="34" charset="0"/>
                <a:cs typeface="Segoe UI Semibold" pitchFamily="34" charset="0"/>
              </a:rPr>
              <a:t>Участие в мероприятии показало, что дети не только учатся  ФГ в школе, но часто выступают «учителями» для своих родных, учатся правильно распоряжаться карманными деньгами и благодаря своим сбережениям – воплощать мечты в жизнь.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299284"/>
            <a:ext cx="3960439" cy="2548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336376"/>
            <a:ext cx="3811194" cy="23465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4365104"/>
            <a:ext cx="4176464" cy="2373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3067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Объект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4139">
            <a:off x="3327017" y="3933295"/>
            <a:ext cx="2256133" cy="26124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D155B6F-C205-4600-923A-B8A0B63718B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4836" y="239813"/>
            <a:ext cx="2028457" cy="270460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8" name="Содержимое 4" descr="IMG_20210424_18124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1004107">
            <a:off x="10083" y="210275"/>
            <a:ext cx="2067750" cy="31838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IMG_20210424_18103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335115">
            <a:off x="1832841" y="566206"/>
            <a:ext cx="2172153" cy="30184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F52E167-9456-4996-A161-60361229620E}"/>
              </a:ext>
            </a:extLst>
          </p:cNvPr>
          <p:cNvSpPr txBox="1"/>
          <p:nvPr/>
        </p:nvSpPr>
        <p:spPr>
          <a:xfrm>
            <a:off x="146874" y="142619"/>
            <a:ext cx="8616420" cy="4370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Мой первый проект «Семейный бюджет</a:t>
            </a:r>
            <a:r>
              <a:rPr lang="ru-RU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B0419F2-7DE3-4DA2-BE79-3AB0CD541DB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1745" y="1335146"/>
            <a:ext cx="1974550" cy="23272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0" name="Рисунок 9" descr="IMG_20210424_181719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1094115">
            <a:off x="3194824" y="652281"/>
            <a:ext cx="1923692" cy="27789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F52E167-9456-4996-A161-60361229620E}"/>
              </a:ext>
            </a:extLst>
          </p:cNvPr>
          <p:cNvSpPr txBox="1"/>
          <p:nvPr/>
        </p:nvSpPr>
        <p:spPr>
          <a:xfrm>
            <a:off x="146874" y="3756252"/>
            <a:ext cx="861642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Как я принимаю участие в увеличении доходов</a:t>
            </a:r>
          </a:p>
          <a:p>
            <a:pPr>
              <a:lnSpc>
                <a:spcPct val="80000"/>
              </a:lnSpc>
            </a:pPr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Семейного бюджета и достигаю свои финансовые цели</a:t>
            </a:r>
            <a:r>
              <a:rPr lang="ru-RU" sz="1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ru-RU" sz="19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5">
            <a:extLst>
              <a:ext uri="{FF2B5EF4-FFF2-40B4-BE49-F238E27FC236}">
                <a16:creationId xmlns:a16="http://schemas.microsoft.com/office/drawing/2014/main" id="{339DA325-E9D4-EC44-95FC-F00BD78AFED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83073">
            <a:off x="630624" y="4197675"/>
            <a:ext cx="2542615" cy="23114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2037" y="4597745"/>
            <a:ext cx="2688126" cy="17775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Объект 5">
            <a:extLst>
              <a:ext uri="{FF2B5EF4-FFF2-40B4-BE49-F238E27FC236}">
                <a16:creationId xmlns:a16="http://schemas.microsoft.com/office/drawing/2014/main" id="{2F2BA7EB-475C-4B49-844F-F41AA97682B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9476">
            <a:off x="7047662" y="2355886"/>
            <a:ext cx="1959774" cy="261303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07440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90"/>
    </mc:Choice>
    <mc:Fallback xmlns="">
      <p:transition spd="slow" advTm="106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55575" y="160337"/>
            <a:ext cx="8832850" cy="3729568"/>
          </a:xfrm>
        </p:spPr>
        <p:txBody>
          <a:bodyPr>
            <a:normAutofit fontScale="25000" lnSpcReduction="20000"/>
          </a:bodyPr>
          <a:lstStyle/>
          <a:p>
            <a:pPr indent="360000" algn="just"/>
            <a:r>
              <a:rPr lang="ru-RU" sz="6400" b="1" dirty="0">
                <a:solidFill>
                  <a:schemeClr val="tx1"/>
                </a:solidFill>
                <a:latin typeface="Segoe UI Semibold" pitchFamily="34" charset="0"/>
                <a:cs typeface="Segoe UI Semibold" pitchFamily="34" charset="0"/>
              </a:rPr>
              <a:t>После олимпиады - появился интерес и понимание того, что мы детям прививаем правильные установки и ценности. Что деньги - это материальный достаток, но сохранить его или приумножить – могут только финансово грамотные люди. </a:t>
            </a:r>
          </a:p>
          <a:p>
            <a:pPr indent="360000" algn="just"/>
            <a:r>
              <a:rPr lang="ru-RU" sz="6400" b="1" dirty="0">
                <a:solidFill>
                  <a:schemeClr val="tx1"/>
                </a:solidFill>
                <a:latin typeface="Segoe UI Semibold" pitchFamily="34" charset="0"/>
                <a:cs typeface="Segoe UI Semibold" pitchFamily="34" charset="0"/>
              </a:rPr>
              <a:t>Что, копейка рубль бережет только в том случае, если мы знаем как правильно вести семейный бюджет.</a:t>
            </a:r>
          </a:p>
          <a:p>
            <a:pPr indent="360000" algn="just"/>
            <a:r>
              <a:rPr lang="ru-RU" sz="6400" b="1" dirty="0">
                <a:solidFill>
                  <a:schemeClr val="tx1"/>
                </a:solidFill>
                <a:latin typeface="Segoe UI Semibold" pitchFamily="34" charset="0"/>
                <a:cs typeface="Segoe UI Semibold" pitchFamily="34" charset="0"/>
              </a:rPr>
              <a:t>В  2021 году я приняла участие в еще одном мероприятии, проводимом КРИППО - Фестивале педагогических инициатив, представив проект  в номинации «Дружи с финансами», который занял  1 место.</a:t>
            </a:r>
          </a:p>
          <a:p>
            <a:pPr indent="360000" algn="just"/>
            <a:r>
              <a:rPr lang="ru-RU" sz="6400" b="1" dirty="0">
                <a:solidFill>
                  <a:schemeClr val="tx1"/>
                </a:solidFill>
                <a:latin typeface="Segoe UI Semibold" pitchFamily="34" charset="0"/>
                <a:cs typeface="Segoe UI Semibold" pitchFamily="34" charset="0"/>
              </a:rPr>
              <a:t>О чем был мой проект? Целью проекта стало желание </a:t>
            </a:r>
            <a:r>
              <a:rPr lang="ru-RU" sz="6400" b="1" dirty="0">
                <a:solidFill>
                  <a:schemeClr val="tx1"/>
                </a:solidFill>
                <a:latin typeface="Segoe UI Semibold" pitchFamily="34" charset="0"/>
                <a:ea typeface="Calibri"/>
                <a:cs typeface="Segoe UI Semibold" pitchFamily="34" charset="0"/>
              </a:rPr>
              <a:t>сформировать  у учащихся бережное отношение к семейному бюджету.  Я предложила самим учащимся, поиграть в финансово грамотную семью, совершать покупки в магазинах, на некоторое время стать «банкирами» своей семьи. Главное в данной инициативе то, что играя, дети, через практико-ориентированный подход, получали  информацию по финансовой грамотности, анализировали ее, приходили к правильному выводу - </a:t>
            </a:r>
            <a:r>
              <a:rPr lang="ru-RU" sz="6400" b="1" dirty="0">
                <a:solidFill>
                  <a:schemeClr val="tx1"/>
                </a:solidFill>
                <a:latin typeface="Segoe UI Semibold" pitchFamily="34" charset="0"/>
                <a:ea typeface="+mj-ea"/>
                <a:cs typeface="Segoe UI Semibold" pitchFamily="34" charset="0"/>
              </a:rPr>
              <a:t>какими способами можно зарабатывать деньги, а какими не стоит (не нужно), и как разумно распоряжаться своими средствами.  Думаю, что приобретенные знания помогут ребятам в жизни планировать свой бюджет.</a:t>
            </a:r>
            <a:endParaRPr lang="ru-RU" sz="6400" b="1" dirty="0">
              <a:solidFill>
                <a:schemeClr val="tx1"/>
              </a:solidFill>
              <a:latin typeface="Segoe UI Semibold" pitchFamily="34" charset="0"/>
              <a:cs typeface="Segoe UI Semibold" pitchFamily="34" charset="0"/>
            </a:endParaRPr>
          </a:p>
          <a:p>
            <a:pPr indent="360000" algn="just"/>
            <a:r>
              <a:rPr lang="ru-RU" sz="6400" b="1" dirty="0">
                <a:solidFill>
                  <a:schemeClr val="tx1"/>
                </a:solidFill>
                <a:latin typeface="Segoe UI Semibold" pitchFamily="34" charset="0"/>
                <a:cs typeface="Segoe UI Semibold" pitchFamily="34" charset="0"/>
              </a:rPr>
              <a:t> Это уже было доказательство  моего </a:t>
            </a:r>
            <a:r>
              <a:rPr lang="ru-RU" sz="6400" b="1" dirty="0" err="1">
                <a:solidFill>
                  <a:schemeClr val="tx1"/>
                </a:solidFill>
                <a:latin typeface="Segoe UI Semibold" pitchFamily="34" charset="0"/>
                <a:cs typeface="Segoe UI Semibold" pitchFamily="34" charset="0"/>
              </a:rPr>
              <a:t>профмастерства</a:t>
            </a:r>
            <a:r>
              <a:rPr lang="ru-RU" sz="6400" b="1" dirty="0">
                <a:solidFill>
                  <a:schemeClr val="tx1"/>
                </a:solidFill>
                <a:latin typeface="Segoe UI Semibold" pitchFamily="34" charset="0"/>
                <a:cs typeface="Segoe UI Semibold" pitchFamily="34" charset="0"/>
              </a:rPr>
              <a:t>, признание идей и наработок по финансовой грамотности. </a:t>
            </a:r>
          </a:p>
          <a:p>
            <a:pPr marL="45720" indent="0" algn="just">
              <a:buNone/>
            </a:pPr>
            <a:endParaRPr lang="ru-RU" b="1" dirty="0">
              <a:solidFill>
                <a:schemeClr val="tx1"/>
              </a:solidFill>
            </a:endParaRPr>
          </a:p>
          <a:p>
            <a:pPr marL="45720" indent="0" algn="just">
              <a:buNone/>
            </a:pP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2" name="AutoShape 2" descr="золотой кубок png | Klipart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золотой кубок png | Klipartz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0" name="Picture 6" descr="Шар фигура &quot;Кубок 1 место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4291494"/>
            <a:ext cx="2177461" cy="2177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www.krippo.ru/images/fpi2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6427" y="4434580"/>
            <a:ext cx="3185573" cy="2051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168527" y="5848534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2021</a:t>
            </a:r>
          </a:p>
        </p:txBody>
      </p:sp>
    </p:spTree>
    <p:extLst>
      <p:ext uri="{BB962C8B-B14F-4D97-AF65-F5344CB8AC3E}">
        <p14:creationId xmlns:p14="http://schemas.microsoft.com/office/powerpoint/2010/main" val="18542008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https://krippo.ru/images/23_12_22-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552" y="2304100"/>
            <a:ext cx="4094464" cy="23144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2" descr="https://krippo.ru/images/23_12_22-4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03"/>
          <a:stretch/>
        </p:blipFill>
        <p:spPr bwMode="auto">
          <a:xfrm>
            <a:off x="5220072" y="2239441"/>
            <a:ext cx="2465569" cy="216523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6" descr="https://krippo.ru/images/23_12_22-10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42728"/>
            <a:ext cx="5110545" cy="216293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467544" y="98195"/>
            <a:ext cx="820891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/>
            <a:r>
              <a:rPr lang="ru-RU" dirty="0">
                <a:latin typeface="Segoe UI Semibold" pitchFamily="34" charset="0"/>
                <a:cs typeface="Segoe UI Semibold" pitchFamily="34" charset="0"/>
              </a:rPr>
              <a:t>Следующим проектом, в котором мои учащиеся  приняли участие стал Марафон по налоговой грамотности «Наши налоги – достойное будущее страны!</a:t>
            </a:r>
          </a:p>
          <a:p>
            <a:pPr indent="450000" algn="just"/>
            <a:r>
              <a:rPr lang="ru-RU" dirty="0">
                <a:latin typeface="Segoe UI Semibold" pitchFamily="34" charset="0"/>
                <a:cs typeface="Segoe UI Semibold" pitchFamily="34" charset="0"/>
              </a:rPr>
              <a:t> Очередные победы детей, как доказательство  правильно выбранного пути по формированию финансовой культуры.</a:t>
            </a:r>
          </a:p>
          <a:p>
            <a:pPr indent="450000" algn="just"/>
            <a:r>
              <a:rPr lang="ru-RU" dirty="0">
                <a:latin typeface="Segoe UI Semibold" pitchFamily="34" charset="0"/>
                <a:cs typeface="Segoe UI Semibold" pitchFamily="34" charset="0"/>
              </a:rPr>
              <a:t>Учителя школы  так же принимали участие в мероприятиях по ФГ, конференциях, делились  опытом с коллегами.</a:t>
            </a:r>
          </a:p>
        </p:txBody>
      </p:sp>
      <p:pic>
        <p:nvPicPr>
          <p:cNvPr id="3078" name="Picture 6" descr="https://sun9-79.userapi.com/impg/n6CynyQPuW_n5aXxswI-WC5rIwf4I5whubriqA/Rp9b-FLWOjU.jpg?size=1280x853&amp;quality=95&amp;sign=30c63c66f4d61788978b967491437793&amp;type=alb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0545" y="4128877"/>
            <a:ext cx="3925951" cy="261627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27236978"/>
      </p:ext>
    </p:extLst>
  </p:cSld>
  <p:clrMapOvr>
    <a:masterClrMapping/>
  </p:clrMapOvr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1190</TotalTime>
  <Words>1306</Words>
  <Application>Microsoft Office PowerPoint</Application>
  <PresentationFormat>Экран (4:3)</PresentationFormat>
  <Paragraphs>86</Paragraphs>
  <Slides>17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5" baseType="lpstr">
      <vt:lpstr>Calibri</vt:lpstr>
      <vt:lpstr>Century Gothic</vt:lpstr>
      <vt:lpstr>Georgia</vt:lpstr>
      <vt:lpstr>PT Serif</vt:lpstr>
      <vt:lpstr>Segoe UI Semibold</vt:lpstr>
      <vt:lpstr>Times New Roman</vt:lpstr>
      <vt:lpstr>Trebuchet MS</vt:lpstr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Финансова грамотность в школе</dc:title>
  <dc:creator>Кириенко О.А.</dc:creator>
  <cp:lastModifiedBy>Гюльнара Находкина</cp:lastModifiedBy>
  <cp:revision>94</cp:revision>
  <dcterms:created xsi:type="dcterms:W3CDTF">2024-03-17T05:45:01Z</dcterms:created>
  <dcterms:modified xsi:type="dcterms:W3CDTF">2024-03-27T18:11:12Z</dcterms:modified>
</cp:coreProperties>
</file>