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3" r:id="rId1"/>
  </p:sldMasterIdLst>
  <p:sldIdLst>
    <p:sldId id="436" r:id="rId2"/>
    <p:sldId id="271" r:id="rId3"/>
    <p:sldId id="290" r:id="rId4"/>
    <p:sldId id="297" r:id="rId5"/>
    <p:sldId id="298" r:id="rId6"/>
    <p:sldId id="299" r:id="rId7"/>
    <p:sldId id="300" r:id="rId8"/>
    <p:sldId id="301" r:id="rId9"/>
    <p:sldId id="303" r:id="rId10"/>
    <p:sldId id="302" r:id="rId11"/>
    <p:sldId id="289" r:id="rId12"/>
  </p:sldIdLst>
  <p:sldSz cx="12192000" cy="6858000"/>
  <p:notesSz cx="6858000" cy="9144000"/>
  <p:embeddedFontLst>
    <p:embeddedFont>
      <p:font typeface="PF Centro Sans Pro" panose="02000500000000020004" charset="0"/>
      <p:regular r:id="rId13"/>
      <p:bold r:id="rId14"/>
      <p:italic r:id="rId15"/>
      <p:boldItalic r:id="rId16"/>
    </p:embeddedFont>
    <p:embeddedFont>
      <p:font typeface="PF Centro Sans Pro Black" panose="02000500000000020004" charset="0"/>
      <p:bold r:id="rId17"/>
      <p:boldItalic r:id="rId18"/>
    </p:embeddedFont>
    <p:embeddedFont>
      <p:font typeface="PF Centro Sans Pro Medium" panose="02000500000000020004" charset="0"/>
      <p:regular r:id="rId19"/>
      <p:italic r:id="rId20"/>
    </p:embeddedFont>
    <p:embeddedFont>
      <p:font typeface="PF Centro Sans Pro Thin" panose="02000500000000020004" charset="0"/>
      <p:regular r:id="rId21"/>
      <p:italic r:id="rId22"/>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Ларин Дмитрий Александрович" initials="ЛДА" lastIdx="2" clrIdx="0"/>
  <p:cmAuthor id="1" name="Сорокин Игорь Олегович" initials="СИО"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4F91"/>
    <a:srgbClr val="54BE03"/>
    <a:srgbClr val="004F90"/>
    <a:srgbClr val="28518D"/>
    <a:srgbClr val="09214F"/>
    <a:srgbClr val="0A1D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5"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EA0B43-063A-4FEA-861B-15D5EBD028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DDD39E8-1AE9-4827-BD7E-6A9D6FFD812C}">
      <dgm:prSet phldrT="[Текст]" custT="1"/>
      <dgm:spPr>
        <a:solidFill>
          <a:schemeClr val="bg1">
            <a:alpha val="90000"/>
          </a:schemeClr>
        </a:solidFill>
      </dgm:spPr>
      <dgm:t>
        <a:bodyPr/>
        <a:lstStyle/>
        <a:p>
          <a:r>
            <a:rPr lang="ru-RU" sz="2000" b="1" dirty="0">
              <a:solidFill>
                <a:schemeClr val="tx1"/>
              </a:solidFill>
              <a:latin typeface="+mn-lt"/>
            </a:rPr>
            <a:t>РАЗВИВАЙТЕ КРИТИЧЕСКОЕ МЫШЛЕНИЕ </a:t>
          </a:r>
          <a:r>
            <a:rPr lang="ru-RU" sz="2000" dirty="0">
              <a:solidFill>
                <a:schemeClr val="tx1"/>
              </a:solidFill>
              <a:latin typeface="+mn-lt"/>
            </a:rPr>
            <a:t>У СЕБЯ И У УЧАЩИХСЯ. </a:t>
          </a:r>
        </a:p>
        <a:p>
          <a:r>
            <a:rPr lang="ru-RU" sz="1400" dirty="0">
              <a:solidFill>
                <a:schemeClr val="tx1"/>
              </a:solidFill>
              <a:latin typeface="+mn-lt"/>
            </a:rPr>
            <a:t>УМЕНИЕ СОМНЕВАТЬСЯ В САЙТАХ, ВЫГОДНЫХ ПРЕДЛОЖЕНИЯХ И АКЦИЯХ СПАСАЕТ БОЛЬШЕ, ЧЕМ АНТИВИРУСЫ.</a:t>
          </a:r>
        </a:p>
      </dgm:t>
    </dgm:pt>
    <dgm:pt modelId="{1E240B0A-0AF6-4920-BF68-CCC77D77A5E0}" type="parTrans" cxnId="{7982766D-1101-483A-8484-29F12A17BCD5}">
      <dgm:prSet/>
      <dgm:spPr/>
      <dgm:t>
        <a:bodyPr/>
        <a:lstStyle/>
        <a:p>
          <a:endParaRPr lang="ru-RU"/>
        </a:p>
      </dgm:t>
    </dgm:pt>
    <dgm:pt modelId="{2AF4D8A2-3EA9-4DEF-87D7-FBF27583E677}" type="sibTrans" cxnId="{7982766D-1101-483A-8484-29F12A17BCD5}">
      <dgm:prSet/>
      <dgm:spPr/>
      <dgm:t>
        <a:bodyPr/>
        <a:lstStyle/>
        <a:p>
          <a:endParaRPr lang="ru-RU"/>
        </a:p>
      </dgm:t>
    </dgm:pt>
    <dgm:pt modelId="{DB99E835-5F42-4361-A9E9-BEDFCBC13DB7}">
      <dgm:prSet phldrT="[Текст]" custT="1"/>
      <dgm:spPr>
        <a:solidFill>
          <a:schemeClr val="bg1">
            <a:alpha val="90000"/>
          </a:schemeClr>
        </a:solidFill>
      </dgm:spPr>
      <dgm:t>
        <a:bodyPr/>
        <a:lstStyle/>
        <a:p>
          <a:r>
            <a:rPr lang="ru-RU" sz="2000" b="1" dirty="0">
              <a:solidFill>
                <a:schemeClr val="tx1"/>
              </a:solidFill>
            </a:rPr>
            <a:t>ПРОЯВЛЯЙТЕ ЗДОРОВОЕ ЛЮБОПЫТСТВО </a:t>
          </a:r>
          <a:r>
            <a:rPr lang="ru-RU" sz="2000" dirty="0">
              <a:solidFill>
                <a:schemeClr val="tx1"/>
              </a:solidFill>
            </a:rPr>
            <a:t>К ТЕМЕ БОРЬБЫ С МОШЕННИЧЕСТВОМ.</a:t>
          </a:r>
        </a:p>
        <a:p>
          <a:r>
            <a:rPr lang="ru-RU" sz="1600" dirty="0">
              <a:solidFill>
                <a:schemeClr val="tx1"/>
              </a:solidFill>
            </a:rPr>
            <a:t>ПОДПИСЫВАЙТЕСЬ НА СМИ И ТЕЛЕГРАМ-КАНАЛЫ.</a:t>
          </a:r>
        </a:p>
      </dgm:t>
    </dgm:pt>
    <dgm:pt modelId="{BFFAB256-91F6-4ED8-83FB-F480EDAB67A9}" type="parTrans" cxnId="{7E2E6E0A-077F-4967-B647-4A765EAF982E}">
      <dgm:prSet/>
      <dgm:spPr/>
      <dgm:t>
        <a:bodyPr/>
        <a:lstStyle/>
        <a:p>
          <a:endParaRPr lang="ru-RU"/>
        </a:p>
      </dgm:t>
    </dgm:pt>
    <dgm:pt modelId="{C02498F4-D349-4D5D-92A5-53E913BFF17D}" type="sibTrans" cxnId="{7E2E6E0A-077F-4967-B647-4A765EAF982E}">
      <dgm:prSet/>
      <dgm:spPr/>
      <dgm:t>
        <a:bodyPr/>
        <a:lstStyle/>
        <a:p>
          <a:endParaRPr lang="ru-RU"/>
        </a:p>
      </dgm:t>
    </dgm:pt>
    <dgm:pt modelId="{9FFEFA5F-78A5-4C9A-A079-194D33473DED}">
      <dgm:prSet phldrT="[Текст]" custT="1"/>
      <dgm:spPr>
        <a:solidFill>
          <a:schemeClr val="bg1">
            <a:alpha val="90000"/>
          </a:schemeClr>
        </a:solidFill>
      </dgm:spPr>
      <dgm:t>
        <a:bodyPr/>
        <a:lstStyle/>
        <a:p>
          <a:r>
            <a:rPr lang="ru-RU" sz="2000" b="1" dirty="0">
              <a:solidFill>
                <a:schemeClr val="tx1"/>
              </a:solidFill>
            </a:rPr>
            <a:t>МЛАДШИМ ШКОЛЬНИКАМ — РАССКАЗЫВАЙТЕ</a:t>
          </a:r>
          <a:r>
            <a:rPr lang="ru-RU" sz="2000" dirty="0">
              <a:solidFill>
                <a:schemeClr val="tx1"/>
              </a:solidFill>
            </a:rPr>
            <a:t>.</a:t>
          </a:r>
        </a:p>
        <a:p>
          <a:r>
            <a:rPr lang="ru-RU" sz="1600" dirty="0">
              <a:solidFill>
                <a:schemeClr val="tx1"/>
              </a:solidFill>
            </a:rPr>
            <a:t>ОНИ ОХОТНЕЕ ВЕРЯТ В СКАЗКИ О ЗЛОДЕЯХ И СПАСАТЕЛЯХ, А ТАКЖЕ ОХОТНЕЕ ПЕРЕНИМАЮТ МОДЕЛИ ПОВЕДЕНИЯ.</a:t>
          </a:r>
        </a:p>
      </dgm:t>
    </dgm:pt>
    <dgm:pt modelId="{4C07A0C4-5236-4450-A1ED-2795D7F1022F}" type="parTrans" cxnId="{9AF84671-B9A4-4A66-BC00-083C0EB6D1F0}">
      <dgm:prSet/>
      <dgm:spPr/>
      <dgm:t>
        <a:bodyPr/>
        <a:lstStyle/>
        <a:p>
          <a:endParaRPr lang="ru-RU"/>
        </a:p>
      </dgm:t>
    </dgm:pt>
    <dgm:pt modelId="{30FEF368-0FFD-4928-9988-3A5749884D57}" type="sibTrans" cxnId="{9AF84671-B9A4-4A66-BC00-083C0EB6D1F0}">
      <dgm:prSet/>
      <dgm:spPr/>
      <dgm:t>
        <a:bodyPr/>
        <a:lstStyle/>
        <a:p>
          <a:endParaRPr lang="ru-RU"/>
        </a:p>
      </dgm:t>
    </dgm:pt>
    <dgm:pt modelId="{B1EA32BD-3550-4F13-91EF-3D70ABDBFB23}">
      <dgm:prSet phldrT="[Текст]" custT="1"/>
      <dgm:spPr>
        <a:solidFill>
          <a:schemeClr val="bg1">
            <a:alpha val="90000"/>
          </a:schemeClr>
        </a:solidFill>
      </dgm:spPr>
      <dgm:t>
        <a:bodyPr/>
        <a:lstStyle/>
        <a:p>
          <a:r>
            <a:rPr lang="ru-RU" sz="2000" b="1" dirty="0">
              <a:solidFill>
                <a:schemeClr val="tx1"/>
              </a:solidFill>
            </a:rPr>
            <a:t>СТАРШИХ ШКОЛЬНИКОВ — СЛУШАЙТЕ</a:t>
          </a:r>
          <a:r>
            <a:rPr lang="ru-RU" sz="2000" dirty="0">
              <a:solidFill>
                <a:schemeClr val="tx1"/>
              </a:solidFill>
            </a:rPr>
            <a:t>. </a:t>
          </a:r>
        </a:p>
        <a:p>
          <a:r>
            <a:rPr lang="ru-RU" sz="1700" dirty="0">
              <a:solidFill>
                <a:schemeClr val="tx1"/>
              </a:solidFill>
            </a:rPr>
            <a:t>У НИХ НИГИЛИЗМ И ДЕФИЦИТ ВНИМАНИЯ.</a:t>
          </a:r>
          <a:r>
            <a:rPr lang="en-US" sz="1700" dirty="0">
              <a:solidFill>
                <a:schemeClr val="tx1"/>
              </a:solidFill>
            </a:rPr>
            <a:t> </a:t>
          </a:r>
          <a:r>
            <a:rPr lang="ru-RU" sz="1700" dirty="0">
              <a:solidFill>
                <a:schemeClr val="tx1"/>
              </a:solidFill>
            </a:rPr>
            <a:t>ИХ СЛОЖНЕЕ УЧИТЬ</a:t>
          </a:r>
          <a:r>
            <a:rPr lang="en-US" sz="1700" dirty="0">
              <a:solidFill>
                <a:schemeClr val="tx1"/>
              </a:solidFill>
            </a:rPr>
            <a:t>/</a:t>
          </a:r>
          <a:r>
            <a:rPr lang="ru-RU" sz="1700" dirty="0">
              <a:solidFill>
                <a:schemeClr val="tx1"/>
              </a:solidFill>
            </a:rPr>
            <a:t>ПУГАТЬ, НО У НИХ ЕСТЬ ЧЕМУ ПОУЧИТЬСЯ.</a:t>
          </a:r>
        </a:p>
      </dgm:t>
    </dgm:pt>
    <dgm:pt modelId="{5D54C4EB-97DD-4F7F-976F-4B7FDD443A6D}" type="parTrans" cxnId="{21922F77-E625-443C-80A0-95904CF93299}">
      <dgm:prSet/>
      <dgm:spPr/>
      <dgm:t>
        <a:bodyPr/>
        <a:lstStyle/>
        <a:p>
          <a:endParaRPr lang="ru-RU"/>
        </a:p>
      </dgm:t>
    </dgm:pt>
    <dgm:pt modelId="{18BCC240-5A66-450B-9336-086B24AB609B}" type="sibTrans" cxnId="{21922F77-E625-443C-80A0-95904CF93299}">
      <dgm:prSet/>
      <dgm:spPr/>
      <dgm:t>
        <a:bodyPr/>
        <a:lstStyle/>
        <a:p>
          <a:endParaRPr lang="ru-RU"/>
        </a:p>
      </dgm:t>
    </dgm:pt>
    <dgm:pt modelId="{F52D3BF5-56E7-45FF-A52C-317034B8BD7F}">
      <dgm:prSet phldrT="[Текст]" custT="1"/>
      <dgm:spPr>
        <a:solidFill>
          <a:schemeClr val="bg1">
            <a:alpha val="90000"/>
          </a:schemeClr>
        </a:solidFill>
      </dgm:spPr>
      <dgm:t>
        <a:bodyPr/>
        <a:lstStyle/>
        <a:p>
          <a:r>
            <a:rPr lang="ru-RU" sz="2000" b="1" dirty="0">
              <a:solidFill>
                <a:schemeClr val="tx1"/>
              </a:solidFill>
            </a:rPr>
            <a:t>ПОСЕЩАЙТЕ САЙТ БАНКА РОССИИ </a:t>
          </a:r>
          <a:r>
            <a:rPr lang="en-US" sz="2000" b="1" u="sng" dirty="0">
              <a:solidFill>
                <a:schemeClr val="tx1"/>
              </a:solidFill>
            </a:rPr>
            <a:t>FINCULT.INFO</a:t>
          </a:r>
          <a:r>
            <a:rPr lang="ru-RU" sz="2000" b="1" dirty="0">
              <a:solidFill>
                <a:schemeClr val="tx1"/>
              </a:solidFill>
            </a:rPr>
            <a:t> </a:t>
          </a:r>
        </a:p>
        <a:p>
          <a:r>
            <a:rPr lang="ru-RU" sz="1600" dirty="0">
              <a:solidFill>
                <a:schemeClr val="tx1"/>
              </a:solidFill>
            </a:rPr>
            <a:t>МАССА ГОТОВЫХ МЕТОДИЧЕК И НОВОСТЕЙ НА ТЕМУ ФИНАНСОВОЙ ГРАМОТНОСТИ И БОРЬБЫ С МОШЕННИЧЕСТВОМ.</a:t>
          </a:r>
        </a:p>
      </dgm:t>
    </dgm:pt>
    <dgm:pt modelId="{B4D21793-7AB9-42CE-989A-16CB547944D5}" type="parTrans" cxnId="{43592F6B-104D-4CAF-B341-5E563BC10EC2}">
      <dgm:prSet/>
      <dgm:spPr/>
      <dgm:t>
        <a:bodyPr/>
        <a:lstStyle/>
        <a:p>
          <a:endParaRPr lang="ru-RU"/>
        </a:p>
      </dgm:t>
    </dgm:pt>
    <dgm:pt modelId="{09985EC0-5EBA-41DF-9542-5D20428B9353}" type="sibTrans" cxnId="{43592F6B-104D-4CAF-B341-5E563BC10EC2}">
      <dgm:prSet/>
      <dgm:spPr/>
      <dgm:t>
        <a:bodyPr/>
        <a:lstStyle/>
        <a:p>
          <a:endParaRPr lang="ru-RU"/>
        </a:p>
      </dgm:t>
    </dgm:pt>
    <dgm:pt modelId="{B9D47266-C1DC-4664-AFD6-368BEC03423B}" type="pres">
      <dgm:prSet presAssocID="{03EA0B43-063A-4FEA-861B-15D5EBD0286D}" presName="linear" presStyleCnt="0">
        <dgm:presLayoutVars>
          <dgm:animLvl val="lvl"/>
          <dgm:resizeHandles val="exact"/>
        </dgm:presLayoutVars>
      </dgm:prSet>
      <dgm:spPr/>
    </dgm:pt>
    <dgm:pt modelId="{BA4E8169-F901-41E9-B0DD-407B2571C4D7}" type="pres">
      <dgm:prSet presAssocID="{0DDD39E8-1AE9-4827-BD7E-6A9D6FFD812C}" presName="parentText" presStyleLbl="node1" presStyleIdx="0" presStyleCnt="5">
        <dgm:presLayoutVars>
          <dgm:chMax val="0"/>
          <dgm:bulletEnabled val="1"/>
        </dgm:presLayoutVars>
      </dgm:prSet>
      <dgm:spPr/>
    </dgm:pt>
    <dgm:pt modelId="{33C46369-3382-46A4-89F7-6D3ABC2F24E4}" type="pres">
      <dgm:prSet presAssocID="{2AF4D8A2-3EA9-4DEF-87D7-FBF27583E677}" presName="spacer" presStyleCnt="0"/>
      <dgm:spPr/>
    </dgm:pt>
    <dgm:pt modelId="{20A56BA9-4EBF-4ACA-8DF1-55208736AF70}" type="pres">
      <dgm:prSet presAssocID="{DB99E835-5F42-4361-A9E9-BEDFCBC13DB7}" presName="parentText" presStyleLbl="node1" presStyleIdx="1" presStyleCnt="5">
        <dgm:presLayoutVars>
          <dgm:chMax val="0"/>
          <dgm:bulletEnabled val="1"/>
        </dgm:presLayoutVars>
      </dgm:prSet>
      <dgm:spPr/>
    </dgm:pt>
    <dgm:pt modelId="{A97C51D1-088A-4FCE-8A30-8E422A8A2BB4}" type="pres">
      <dgm:prSet presAssocID="{C02498F4-D349-4D5D-92A5-53E913BFF17D}" presName="spacer" presStyleCnt="0"/>
      <dgm:spPr/>
    </dgm:pt>
    <dgm:pt modelId="{E1C60197-2F1F-4F48-8167-9DAA13999DD1}" type="pres">
      <dgm:prSet presAssocID="{9FFEFA5F-78A5-4C9A-A079-194D33473DED}" presName="parentText" presStyleLbl="node1" presStyleIdx="2" presStyleCnt="5">
        <dgm:presLayoutVars>
          <dgm:chMax val="0"/>
          <dgm:bulletEnabled val="1"/>
        </dgm:presLayoutVars>
      </dgm:prSet>
      <dgm:spPr/>
    </dgm:pt>
    <dgm:pt modelId="{6A7AE2EC-6860-4431-A392-313ECF4DB459}" type="pres">
      <dgm:prSet presAssocID="{30FEF368-0FFD-4928-9988-3A5749884D57}" presName="spacer" presStyleCnt="0"/>
      <dgm:spPr/>
    </dgm:pt>
    <dgm:pt modelId="{8A0DF85F-C554-4004-A91F-43B35D63C15D}" type="pres">
      <dgm:prSet presAssocID="{B1EA32BD-3550-4F13-91EF-3D70ABDBFB23}" presName="parentText" presStyleLbl="node1" presStyleIdx="3" presStyleCnt="5">
        <dgm:presLayoutVars>
          <dgm:chMax val="0"/>
          <dgm:bulletEnabled val="1"/>
        </dgm:presLayoutVars>
      </dgm:prSet>
      <dgm:spPr/>
    </dgm:pt>
    <dgm:pt modelId="{041DAB33-C2F9-42E5-BFF2-7BBBB0C7C31D}" type="pres">
      <dgm:prSet presAssocID="{18BCC240-5A66-450B-9336-086B24AB609B}" presName="spacer" presStyleCnt="0"/>
      <dgm:spPr/>
    </dgm:pt>
    <dgm:pt modelId="{25EFB8D5-C5A0-4F4F-9CAB-8DA5CE51D7F9}" type="pres">
      <dgm:prSet presAssocID="{F52D3BF5-56E7-45FF-A52C-317034B8BD7F}" presName="parentText" presStyleLbl="node1" presStyleIdx="4" presStyleCnt="5">
        <dgm:presLayoutVars>
          <dgm:chMax val="0"/>
          <dgm:bulletEnabled val="1"/>
        </dgm:presLayoutVars>
      </dgm:prSet>
      <dgm:spPr/>
    </dgm:pt>
  </dgm:ptLst>
  <dgm:cxnLst>
    <dgm:cxn modelId="{FD95EF09-8A49-4BC2-81F0-939FD7AF53F0}" type="presOf" srcId="{03EA0B43-063A-4FEA-861B-15D5EBD0286D}" destId="{B9D47266-C1DC-4664-AFD6-368BEC03423B}" srcOrd="0" destOrd="0" presId="urn:microsoft.com/office/officeart/2005/8/layout/vList2"/>
    <dgm:cxn modelId="{7E2E6E0A-077F-4967-B647-4A765EAF982E}" srcId="{03EA0B43-063A-4FEA-861B-15D5EBD0286D}" destId="{DB99E835-5F42-4361-A9E9-BEDFCBC13DB7}" srcOrd="1" destOrd="0" parTransId="{BFFAB256-91F6-4ED8-83FB-F480EDAB67A9}" sibTransId="{C02498F4-D349-4D5D-92A5-53E913BFF17D}"/>
    <dgm:cxn modelId="{CDC0A140-ECE3-4DC7-BEB6-2B656B577A10}" type="presOf" srcId="{0DDD39E8-1AE9-4827-BD7E-6A9D6FFD812C}" destId="{BA4E8169-F901-41E9-B0DD-407B2571C4D7}" srcOrd="0" destOrd="0" presId="urn:microsoft.com/office/officeart/2005/8/layout/vList2"/>
    <dgm:cxn modelId="{95548545-1CCC-4140-B96C-AF907C4D6497}" type="presOf" srcId="{F52D3BF5-56E7-45FF-A52C-317034B8BD7F}" destId="{25EFB8D5-C5A0-4F4F-9CAB-8DA5CE51D7F9}" srcOrd="0" destOrd="0" presId="urn:microsoft.com/office/officeart/2005/8/layout/vList2"/>
    <dgm:cxn modelId="{819C2D69-B868-4B21-A835-FBE30B7BC5E4}" type="presOf" srcId="{9FFEFA5F-78A5-4C9A-A079-194D33473DED}" destId="{E1C60197-2F1F-4F48-8167-9DAA13999DD1}" srcOrd="0" destOrd="0" presId="urn:microsoft.com/office/officeart/2005/8/layout/vList2"/>
    <dgm:cxn modelId="{43592F6B-104D-4CAF-B341-5E563BC10EC2}" srcId="{03EA0B43-063A-4FEA-861B-15D5EBD0286D}" destId="{F52D3BF5-56E7-45FF-A52C-317034B8BD7F}" srcOrd="4" destOrd="0" parTransId="{B4D21793-7AB9-42CE-989A-16CB547944D5}" sibTransId="{09985EC0-5EBA-41DF-9542-5D20428B9353}"/>
    <dgm:cxn modelId="{7982766D-1101-483A-8484-29F12A17BCD5}" srcId="{03EA0B43-063A-4FEA-861B-15D5EBD0286D}" destId="{0DDD39E8-1AE9-4827-BD7E-6A9D6FFD812C}" srcOrd="0" destOrd="0" parTransId="{1E240B0A-0AF6-4920-BF68-CCC77D77A5E0}" sibTransId="{2AF4D8A2-3EA9-4DEF-87D7-FBF27583E677}"/>
    <dgm:cxn modelId="{9AF84671-B9A4-4A66-BC00-083C0EB6D1F0}" srcId="{03EA0B43-063A-4FEA-861B-15D5EBD0286D}" destId="{9FFEFA5F-78A5-4C9A-A079-194D33473DED}" srcOrd="2" destOrd="0" parTransId="{4C07A0C4-5236-4450-A1ED-2795D7F1022F}" sibTransId="{30FEF368-0FFD-4928-9988-3A5749884D57}"/>
    <dgm:cxn modelId="{21922F77-E625-443C-80A0-95904CF93299}" srcId="{03EA0B43-063A-4FEA-861B-15D5EBD0286D}" destId="{B1EA32BD-3550-4F13-91EF-3D70ABDBFB23}" srcOrd="3" destOrd="0" parTransId="{5D54C4EB-97DD-4F7F-976F-4B7FDD443A6D}" sibTransId="{18BCC240-5A66-450B-9336-086B24AB609B}"/>
    <dgm:cxn modelId="{CBD4D395-AD99-4936-B8E0-8BBD88F25AB6}" type="presOf" srcId="{DB99E835-5F42-4361-A9E9-BEDFCBC13DB7}" destId="{20A56BA9-4EBF-4ACA-8DF1-55208736AF70}" srcOrd="0" destOrd="0" presId="urn:microsoft.com/office/officeart/2005/8/layout/vList2"/>
    <dgm:cxn modelId="{03B0A3E7-C62C-4960-A31E-148A631C2EC9}" type="presOf" srcId="{B1EA32BD-3550-4F13-91EF-3D70ABDBFB23}" destId="{8A0DF85F-C554-4004-A91F-43B35D63C15D}" srcOrd="0" destOrd="0" presId="urn:microsoft.com/office/officeart/2005/8/layout/vList2"/>
    <dgm:cxn modelId="{8E5A65F2-72A4-4818-9F8B-07FEF912273F}" type="presParOf" srcId="{B9D47266-C1DC-4664-AFD6-368BEC03423B}" destId="{BA4E8169-F901-41E9-B0DD-407B2571C4D7}" srcOrd="0" destOrd="0" presId="urn:microsoft.com/office/officeart/2005/8/layout/vList2"/>
    <dgm:cxn modelId="{F4C50EEA-FE10-44E0-8DF0-DAA14098247C}" type="presParOf" srcId="{B9D47266-C1DC-4664-AFD6-368BEC03423B}" destId="{33C46369-3382-46A4-89F7-6D3ABC2F24E4}" srcOrd="1" destOrd="0" presId="urn:microsoft.com/office/officeart/2005/8/layout/vList2"/>
    <dgm:cxn modelId="{CBC39DF7-FA28-407E-B788-2AF0DFD89264}" type="presParOf" srcId="{B9D47266-C1DC-4664-AFD6-368BEC03423B}" destId="{20A56BA9-4EBF-4ACA-8DF1-55208736AF70}" srcOrd="2" destOrd="0" presId="urn:microsoft.com/office/officeart/2005/8/layout/vList2"/>
    <dgm:cxn modelId="{9E384CAD-8EB8-4A13-93E4-5F782980C254}" type="presParOf" srcId="{B9D47266-C1DC-4664-AFD6-368BEC03423B}" destId="{A97C51D1-088A-4FCE-8A30-8E422A8A2BB4}" srcOrd="3" destOrd="0" presId="urn:microsoft.com/office/officeart/2005/8/layout/vList2"/>
    <dgm:cxn modelId="{08655847-CE18-4F14-B6EB-5EFA4AD69579}" type="presParOf" srcId="{B9D47266-C1DC-4664-AFD6-368BEC03423B}" destId="{E1C60197-2F1F-4F48-8167-9DAA13999DD1}" srcOrd="4" destOrd="0" presId="urn:microsoft.com/office/officeart/2005/8/layout/vList2"/>
    <dgm:cxn modelId="{703F292E-94FE-4162-96E0-F82DE89BACB6}" type="presParOf" srcId="{B9D47266-C1DC-4664-AFD6-368BEC03423B}" destId="{6A7AE2EC-6860-4431-A392-313ECF4DB459}" srcOrd="5" destOrd="0" presId="urn:microsoft.com/office/officeart/2005/8/layout/vList2"/>
    <dgm:cxn modelId="{75CE3749-31B3-4229-8534-D223A689B2A3}" type="presParOf" srcId="{B9D47266-C1DC-4664-AFD6-368BEC03423B}" destId="{8A0DF85F-C554-4004-A91F-43B35D63C15D}" srcOrd="6" destOrd="0" presId="urn:microsoft.com/office/officeart/2005/8/layout/vList2"/>
    <dgm:cxn modelId="{AAF8659E-04C1-4973-A394-575A650A1DBA}" type="presParOf" srcId="{B9D47266-C1DC-4664-AFD6-368BEC03423B}" destId="{041DAB33-C2F9-42E5-BFF2-7BBBB0C7C31D}" srcOrd="7" destOrd="0" presId="urn:microsoft.com/office/officeart/2005/8/layout/vList2"/>
    <dgm:cxn modelId="{019B8669-B792-4F9C-B6A1-F75FFE1295B5}" type="presParOf" srcId="{B9D47266-C1DC-4664-AFD6-368BEC03423B}" destId="{25EFB8D5-C5A0-4F4F-9CAB-8DA5CE51D7F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E8169-F901-41E9-B0DD-407B2571C4D7}">
      <dsp:nvSpPr>
        <dsp:cNvPr id="0" name=""/>
        <dsp:cNvSpPr/>
      </dsp:nvSpPr>
      <dsp:spPr>
        <a:xfrm>
          <a:off x="0" y="13706"/>
          <a:ext cx="10512425" cy="870187"/>
        </a:xfrm>
        <a:prstGeom prst="roundRect">
          <a:avLst/>
        </a:prstGeom>
        <a:solidFill>
          <a:schemeClr val="bg1">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kern="1200" dirty="0">
              <a:solidFill>
                <a:schemeClr val="tx1"/>
              </a:solidFill>
              <a:latin typeface="+mn-lt"/>
            </a:rPr>
            <a:t>РАЗВИВАЙТЕ КРИТИЧЕСКОЕ МЫШЛЕНИЕ </a:t>
          </a:r>
          <a:r>
            <a:rPr lang="ru-RU" sz="2000" kern="1200" dirty="0">
              <a:solidFill>
                <a:schemeClr val="tx1"/>
              </a:solidFill>
              <a:latin typeface="+mn-lt"/>
            </a:rPr>
            <a:t>У СЕБЯ И У УЧАЩИХСЯ. </a:t>
          </a:r>
        </a:p>
        <a:p>
          <a:pPr marL="0" lvl="0" indent="0" algn="l" defTabSz="889000">
            <a:lnSpc>
              <a:spcPct val="90000"/>
            </a:lnSpc>
            <a:spcBef>
              <a:spcPct val="0"/>
            </a:spcBef>
            <a:spcAft>
              <a:spcPct val="35000"/>
            </a:spcAft>
            <a:buNone/>
          </a:pPr>
          <a:r>
            <a:rPr lang="ru-RU" sz="1400" kern="1200" dirty="0">
              <a:solidFill>
                <a:schemeClr val="tx1"/>
              </a:solidFill>
              <a:latin typeface="+mn-lt"/>
            </a:rPr>
            <a:t>УМЕНИЕ СОМНЕВАТЬСЯ В САЙТАХ, ВЫГОДНЫХ ПРЕДЛОЖЕНИЯХ И АКЦИЯХ СПАСАЕТ БОЛЬШЕ, ЧЕМ АНТИВИРУСЫ.</a:t>
          </a:r>
        </a:p>
      </dsp:txBody>
      <dsp:txXfrm>
        <a:off x="42479" y="56185"/>
        <a:ext cx="10427467" cy="785229"/>
      </dsp:txXfrm>
    </dsp:sp>
    <dsp:sp modelId="{20A56BA9-4EBF-4ACA-8DF1-55208736AF70}">
      <dsp:nvSpPr>
        <dsp:cNvPr id="0" name=""/>
        <dsp:cNvSpPr/>
      </dsp:nvSpPr>
      <dsp:spPr>
        <a:xfrm>
          <a:off x="0" y="984694"/>
          <a:ext cx="10512425" cy="870187"/>
        </a:xfrm>
        <a:prstGeom prst="roundRect">
          <a:avLst/>
        </a:prstGeom>
        <a:solidFill>
          <a:schemeClr val="bg1">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kern="1200" dirty="0">
              <a:solidFill>
                <a:schemeClr val="tx1"/>
              </a:solidFill>
            </a:rPr>
            <a:t>ПРОЯВЛЯЙТЕ ЗДОРОВОЕ ЛЮБОПЫТСТВО </a:t>
          </a:r>
          <a:r>
            <a:rPr lang="ru-RU" sz="2000" kern="1200" dirty="0">
              <a:solidFill>
                <a:schemeClr val="tx1"/>
              </a:solidFill>
            </a:rPr>
            <a:t>К ТЕМЕ БОРЬБЫ С МОШЕННИЧЕСТВОМ.</a:t>
          </a:r>
        </a:p>
        <a:p>
          <a:pPr marL="0" lvl="0" indent="0" algn="l" defTabSz="889000">
            <a:lnSpc>
              <a:spcPct val="90000"/>
            </a:lnSpc>
            <a:spcBef>
              <a:spcPct val="0"/>
            </a:spcBef>
            <a:spcAft>
              <a:spcPct val="35000"/>
            </a:spcAft>
            <a:buNone/>
          </a:pPr>
          <a:r>
            <a:rPr lang="ru-RU" sz="1600" kern="1200" dirty="0">
              <a:solidFill>
                <a:schemeClr val="tx1"/>
              </a:solidFill>
            </a:rPr>
            <a:t>ПОДПИСЫВАЙТЕСЬ НА СМИ И ТЕЛЕГРАМ-КАНАЛЫ.</a:t>
          </a:r>
        </a:p>
      </dsp:txBody>
      <dsp:txXfrm>
        <a:off x="42479" y="1027173"/>
        <a:ext cx="10427467" cy="785229"/>
      </dsp:txXfrm>
    </dsp:sp>
    <dsp:sp modelId="{E1C60197-2F1F-4F48-8167-9DAA13999DD1}">
      <dsp:nvSpPr>
        <dsp:cNvPr id="0" name=""/>
        <dsp:cNvSpPr/>
      </dsp:nvSpPr>
      <dsp:spPr>
        <a:xfrm>
          <a:off x="0" y="1955681"/>
          <a:ext cx="10512425" cy="870187"/>
        </a:xfrm>
        <a:prstGeom prst="roundRect">
          <a:avLst/>
        </a:prstGeom>
        <a:solidFill>
          <a:schemeClr val="bg1">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kern="1200" dirty="0">
              <a:solidFill>
                <a:schemeClr val="tx1"/>
              </a:solidFill>
            </a:rPr>
            <a:t>МЛАДШИМ ШКОЛЬНИКАМ — РАССКАЗЫВАЙТЕ</a:t>
          </a:r>
          <a:r>
            <a:rPr lang="ru-RU" sz="2000" kern="1200" dirty="0">
              <a:solidFill>
                <a:schemeClr val="tx1"/>
              </a:solidFill>
            </a:rPr>
            <a:t>.</a:t>
          </a:r>
        </a:p>
        <a:p>
          <a:pPr marL="0" lvl="0" indent="0" algn="l" defTabSz="889000">
            <a:lnSpc>
              <a:spcPct val="90000"/>
            </a:lnSpc>
            <a:spcBef>
              <a:spcPct val="0"/>
            </a:spcBef>
            <a:spcAft>
              <a:spcPct val="35000"/>
            </a:spcAft>
            <a:buNone/>
          </a:pPr>
          <a:r>
            <a:rPr lang="ru-RU" sz="1600" kern="1200" dirty="0">
              <a:solidFill>
                <a:schemeClr val="tx1"/>
              </a:solidFill>
            </a:rPr>
            <a:t>ОНИ ОХОТНЕЕ ВЕРЯТ В СКАЗКИ О ЗЛОДЕЯХ И СПАСАТЕЛЯХ, А ТАКЖЕ ОХОТНЕЕ ПЕРЕНИМАЮТ МОДЕЛИ ПОВЕДЕНИЯ.</a:t>
          </a:r>
        </a:p>
      </dsp:txBody>
      <dsp:txXfrm>
        <a:off x="42479" y="1998160"/>
        <a:ext cx="10427467" cy="785229"/>
      </dsp:txXfrm>
    </dsp:sp>
    <dsp:sp modelId="{8A0DF85F-C554-4004-A91F-43B35D63C15D}">
      <dsp:nvSpPr>
        <dsp:cNvPr id="0" name=""/>
        <dsp:cNvSpPr/>
      </dsp:nvSpPr>
      <dsp:spPr>
        <a:xfrm>
          <a:off x="0" y="2926669"/>
          <a:ext cx="10512425" cy="870187"/>
        </a:xfrm>
        <a:prstGeom prst="roundRect">
          <a:avLst/>
        </a:prstGeom>
        <a:solidFill>
          <a:schemeClr val="bg1">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kern="1200" dirty="0">
              <a:solidFill>
                <a:schemeClr val="tx1"/>
              </a:solidFill>
            </a:rPr>
            <a:t>СТАРШИХ ШКОЛЬНИКОВ — СЛУШАЙТЕ</a:t>
          </a:r>
          <a:r>
            <a:rPr lang="ru-RU" sz="2000" kern="1200" dirty="0">
              <a:solidFill>
                <a:schemeClr val="tx1"/>
              </a:solidFill>
            </a:rPr>
            <a:t>. </a:t>
          </a:r>
        </a:p>
        <a:p>
          <a:pPr marL="0" lvl="0" indent="0" algn="l" defTabSz="889000">
            <a:lnSpc>
              <a:spcPct val="90000"/>
            </a:lnSpc>
            <a:spcBef>
              <a:spcPct val="0"/>
            </a:spcBef>
            <a:spcAft>
              <a:spcPct val="35000"/>
            </a:spcAft>
            <a:buNone/>
          </a:pPr>
          <a:r>
            <a:rPr lang="ru-RU" sz="1700" kern="1200" dirty="0">
              <a:solidFill>
                <a:schemeClr val="tx1"/>
              </a:solidFill>
            </a:rPr>
            <a:t>У НИХ НИГИЛИЗМ И ДЕФИЦИТ ВНИМАНИЯ.</a:t>
          </a:r>
          <a:r>
            <a:rPr lang="en-US" sz="1700" kern="1200" dirty="0">
              <a:solidFill>
                <a:schemeClr val="tx1"/>
              </a:solidFill>
            </a:rPr>
            <a:t> </a:t>
          </a:r>
          <a:r>
            <a:rPr lang="ru-RU" sz="1700" kern="1200" dirty="0">
              <a:solidFill>
                <a:schemeClr val="tx1"/>
              </a:solidFill>
            </a:rPr>
            <a:t>ИХ СЛОЖНЕЕ УЧИТЬ</a:t>
          </a:r>
          <a:r>
            <a:rPr lang="en-US" sz="1700" kern="1200" dirty="0">
              <a:solidFill>
                <a:schemeClr val="tx1"/>
              </a:solidFill>
            </a:rPr>
            <a:t>/</a:t>
          </a:r>
          <a:r>
            <a:rPr lang="ru-RU" sz="1700" kern="1200" dirty="0">
              <a:solidFill>
                <a:schemeClr val="tx1"/>
              </a:solidFill>
            </a:rPr>
            <a:t>ПУГАТЬ, НО У НИХ ЕСТЬ ЧЕМУ ПОУЧИТЬСЯ.</a:t>
          </a:r>
        </a:p>
      </dsp:txBody>
      <dsp:txXfrm>
        <a:off x="42479" y="2969148"/>
        <a:ext cx="10427467" cy="785229"/>
      </dsp:txXfrm>
    </dsp:sp>
    <dsp:sp modelId="{25EFB8D5-C5A0-4F4F-9CAB-8DA5CE51D7F9}">
      <dsp:nvSpPr>
        <dsp:cNvPr id="0" name=""/>
        <dsp:cNvSpPr/>
      </dsp:nvSpPr>
      <dsp:spPr>
        <a:xfrm>
          <a:off x="0" y="3897656"/>
          <a:ext cx="10512425" cy="870187"/>
        </a:xfrm>
        <a:prstGeom prst="roundRect">
          <a:avLst/>
        </a:prstGeom>
        <a:solidFill>
          <a:schemeClr val="bg1">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kern="1200" dirty="0">
              <a:solidFill>
                <a:schemeClr val="tx1"/>
              </a:solidFill>
            </a:rPr>
            <a:t>ПОСЕЩАЙТЕ САЙТ БАНКА РОССИИ </a:t>
          </a:r>
          <a:r>
            <a:rPr lang="en-US" sz="2000" b="1" u="sng" kern="1200" dirty="0">
              <a:solidFill>
                <a:schemeClr val="tx1"/>
              </a:solidFill>
            </a:rPr>
            <a:t>FINCULT.INFO</a:t>
          </a:r>
          <a:r>
            <a:rPr lang="ru-RU" sz="2000" b="1" kern="1200" dirty="0">
              <a:solidFill>
                <a:schemeClr val="tx1"/>
              </a:solidFill>
            </a:rPr>
            <a:t> </a:t>
          </a:r>
        </a:p>
        <a:p>
          <a:pPr marL="0" lvl="0" indent="0" algn="l" defTabSz="889000">
            <a:lnSpc>
              <a:spcPct val="90000"/>
            </a:lnSpc>
            <a:spcBef>
              <a:spcPct val="0"/>
            </a:spcBef>
            <a:spcAft>
              <a:spcPct val="35000"/>
            </a:spcAft>
            <a:buNone/>
          </a:pPr>
          <a:r>
            <a:rPr lang="ru-RU" sz="1600" kern="1200" dirty="0">
              <a:solidFill>
                <a:schemeClr val="tx1"/>
              </a:solidFill>
            </a:rPr>
            <a:t>МАССА ГОТОВЫХ МЕТОДИЧЕК И НОВОСТЕЙ НА ТЕМУ ФИНАНСОВОЙ ГРАМОТНОСТИ И БОРЬБЫ С МОШЕННИЧЕСТВОМ.</a:t>
          </a:r>
        </a:p>
      </dsp:txBody>
      <dsp:txXfrm>
        <a:off x="42479" y="3940135"/>
        <a:ext cx="10427467" cy="7852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AB58EF47-E4ED-495A-95BE-C4F348FF936A}" type="datetimeFigureOut">
              <a:rPr lang="ru-RU" smtClean="0"/>
              <a:t>27.03.2024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3FEDE6-5BFF-45E4-B189-F2DC339B74ED}" type="slidenum">
              <a:rPr lang="ru-RU" smtClean="0"/>
              <a:t>‹#›</a:t>
            </a:fld>
            <a:endParaRPr lang="ru-RU"/>
          </a:p>
        </p:txBody>
      </p:sp>
    </p:spTree>
    <p:extLst>
      <p:ext uri="{BB962C8B-B14F-4D97-AF65-F5344CB8AC3E}">
        <p14:creationId xmlns:p14="http://schemas.microsoft.com/office/powerpoint/2010/main" val="4216678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58EF47-E4ED-495A-95BE-C4F348FF936A}" type="datetimeFigureOut">
              <a:rPr lang="ru-RU" smtClean="0"/>
              <a:t>27.03.2024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3FEDE6-5BFF-45E4-B189-F2DC339B74ED}" type="slidenum">
              <a:rPr lang="ru-RU" smtClean="0"/>
              <a:t>‹#›</a:t>
            </a:fld>
            <a:endParaRPr lang="ru-RU"/>
          </a:p>
        </p:txBody>
      </p:sp>
    </p:spTree>
    <p:extLst>
      <p:ext uri="{BB962C8B-B14F-4D97-AF65-F5344CB8AC3E}">
        <p14:creationId xmlns:p14="http://schemas.microsoft.com/office/powerpoint/2010/main" val="170265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58EF47-E4ED-495A-95BE-C4F348FF936A}" type="datetimeFigureOut">
              <a:rPr lang="ru-RU" smtClean="0"/>
              <a:t>27.03.2024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3FEDE6-5BFF-45E4-B189-F2DC339B74ED}" type="slidenum">
              <a:rPr lang="ru-RU" smtClean="0"/>
              <a:t>‹#›</a:t>
            </a:fld>
            <a:endParaRPr lang="ru-RU"/>
          </a:p>
        </p:txBody>
      </p:sp>
    </p:spTree>
    <p:extLst>
      <p:ext uri="{BB962C8B-B14F-4D97-AF65-F5344CB8AC3E}">
        <p14:creationId xmlns:p14="http://schemas.microsoft.com/office/powerpoint/2010/main" val="223281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58EF47-E4ED-495A-95BE-C4F348FF936A}" type="datetimeFigureOut">
              <a:rPr lang="ru-RU" smtClean="0"/>
              <a:t>27.03.2024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3FEDE6-5BFF-45E4-B189-F2DC339B74ED}" type="slidenum">
              <a:rPr lang="ru-RU" smtClean="0"/>
              <a:t>‹#›</a:t>
            </a:fld>
            <a:endParaRPr lang="ru-RU"/>
          </a:p>
        </p:txBody>
      </p:sp>
    </p:spTree>
    <p:extLst>
      <p:ext uri="{BB962C8B-B14F-4D97-AF65-F5344CB8AC3E}">
        <p14:creationId xmlns:p14="http://schemas.microsoft.com/office/powerpoint/2010/main" val="295316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B58EF47-E4ED-495A-95BE-C4F348FF936A}" type="datetimeFigureOut">
              <a:rPr lang="ru-RU" smtClean="0"/>
              <a:t>27.03.2024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3FEDE6-5BFF-45E4-B189-F2DC339B74ED}" type="slidenum">
              <a:rPr lang="ru-RU" smtClean="0"/>
              <a:t>‹#›</a:t>
            </a:fld>
            <a:endParaRPr lang="ru-RU"/>
          </a:p>
        </p:txBody>
      </p:sp>
    </p:spTree>
    <p:extLst>
      <p:ext uri="{BB962C8B-B14F-4D97-AF65-F5344CB8AC3E}">
        <p14:creationId xmlns:p14="http://schemas.microsoft.com/office/powerpoint/2010/main" val="984652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B58EF47-E4ED-495A-95BE-C4F348FF936A}" type="datetimeFigureOut">
              <a:rPr lang="ru-RU" smtClean="0"/>
              <a:t>27.03.2024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3FEDE6-5BFF-45E4-B189-F2DC339B74ED}" type="slidenum">
              <a:rPr lang="ru-RU" smtClean="0"/>
              <a:t>‹#›</a:t>
            </a:fld>
            <a:endParaRPr lang="ru-RU"/>
          </a:p>
        </p:txBody>
      </p:sp>
    </p:spTree>
    <p:extLst>
      <p:ext uri="{BB962C8B-B14F-4D97-AF65-F5344CB8AC3E}">
        <p14:creationId xmlns:p14="http://schemas.microsoft.com/office/powerpoint/2010/main" val="2087035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B58EF47-E4ED-495A-95BE-C4F348FF936A}" type="datetimeFigureOut">
              <a:rPr lang="ru-RU" smtClean="0"/>
              <a:t>27.03.2024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3FEDE6-5BFF-45E4-B189-F2DC339B74ED}" type="slidenum">
              <a:rPr lang="ru-RU" smtClean="0"/>
              <a:t>‹#›</a:t>
            </a:fld>
            <a:endParaRPr lang="ru-RU"/>
          </a:p>
        </p:txBody>
      </p:sp>
    </p:spTree>
    <p:extLst>
      <p:ext uri="{BB962C8B-B14F-4D97-AF65-F5344CB8AC3E}">
        <p14:creationId xmlns:p14="http://schemas.microsoft.com/office/powerpoint/2010/main" val="9881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B58EF47-E4ED-495A-95BE-C4F348FF936A}" type="datetimeFigureOut">
              <a:rPr lang="ru-RU" smtClean="0"/>
              <a:t>27.03.2024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3FEDE6-5BFF-45E4-B189-F2DC339B74ED}" type="slidenum">
              <a:rPr lang="ru-RU" smtClean="0"/>
              <a:t>‹#›</a:t>
            </a:fld>
            <a:endParaRPr lang="ru-RU"/>
          </a:p>
        </p:txBody>
      </p:sp>
    </p:spTree>
    <p:extLst>
      <p:ext uri="{BB962C8B-B14F-4D97-AF65-F5344CB8AC3E}">
        <p14:creationId xmlns:p14="http://schemas.microsoft.com/office/powerpoint/2010/main" val="2191233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58EF47-E4ED-495A-95BE-C4F348FF936A}" type="datetimeFigureOut">
              <a:rPr lang="ru-RU" smtClean="0"/>
              <a:t>27.03.2024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3FEDE6-5BFF-45E4-B189-F2DC339B74ED}" type="slidenum">
              <a:rPr lang="ru-RU" smtClean="0"/>
              <a:t>‹#›</a:t>
            </a:fld>
            <a:endParaRPr lang="ru-RU"/>
          </a:p>
        </p:txBody>
      </p:sp>
    </p:spTree>
    <p:extLst>
      <p:ext uri="{BB962C8B-B14F-4D97-AF65-F5344CB8AC3E}">
        <p14:creationId xmlns:p14="http://schemas.microsoft.com/office/powerpoint/2010/main" val="2433416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B58EF47-E4ED-495A-95BE-C4F348FF936A}" type="datetimeFigureOut">
              <a:rPr lang="ru-RU" smtClean="0"/>
              <a:t>27.03.2024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3FEDE6-5BFF-45E4-B189-F2DC339B74ED}" type="slidenum">
              <a:rPr lang="ru-RU" smtClean="0"/>
              <a:t>‹#›</a:t>
            </a:fld>
            <a:endParaRPr lang="ru-RU"/>
          </a:p>
        </p:txBody>
      </p:sp>
    </p:spTree>
    <p:extLst>
      <p:ext uri="{BB962C8B-B14F-4D97-AF65-F5344CB8AC3E}">
        <p14:creationId xmlns:p14="http://schemas.microsoft.com/office/powerpoint/2010/main" val="157215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B58EF47-E4ED-495A-95BE-C4F348FF936A}" type="datetimeFigureOut">
              <a:rPr lang="ru-RU" smtClean="0"/>
              <a:t>27.03.2024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3FEDE6-5BFF-45E4-B189-F2DC339B74ED}" type="slidenum">
              <a:rPr lang="ru-RU" smtClean="0"/>
              <a:t>‹#›</a:t>
            </a:fld>
            <a:endParaRPr lang="ru-RU"/>
          </a:p>
        </p:txBody>
      </p:sp>
    </p:spTree>
    <p:extLst>
      <p:ext uri="{BB962C8B-B14F-4D97-AF65-F5344CB8AC3E}">
        <p14:creationId xmlns:p14="http://schemas.microsoft.com/office/powerpoint/2010/main" val="124959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8EF47-E4ED-495A-95BE-C4F348FF936A}" type="datetimeFigureOut">
              <a:rPr lang="ru-RU" smtClean="0"/>
              <a:t>27.03.2024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FEDE6-5BFF-45E4-B189-F2DC339B74ED}" type="slidenum">
              <a:rPr lang="ru-RU" smtClean="0"/>
              <a:t>‹#›</a:t>
            </a:fld>
            <a:endParaRPr lang="ru-RU"/>
          </a:p>
        </p:txBody>
      </p:sp>
    </p:spTree>
    <p:extLst>
      <p:ext uri="{BB962C8B-B14F-4D97-AF65-F5344CB8AC3E}">
        <p14:creationId xmlns:p14="http://schemas.microsoft.com/office/powerpoint/2010/main" val="291703799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incult.info/services/grabli/sayty/lovi-sekretnuyu-ssylku-tut-golda-i-shmot-deshevle/"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fincult.info/article/fishing-chto-eto-takoe-i-kak-ot-nego-zashchititsya/" TargetMode="External"/><Relationship Id="rId4" Type="http://schemas.openxmlformats.org/officeDocument/2006/relationships/hyperlink" Target="https://fincult.info/services/grabli/sayty/vvedite-rekvizity-bankovskoy-kart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fincult.info/services/grabli/sayty/zarabotay-na-ayfon-vsego-za-nedelyu/"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fincult.info/article/zachem-nuzhen-vklad-v-banke/" TargetMode="External"/><Relationship Id="rId5" Type="http://schemas.openxmlformats.org/officeDocument/2006/relationships/hyperlink" Target="https://fincult.info/article/moy-pervyy-finansovyy-plan-kak-podrostku-nakopit-na-mechtu/" TargetMode="External"/><Relationship Id="rId4" Type="http://schemas.openxmlformats.org/officeDocument/2006/relationships/hyperlink" Target="https://fincult.info/article/zachem-kopit-dengi_0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incult.info/article/fishing-chto-eto-takoe-i-kak-ot-nego-zashchititsya/"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fincult.info/services/grabli/sotsialnye-seti-i-messendzhery/perevedi-s-karty-1-rubl-chtoby-poluchit-priz/"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fincult.info/services/grabli/sotsialnye-seti-i-messendzhery/napishi-mne-kod-v-messendzher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fincult.info/article/na-moy-pasport-vzyali-kredit-chto-delat/" TargetMode="External"/><Relationship Id="rId7" Type="http://schemas.openxmlformats.org/officeDocument/2006/relationships/hyperlink" Target="https://fincult.info/article/chto-chitat-detyam-luchshie-obuchayushchie-knigi-pro-dengi-i-ekonomiku/"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fincult.info/article/finansovye-prilozheniya-dlya-detey/" TargetMode="External"/><Relationship Id="rId5" Type="http://schemas.openxmlformats.org/officeDocument/2006/relationships/hyperlink" Target="https://fincult.info/article/kak-razgovarivat-s-detmi-o-dengakh/" TargetMode="External"/><Relationship Id="rId4" Type="http://schemas.openxmlformats.org/officeDocument/2006/relationships/hyperlink" Target="https://fincult.info/services/grabli/sotsialnye-seti-i-messendzhery/vozmi-u-roditeley-v-dolg-tebe-vernetsya-gorazdo-bolsh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30DDE0C-7991-40A9-B0A9-1B56DA2B9508}"/>
              </a:ext>
            </a:extLst>
          </p:cNvPr>
          <p:cNvSpPr/>
          <p:nvPr/>
        </p:nvSpPr>
        <p:spPr>
          <a:xfrm>
            <a:off x="5800725" y="1139896"/>
            <a:ext cx="5867400" cy="1723549"/>
          </a:xfrm>
          <a:prstGeom prst="rect">
            <a:avLst/>
          </a:prstGeom>
        </p:spPr>
        <p:txBody>
          <a:bodyPr wrap="square">
            <a:spAutoFit/>
          </a:bodyPr>
          <a:lstStyle/>
          <a:p>
            <a:pPr algn="ctr"/>
            <a:r>
              <a:rPr lang="ru-RU" sz="3400" b="1" spc="-15" dirty="0">
                <a:solidFill>
                  <a:srgbClr val="002060"/>
                </a:solidFill>
                <a:latin typeface="Times New Roman" panose="02020603050405020304" pitchFamily="18" charset="0"/>
              </a:rPr>
              <a:t>Сорокин Игорь Олегович</a:t>
            </a:r>
            <a:endParaRPr lang="ru-RU" sz="2400" b="1" spc="-15" dirty="0">
              <a:solidFill>
                <a:srgbClr val="002060"/>
              </a:solidFill>
              <a:latin typeface="Times New Roman" panose="02020603050405020304" pitchFamily="18" charset="0"/>
              <a:cs typeface="Times New Roman" panose="02020603050405020304" pitchFamily="18" charset="0"/>
            </a:endParaRPr>
          </a:p>
          <a:p>
            <a:pPr algn="ctr"/>
            <a:endParaRPr lang="ru-RU" sz="2400" b="1" spc="-15" dirty="0">
              <a:solidFill>
                <a:srgbClr val="002060"/>
              </a:solidFill>
              <a:latin typeface="Times New Roman" panose="02020603050405020304" pitchFamily="18" charset="0"/>
              <a:cs typeface="Times New Roman" panose="02020603050405020304" pitchFamily="18" charset="0"/>
            </a:endParaRPr>
          </a:p>
          <a:p>
            <a:pPr algn="ctr"/>
            <a:r>
              <a:rPr lang="ru-RU" sz="2400" spc="-15" dirty="0">
                <a:latin typeface="Times New Roman" panose="02020603050405020304" pitchFamily="18" charset="0"/>
                <a:cs typeface="Times New Roman" panose="02020603050405020304" pitchFamily="18" charset="0"/>
              </a:rPr>
              <a:t> начальник управления информационной безопасности АО «ГЕНБАНК»</a:t>
            </a:r>
          </a:p>
        </p:txBody>
      </p:sp>
      <p:sp>
        <p:nvSpPr>
          <p:cNvPr id="3" name="Прямоугольник 2">
            <a:extLst>
              <a:ext uri="{FF2B5EF4-FFF2-40B4-BE49-F238E27FC236}">
                <a16:creationId xmlns:a16="http://schemas.microsoft.com/office/drawing/2014/main" id="{13CBBD8A-A8DE-417B-8964-F2D0EDEA6A7C}"/>
              </a:ext>
            </a:extLst>
          </p:cNvPr>
          <p:cNvSpPr/>
          <p:nvPr/>
        </p:nvSpPr>
        <p:spPr>
          <a:xfrm>
            <a:off x="5867400" y="4377044"/>
            <a:ext cx="6096000" cy="1200329"/>
          </a:xfrm>
          <a:prstGeom prst="rect">
            <a:avLst/>
          </a:prstGeom>
        </p:spPr>
        <p:txBody>
          <a:bodyPr>
            <a:spAutoFit/>
          </a:bodyPr>
          <a:lstStyle/>
          <a:p>
            <a:pPr algn="ctr"/>
            <a:r>
              <a:rPr lang="ru-RU" sz="2400" b="1" dirty="0">
                <a:solidFill>
                  <a:srgbClr val="002060"/>
                </a:solidFill>
                <a:latin typeface="Times New Roman" panose="02020603050405020304" pitchFamily="18" charset="0"/>
                <a:cs typeface="Times New Roman" panose="02020603050405020304" pitchFamily="18" charset="0"/>
              </a:rPr>
              <a:t>Тема выступления:</a:t>
            </a:r>
            <a:endParaRPr lang="ru-RU" sz="2400" spc="-1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2400" spc="-15" dirty="0">
                <a:latin typeface="Times New Roman" panose="02020603050405020304" pitchFamily="18" charset="0"/>
                <a:cs typeface="Times New Roman" panose="02020603050405020304" pitchFamily="18" charset="0"/>
              </a:rPr>
              <a:t>«Детки в сетке»: как школьников вовлекают в финансовое мошенничество»</a:t>
            </a:r>
          </a:p>
        </p:txBody>
      </p:sp>
      <p:pic>
        <p:nvPicPr>
          <p:cNvPr id="6" name="Рисунок 5">
            <a:extLst>
              <a:ext uri="{FF2B5EF4-FFF2-40B4-BE49-F238E27FC236}">
                <a16:creationId xmlns:a16="http://schemas.microsoft.com/office/drawing/2014/main" id="{2DF5B666-48A5-45C8-941C-6C3034F5484C}"/>
              </a:ext>
            </a:extLst>
          </p:cNvPr>
          <p:cNvPicPr>
            <a:picLocks noChangeAspect="1"/>
          </p:cNvPicPr>
          <p:nvPr/>
        </p:nvPicPr>
        <p:blipFill rotWithShape="1">
          <a:blip r:embed="rId2">
            <a:extLst>
              <a:ext uri="{28A0092B-C50C-407E-A947-70E740481C1C}">
                <a14:useLocalDpi xmlns:a14="http://schemas.microsoft.com/office/drawing/2010/main" val="0"/>
              </a:ext>
            </a:extLst>
          </a:blip>
          <a:srcRect t="17778"/>
          <a:stretch/>
        </p:blipFill>
        <p:spPr>
          <a:xfrm>
            <a:off x="893064" y="671273"/>
            <a:ext cx="4215384" cy="52010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959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u="sng" dirty="0">
                <a:solidFill>
                  <a:schemeClr val="bg1"/>
                </a:solidFill>
              </a:rPr>
              <a:t>Главные выводы и практики</a:t>
            </a:r>
          </a:p>
        </p:txBody>
      </p:sp>
      <p:graphicFrame>
        <p:nvGraphicFramePr>
          <p:cNvPr id="5" name="Схема 4"/>
          <p:cNvGraphicFramePr/>
          <p:nvPr>
            <p:extLst>
              <p:ext uri="{D42A27DB-BD31-4B8C-83A1-F6EECF244321}">
                <p14:modId xmlns:p14="http://schemas.microsoft.com/office/powerpoint/2010/main" val="3650822543"/>
              </p:ext>
            </p:extLst>
          </p:nvPr>
        </p:nvGraphicFramePr>
        <p:xfrm>
          <a:off x="841375" y="1533524"/>
          <a:ext cx="10512425" cy="4781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52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A4E8169-F901-41E9-B0DD-407B2571C4D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0A56BA9-4EBF-4ACA-8DF1-55208736AF7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E1C60197-2F1F-4F48-8167-9DAA13999DD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8A0DF85F-C554-4004-A91F-43B35D63C15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5EFB8D5-C5A0-4F4F-9CAB-8DA5CE51D7F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5585555" y="1373247"/>
            <a:ext cx="6257578" cy="4616648"/>
          </a:xfrm>
          <a:prstGeom prst="rect">
            <a:avLst/>
          </a:prstGeom>
        </p:spPr>
        <p:txBody>
          <a:bodyPr wrap="square">
            <a:spAutoFit/>
          </a:bodyPr>
          <a:lstStyle/>
          <a:p>
            <a:pPr algn="r"/>
            <a:r>
              <a:rPr lang="ru-RU" sz="3600" b="1" dirty="0">
                <a:solidFill>
                  <a:schemeClr val="bg1"/>
                </a:solidFill>
                <a:latin typeface="PF Centro Sans Pro Black" panose="02000500000000020004" pitchFamily="2" charset="0"/>
                <a:cs typeface="Arial" panose="020B0604020202020204" pitchFamily="34" charset="0"/>
              </a:rPr>
              <a:t>СПАСИБО ЗА</a:t>
            </a:r>
          </a:p>
          <a:p>
            <a:pPr algn="r"/>
            <a:r>
              <a:rPr lang="ru-RU" sz="3600" b="1" dirty="0">
                <a:solidFill>
                  <a:schemeClr val="bg1"/>
                </a:solidFill>
                <a:latin typeface="PF Centro Sans Pro Black" panose="02000500000000020004" pitchFamily="2" charset="0"/>
                <a:cs typeface="Arial" panose="020B0604020202020204" pitchFamily="34" charset="0"/>
              </a:rPr>
              <a:t>ВНИМАНИЕ!</a:t>
            </a:r>
          </a:p>
          <a:p>
            <a:endParaRPr lang="ru-RU" sz="3600" b="1" dirty="0">
              <a:solidFill>
                <a:schemeClr val="bg1"/>
              </a:solidFill>
              <a:latin typeface="PF Centro Sans Pro" panose="02000500000000020004" pitchFamily="2" charset="0"/>
              <a:cs typeface="Arial" panose="020B0604020202020204" pitchFamily="34" charset="0"/>
            </a:endParaRPr>
          </a:p>
          <a:p>
            <a:endParaRPr lang="ru-RU" sz="3600" b="1" dirty="0">
              <a:solidFill>
                <a:schemeClr val="bg1"/>
              </a:solidFill>
              <a:latin typeface="PF Centro Sans Pro" panose="02000500000000020004" pitchFamily="2" charset="0"/>
              <a:cs typeface="Arial" panose="020B0604020202020204" pitchFamily="34" charset="0"/>
            </a:endParaRPr>
          </a:p>
          <a:p>
            <a:endParaRPr lang="ru-RU" sz="3600" b="1" dirty="0">
              <a:solidFill>
                <a:schemeClr val="bg1"/>
              </a:solidFill>
              <a:latin typeface="PF Centro Sans Pro" panose="02000500000000020004" pitchFamily="2" charset="0"/>
              <a:cs typeface="Arial" panose="020B0604020202020204" pitchFamily="34" charset="0"/>
            </a:endParaRPr>
          </a:p>
          <a:p>
            <a:pPr algn="r"/>
            <a:endParaRPr lang="ru-RU" sz="2400" dirty="0">
              <a:solidFill>
                <a:schemeClr val="bg1">
                  <a:lumMod val="95000"/>
                </a:schemeClr>
              </a:solidFill>
              <a:latin typeface="PF Centro Sans Pro" panose="02000500000000020004" pitchFamily="2" charset="0"/>
              <a:cs typeface="Arial" panose="020B0604020202020204" pitchFamily="34" charset="0"/>
            </a:endParaRPr>
          </a:p>
          <a:p>
            <a:pPr algn="r"/>
            <a:r>
              <a:rPr lang="ru-RU" dirty="0">
                <a:solidFill>
                  <a:schemeClr val="bg1">
                    <a:lumMod val="95000"/>
                  </a:schemeClr>
                </a:solidFill>
                <a:latin typeface="PF Centro Sans Pro" panose="02000500000000020004" pitchFamily="2" charset="0"/>
                <a:cs typeface="Arial" panose="020B0604020202020204" pitchFamily="34" charset="0"/>
              </a:rPr>
              <a:t>С уважением и заботой, </a:t>
            </a:r>
          </a:p>
          <a:p>
            <a:pPr algn="r"/>
            <a:r>
              <a:rPr lang="ru-RU" dirty="0">
                <a:solidFill>
                  <a:schemeClr val="bg1"/>
                </a:solidFill>
                <a:latin typeface="PF Centro Sans Pro" panose="02000500000000020004" pitchFamily="2" charset="0"/>
                <a:cs typeface="Arial" panose="020B0604020202020204" pitchFamily="34" charset="0"/>
              </a:rPr>
              <a:t>Управление информационной безопасности</a:t>
            </a:r>
            <a:endParaRPr lang="ru-RU" sz="2400" dirty="0">
              <a:solidFill>
                <a:schemeClr val="bg1"/>
              </a:solidFill>
              <a:latin typeface="PF Centro Sans Pro" panose="02000500000000020004" pitchFamily="2" charset="0"/>
              <a:cs typeface="Arial" panose="020B0604020202020204" pitchFamily="34" charset="0"/>
            </a:endParaRPr>
          </a:p>
          <a:p>
            <a:pPr algn="r"/>
            <a:endParaRPr lang="en-US" dirty="0">
              <a:solidFill>
                <a:schemeClr val="bg1"/>
              </a:solidFill>
              <a:latin typeface="PF Centro Sans Pro" panose="02000500000000020004" pitchFamily="2" charset="0"/>
              <a:cs typeface="Arial" panose="020B0604020202020204" pitchFamily="34" charset="0"/>
            </a:endParaRPr>
          </a:p>
          <a:p>
            <a:pPr algn="r"/>
            <a:r>
              <a:rPr lang="ru-RU" dirty="0">
                <a:solidFill>
                  <a:schemeClr val="bg1"/>
                </a:solidFill>
                <a:latin typeface="PF Centro Sans Pro" panose="02000500000000020004" pitchFamily="2" charset="0"/>
                <a:cs typeface="Arial" panose="020B0604020202020204" pitchFamily="34" charset="0"/>
              </a:rPr>
              <a:t>Сорокин Игорь Олегович</a:t>
            </a:r>
          </a:p>
          <a:p>
            <a:pPr algn="r"/>
            <a:r>
              <a:rPr lang="en-US" dirty="0">
                <a:solidFill>
                  <a:schemeClr val="bg1"/>
                </a:solidFill>
                <a:latin typeface="PF Centro Sans Pro" panose="02000500000000020004" pitchFamily="2" charset="0"/>
                <a:cs typeface="Arial" panose="020B0604020202020204" pitchFamily="34" charset="0"/>
              </a:rPr>
              <a:t>05-17-09</a:t>
            </a:r>
            <a:r>
              <a:rPr lang="ru-RU" dirty="0">
                <a:solidFill>
                  <a:schemeClr val="bg1"/>
                </a:solidFill>
                <a:latin typeface="PF Centro Sans Pro" panose="02000500000000020004" pitchFamily="2" charset="0"/>
                <a:cs typeface="Arial" panose="020B0604020202020204" pitchFamily="34" charset="0"/>
              </a:rPr>
              <a:t>, </a:t>
            </a:r>
            <a:r>
              <a:rPr lang="en-US" dirty="0">
                <a:solidFill>
                  <a:schemeClr val="bg1"/>
                </a:solidFill>
                <a:latin typeface="PF Centro Sans Pro" panose="02000500000000020004" pitchFamily="2" charset="0"/>
                <a:cs typeface="Arial" panose="020B0604020202020204" pitchFamily="34" charset="0"/>
              </a:rPr>
              <a:t>sio@genbank.ru</a:t>
            </a:r>
            <a:endParaRPr lang="ru-RU" dirty="0">
              <a:solidFill>
                <a:schemeClr val="bg1"/>
              </a:solidFill>
              <a:latin typeface="PF Centro Sans Pro" panose="02000500000000020004" pitchFamily="2" charset="0"/>
              <a:cs typeface="Arial" panose="020B0604020202020204" pitchFamily="34" charset="0"/>
            </a:endParaRPr>
          </a:p>
        </p:txBody>
      </p:sp>
    </p:spTree>
    <p:extLst>
      <p:ext uri="{BB962C8B-B14F-4D97-AF65-F5344CB8AC3E}">
        <p14:creationId xmlns:p14="http://schemas.microsoft.com/office/powerpoint/2010/main" val="3253344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6046766" y="2080103"/>
            <a:ext cx="5478685" cy="1938992"/>
          </a:xfrm>
          <a:prstGeom prst="rect">
            <a:avLst/>
          </a:prstGeom>
        </p:spPr>
        <p:txBody>
          <a:bodyPr wrap="square">
            <a:spAutoFit/>
          </a:bodyPr>
          <a:lstStyle/>
          <a:p>
            <a:r>
              <a:rPr lang="ru-RU" sz="3600" b="1" dirty="0">
                <a:solidFill>
                  <a:schemeClr val="bg1"/>
                </a:solidFill>
                <a:latin typeface="PF Centro Sans Pro Black" panose="02000500000000020004" pitchFamily="2" charset="0"/>
                <a:cs typeface="Arial" panose="020B0604020202020204" pitchFamily="34" charset="0"/>
              </a:rPr>
              <a:t>ДЕТКИ В СЕТКЕ</a:t>
            </a:r>
          </a:p>
          <a:p>
            <a:endParaRPr lang="ru-RU" sz="3600" b="1" dirty="0">
              <a:solidFill>
                <a:schemeClr val="bg1"/>
              </a:solidFill>
              <a:latin typeface="PF Centro Sans Pro Black" panose="02000500000000020004" pitchFamily="2" charset="0"/>
              <a:cs typeface="Arial" panose="020B0604020202020204" pitchFamily="34" charset="0"/>
            </a:endParaRPr>
          </a:p>
          <a:p>
            <a:r>
              <a:rPr lang="ru-RU" sz="2400" dirty="0">
                <a:solidFill>
                  <a:schemeClr val="bg1"/>
                </a:solidFill>
                <a:latin typeface="PF Centro Sans Pro" panose="02000500000000020004" pitchFamily="2" charset="0"/>
                <a:cs typeface="Arial" panose="020B0604020202020204" pitchFamily="34" charset="0"/>
              </a:rPr>
              <a:t>КАК ШКОЛЬНИКОВ ВОВЛЕКАЮТ В ФИНАНСОВОЕ МОШЕННИЧЕСТВО</a:t>
            </a:r>
          </a:p>
        </p:txBody>
      </p:sp>
    </p:spTree>
    <p:extLst>
      <p:ext uri="{BB962C8B-B14F-4D97-AF65-F5344CB8AC3E}">
        <p14:creationId xmlns:p14="http://schemas.microsoft.com/office/powerpoint/2010/main" val="771997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b="1" u="sng" dirty="0">
                <a:solidFill>
                  <a:schemeClr val="bg1"/>
                </a:solidFill>
                <a:latin typeface="PF Centro Sans Pro Thin" panose="02000500000000020004" pitchFamily="2" charset="0"/>
              </a:rPr>
              <a:t>Как защитить детей от онлайн-мошенников</a:t>
            </a:r>
            <a:endParaRPr lang="ru-RU" u="sng" dirty="0">
              <a:solidFill>
                <a:schemeClr val="bg1"/>
              </a:solidFill>
              <a:latin typeface="PF Centro Sans Pro Thin" panose="02000500000000020004" pitchFamily="2" charset="0"/>
            </a:endParaRPr>
          </a:p>
        </p:txBody>
      </p:sp>
      <p:sp>
        <p:nvSpPr>
          <p:cNvPr id="4" name="Объект 3"/>
          <p:cNvSpPr>
            <a:spLocks noGrp="1"/>
          </p:cNvSpPr>
          <p:nvPr>
            <p:ph idx="1"/>
          </p:nvPr>
        </p:nvSpPr>
        <p:spPr/>
        <p:txBody>
          <a:bodyPr>
            <a:normAutofit/>
          </a:bodyPr>
          <a:lstStyle/>
          <a:p>
            <a:pPr marL="0" indent="0">
              <a:buNone/>
            </a:pPr>
            <a:r>
              <a:rPr lang="ru-RU" dirty="0">
                <a:solidFill>
                  <a:schemeClr val="bg1"/>
                </a:solidFill>
              </a:rPr>
              <a:t>Мошенники охотятся за данными банковских карт, секретными паролями, смс-кодами, данными об имуществе и личными фото</a:t>
            </a:r>
          </a:p>
        </p:txBody>
      </p:sp>
    </p:spTree>
    <p:extLst>
      <p:ext uri="{BB962C8B-B14F-4D97-AF65-F5344CB8AC3E}">
        <p14:creationId xmlns:p14="http://schemas.microsoft.com/office/powerpoint/2010/main" val="3125581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u="sng" dirty="0">
                <a:solidFill>
                  <a:schemeClr val="bg1"/>
                </a:solidFill>
                <a:latin typeface="PF Centro Sans Pro Thin" panose="02000500000000020004" pitchFamily="2" charset="0"/>
              </a:rPr>
              <a:t>Фейковые страницы для онлайн-покупок</a:t>
            </a:r>
            <a:endParaRPr lang="ru-RU" u="sng" dirty="0">
              <a:solidFill>
                <a:schemeClr val="bg1"/>
              </a:solidFill>
              <a:latin typeface="PF Centro Sans Pro Thin" panose="02000500000000020004" pitchFamily="2" charset="0"/>
            </a:endParaRPr>
          </a:p>
        </p:txBody>
      </p:sp>
      <p:sp>
        <p:nvSpPr>
          <p:cNvPr id="3" name="Объект 2"/>
          <p:cNvSpPr>
            <a:spLocks noGrp="1"/>
          </p:cNvSpPr>
          <p:nvPr>
            <p:ph idx="1"/>
          </p:nvPr>
        </p:nvSpPr>
        <p:spPr>
          <a:solidFill>
            <a:schemeClr val="bg1">
              <a:alpha val="90000"/>
            </a:schemeClr>
          </a:solidFill>
        </p:spPr>
        <p:txBody>
          <a:bodyPr>
            <a:normAutofit fontScale="70000" lnSpcReduction="20000"/>
          </a:bodyPr>
          <a:lstStyle/>
          <a:p>
            <a:pPr marL="0" indent="0">
              <a:buNone/>
            </a:pPr>
            <a:r>
              <a:rPr lang="ru-RU" dirty="0"/>
              <a:t>Преступники, как и дети, любят онлайн-игры, но у них на это свои причины. В виртуальном мире бдительность ослабевает. Юные игроки могут не заметить обмана и клюнуть на уловки мошенников. Например, на предложение «выгодно купить» объекты для игры на поддельном сайте.</a:t>
            </a:r>
          </a:p>
          <a:p>
            <a:pPr lvl="1"/>
            <a:r>
              <a:rPr lang="ru-RU" i="1" dirty="0"/>
              <a:t>«Мы с ребятами из школы подсели на одну онлайн-игру, там можно общаться между собой и знакомиться с другими игроками. Игра сама по себе бесплатная, но чтобы быть наравне с топами, нужно платить за лучший </a:t>
            </a:r>
            <a:r>
              <a:rPr lang="ru-RU" i="1" dirty="0" err="1"/>
              <a:t>шмот</a:t>
            </a:r>
            <a:r>
              <a:rPr lang="ru-RU" i="1" dirty="0"/>
              <a:t> и пушки. В игре есть свой магазин, где все это можно купить. Однажды мне написал в игровой чат какой-то парень, мы поболтали, и он по секрету </a:t>
            </a:r>
            <a:r>
              <a:rPr lang="ru-RU" i="1" dirty="0">
                <a:hlinkClick r:id="rId3"/>
              </a:rPr>
              <a:t>скинул мне ссылку...</a:t>
            </a:r>
            <a:r>
              <a:rPr lang="ru-RU" i="1" dirty="0"/>
              <a:t>»</a:t>
            </a:r>
          </a:p>
          <a:p>
            <a:pPr marL="0" indent="0">
              <a:buNone/>
            </a:pPr>
            <a:r>
              <a:rPr lang="ru-RU" dirty="0"/>
              <a:t>Игроков заманивают низкими ценами и «уникальными акциями». В подобные ловушки могут попасть не только дети, но и зависимые от игр взрослые.</a:t>
            </a:r>
          </a:p>
          <a:p>
            <a:pPr lvl="1"/>
            <a:r>
              <a:rPr lang="ru-RU" i="1" dirty="0"/>
              <a:t>«Мы с мужем решили подарить сыну смартфон на день рождения. Он выбрал дорогую модель, но 18 лет не каждый день исполняется — надо его порадовать. Посмотрели в интернете, где купить такой телефон, и наткнулись на московский интернет-магазин с доставкой в любую точку России. Цены там </a:t>
            </a:r>
            <a:r>
              <a:rPr lang="ru-RU" i="1" dirty="0">
                <a:hlinkClick r:id="rId4"/>
              </a:rPr>
              <a:t>намного ниже, чем везде...</a:t>
            </a:r>
            <a:r>
              <a:rPr lang="ru-RU" i="1" dirty="0"/>
              <a:t>»</a:t>
            </a:r>
          </a:p>
          <a:p>
            <a:pPr marL="0" indent="0">
              <a:buNone/>
            </a:pPr>
            <a:r>
              <a:rPr lang="ru-RU" dirty="0"/>
              <a:t>Прежде чем вводить где бы то ни было персональные данные, пароли, коды или реквизиты банковской карты, удостоверьтесь, что это не мошенническая страница. Подробнее о том, как отличить безопасный сайт от </a:t>
            </a:r>
            <a:r>
              <a:rPr lang="ru-RU" dirty="0" err="1"/>
              <a:t>фейкового</a:t>
            </a:r>
            <a:r>
              <a:rPr lang="ru-RU" dirty="0"/>
              <a:t>, читайте в тексте «</a:t>
            </a:r>
            <a:r>
              <a:rPr lang="ru-RU" dirty="0" err="1">
                <a:hlinkClick r:id="rId5"/>
              </a:rPr>
              <a:t>Фишинг</a:t>
            </a:r>
            <a:r>
              <a:rPr lang="ru-RU" dirty="0">
                <a:hlinkClick r:id="rId5"/>
              </a:rPr>
              <a:t>: что это и как от него защититься</a:t>
            </a:r>
            <a:r>
              <a:rPr lang="ru-RU" dirty="0"/>
              <a:t>».</a:t>
            </a:r>
          </a:p>
        </p:txBody>
      </p:sp>
    </p:spTree>
    <p:extLst>
      <p:ext uri="{BB962C8B-B14F-4D97-AF65-F5344CB8AC3E}">
        <p14:creationId xmlns:p14="http://schemas.microsoft.com/office/powerpoint/2010/main" val="178435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u="sng" dirty="0">
                <a:solidFill>
                  <a:schemeClr val="bg1"/>
                </a:solidFill>
                <a:latin typeface="PF Centro Sans Pro Medium" panose="02000500000000020004" pitchFamily="2" charset="0"/>
              </a:rPr>
              <a:t>Предлагают быстрое обогащение</a:t>
            </a:r>
            <a:endParaRPr lang="ru-RU" u="sng" dirty="0">
              <a:solidFill>
                <a:schemeClr val="bg1"/>
              </a:solidFill>
              <a:latin typeface="PF Centro Sans Pro Medium" panose="02000500000000020004" pitchFamily="2" charset="0"/>
            </a:endParaRPr>
          </a:p>
        </p:txBody>
      </p:sp>
      <p:sp>
        <p:nvSpPr>
          <p:cNvPr id="3" name="Объект 2"/>
          <p:cNvSpPr>
            <a:spLocks noGrp="1"/>
          </p:cNvSpPr>
          <p:nvPr>
            <p:ph idx="1"/>
          </p:nvPr>
        </p:nvSpPr>
        <p:spPr>
          <a:solidFill>
            <a:schemeClr val="bg1">
              <a:alpha val="90000"/>
            </a:schemeClr>
          </a:solidFill>
        </p:spPr>
        <p:txBody>
          <a:bodyPr>
            <a:normAutofit fontScale="70000" lnSpcReduction="20000"/>
          </a:bodyPr>
          <a:lstStyle/>
          <a:p>
            <a:pPr marL="0" indent="0">
              <a:buNone/>
            </a:pPr>
            <a:r>
              <a:rPr lang="ru-RU" dirty="0"/>
              <a:t>Когда подростку не хватает карманных денег или терпения накопить, мошенники тут как тут. Они размещают в интернете объявления о быстром и легком заработке и ловят на удочку доверчивых неосведомлённых детей.</a:t>
            </a:r>
          </a:p>
          <a:p>
            <a:pPr lvl="1"/>
            <a:r>
              <a:rPr lang="ru-RU" i="1" dirty="0"/>
              <a:t>Мошенники могут убедить подростка вложить деньги в «сверхприбыльный проект» (фактически — финансовую пирамиду). До выплат вкладчикам дело обычно не доходит. Собрав деньги как можно большего числа людей, организаторы исчезают.</a:t>
            </a:r>
          </a:p>
          <a:p>
            <a:pPr marL="0" indent="0">
              <a:buNone/>
            </a:pPr>
            <a:r>
              <a:rPr lang="ru-RU" dirty="0"/>
              <a:t>Иногда обманщики предлагают «заработать», просто зарегистрировавшись на сомнительном сайте. Надо только выполнять задания или делать букмекерские ставки. Для вывода «заработка» они просят оплатить комиссию. В итоге деньги вместе с данными карты оказываются в руках махинаторов.</a:t>
            </a:r>
          </a:p>
          <a:p>
            <a:pPr lvl="1"/>
            <a:r>
              <a:rPr lang="ru-RU" i="1" dirty="0"/>
              <a:t>«Мой одноклассник однажды нарвался на мошенников. Он упрашивал родителей купить ему новый </a:t>
            </a:r>
            <a:r>
              <a:rPr lang="ru-RU" i="1" dirty="0" err="1"/>
              <a:t>айфон</a:t>
            </a:r>
            <a:r>
              <a:rPr lang="ru-RU" i="1" dirty="0"/>
              <a:t>, но его мама сказала, что слишком дорого, максимум прошлогодний купят. И то, если хорошо четверть закончит. Короче он стал искать, где купить новый, но дешевле, и нашел интересное объявление. Типа можно </a:t>
            </a:r>
            <a:r>
              <a:rPr lang="ru-RU" i="1" dirty="0">
                <a:hlinkClick r:id="rId3"/>
              </a:rPr>
              <a:t>быстро заработать на новый </a:t>
            </a:r>
            <a:r>
              <a:rPr lang="ru-RU" i="1" dirty="0" err="1">
                <a:hlinkClick r:id="rId3"/>
              </a:rPr>
              <a:t>айфон</a:t>
            </a:r>
            <a:r>
              <a:rPr lang="ru-RU" i="1" dirty="0">
                <a:hlinkClick r:id="rId3"/>
              </a:rPr>
              <a:t>...</a:t>
            </a:r>
            <a:r>
              <a:rPr lang="ru-RU" i="1" dirty="0"/>
              <a:t>»</a:t>
            </a:r>
          </a:p>
          <a:p>
            <a:pPr marL="0" indent="0">
              <a:buNone/>
            </a:pPr>
            <a:r>
              <a:rPr lang="ru-RU" dirty="0"/>
              <a:t>Обещания быстрой прибыли — это тревожный знак. Если подросток хочет купить дорогую вещь, обсудите с ним, как достичь этой цели. Иногда ребенок может сам </a:t>
            </a:r>
            <a:r>
              <a:rPr lang="ru-RU" dirty="0">
                <a:hlinkClick r:id="rId4"/>
              </a:rPr>
              <a:t>накопить необходимую сумму полностью или хотя бы ее часть</a:t>
            </a:r>
            <a:r>
              <a:rPr lang="ru-RU" dirty="0"/>
              <a:t>. Быстрее достичь намеченного поможет </a:t>
            </a:r>
            <a:r>
              <a:rPr lang="ru-RU" u="sng" dirty="0">
                <a:hlinkClick r:id="rId5"/>
              </a:rPr>
              <a:t>финансовый</a:t>
            </a:r>
            <a:r>
              <a:rPr lang="ru-RU" dirty="0">
                <a:hlinkClick r:id="rId5"/>
              </a:rPr>
              <a:t> план,</a:t>
            </a:r>
            <a:r>
              <a:rPr lang="ru-RU" dirty="0"/>
              <a:t> его можно составить самостоятельно или вместе с родителями. Если копить придется долго, то лучше положить деньги на </a:t>
            </a:r>
            <a:r>
              <a:rPr lang="ru-RU" dirty="0">
                <a:hlinkClick r:id="rId6"/>
              </a:rPr>
              <a:t>банковский вклад под процент</a:t>
            </a:r>
            <a:r>
              <a:rPr lang="ru-RU" dirty="0"/>
              <a:t>.</a:t>
            </a:r>
          </a:p>
          <a:p>
            <a:endParaRPr lang="ru-RU" dirty="0"/>
          </a:p>
        </p:txBody>
      </p:sp>
    </p:spTree>
    <p:extLst>
      <p:ext uri="{BB962C8B-B14F-4D97-AF65-F5344CB8AC3E}">
        <p14:creationId xmlns:p14="http://schemas.microsoft.com/office/powerpoint/2010/main" val="322487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u="sng" dirty="0">
                <a:solidFill>
                  <a:schemeClr val="bg1"/>
                </a:solidFill>
                <a:latin typeface="PF Centro Sans Pro Medium" panose="02000500000000020004" pitchFamily="2" charset="0"/>
              </a:rPr>
              <a:t>Завлекают «выигрышами» в конкурсах</a:t>
            </a:r>
            <a:endParaRPr lang="ru-RU" u="sng" dirty="0">
              <a:solidFill>
                <a:schemeClr val="bg1"/>
              </a:solidFill>
              <a:latin typeface="PF Centro Sans Pro Medium" panose="02000500000000020004" pitchFamily="2" charset="0"/>
            </a:endParaRPr>
          </a:p>
        </p:txBody>
      </p:sp>
      <p:sp>
        <p:nvSpPr>
          <p:cNvPr id="3" name="Объект 2"/>
          <p:cNvSpPr>
            <a:spLocks noGrp="1"/>
          </p:cNvSpPr>
          <p:nvPr>
            <p:ph idx="1"/>
          </p:nvPr>
        </p:nvSpPr>
        <p:spPr>
          <a:solidFill>
            <a:schemeClr val="bg1">
              <a:alpha val="90000"/>
            </a:schemeClr>
          </a:solidFill>
        </p:spPr>
        <p:txBody>
          <a:bodyPr>
            <a:normAutofit fontScale="77500" lnSpcReduction="20000"/>
          </a:bodyPr>
          <a:lstStyle/>
          <a:p>
            <a:pPr marL="0" indent="0">
              <a:buNone/>
            </a:pPr>
            <a:r>
              <a:rPr lang="ru-RU" dirty="0"/>
              <a:t>Нередко мошенники рассылают письма и сообщения, в которых обещают нежданный выигрыш или от имени популярных </a:t>
            </a:r>
            <a:r>
              <a:rPr lang="ru-RU" dirty="0" err="1"/>
              <a:t>блогеров</a:t>
            </a:r>
            <a:r>
              <a:rPr lang="ru-RU" dirty="0"/>
              <a:t> запускают рекламу «беспроигрышных лотерей». Но затем за доставку «приза» или какие-то другие дополнительные услуги просят оплатить небольшую комиссию. Для этого надо пройти по ссылке и ввести данные банковской карты. Но на самом деле ссылка ведет на поддельный </a:t>
            </a:r>
            <a:r>
              <a:rPr lang="ru-RU" dirty="0">
                <a:hlinkClick r:id="rId3"/>
              </a:rPr>
              <a:t>сайт</a:t>
            </a:r>
            <a:r>
              <a:rPr lang="ru-RU" dirty="0"/>
              <a:t>, и вместо призов доверчивый пользователь получает убытки.</a:t>
            </a:r>
          </a:p>
          <a:p>
            <a:pPr lvl="1"/>
            <a:r>
              <a:rPr lang="ru-RU" i="1" dirty="0"/>
              <a:t>«Участвовала в конкурсе в </a:t>
            </a:r>
            <a:r>
              <a:rPr lang="ru-RU" i="1" dirty="0" err="1"/>
              <a:t>соц.сети</a:t>
            </a:r>
            <a:r>
              <a:rPr lang="ru-RU" i="1" dirty="0"/>
              <a:t> </a:t>
            </a:r>
            <a:r>
              <a:rPr lang="ru-RU" i="1" dirty="0" err="1"/>
              <a:t>Instagram</a:t>
            </a:r>
            <a:r>
              <a:rPr lang="ru-RU" i="1" dirty="0"/>
              <a:t> около месяца назад, где призом была любая вещь, которую я выберу, размещенная на странице. Я выбрала кроссовки, написала организаторам, после чего мне предложили </a:t>
            </a:r>
            <a:r>
              <a:rPr lang="ru-RU" i="1" dirty="0">
                <a:hlinkClick r:id="rId4"/>
              </a:rPr>
              <a:t>оплатить доставку...</a:t>
            </a:r>
            <a:r>
              <a:rPr lang="ru-RU" i="1" dirty="0"/>
              <a:t>»</a:t>
            </a:r>
          </a:p>
          <a:p>
            <a:pPr marL="0" indent="0">
              <a:buNone/>
            </a:pPr>
            <a:r>
              <a:rPr lang="ru-RU" dirty="0"/>
              <a:t>Если организаторы конкурса просят что-либо оплатить, это повод насторожиться. Прежде чем испытывать удачу в онлайн-розыгрышах, надо убедиться, что организаторы — не мошенники: почитать отзывы в интернете, новости (вдруг они уже замечены в скандалах).</a:t>
            </a:r>
          </a:p>
          <a:p>
            <a:pPr marL="0" indent="0">
              <a:buNone/>
            </a:pPr>
            <a:r>
              <a:rPr lang="ru-RU" dirty="0"/>
              <a:t>Когда конкурс рекламирует </a:t>
            </a:r>
            <a:r>
              <a:rPr lang="ru-RU" dirty="0" err="1"/>
              <a:t>блогер</a:t>
            </a:r>
            <a:r>
              <a:rPr lang="ru-RU" dirty="0"/>
              <a:t>, стоит проверить на его официальной странице, действительно ли он рекламирует этот розыгрыш. Возможно, он тоже стал жертвой мошенников.</a:t>
            </a:r>
          </a:p>
        </p:txBody>
      </p:sp>
    </p:spTree>
    <p:extLst>
      <p:ext uri="{BB962C8B-B14F-4D97-AF65-F5344CB8AC3E}">
        <p14:creationId xmlns:p14="http://schemas.microsoft.com/office/powerpoint/2010/main" val="203929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925174" cy="1325563"/>
          </a:xfrm>
        </p:spPr>
        <p:txBody>
          <a:bodyPr>
            <a:normAutofit/>
          </a:bodyPr>
          <a:lstStyle/>
          <a:p>
            <a:r>
              <a:rPr lang="ru-RU" b="1" u="sng" dirty="0">
                <a:solidFill>
                  <a:schemeClr val="bg1"/>
                </a:solidFill>
              </a:rPr>
              <a:t>Просят о помощи от имени друзей в </a:t>
            </a:r>
            <a:r>
              <a:rPr lang="ru-RU" b="1" u="sng" dirty="0" err="1">
                <a:solidFill>
                  <a:schemeClr val="bg1"/>
                </a:solidFill>
              </a:rPr>
              <a:t>соцсетях</a:t>
            </a:r>
            <a:endParaRPr lang="ru-RU" u="sng" dirty="0">
              <a:solidFill>
                <a:schemeClr val="bg1"/>
              </a:solidFill>
            </a:endParaRPr>
          </a:p>
        </p:txBody>
      </p:sp>
      <p:sp>
        <p:nvSpPr>
          <p:cNvPr id="3" name="Объект 2"/>
          <p:cNvSpPr>
            <a:spLocks noGrp="1"/>
          </p:cNvSpPr>
          <p:nvPr>
            <p:ph idx="1"/>
          </p:nvPr>
        </p:nvSpPr>
        <p:spPr>
          <a:solidFill>
            <a:schemeClr val="bg1">
              <a:alpha val="90000"/>
            </a:schemeClr>
          </a:solidFill>
        </p:spPr>
        <p:txBody>
          <a:bodyPr>
            <a:normAutofit fontScale="77500" lnSpcReduction="20000"/>
          </a:bodyPr>
          <a:lstStyle/>
          <a:p>
            <a:pPr marL="0" indent="0">
              <a:buNone/>
            </a:pPr>
            <a:r>
              <a:rPr lang="ru-RU" dirty="0" err="1"/>
              <a:t>Киберпреступники</a:t>
            </a:r>
            <a:r>
              <a:rPr lang="ru-RU" dirty="0"/>
              <a:t> взламывают аккаунты в </a:t>
            </a:r>
            <a:r>
              <a:rPr lang="ru-RU" dirty="0" err="1"/>
              <a:t>соцсетях</a:t>
            </a:r>
            <a:r>
              <a:rPr lang="ru-RU" dirty="0"/>
              <a:t>, а затем от чужого имени рассылают сообщения по списку друзей. Начинают разговор с банального «как дела?» и практически сразу переходят к жалобам на жизнь и просят в долг. Или со словами «лови фотки со дня рождения!» вместо ссылки на фотографии присылают вредоносный вирус. Он крадет с гаджета персональные данные, логины и пароли от личных кабинетов, в том числе от банковских. Могут быть и более сложные махинации.</a:t>
            </a:r>
          </a:p>
          <a:p>
            <a:pPr lvl="1"/>
            <a:r>
              <a:rPr lang="ru-RU" b="1" i="1" dirty="0"/>
              <a:t>«Мне во </a:t>
            </a:r>
            <a:r>
              <a:rPr lang="ru-RU" b="1" i="1" dirty="0" err="1"/>
              <a:t>ВКонтакте</a:t>
            </a:r>
            <a:r>
              <a:rPr lang="ru-RU" b="1" i="1" dirty="0"/>
              <a:t> написала давняя знакомая. Сказала, что потеряла мой номер и попросила его напомнить. Я напомнила. И тут она попросила выручить ее: она что-то покупала, и продавец должен был </a:t>
            </a:r>
            <a:r>
              <a:rPr lang="ru-RU" b="1" i="1" dirty="0">
                <a:hlinkClick r:id="rId3"/>
              </a:rPr>
              <a:t>скинуть ей код подтверждения...</a:t>
            </a:r>
            <a:r>
              <a:rPr lang="ru-RU" b="1" i="1" dirty="0"/>
              <a:t>»</a:t>
            </a:r>
          </a:p>
          <a:p>
            <a:pPr marL="0" indent="0">
              <a:buNone/>
            </a:pPr>
            <a:r>
              <a:rPr lang="ru-RU" dirty="0"/>
              <a:t>Прежде чем выполнять все, о чем просит «приятель», лучше перезвонить ему и уточнить, действительно ли нужна помощь. Скорее всего, он не в курсе переписки. Чем раньше он узнает о случившемся, тем быстрее предупредит остальных, что его аккаунт взломали.</a:t>
            </a:r>
          </a:p>
          <a:p>
            <a:pPr marL="0" indent="0">
              <a:buNone/>
            </a:pPr>
            <a:r>
              <a:rPr lang="ru-RU" dirty="0"/>
              <a:t>Защититься от вредоносных ссылок помогут антивирусы, которые можно установить на всех гаджетах. Для безопасности маленьких детей также можно настроить программы родительского контроля.</a:t>
            </a:r>
          </a:p>
        </p:txBody>
      </p:sp>
    </p:spTree>
    <p:extLst>
      <p:ext uri="{BB962C8B-B14F-4D97-AF65-F5344CB8AC3E}">
        <p14:creationId xmlns:p14="http://schemas.microsoft.com/office/powerpoint/2010/main" val="66341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65125"/>
            <a:ext cx="11487150" cy="1325563"/>
          </a:xfrm>
        </p:spPr>
        <p:txBody>
          <a:bodyPr>
            <a:normAutofit/>
          </a:bodyPr>
          <a:lstStyle/>
          <a:p>
            <a:r>
              <a:rPr lang="ru-RU" b="1" u="sng" dirty="0">
                <a:solidFill>
                  <a:schemeClr val="bg1"/>
                </a:solidFill>
              </a:rPr>
              <a:t>Набиваются в друзья на тематических форумах</a:t>
            </a:r>
            <a:endParaRPr lang="ru-RU" u="sng" dirty="0">
              <a:solidFill>
                <a:schemeClr val="bg1"/>
              </a:solidFill>
            </a:endParaRPr>
          </a:p>
        </p:txBody>
      </p:sp>
      <p:sp>
        <p:nvSpPr>
          <p:cNvPr id="3" name="Объект 2"/>
          <p:cNvSpPr>
            <a:spLocks noGrp="1"/>
          </p:cNvSpPr>
          <p:nvPr>
            <p:ph idx="1"/>
          </p:nvPr>
        </p:nvSpPr>
        <p:spPr>
          <a:solidFill>
            <a:schemeClr val="bg1">
              <a:alpha val="90000"/>
            </a:schemeClr>
          </a:solidFill>
        </p:spPr>
        <p:txBody>
          <a:bodyPr>
            <a:normAutofit fontScale="77500" lnSpcReduction="20000"/>
          </a:bodyPr>
          <a:lstStyle/>
          <a:p>
            <a:pPr marL="0" indent="0">
              <a:buNone/>
            </a:pPr>
            <a:r>
              <a:rPr lang="ru-RU" dirty="0"/>
              <a:t>Мошенники часто скрываются под маской интересных собеседников на форумах и в группах в </a:t>
            </a:r>
            <a:r>
              <a:rPr lang="ru-RU" dirty="0" err="1"/>
              <a:t>соцсетях</a:t>
            </a:r>
            <a:r>
              <a:rPr lang="ru-RU" dirty="0"/>
              <a:t>. Они заводят с подростком виртуальную дружбу на почве общих интересов и втираются в доверие ради будущей выгоды. Когда контакт налаживается, они выдумывают различные предлоги, чтобы получить необходимую им информацию. Например, мошенники просят ребенка прислать фотографии банковских карт или паспортов родителей. Этих данных может оказаться достаточно, чтобы украсть деньги со счета или </a:t>
            </a:r>
            <a:r>
              <a:rPr lang="ru-RU" dirty="0">
                <a:hlinkClick r:id="rId3"/>
              </a:rPr>
              <a:t>оформить кредит на чужое имя</a:t>
            </a:r>
            <a:r>
              <a:rPr lang="ru-RU" dirty="0"/>
              <a:t>.</a:t>
            </a:r>
          </a:p>
          <a:p>
            <a:pPr lvl="1"/>
            <a:r>
              <a:rPr lang="ru-RU" b="1" i="1" dirty="0"/>
              <a:t>«Недавно мне позвонили из банка. Сотрудница сообщила, что по карте идут подозрительные списания и они заблокировали карту. Я сказала, что ничего не оплачивала, изучу </a:t>
            </a:r>
            <a:r>
              <a:rPr lang="ru-RU" b="1" i="1" dirty="0" err="1"/>
              <a:t>смски</a:t>
            </a:r>
            <a:r>
              <a:rPr lang="ru-RU" b="1" i="1" dirty="0"/>
              <a:t> и перезвоню им. Залезла в сообщения и ужаснулась: оказалось, что последние полчаса мне приходили какие-то сообщения с кодами, а </a:t>
            </a:r>
            <a:r>
              <a:rPr lang="ru-RU" b="1" i="1" dirty="0">
                <a:hlinkClick r:id="rId4"/>
              </a:rPr>
              <a:t>потом снимались деньги...</a:t>
            </a:r>
            <a:r>
              <a:rPr lang="ru-RU" b="1" i="1" dirty="0"/>
              <a:t>»</a:t>
            </a:r>
          </a:p>
          <a:p>
            <a:pPr marL="0" indent="0">
              <a:buNone/>
            </a:pPr>
            <a:r>
              <a:rPr lang="ru-RU" dirty="0"/>
              <a:t>Чтобы обезопасить ребенка, нужно как можно раньше обсудить с ним правила </a:t>
            </a:r>
            <a:r>
              <a:rPr lang="ru-RU" dirty="0">
                <a:hlinkClick r:id="rId5"/>
              </a:rPr>
              <a:t>разумного финансового поведения</a:t>
            </a:r>
            <a:r>
              <a:rPr lang="ru-RU" dirty="0"/>
              <a:t>. Если он жить не может без гаджетов, то разобраться в теме финансов ему также помогут </a:t>
            </a:r>
            <a:r>
              <a:rPr lang="ru-RU" dirty="0">
                <a:hlinkClick r:id="rId6"/>
              </a:rPr>
              <a:t>специальные мобильные приложения</a:t>
            </a:r>
            <a:r>
              <a:rPr lang="ru-RU" dirty="0"/>
              <a:t>, а для любителей почитать есть подходящие подборки </a:t>
            </a:r>
            <a:r>
              <a:rPr lang="ru-RU" dirty="0">
                <a:hlinkClick r:id="rId7"/>
              </a:rPr>
              <a:t>книг про деньги и экономику</a:t>
            </a:r>
            <a:r>
              <a:rPr lang="ru-RU" dirty="0"/>
              <a:t>.</a:t>
            </a:r>
          </a:p>
        </p:txBody>
      </p:sp>
    </p:spTree>
    <p:extLst>
      <p:ext uri="{BB962C8B-B14F-4D97-AF65-F5344CB8AC3E}">
        <p14:creationId xmlns:p14="http://schemas.microsoft.com/office/powerpoint/2010/main" val="400840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65125"/>
            <a:ext cx="11487150" cy="1325563"/>
          </a:xfrm>
        </p:spPr>
        <p:txBody>
          <a:bodyPr>
            <a:normAutofit/>
          </a:bodyPr>
          <a:lstStyle/>
          <a:p>
            <a:r>
              <a:rPr lang="ru-RU" b="1" u="sng" dirty="0">
                <a:solidFill>
                  <a:schemeClr val="bg1"/>
                </a:solidFill>
              </a:rPr>
              <a:t>Прямо вовлекают в преступную деятельность</a:t>
            </a:r>
            <a:endParaRPr lang="ru-RU" u="sng" dirty="0">
              <a:solidFill>
                <a:schemeClr val="bg1"/>
              </a:solidFill>
            </a:endParaRPr>
          </a:p>
        </p:txBody>
      </p:sp>
      <p:sp>
        <p:nvSpPr>
          <p:cNvPr id="3" name="Объект 2"/>
          <p:cNvSpPr>
            <a:spLocks noGrp="1"/>
          </p:cNvSpPr>
          <p:nvPr>
            <p:ph idx="1"/>
          </p:nvPr>
        </p:nvSpPr>
        <p:spPr>
          <a:solidFill>
            <a:schemeClr val="bg1">
              <a:alpha val="90000"/>
            </a:schemeClr>
          </a:solidFill>
        </p:spPr>
        <p:txBody>
          <a:bodyPr>
            <a:normAutofit fontScale="92500" lnSpcReduction="10000"/>
          </a:bodyPr>
          <a:lstStyle/>
          <a:p>
            <a:pPr marL="0" indent="0">
              <a:buNone/>
            </a:pPr>
            <a:r>
              <a:rPr lang="ru-RU" dirty="0"/>
              <a:t>В сети много предложений об участии в схемах по </a:t>
            </a:r>
            <a:r>
              <a:rPr lang="ru-RU" dirty="0" err="1"/>
              <a:t>отмыву</a:t>
            </a:r>
            <a:r>
              <a:rPr lang="ru-RU" dirty="0"/>
              <a:t> денежных средств, финансированию наркобизнеса или </a:t>
            </a:r>
            <a:r>
              <a:rPr lang="ru-RU" dirty="0" err="1"/>
              <a:t>терорризма</a:t>
            </a:r>
            <a:r>
              <a:rPr lang="ru-RU" dirty="0"/>
              <a:t>. </a:t>
            </a:r>
          </a:p>
          <a:p>
            <a:pPr lvl="1"/>
            <a:r>
              <a:rPr lang="ru-RU" dirty="0"/>
              <a:t>Деньги, которые преступники крадут у одних людей, должны пройти через других людей («</a:t>
            </a:r>
            <a:r>
              <a:rPr lang="ru-RU" dirty="0" err="1"/>
              <a:t>дропов</a:t>
            </a:r>
            <a:r>
              <a:rPr lang="ru-RU" dirty="0"/>
              <a:t>», «мулов»). Воры поступают так, чтобы раздробить сумму, запутать следы, другими словами — «отмыть».</a:t>
            </a:r>
          </a:p>
          <a:p>
            <a:pPr lvl="1"/>
            <a:r>
              <a:rPr lang="ru-RU" dirty="0"/>
              <a:t>Ребёнку на карту поступают условные 10 000 рублей и по инструкции нужно перевести 9 000 рублей дальше, на другую карту. Или снять 9 000 в банкомате и через терминал пополнить, например, указанный номер телефона. Очень привлекательная схема — 10% за простейшие действия.</a:t>
            </a:r>
          </a:p>
          <a:p>
            <a:pPr lvl="1"/>
            <a:r>
              <a:rPr lang="ru-RU" dirty="0"/>
              <a:t>В процессе расследования уголовного дела о краже МВД обязательно выйдет на карту ребёнка, которому придётся отвечать по всей строгости закона. </a:t>
            </a:r>
          </a:p>
          <a:p>
            <a:pPr lvl="1"/>
            <a:r>
              <a:rPr lang="ru-RU" dirty="0"/>
              <a:t>Чтобы школьники не крали всю сумму, мошенники требуют у них фото с документом или даже фото без одежды в качестве «гаранта» доверительных отношений.</a:t>
            </a:r>
          </a:p>
        </p:txBody>
      </p:sp>
    </p:spTree>
    <p:extLst>
      <p:ext uri="{BB962C8B-B14F-4D97-AF65-F5344CB8AC3E}">
        <p14:creationId xmlns:p14="http://schemas.microsoft.com/office/powerpoint/2010/main" val="230070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1942</TotalTime>
  <Words>1443</Words>
  <Application>Microsoft Office PowerPoint</Application>
  <PresentationFormat>Широкоэкранный</PresentationFormat>
  <Paragraphs>64</Paragraphs>
  <Slides>11</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11</vt:i4>
      </vt:variant>
    </vt:vector>
  </HeadingPairs>
  <TitlesOfParts>
    <vt:vector size="20" baseType="lpstr">
      <vt:lpstr>Arial</vt:lpstr>
      <vt:lpstr>Calibri Light</vt:lpstr>
      <vt:lpstr>PF Centro Sans Pro</vt:lpstr>
      <vt:lpstr>PF Centro Sans Pro Medium</vt:lpstr>
      <vt:lpstr>Times New Roman</vt:lpstr>
      <vt:lpstr>Calibri</vt:lpstr>
      <vt:lpstr>PF Centro Sans Pro Black</vt:lpstr>
      <vt:lpstr>PF Centro Sans Pro Thin</vt:lpstr>
      <vt:lpstr>Тема Office</vt:lpstr>
      <vt:lpstr>Презентация PowerPoint</vt:lpstr>
      <vt:lpstr>Презентация PowerPoint</vt:lpstr>
      <vt:lpstr>Как защитить детей от онлайн-мошенников</vt:lpstr>
      <vt:lpstr>Фейковые страницы для онлайн-покупок</vt:lpstr>
      <vt:lpstr>Предлагают быстрое обогащение</vt:lpstr>
      <vt:lpstr>Завлекают «выигрышами» в конкурсах</vt:lpstr>
      <vt:lpstr>Просят о помощи от имени друзей в соцсетях</vt:lpstr>
      <vt:lpstr>Набиваются в друзья на тематических форумах</vt:lpstr>
      <vt:lpstr>Прямо вовлекают в преступную деятельность</vt:lpstr>
      <vt:lpstr>Главные выводы и практики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ПРОТИВОДЕЙСТВИЕ СОЦИОИНЖЕНЕРНЫМ АТАКАМ</dc:title>
  <dc:creator>Сорокин Игорь Олегович</dc:creator>
  <cp:lastModifiedBy>Гюльнара Находкина</cp:lastModifiedBy>
  <cp:revision>222</cp:revision>
  <dcterms:created xsi:type="dcterms:W3CDTF">2019-06-28T14:06:12Z</dcterms:created>
  <dcterms:modified xsi:type="dcterms:W3CDTF">2024-03-27T18:12:18Z</dcterms:modified>
  <cp:contentStatus/>
</cp:coreProperties>
</file>