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90" r:id="rId2"/>
    <p:sldId id="385" r:id="rId3"/>
    <p:sldId id="431" r:id="rId4"/>
    <p:sldId id="432" r:id="rId5"/>
    <p:sldId id="387" r:id="rId6"/>
    <p:sldId id="424" r:id="rId7"/>
    <p:sldId id="425" r:id="rId8"/>
    <p:sldId id="433" r:id="rId9"/>
    <p:sldId id="438" r:id="rId10"/>
    <p:sldId id="422" r:id="rId11"/>
    <p:sldId id="434" r:id="rId12"/>
    <p:sldId id="435" r:id="rId13"/>
    <p:sldId id="436" r:id="rId14"/>
    <p:sldId id="43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66"/>
    <a:srgbClr val="990033"/>
    <a:srgbClr val="FF0066"/>
    <a:srgbClr val="FF3399"/>
    <a:srgbClr val="D60093"/>
    <a:srgbClr val="CC0066"/>
    <a:srgbClr val="005EA4"/>
    <a:srgbClr val="669E40"/>
    <a:srgbClr val="205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9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5BD0-1B87-4910-B231-6F2D7379AA9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E5A9A-46AD-4A4C-BCAC-6185D425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7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FB477-DDCB-482F-937D-0C0DD4B79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A62E6-4EE6-4DF2-905A-52A9DD7DE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ECE5BB-A975-41BD-BFA5-1346CBAA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A19BF7-CB67-49A6-93A8-E9B2F5F9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D89FD-D134-4522-A725-B1516AE2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0DA78-E286-4F28-8F81-C205F7B0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13EE86-B28B-4CCE-AEE8-EC4A55F62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054F2-376C-424F-B8A9-3C9AA89A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FA1DD-FDCB-4EE7-A6DB-F17FD729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A9CA3-32E1-4604-AB09-3A2CB06B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4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660784-3B01-4238-BBBA-E4F17A0CE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002FFD-FC8F-4CCA-A5DF-5DC758218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E215A-84AE-456B-B797-4743D667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89D22-566F-40EF-A07A-C284453E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2DD15-F974-4BA8-B5E3-1DB73A99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9050C-95B0-4B6C-94EA-A434263F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E7327-277D-4D50-BB29-8D5FF178B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16313-8222-4DC3-B560-68543279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1DE72-E0FC-4698-B75F-629BF63E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B52BE-F872-46B9-959D-53D206DB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6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AB6D-F035-4353-A4D8-B116A559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13148-6E92-4415-B886-B004D7DE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30CBA-980D-403C-9876-766D72E3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8CD1E-A0C4-4769-B6D1-281A96C1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8803-B400-4911-8CAA-57EA9419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9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DB2E1-DF64-4649-9160-7045DCC3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39EB6-215C-4721-89E0-1559ED04F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46BA0-63E8-4B4B-A86D-9959D52BF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2024D4-EFC1-41C0-9DD3-0B4279AA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8C4FA-E52E-41C4-A483-737F04F6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1D2B7A-8363-4184-A8E9-D5FB0A6D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5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F92BA-9638-4743-A1F4-4DCD619A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299E50-91E6-4F56-A4AA-17C42093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2D7A56-FF4F-4BC8-AB20-BF2B84493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082F73-1BAF-4417-90CD-63FC40632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082FD1-FDEA-49D0-9B88-70B7A25B9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074AE9-C074-4C00-8DD6-9BF7D2D1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F43804-F01D-44B7-8959-268DC864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CE44BC-76C0-4869-BA0B-525A68DE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8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BC15C-1F41-4FF9-B96F-2531EB2C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3E1900-CC48-44C7-8CB5-E3648248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0AAE3-2208-4524-824D-931E8CF6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54F702-AD2F-444E-AE60-8468D636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5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03A7E3-5835-48FD-B330-4A0A3B9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D3408A-0682-4093-9808-3145A430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9FEB87-507F-4BCE-858E-761D534C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7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C665A-3AB9-4740-95B2-D29A92DF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4F02A-0151-468F-B85E-34297D18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A196A-ACEB-488B-9056-44F4FB6E4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948A50-63BB-42D9-AF64-BB14FC1A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3B0B2-4998-4A83-BEF2-074D0CA5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B229E9-0A93-466C-A1C5-95EF3630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2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9C89-3826-4DCD-9FA1-1EFB25C9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209D2F-9F92-4A5B-A86C-6724657F3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F01C16-1A4E-4F79-9E73-A76C15E88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03455D-4AD7-44AD-99FC-275B05E0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9A92D-EC5F-48C3-A16B-9F9DC0C9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2A8E68-261A-451B-B586-C4CA2655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2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82EC-EF65-4EF3-93BB-2A6BFB04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530F7-FD7C-4D95-A428-BDB8EF810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A6258-EB42-49B6-BDCC-479BAF414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B2900-2416-4EA7-A933-123122F686B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C07411-8A38-4EA7-8AC2-0847BBCBD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A222B-4A77-4216-BE37-A5CC85BC4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B86943-8BBD-4659-967A-439824DE7F84}"/>
              </a:ext>
            </a:extLst>
          </p:cNvPr>
          <p:cNvSpPr txBox="1"/>
          <p:nvPr/>
        </p:nvSpPr>
        <p:spPr>
          <a:xfrm>
            <a:off x="829993" y="2459742"/>
            <a:ext cx="10532013" cy="4033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</a:pP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СЕМИНАР</a:t>
            </a:r>
            <a:endParaRPr lang="ru-RU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7000"/>
              </a:lnSpc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7000"/>
              </a:lnSpc>
            </a:pPr>
            <a:r>
              <a:rPr lang="ru-RU" sz="3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«Финансовая грамотность детей и молодежи </a:t>
            </a:r>
            <a:endParaRPr lang="ru-RU" sz="3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7000"/>
              </a:lnSpc>
            </a:pPr>
            <a:r>
              <a:rPr lang="ru-RU" sz="3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актуальная задача современного образования»</a:t>
            </a:r>
            <a:endParaRPr lang="ru-RU" sz="3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5440" algn="ctr">
              <a:lnSpc>
                <a:spcPct val="97000"/>
              </a:lnSpc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педагогических работников образовательных организаций </a:t>
            </a:r>
          </a:p>
          <a:p>
            <a:pPr marL="345440" algn="ctr">
              <a:lnSpc>
                <a:spcPct val="97000"/>
              </a:lnSpc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Крым, реализующих программы по </a:t>
            </a:r>
          </a:p>
          <a:p>
            <a:pPr marL="345440" algn="ctr">
              <a:lnSpc>
                <a:spcPct val="97000"/>
              </a:lnSpc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финансовой грамотности</a:t>
            </a:r>
          </a:p>
          <a:p>
            <a:pPr marL="345440" algn="ctr">
              <a:lnSpc>
                <a:spcPct val="97000"/>
              </a:lnSpc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5440" algn="ctr">
              <a:lnSpc>
                <a:spcPct val="97000"/>
              </a:lnSpc>
            </a:pP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5440" algn="ctr">
              <a:lnSpc>
                <a:spcPct val="97000"/>
              </a:lnSpc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марта 2024 года</a:t>
            </a:r>
          </a:p>
        </p:txBody>
      </p:sp>
      <p:pic>
        <p:nvPicPr>
          <p:cNvPr id="4100" name="Picture 4" descr="Министерство финансов Республики Крым">
            <a:extLst>
              <a:ext uri="{FF2B5EF4-FFF2-40B4-BE49-F238E27FC236}">
                <a16:creationId xmlns:a16="http://schemas.microsoft.com/office/drawing/2014/main" id="{14C22F16-FB2A-4A13-9F66-8E34EB30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r="6542"/>
          <a:stretch/>
        </p:blipFill>
        <p:spPr bwMode="auto">
          <a:xfrm>
            <a:off x="109541" y="59606"/>
            <a:ext cx="1154069" cy="1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639541-28FB-451C-BB80-4BA97B956845}"/>
              </a:ext>
            </a:extLst>
          </p:cNvPr>
          <p:cNvSpPr/>
          <p:nvPr/>
        </p:nvSpPr>
        <p:spPr>
          <a:xfrm>
            <a:off x="1263609" y="318070"/>
            <a:ext cx="14273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РЕСПУБЛИКИ КРЫМ</a:t>
            </a:r>
          </a:p>
        </p:txBody>
      </p:sp>
      <p:pic>
        <p:nvPicPr>
          <p:cNvPr id="9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8F25D218-084F-4C08-866D-D71D5535D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60" y="318070"/>
            <a:ext cx="1505243" cy="9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B7B2C8-33BD-4575-91DE-CF3B0546BB82}"/>
              </a:ext>
            </a:extLst>
          </p:cNvPr>
          <p:cNvSpPr/>
          <p:nvPr/>
        </p:nvSpPr>
        <p:spPr>
          <a:xfrm>
            <a:off x="5269359" y="61849"/>
            <a:ext cx="1505243" cy="24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0F1DAA-A0F1-473F-BE4D-C3C3F66A302E}"/>
              </a:ext>
            </a:extLst>
          </p:cNvPr>
          <p:cNvSpPr/>
          <p:nvPr/>
        </p:nvSpPr>
        <p:spPr>
          <a:xfrm>
            <a:off x="5293777" y="1279631"/>
            <a:ext cx="1505243" cy="329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10" name="Picture 4" descr="Министерство финансов Республики Крым">
            <a:extLst>
              <a:ext uri="{FF2B5EF4-FFF2-40B4-BE49-F238E27FC236}">
                <a16:creationId xmlns:a16="http://schemas.microsoft.com/office/drawing/2014/main" id="{040E0452-0788-4C92-9FA3-5BCEB586D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r="6542"/>
          <a:stretch/>
        </p:blipFill>
        <p:spPr bwMode="auto">
          <a:xfrm>
            <a:off x="10899595" y="43526"/>
            <a:ext cx="1182864" cy="13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77219A6-4433-4A25-BAE1-9C6B1BD46677}"/>
              </a:ext>
            </a:extLst>
          </p:cNvPr>
          <p:cNvSpPr/>
          <p:nvPr/>
        </p:nvSpPr>
        <p:spPr>
          <a:xfrm>
            <a:off x="9350426" y="365231"/>
            <a:ext cx="150524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МОЛОДЕЖИ РЕСПУБЛИКИ КРЫМ</a:t>
            </a:r>
          </a:p>
        </p:txBody>
      </p:sp>
      <p:pic>
        <p:nvPicPr>
          <p:cNvPr id="1026" name="Picture 2" descr="ЦБ сохранит ключевую ставку на уровне 4,25% годовых">
            <a:extLst>
              <a:ext uri="{FF2B5EF4-FFF2-40B4-BE49-F238E27FC236}">
                <a16:creationId xmlns:a16="http://schemas.microsoft.com/office/drawing/2014/main" id="{38B4CFFB-0CD9-48A1-967D-A7447AAE6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 b="21419"/>
          <a:stretch/>
        </p:blipFill>
        <p:spPr bwMode="auto">
          <a:xfrm>
            <a:off x="2763697" y="32794"/>
            <a:ext cx="1997251" cy="1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B6834C3-0417-4A4A-9A69-ADCD069A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35" y="39414"/>
            <a:ext cx="1378688" cy="145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5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4083" y="496800"/>
            <a:ext cx="647291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Барилюк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Николаевич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управляющего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по Республике Крым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Южного главного управления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Банка Российской Федераци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20016" y="4601985"/>
            <a:ext cx="6472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финансовой грамотности к финансовой культуре. Проекты Банка России в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образования Республики Крым»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A71186-A5A6-4A04-952F-FDC0E1ED4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496800"/>
            <a:ext cx="4071521" cy="586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92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7CC414-05B5-4EC2-9332-C15588693225}"/>
              </a:ext>
            </a:extLst>
          </p:cNvPr>
          <p:cNvSpPr/>
          <p:nvPr/>
        </p:nvSpPr>
        <p:spPr>
          <a:xfrm>
            <a:off x="5735409" y="473282"/>
            <a:ext cx="6266089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 Денис Александрович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Межрегионального управления Федеральной службы по финансовому мониторингу по </a:t>
            </a: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Крым и городу </a:t>
            </a: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значения Севастополю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90E9A7-056A-4A00-B9B8-11B0F8CEE6E5}"/>
              </a:ext>
            </a:extLst>
          </p:cNvPr>
          <p:cNvSpPr/>
          <p:nvPr/>
        </p:nvSpPr>
        <p:spPr>
          <a:xfrm>
            <a:off x="5735409" y="3965705"/>
            <a:ext cx="589451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«Международная олимпиада по финансовой безопасности: </a:t>
            </a: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кадрового потенциала финансовой разведки </a:t>
            </a: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</a:p>
        </p:txBody>
      </p:sp>
      <p:pic>
        <p:nvPicPr>
          <p:cNvPr id="3074" name="Picture 2" descr="Борисов Д.А.">
            <a:extLst>
              <a:ext uri="{FF2B5EF4-FFF2-40B4-BE49-F238E27FC236}">
                <a16:creationId xmlns:a16="http://schemas.microsoft.com/office/drawing/2014/main" id="{79E73C14-0DC8-4559-A253-5097DBB0A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6" r="32345"/>
          <a:stretch/>
        </p:blipFill>
        <p:spPr bwMode="auto">
          <a:xfrm>
            <a:off x="333375" y="473282"/>
            <a:ext cx="5070247" cy="591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6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276328-D203-485B-AEAE-54D1396F41B2}"/>
              </a:ext>
            </a:extLst>
          </p:cNvPr>
          <p:cNvSpPr/>
          <p:nvPr/>
        </p:nvSpPr>
        <p:spPr>
          <a:xfrm>
            <a:off x="5514975" y="711968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400" b="1" spc="-15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Овеченко</a:t>
            </a:r>
            <a:r>
              <a:rPr lang="ru-RU" sz="3400" b="1" spc="-15" dirty="0">
                <a:solidFill>
                  <a:srgbClr val="002060"/>
                </a:solidFill>
                <a:latin typeface="Times New Roman" panose="02020603050405020304" pitchFamily="18" charset="0"/>
              </a:rPr>
              <a:t> Олег Игоревич</a:t>
            </a:r>
          </a:p>
          <a:p>
            <a:pPr algn="ctr">
              <a:spcAft>
                <a:spcPts val="0"/>
              </a:spcAft>
            </a:pPr>
            <a:endParaRPr lang="ru-RU" sz="24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отдела прямых продаж Управления по развитию взаимоотношений с партнерами Департамент розничного бизнеса РНКБ Банк (ПАО)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DCF153-A31E-487A-8974-C239E520C78D}"/>
              </a:ext>
            </a:extLst>
          </p:cNvPr>
          <p:cNvSpPr/>
          <p:nvPr/>
        </p:nvSpPr>
        <p:spPr>
          <a:xfrm>
            <a:off x="5924549" y="4683290"/>
            <a:ext cx="5553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  <a:endParaRPr lang="ru-RU" sz="2400" spc="-1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грамотность. </a:t>
            </a:r>
          </a:p>
          <a:p>
            <a:pPr algn="ctr"/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среда»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205FE8-58B7-42C5-9D50-389970247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357187"/>
            <a:ext cx="4095750" cy="614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46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0DDE0C-7991-40A9-B0A9-1B56DA2B9508}"/>
              </a:ext>
            </a:extLst>
          </p:cNvPr>
          <p:cNvSpPr/>
          <p:nvPr/>
        </p:nvSpPr>
        <p:spPr>
          <a:xfrm>
            <a:off x="5800725" y="1139896"/>
            <a:ext cx="5867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spc="-15" dirty="0">
                <a:solidFill>
                  <a:srgbClr val="002060"/>
                </a:solidFill>
                <a:latin typeface="Times New Roman" panose="02020603050405020304" pitchFamily="18" charset="0"/>
              </a:rPr>
              <a:t>Сорокин Игорь Олегович</a:t>
            </a:r>
            <a:endParaRPr lang="ru-RU" sz="2400" b="1" spc="-1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spc="-1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управления информационной безопасности АО «ГЕНБАНК»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CBBD8A-A8DE-417B-8964-F2D0EDEA6A7C}"/>
              </a:ext>
            </a:extLst>
          </p:cNvPr>
          <p:cNvSpPr/>
          <p:nvPr/>
        </p:nvSpPr>
        <p:spPr>
          <a:xfrm>
            <a:off x="5867400" y="43770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  <a:endParaRPr lang="ru-RU" sz="2400" spc="-1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«Детки в сетке»: как школьников вовлекают в финансовое мошенничество»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F5B666-48A5-45C8-941C-6C3034F54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/>
          <a:stretch/>
        </p:blipFill>
        <p:spPr>
          <a:xfrm>
            <a:off x="893064" y="671273"/>
            <a:ext cx="4215384" cy="520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5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3C18C9-CBA8-44CB-A6F1-52EE386C7343}"/>
              </a:ext>
            </a:extLst>
          </p:cNvPr>
          <p:cNvSpPr/>
          <p:nvPr/>
        </p:nvSpPr>
        <p:spPr>
          <a:xfrm>
            <a:off x="5721532" y="410843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  <a:endParaRPr lang="ru-RU" sz="2400" spc="-1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финансовой грамотности школьников с помощью мультфильмов от Промсвязьбанка»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1089E7-E8C0-4640-A7B0-0D9074438B57}"/>
              </a:ext>
            </a:extLst>
          </p:cNvPr>
          <p:cNvSpPr/>
          <p:nvPr/>
        </p:nvSpPr>
        <p:spPr>
          <a:xfrm>
            <a:off x="5867400" y="1179901"/>
            <a:ext cx="6067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spc="-15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Желясков</a:t>
            </a:r>
            <a:r>
              <a:rPr lang="ru-RU" sz="3400" b="1" spc="-15" dirty="0">
                <a:solidFill>
                  <a:srgbClr val="002060"/>
                </a:solidFill>
                <a:latin typeface="Times New Roman" panose="02020603050405020304" pitchFamily="18" charset="0"/>
              </a:rPr>
              <a:t> Денис Иванович</a:t>
            </a:r>
          </a:p>
          <a:p>
            <a:pPr algn="ctr"/>
            <a:endParaRPr lang="ru-RU" sz="14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по развитию корпоративного канала Крымского филиала банка «Промсвязьбанк» (ПАО)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7C1533-2B8A-49EA-A17A-19B037598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5" r="4370" b="2667"/>
          <a:stretch/>
        </p:blipFill>
        <p:spPr>
          <a:xfrm>
            <a:off x="590599" y="375350"/>
            <a:ext cx="4831204" cy="610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09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озможно, это изображение (Александр Рудяков)">
            <a:extLst>
              <a:ext uri="{FF2B5EF4-FFF2-40B4-BE49-F238E27FC236}">
                <a16:creationId xmlns:a16="http://schemas.microsoft.com/office/drawing/2014/main" id="{622196F6-C220-4529-9033-34BC43FED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2" t="8052" r="5395" b="60104"/>
          <a:stretch/>
        </p:blipFill>
        <p:spPr bwMode="auto">
          <a:xfrm>
            <a:off x="407963" y="427968"/>
            <a:ext cx="5247250" cy="60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F43EC-EA4C-46AE-B2E0-ED0332F083D4}"/>
              </a:ext>
            </a:extLst>
          </p:cNvPr>
          <p:cNvSpPr txBox="1"/>
          <p:nvPr/>
        </p:nvSpPr>
        <p:spPr>
          <a:xfrm>
            <a:off x="5893630" y="898657"/>
            <a:ext cx="6098344" cy="4689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9705" algn="ctr">
              <a:lnSpc>
                <a:spcPct val="97000"/>
              </a:lnSpc>
            </a:pPr>
            <a:r>
              <a:rPr lang="ru-RU" sz="34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Рудяков </a:t>
            </a:r>
          </a:p>
          <a:p>
            <a:pPr indent="179705" algn="ctr">
              <a:lnSpc>
                <a:spcPct val="97000"/>
              </a:lnSpc>
            </a:pPr>
            <a:r>
              <a:rPr lang="ru-RU" sz="34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 Николаевич</a:t>
            </a:r>
            <a:r>
              <a:rPr lang="ru-RU" sz="3400" b="1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179705" algn="ctr">
              <a:lnSpc>
                <a:spcPct val="97000"/>
              </a:lnSpc>
            </a:pPr>
            <a:endParaRPr lang="ru-RU" sz="2400" b="0" i="0" dirty="0">
              <a:solidFill>
                <a:srgbClr val="10101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9705" algn="ctr">
              <a:lnSpc>
                <a:spcPct val="97000"/>
              </a:lnSpc>
            </a:pPr>
            <a:r>
              <a:rPr lang="ru-RU" sz="2400" b="0" i="0" dirty="0">
                <a:solidFill>
                  <a:srgbClr val="10101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ректор, доктор филологических наук, профессор, член Совета при Президенте Российской Федерации по русскому языку, член Правительственной комиссии по русскому языку, заместитель Председателя Общественной палаты Республики Крым,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10101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Высшего профессионального образования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10101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2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98B760-9A7D-44DF-B59E-E8B4533FAD9A}"/>
              </a:ext>
            </a:extLst>
          </p:cNvPr>
          <p:cNvSpPr/>
          <p:nvPr/>
        </p:nvSpPr>
        <p:spPr>
          <a:xfrm>
            <a:off x="6711739" y="611805"/>
            <a:ext cx="515835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Кивико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Валерьевна</a:t>
            </a:r>
          </a:p>
          <a:p>
            <a:pPr algn="ctr">
              <a:lnSpc>
                <a:spcPct val="90000"/>
              </a:lnSpc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Совета министров Республики Крым – </a:t>
            </a: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финансов Республики Крым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92E57-461B-4A18-AE7F-80D7295639EB}"/>
              </a:ext>
            </a:extLst>
          </p:cNvPr>
          <p:cNvSpPr txBox="1"/>
          <p:nvPr/>
        </p:nvSpPr>
        <p:spPr>
          <a:xfrm>
            <a:off x="6555145" y="4449899"/>
            <a:ext cx="5314950" cy="152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  <a:endParaRPr lang="ru-RU" sz="2400" spc="-1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стратегии финансовой грамотности в Республике Крым - итоги и приоритеты развития»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0C8AEB-9F98-450B-8253-29349C2C8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8" t="18474" r="14507" b="6665"/>
          <a:stretch/>
        </p:blipFill>
        <p:spPr>
          <a:xfrm>
            <a:off x="321905" y="419100"/>
            <a:ext cx="5774095" cy="60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02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k.gov.ru/uploads/monm/attachments/1f/f1/de/774005f8da13f42943881c655f/6256acb2eaa573.10932725_photo_2022-04-12_14-36-23.jpg?1.26.12">
            <a:extLst>
              <a:ext uri="{FF2B5EF4-FFF2-40B4-BE49-F238E27FC236}">
                <a16:creationId xmlns:a16="http://schemas.microsoft.com/office/drawing/2014/main" id="{9249AA21-E71C-4D1A-8973-78F123D5D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08" y="571646"/>
            <a:ext cx="4288542" cy="571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35FDE0-3603-41CC-AE6B-59FCBA3CE32B}"/>
              </a:ext>
            </a:extLst>
          </p:cNvPr>
          <p:cNvSpPr/>
          <p:nvPr/>
        </p:nvSpPr>
        <p:spPr>
          <a:xfrm>
            <a:off x="6096000" y="2253292"/>
            <a:ext cx="522199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Беспалова </a:t>
            </a:r>
          </a:p>
          <a:p>
            <a:pPr algn="ctr">
              <a:lnSpc>
                <a:spcPct val="9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Эдиславовна</a:t>
            </a:r>
            <a:endParaRPr lang="ru-RU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образования, науки и молодежи Республики Крым</a:t>
            </a:r>
          </a:p>
        </p:txBody>
      </p:sp>
    </p:spTree>
    <p:extLst>
      <p:ext uri="{BB962C8B-B14F-4D97-AF65-F5344CB8AC3E}">
        <p14:creationId xmlns:p14="http://schemas.microsoft.com/office/powerpoint/2010/main" val="66329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D4C08576-D84C-496C-BDE5-8716C7EDF0A5}"/>
              </a:ext>
            </a:extLst>
          </p:cNvPr>
          <p:cNvSpPr/>
          <p:nvPr/>
        </p:nvSpPr>
        <p:spPr>
          <a:xfrm>
            <a:off x="5477142" y="1074727"/>
            <a:ext cx="6306895" cy="1941341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Губернаторова</a:t>
            </a:r>
            <a:endParaRPr lang="ru-RU" sz="3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Юрьевна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министра финансов Республики Крым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1ADEE-FC31-4E0B-95A3-513D07BEEBB8}"/>
              </a:ext>
            </a:extLst>
          </p:cNvPr>
          <p:cNvSpPr txBox="1"/>
          <p:nvPr/>
        </p:nvSpPr>
        <p:spPr>
          <a:xfrm>
            <a:off x="5905211" y="4222932"/>
            <a:ext cx="5777803" cy="119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  <a:endParaRPr lang="ru-RU" sz="2400" spc="-1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финансовой грамотности в Республике Крым: опыт и перспективы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050" name="Picture 2" descr="https://rk.gov.ru/uploads/minfin/attachments/aa/b3/23/8922bcc25a6f606eb525ffdc56/5c5d3a62c58a15.97797016_IMG_7616.JPG?w640&amp;q=100">
            <a:extLst>
              <a:ext uri="{FF2B5EF4-FFF2-40B4-BE49-F238E27FC236}">
                <a16:creationId xmlns:a16="http://schemas.microsoft.com/office/drawing/2014/main" id="{D1462AF0-71BD-4851-82F6-C2FD3D56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323849"/>
            <a:ext cx="4529739" cy="603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6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24025" y="443567"/>
            <a:ext cx="61913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Рогатенюк</a:t>
            </a:r>
          </a:p>
          <a:p>
            <a:pPr algn="ctr"/>
            <a:r>
              <a:rPr lang="ru-RU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Элана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Владимировна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естественно-математического образования и финансовой грамотности ГБОУ ДПО РК  «Крымский республиканский институт постдипломного педагогического образования»,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экономических наук, доцент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24025" y="4623173"/>
            <a:ext cx="619135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инновационной деятельности по формированию финансовой культуры учащихся общеобразовательных организаций»</a:t>
            </a:r>
          </a:p>
        </p:txBody>
      </p:sp>
      <p:pic>
        <p:nvPicPr>
          <p:cNvPr id="6" name="Picture 2" descr="Возможно, это изображение (1 человек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" t="187" r="12997" b="-187"/>
          <a:stretch/>
        </p:blipFill>
        <p:spPr bwMode="auto">
          <a:xfrm>
            <a:off x="199697" y="255921"/>
            <a:ext cx="5453361" cy="625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8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57F782-9CAD-425C-B80F-61382BAA2A3B}"/>
              </a:ext>
            </a:extLst>
          </p:cNvPr>
          <p:cNvSpPr/>
          <p:nvPr/>
        </p:nvSpPr>
        <p:spPr>
          <a:xfrm>
            <a:off x="6000650" y="617336"/>
            <a:ext cx="608059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Находкина</a:t>
            </a:r>
            <a:r>
              <a:rPr lang="ru-RU" sz="3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Гюльнара</a:t>
            </a:r>
            <a:r>
              <a:rPr lang="ru-RU" sz="3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Газанфаровна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заведующего центром финансовой грамотности ГБОУ ДПО РК  «Крымский республиканский институт постдипломного педагогического образования»,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экономических наук</a:t>
            </a:r>
          </a:p>
        </p:txBody>
      </p:sp>
      <p:pic>
        <p:nvPicPr>
          <p:cNvPr id="5" name="Рисунок 4" descr="C:\Users\User\YandexDisk-gyulyanahodkina\Скриншоты\2021-05-19_19-48-53.png">
            <a:extLst>
              <a:ext uri="{FF2B5EF4-FFF2-40B4-BE49-F238E27FC236}">
                <a16:creationId xmlns:a16="http://schemas.microsoft.com/office/drawing/2014/main" id="{3C1CEADC-3080-4035-8B13-0C2E36A488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1" y="494295"/>
            <a:ext cx="5468203" cy="5746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4EF37C-8DF6-414B-9D2E-461B29DE13EF}"/>
              </a:ext>
            </a:extLst>
          </p:cNvPr>
          <p:cNvSpPr/>
          <p:nvPr/>
        </p:nvSpPr>
        <p:spPr>
          <a:xfrm>
            <a:off x="6106072" y="4643290"/>
            <a:ext cx="5869749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финансовой культуры школьников: задачи, инструменты и возможности их использования»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012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0EF908-6A11-4BC4-92BF-0484D8EC7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/>
        </p:blipFill>
        <p:spPr>
          <a:xfrm>
            <a:off x="507374" y="526942"/>
            <a:ext cx="4325883" cy="5828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BC7AD8-9B05-4E1B-8393-0B05EABB2504}"/>
              </a:ext>
            </a:extLst>
          </p:cNvPr>
          <p:cNvSpPr/>
          <p:nvPr/>
        </p:nvSpPr>
        <p:spPr>
          <a:xfrm>
            <a:off x="5463539" y="1210700"/>
            <a:ext cx="5894515" cy="221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Кириенко </a:t>
            </a:r>
          </a:p>
          <a:p>
            <a:pPr algn="ctr">
              <a:lnSpc>
                <a:spcPct val="9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Александровна</a:t>
            </a:r>
          </a:p>
          <a:p>
            <a:pPr algn="ctr">
              <a:lnSpc>
                <a:spcPct val="90000"/>
              </a:lnSpc>
            </a:pPr>
            <a:endParaRPr lang="ru-RU" sz="1350" b="1" spc="-8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классов, заместитель директора МБОУ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Мельничновская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 Белогорского района Республики Крым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691142-472E-44F0-BE27-68B1B779BBF8}"/>
              </a:ext>
            </a:extLst>
          </p:cNvPr>
          <p:cNvSpPr/>
          <p:nvPr/>
        </p:nvSpPr>
        <p:spPr>
          <a:xfrm>
            <a:off x="5463540" y="4316656"/>
            <a:ext cx="5894514" cy="114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</a:p>
          <a:p>
            <a:pPr algn="ctr">
              <a:lnSpc>
                <a:spcPct val="92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работы по финансовой грамотности в школе: практический опыт»</a:t>
            </a:r>
          </a:p>
        </p:txBody>
      </p:sp>
    </p:spTree>
    <p:extLst>
      <p:ext uri="{BB962C8B-B14F-4D97-AF65-F5344CB8AC3E}">
        <p14:creationId xmlns:p14="http://schemas.microsoft.com/office/powerpoint/2010/main" val="290016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7CC414-05B5-4EC2-9332-C15588693225}"/>
              </a:ext>
            </a:extLst>
          </p:cNvPr>
          <p:cNvSpPr/>
          <p:nvPr/>
        </p:nvSpPr>
        <p:spPr>
          <a:xfrm>
            <a:off x="6322559" y="460474"/>
            <a:ext cx="58143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Лешкова Лилия Владимировна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4» города Армянска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90E9A7-056A-4A00-B9B8-11B0F8CEE6E5}"/>
              </a:ext>
            </a:extLst>
          </p:cNvPr>
          <p:cNvSpPr/>
          <p:nvPr/>
        </p:nvSpPr>
        <p:spPr>
          <a:xfrm>
            <a:off x="6600825" y="4269031"/>
            <a:ext cx="5257800" cy="216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</a:p>
          <a:p>
            <a:pPr algn="ctr">
              <a:lnSpc>
                <a:spcPct val="92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Медиакомпетенции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финансовой грамотности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культуры школьников через реализацию проектной деятельности»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5F89CC-200E-4E38-9B64-237A5435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47649"/>
            <a:ext cx="5660919" cy="612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668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479</Words>
  <Application>Microsoft Office PowerPoint</Application>
  <PresentationFormat>Широкоэкранный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Fenix</dc:creator>
  <cp:lastModifiedBy>Гюльнара Находкина</cp:lastModifiedBy>
  <cp:revision>625</cp:revision>
  <dcterms:created xsi:type="dcterms:W3CDTF">2018-12-13T06:52:08Z</dcterms:created>
  <dcterms:modified xsi:type="dcterms:W3CDTF">2024-03-27T18:11:58Z</dcterms:modified>
</cp:coreProperties>
</file>