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90" r:id="rId2"/>
    <p:sldId id="385" r:id="rId3"/>
    <p:sldId id="431" r:id="rId4"/>
    <p:sldId id="432" r:id="rId5"/>
    <p:sldId id="387" r:id="rId6"/>
    <p:sldId id="424" r:id="rId7"/>
    <p:sldId id="425" r:id="rId8"/>
    <p:sldId id="433" r:id="rId9"/>
    <p:sldId id="438" r:id="rId10"/>
    <p:sldId id="422" r:id="rId11"/>
    <p:sldId id="434" r:id="rId12"/>
    <p:sldId id="435" r:id="rId13"/>
    <p:sldId id="436" r:id="rId14"/>
    <p:sldId id="43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0066"/>
    <a:srgbClr val="990033"/>
    <a:srgbClr val="FF0066"/>
    <a:srgbClr val="FF3399"/>
    <a:srgbClr val="D60093"/>
    <a:srgbClr val="CC0066"/>
    <a:srgbClr val="005EA4"/>
    <a:srgbClr val="669E40"/>
    <a:srgbClr val="2050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26" autoAdjust="0"/>
    <p:restoredTop sz="94660"/>
  </p:normalViewPr>
  <p:slideViewPr>
    <p:cSldViewPr snapToGrid="0">
      <p:cViewPr varScale="1">
        <p:scale>
          <a:sx n="63" d="100"/>
          <a:sy n="63" d="100"/>
        </p:scale>
        <p:origin x="109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05BD0-1B87-4910-B231-6F2D7379AA95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9E5A9A-46AD-4A4C-BCAC-6185D425A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174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FB477-DDCB-482F-937D-0C0DD4B79B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EA62E6-4EE6-4DF2-905A-52A9DD7DE9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ECE5BB-A975-41BD-BFA5-1346CBAA7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A19BF7-CB67-49A6-93A8-E9B2F5F9F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CD89FD-D134-4522-A725-B1516AE27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0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30DA78-E286-4F28-8F81-C205F7B02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13EE86-B28B-4CCE-AEE8-EC4A55F622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C054F2-376C-424F-B8A9-3C9AA89A1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8FA1DD-FDCB-4EE7-A6DB-F17FD729C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4A9CA3-32E1-4604-AB09-3A2CB06B3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443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1660784-3B01-4238-BBBA-E4F17A0CE3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A002FFD-FC8F-4CCA-A5DF-5DC758218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1E215A-84AE-456B-B797-4743D667C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489D22-566F-40EF-A07A-C284453E8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C2DD15-F974-4BA8-B5E3-1DB73A997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724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E9050C-95B0-4B6C-94EA-A434263FE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DE7327-277D-4D50-BB29-8D5FF178B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416313-8222-4DC3-B560-685432798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F1DE72-E0FC-4698-B75F-629BF63E7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FB52BE-F872-46B9-959D-53D206DBB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263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8AB6D-F035-4353-A4D8-B116A5594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A13148-6E92-4415-B886-B004D7DE0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C30CBA-980D-403C-9876-766D72E30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88CD1E-A0C4-4769-B6D1-281A96C18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798803-B400-4911-8CAA-57EA9419D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09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2DB2E1-DF64-4649-9160-7045DCC38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039EB6-215C-4721-89E0-1559ED04F9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346BA0-63E8-4B4B-A86D-9959D52BFA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2024D4-EFC1-41C0-9DD3-0B4279AAA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F8C4FA-E52E-41C4-A483-737F04F60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1D2B7A-8363-4184-A8E9-D5FB0A6D8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952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FF92BA-9638-4743-A1F4-4DCD619A9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299E50-91E6-4F56-A4AA-17C4209312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2D7A56-FF4F-4BC8-AB20-BF2B84493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082F73-1BAF-4417-90CD-63FC406320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0082FD1-FDEA-49D0-9B88-70B7A25B93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D074AE9-C074-4C00-8DD6-9BF7D2D18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9F43804-F01D-44B7-8959-268DC864C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CCE44BC-76C0-4869-BA0B-525A68DE2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687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BBC15C-1F41-4FF9-B96F-2531EB2CB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3E1900-CC48-44C7-8CB5-E36482485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1D0AAE3-2208-4524-824D-931E8CF6B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F54F702-AD2F-444E-AE60-8468D636D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951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B03A7E3-5835-48FD-B330-4A0A3B9D2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8D3408A-0682-4093-9808-3145A430E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9FEB87-507F-4BCE-858E-761D534CB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372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0C665A-3AB9-4740-95B2-D29A92DF3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84F02A-0151-468F-B85E-34297D18F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A196A-ACEB-488B-9056-44F4FB6E4F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2948A50-63BB-42D9-AF64-BB14FC1A6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A3B0B2-4998-4A83-BEF2-074D0CA5A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B229E9-0A93-466C-A1C5-95EF36303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52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9C89-3826-4DCD-9FA1-1EFB25C92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0209D2F-9F92-4A5B-A86C-6724657F36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3F01C16-1A4E-4F79-9E73-A76C15E88B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03455D-4AD7-44AD-99FC-275B05E04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679A92D-EC5F-48C3-A16B-9F9DC0C9E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F2A8E68-261A-451B-B586-C4CA26555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529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4C82EC-EF65-4EF3-93BB-2A6BFB04F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3530F7-FD7C-4D95-A428-BDB8EF810B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8A6258-EB42-49B6-BDCC-479BAF4147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C07411-8A38-4EA7-8AC2-0847BBCBD5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0A222B-4A77-4216-BE37-A5CC85BC49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86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B86943-8BBD-4659-967A-439824DE7F84}"/>
              </a:ext>
            </a:extLst>
          </p:cNvPr>
          <p:cNvSpPr txBox="1"/>
          <p:nvPr/>
        </p:nvSpPr>
        <p:spPr>
          <a:xfrm>
            <a:off x="829993" y="2459742"/>
            <a:ext cx="10532013" cy="4033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7000"/>
              </a:lnSpc>
            </a:pPr>
            <a:r>
              <a:rPr lang="ru-RU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РЕСПУБЛИКАНСКИЙ СЕМИНАР</a:t>
            </a:r>
            <a:endParaRPr lang="ru-RU" sz="2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97000"/>
              </a:lnSpc>
            </a:pP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97000"/>
              </a:lnSpc>
            </a:pPr>
            <a:r>
              <a:rPr lang="ru-RU" sz="3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«Финансовая грамотность детей и молодежи </a:t>
            </a:r>
            <a:endParaRPr lang="ru-RU" sz="34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97000"/>
              </a:lnSpc>
            </a:pPr>
            <a:r>
              <a:rPr lang="ru-RU" sz="3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актуальная задача современного образования»</a:t>
            </a:r>
            <a:endParaRPr lang="ru-RU" sz="34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5440" algn="ctr">
              <a:lnSpc>
                <a:spcPct val="97000"/>
              </a:lnSpc>
            </a:pP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педагогических работников образовательных организаций </a:t>
            </a:r>
          </a:p>
          <a:p>
            <a:pPr marL="345440" algn="ctr">
              <a:lnSpc>
                <a:spcPct val="97000"/>
              </a:lnSpc>
            </a:pP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Республики Крым, реализующих программы по </a:t>
            </a:r>
          </a:p>
          <a:p>
            <a:pPr marL="345440" algn="ctr">
              <a:lnSpc>
                <a:spcPct val="97000"/>
              </a:lnSpc>
            </a:pP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финансовой грамотности</a:t>
            </a:r>
          </a:p>
          <a:p>
            <a:pPr marL="345440" algn="ctr">
              <a:lnSpc>
                <a:spcPct val="97000"/>
              </a:lnSpc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5440" algn="ctr">
              <a:lnSpc>
                <a:spcPct val="97000"/>
              </a:lnSpc>
            </a:pP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5440" algn="ctr">
              <a:lnSpc>
                <a:spcPct val="97000"/>
              </a:lnSpc>
            </a:pP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28 марта 2024 года</a:t>
            </a:r>
          </a:p>
        </p:txBody>
      </p:sp>
      <p:pic>
        <p:nvPicPr>
          <p:cNvPr id="4100" name="Picture 4" descr="Министерство финансов Республики Крым">
            <a:extLst>
              <a:ext uri="{FF2B5EF4-FFF2-40B4-BE49-F238E27FC236}">
                <a16:creationId xmlns:a16="http://schemas.microsoft.com/office/drawing/2014/main" id="{14C22F16-FB2A-4A13-9F66-8E34EB3090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2" r="6542"/>
          <a:stretch/>
        </p:blipFill>
        <p:spPr bwMode="auto">
          <a:xfrm>
            <a:off x="109541" y="59606"/>
            <a:ext cx="1154069" cy="1314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8639541-28FB-451C-BB80-4BA97B956845}"/>
              </a:ext>
            </a:extLst>
          </p:cNvPr>
          <p:cNvSpPr/>
          <p:nvPr/>
        </p:nvSpPr>
        <p:spPr>
          <a:xfrm>
            <a:off x="1263609" y="318070"/>
            <a:ext cx="1427367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ФИНАНСОВ РЕСПУБЛИКИ КРЫМ</a:t>
            </a:r>
          </a:p>
        </p:txBody>
      </p:sp>
      <p:pic>
        <p:nvPicPr>
          <p:cNvPr id="9" name="Picture 8" descr="Крымский республиканский институт постдипломного педагогического  образования (КРИППО) – Симферополь | Повышение квалификации – Симферополь,  Крым | Единая справочная">
            <a:extLst>
              <a:ext uri="{FF2B5EF4-FFF2-40B4-BE49-F238E27FC236}">
                <a16:creationId xmlns:a16="http://schemas.microsoft.com/office/drawing/2014/main" id="{8F25D218-084F-4C08-866D-D71D5535D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360" y="318070"/>
            <a:ext cx="1505243" cy="942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9B7B2C8-33BD-4575-91DE-CF3B0546BB82}"/>
              </a:ext>
            </a:extLst>
          </p:cNvPr>
          <p:cNvSpPr/>
          <p:nvPr/>
        </p:nvSpPr>
        <p:spPr>
          <a:xfrm>
            <a:off x="5269359" y="61849"/>
            <a:ext cx="1505243" cy="246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ДПО РК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D0F1DAA-A0F1-473F-BE4D-C3C3F66A302E}"/>
              </a:ext>
            </a:extLst>
          </p:cNvPr>
          <p:cNvSpPr/>
          <p:nvPr/>
        </p:nvSpPr>
        <p:spPr>
          <a:xfrm>
            <a:off x="5293777" y="1279631"/>
            <a:ext cx="1505243" cy="3292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КРИППО</a:t>
            </a:r>
          </a:p>
        </p:txBody>
      </p:sp>
      <p:pic>
        <p:nvPicPr>
          <p:cNvPr id="10" name="Picture 4" descr="Министерство финансов Республики Крым">
            <a:extLst>
              <a:ext uri="{FF2B5EF4-FFF2-40B4-BE49-F238E27FC236}">
                <a16:creationId xmlns:a16="http://schemas.microsoft.com/office/drawing/2014/main" id="{040E0452-0788-4C92-9FA3-5BCEB586D0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2" r="6542"/>
          <a:stretch/>
        </p:blipFill>
        <p:spPr bwMode="auto">
          <a:xfrm>
            <a:off x="10899595" y="43526"/>
            <a:ext cx="1182864" cy="134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77219A6-4433-4A25-BAE1-9C6B1BD46677}"/>
              </a:ext>
            </a:extLst>
          </p:cNvPr>
          <p:cNvSpPr/>
          <p:nvPr/>
        </p:nvSpPr>
        <p:spPr>
          <a:xfrm>
            <a:off x="9350426" y="365231"/>
            <a:ext cx="150524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ОБРАЗОВАНИЯ, НАУКИ И МОЛОДЕЖИ РЕСПУБЛИКИ КРЫМ</a:t>
            </a:r>
          </a:p>
        </p:txBody>
      </p:sp>
      <p:pic>
        <p:nvPicPr>
          <p:cNvPr id="1026" name="Picture 2" descr="ЦБ сохранит ключевую ставку на уровне 4,25% годовых">
            <a:extLst>
              <a:ext uri="{FF2B5EF4-FFF2-40B4-BE49-F238E27FC236}">
                <a16:creationId xmlns:a16="http://schemas.microsoft.com/office/drawing/2014/main" id="{38B4CFFB-0CD9-48A1-967D-A7447AAE63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2" b="21419"/>
          <a:stretch/>
        </p:blipFill>
        <p:spPr bwMode="auto">
          <a:xfrm>
            <a:off x="2763697" y="32794"/>
            <a:ext cx="1997251" cy="1314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B6834C3-0417-4A4A-9A69-ADCD069A5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835" y="39414"/>
            <a:ext cx="1378688" cy="145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4053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84083" y="496800"/>
            <a:ext cx="6472913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Барилюк</a:t>
            </a:r>
            <a:r>
              <a:rPr 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Николаевич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советник управляющего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Отделением по Республике Крым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Южного главного управления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 Банка Российской Федераци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20016" y="4601985"/>
            <a:ext cx="64729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выступления: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«От финансовой грамотности к финансовой культуре. Проекты Банка России в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системе образования Республики Крым»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A71186-A5A6-4A04-952F-FDC0E1ED4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5" y="496800"/>
            <a:ext cx="4071521" cy="586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5925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B7CC414-05B5-4EC2-9332-C15588693225}"/>
              </a:ext>
            </a:extLst>
          </p:cNvPr>
          <p:cNvSpPr/>
          <p:nvPr/>
        </p:nvSpPr>
        <p:spPr>
          <a:xfrm>
            <a:off x="5735409" y="473282"/>
            <a:ext cx="6266089" cy="2557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Борисов Денис Александрович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руководителя Межрегионального управления Федеральной службы по финансовому мониторингу по </a:t>
            </a:r>
          </a:p>
          <a:p>
            <a:pPr algn="ctr">
              <a:lnSpc>
                <a:spcPct val="9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Республике Крым и городу </a:t>
            </a:r>
          </a:p>
          <a:p>
            <a:pPr algn="ctr">
              <a:lnSpc>
                <a:spcPct val="9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значения Севастополю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890E9A7-056A-4A00-B9B8-11B0F8CEE6E5}"/>
              </a:ext>
            </a:extLst>
          </p:cNvPr>
          <p:cNvSpPr/>
          <p:nvPr/>
        </p:nvSpPr>
        <p:spPr>
          <a:xfrm>
            <a:off x="5735409" y="3965705"/>
            <a:ext cx="5894514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выступления:</a:t>
            </a:r>
          </a:p>
          <a:p>
            <a:pPr algn="ctr">
              <a:lnSpc>
                <a:spcPct val="9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«Международная олимпиада по финансовой безопасности: </a:t>
            </a:r>
          </a:p>
          <a:p>
            <a:pPr algn="ctr">
              <a:lnSpc>
                <a:spcPct val="9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кадрового потенциала финансовой разведки </a:t>
            </a:r>
          </a:p>
          <a:p>
            <a:pPr algn="ctr">
              <a:lnSpc>
                <a:spcPct val="9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Федерации»</a:t>
            </a:r>
          </a:p>
        </p:txBody>
      </p:sp>
      <p:pic>
        <p:nvPicPr>
          <p:cNvPr id="3074" name="Picture 2" descr="Борисов Д.А.">
            <a:extLst>
              <a:ext uri="{FF2B5EF4-FFF2-40B4-BE49-F238E27FC236}">
                <a16:creationId xmlns:a16="http://schemas.microsoft.com/office/drawing/2014/main" id="{79E73C14-0DC8-4559-A253-5097DBB0A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6" r="32345"/>
          <a:stretch/>
        </p:blipFill>
        <p:spPr bwMode="auto">
          <a:xfrm>
            <a:off x="333375" y="473282"/>
            <a:ext cx="5070247" cy="5911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268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7276328-D203-485B-AEAE-54D1396F41B2}"/>
              </a:ext>
            </a:extLst>
          </p:cNvPr>
          <p:cNvSpPr/>
          <p:nvPr/>
        </p:nvSpPr>
        <p:spPr>
          <a:xfrm>
            <a:off x="5514975" y="711968"/>
            <a:ext cx="60960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400" b="1" spc="-15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Овеченко</a:t>
            </a:r>
            <a:r>
              <a:rPr lang="ru-RU" sz="3400" b="1" spc="-15" dirty="0">
                <a:solidFill>
                  <a:srgbClr val="002060"/>
                </a:solidFill>
                <a:latin typeface="Times New Roman" panose="02020603050405020304" pitchFamily="18" charset="0"/>
              </a:rPr>
              <a:t> Олег Игоревич</a:t>
            </a:r>
          </a:p>
          <a:p>
            <a:pPr algn="ctr">
              <a:spcAft>
                <a:spcPts val="0"/>
              </a:spcAft>
            </a:pPr>
            <a:endParaRPr lang="ru-RU" sz="2400" spc="-1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начальник отдела прямых продаж Управления по развитию взаимоотношений с партнерами Департамент розничного бизнеса РНКБ Банк (ПАО)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DDCF153-A31E-487A-8974-C239E520C78D}"/>
              </a:ext>
            </a:extLst>
          </p:cNvPr>
          <p:cNvSpPr/>
          <p:nvPr/>
        </p:nvSpPr>
        <p:spPr>
          <a:xfrm>
            <a:off x="5924549" y="4683290"/>
            <a:ext cx="55530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выступления:</a:t>
            </a:r>
            <a:endParaRPr lang="ru-RU" sz="2400" spc="-1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«Финансовая грамотность. </a:t>
            </a:r>
          </a:p>
          <a:p>
            <a:pPr algn="ctr"/>
            <a:r>
              <a:rPr lang="ru-RU"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Цифровая среда»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205FE8-58B7-42C5-9D50-389970247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6" y="357187"/>
            <a:ext cx="4095750" cy="6143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3462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30DDE0C-7991-40A9-B0A9-1B56DA2B9508}"/>
              </a:ext>
            </a:extLst>
          </p:cNvPr>
          <p:cNvSpPr/>
          <p:nvPr/>
        </p:nvSpPr>
        <p:spPr>
          <a:xfrm>
            <a:off x="5800725" y="1139896"/>
            <a:ext cx="586740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spc="-15" dirty="0">
                <a:solidFill>
                  <a:srgbClr val="002060"/>
                </a:solidFill>
                <a:latin typeface="Times New Roman" panose="02020603050405020304" pitchFamily="18" charset="0"/>
              </a:rPr>
              <a:t>Сорокин Игорь Олегович</a:t>
            </a:r>
            <a:endParaRPr lang="ru-RU" sz="2400" b="1" spc="-15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spc="-15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начальник управления информационной безопасности АО «ГЕНБАНК»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3CBBD8A-A8DE-417B-8964-F2D0EDEA6A7C}"/>
              </a:ext>
            </a:extLst>
          </p:cNvPr>
          <p:cNvSpPr/>
          <p:nvPr/>
        </p:nvSpPr>
        <p:spPr>
          <a:xfrm>
            <a:off x="5867400" y="437704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выступления:</a:t>
            </a:r>
            <a:endParaRPr lang="ru-RU" sz="2400" spc="-1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«Детки в сетке»: как школьников вовлекают в финансовое мошенничество»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F5B666-48A5-45C8-941C-6C3034F548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8"/>
          <a:stretch/>
        </p:blipFill>
        <p:spPr>
          <a:xfrm>
            <a:off x="893064" y="671273"/>
            <a:ext cx="4215384" cy="52010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959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33C18C9-CBA8-44CB-A6F1-52EE386C7343}"/>
              </a:ext>
            </a:extLst>
          </p:cNvPr>
          <p:cNvSpPr/>
          <p:nvPr/>
        </p:nvSpPr>
        <p:spPr>
          <a:xfrm>
            <a:off x="5721532" y="4108439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выступления:</a:t>
            </a:r>
            <a:endParaRPr lang="ru-RU" sz="2400" spc="-1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«Повышение финансовой грамотности школьников с помощью мультфильмов от Промсвязьбанка»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B1089E7-E8C0-4640-A7B0-0D9074438B57}"/>
              </a:ext>
            </a:extLst>
          </p:cNvPr>
          <p:cNvSpPr/>
          <p:nvPr/>
        </p:nvSpPr>
        <p:spPr>
          <a:xfrm>
            <a:off x="5867400" y="1179901"/>
            <a:ext cx="60676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spc="-15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Желясков</a:t>
            </a:r>
            <a:r>
              <a:rPr lang="ru-RU" sz="3400" b="1" spc="-15" dirty="0">
                <a:solidFill>
                  <a:srgbClr val="002060"/>
                </a:solidFill>
                <a:latin typeface="Times New Roman" panose="02020603050405020304" pitchFamily="18" charset="0"/>
              </a:rPr>
              <a:t> Денис Иванович</a:t>
            </a:r>
          </a:p>
          <a:p>
            <a:pPr algn="ctr"/>
            <a:endParaRPr lang="ru-RU" sz="1400" spc="-1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по развитию корпоративного канала Крымского филиала банка «Промсвязьбанк» (ПАО)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7C1533-2B8A-49EA-A17A-19B0375989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65" r="4370" b="2667"/>
          <a:stretch/>
        </p:blipFill>
        <p:spPr>
          <a:xfrm>
            <a:off x="590599" y="375350"/>
            <a:ext cx="4831204" cy="6107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8094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Возможно, это изображение (Александр Рудяков)">
            <a:extLst>
              <a:ext uri="{FF2B5EF4-FFF2-40B4-BE49-F238E27FC236}">
                <a16:creationId xmlns:a16="http://schemas.microsoft.com/office/drawing/2014/main" id="{622196F6-C220-4529-9033-34BC43FED1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92" t="8052" r="5395" b="60104"/>
          <a:stretch/>
        </p:blipFill>
        <p:spPr bwMode="auto">
          <a:xfrm>
            <a:off x="407963" y="427968"/>
            <a:ext cx="5247250" cy="600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8F43EC-EA4C-46AE-B2E0-ED0332F083D4}"/>
              </a:ext>
            </a:extLst>
          </p:cNvPr>
          <p:cNvSpPr txBox="1"/>
          <p:nvPr/>
        </p:nvSpPr>
        <p:spPr>
          <a:xfrm>
            <a:off x="5893630" y="898657"/>
            <a:ext cx="6098344" cy="4689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79705" algn="ctr">
              <a:lnSpc>
                <a:spcPct val="97000"/>
              </a:lnSpc>
            </a:pPr>
            <a:r>
              <a:rPr lang="ru-RU" sz="3400" b="1" spc="-1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Рудяков </a:t>
            </a:r>
          </a:p>
          <a:p>
            <a:pPr indent="179705" algn="ctr">
              <a:lnSpc>
                <a:spcPct val="97000"/>
              </a:lnSpc>
            </a:pPr>
            <a:r>
              <a:rPr lang="ru-RU" sz="3400" b="1" spc="-1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Александр Николаевич</a:t>
            </a:r>
            <a:r>
              <a:rPr lang="ru-RU" sz="3400" b="1" spc="-1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179705" algn="ctr">
              <a:lnSpc>
                <a:spcPct val="97000"/>
              </a:lnSpc>
            </a:pPr>
            <a:endParaRPr lang="ru-RU" sz="2400" b="0" i="0" dirty="0">
              <a:solidFill>
                <a:srgbClr val="10101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79705" algn="ctr">
              <a:lnSpc>
                <a:spcPct val="97000"/>
              </a:lnSpc>
            </a:pPr>
            <a:r>
              <a:rPr lang="ru-RU" sz="2400" b="0" i="0" dirty="0">
                <a:solidFill>
                  <a:srgbClr val="10101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ректор, доктор филологических наук, профессор, член Совета при Президенте Российской Федерации по русскому языку, член Правительственной комиссии по русскому языку, заместитель Председателя Общественной палаты Республики Крым,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rgbClr val="10101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Почетный работник Высшего профессионального образования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rgbClr val="10101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921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798B760-9A7D-44DF-B59E-E8B4533FAD9A}"/>
              </a:ext>
            </a:extLst>
          </p:cNvPr>
          <p:cNvSpPr/>
          <p:nvPr/>
        </p:nvSpPr>
        <p:spPr>
          <a:xfrm>
            <a:off x="6711739" y="611805"/>
            <a:ext cx="5158356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Кивико</a:t>
            </a:r>
            <a:r>
              <a:rPr 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Ирина Валерьевна</a:t>
            </a:r>
          </a:p>
          <a:p>
            <a:pPr algn="ctr">
              <a:lnSpc>
                <a:spcPct val="90000"/>
              </a:lnSpc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Председателя Совета министров Республики Крым – </a:t>
            </a:r>
          </a:p>
          <a:p>
            <a:pPr algn="ctr">
              <a:lnSpc>
                <a:spcPct val="9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 финансов Республики Крым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192E57-461B-4A18-AE7F-80D7295639EB}"/>
              </a:ext>
            </a:extLst>
          </p:cNvPr>
          <p:cNvSpPr txBox="1"/>
          <p:nvPr/>
        </p:nvSpPr>
        <p:spPr>
          <a:xfrm>
            <a:off x="6555145" y="4449899"/>
            <a:ext cx="5314950" cy="1524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выступления:</a:t>
            </a:r>
            <a:endParaRPr lang="ru-RU" sz="2400" spc="-1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«Реализация стратегии финансовой грамотности в Республике Крым - итоги и приоритеты развития»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0C8AEB-9F98-450B-8253-29349C2C86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18" t="18474" r="14507" b="6665"/>
          <a:stretch/>
        </p:blipFill>
        <p:spPr>
          <a:xfrm>
            <a:off x="321905" y="419100"/>
            <a:ext cx="5774095" cy="60197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4024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rk.gov.ru/uploads/monm/attachments/1f/f1/de/774005f8da13f42943881c655f/6256acb2eaa573.10932725_photo_2022-04-12_14-36-23.jpg?1.26.12">
            <a:extLst>
              <a:ext uri="{FF2B5EF4-FFF2-40B4-BE49-F238E27FC236}">
                <a16:creationId xmlns:a16="http://schemas.microsoft.com/office/drawing/2014/main" id="{9249AA21-E71C-4D1A-8973-78F123D5D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08" y="571646"/>
            <a:ext cx="4288542" cy="5714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F35FDE0-3603-41CC-AE6B-59FCBA3CE32B}"/>
              </a:ext>
            </a:extLst>
          </p:cNvPr>
          <p:cNvSpPr/>
          <p:nvPr/>
        </p:nvSpPr>
        <p:spPr>
          <a:xfrm>
            <a:off x="6096000" y="2253292"/>
            <a:ext cx="5221992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Беспалова </a:t>
            </a:r>
          </a:p>
          <a:p>
            <a:pPr algn="ctr">
              <a:lnSpc>
                <a:spcPct val="90000"/>
              </a:lnSpc>
            </a:pPr>
            <a:r>
              <a:rPr 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</a:t>
            </a:r>
            <a:r>
              <a:rPr lang="ru-RU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Эдиславовна</a:t>
            </a:r>
            <a:endParaRPr lang="ru-RU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министра образования, науки и молодежи Республики Крым</a:t>
            </a:r>
          </a:p>
        </p:txBody>
      </p:sp>
    </p:spTree>
    <p:extLst>
      <p:ext uri="{BB962C8B-B14F-4D97-AF65-F5344CB8AC3E}">
        <p14:creationId xmlns:p14="http://schemas.microsoft.com/office/powerpoint/2010/main" val="663295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усеченные противолежащие углы 8">
            <a:extLst>
              <a:ext uri="{FF2B5EF4-FFF2-40B4-BE49-F238E27FC236}">
                <a16:creationId xmlns:a16="http://schemas.microsoft.com/office/drawing/2014/main" id="{D4C08576-D84C-496C-BDE5-8716C7EDF0A5}"/>
              </a:ext>
            </a:extLst>
          </p:cNvPr>
          <p:cNvSpPr/>
          <p:nvPr/>
        </p:nvSpPr>
        <p:spPr>
          <a:xfrm>
            <a:off x="5477142" y="1074727"/>
            <a:ext cx="6306895" cy="1941341"/>
          </a:xfrm>
          <a:prstGeom prst="snip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Губернаторова</a:t>
            </a:r>
            <a:endParaRPr lang="ru-RU" sz="34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Оксана Юрьевна</a:t>
            </a:r>
          </a:p>
          <a:p>
            <a:pPr algn="ctr"/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заместитель министра финансов Республики Крым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D1ADEE-FC31-4E0B-95A3-513D07BEEBB8}"/>
              </a:ext>
            </a:extLst>
          </p:cNvPr>
          <p:cNvSpPr txBox="1"/>
          <p:nvPr/>
        </p:nvSpPr>
        <p:spPr>
          <a:xfrm>
            <a:off x="5905211" y="4222932"/>
            <a:ext cx="5777803" cy="1192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выступления:</a:t>
            </a:r>
            <a:endParaRPr lang="ru-RU" sz="2400" spc="-1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финансовой грамотности в Республике Крым: опыт и перспективы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2050" name="Picture 2" descr="https://rk.gov.ru/uploads/minfin/attachments/aa/b3/23/8922bcc25a6f606eb525ffdc56/5c5d3a62c58a15.97797016_IMG_7616.JPG?w640&amp;q=100">
            <a:extLst>
              <a:ext uri="{FF2B5EF4-FFF2-40B4-BE49-F238E27FC236}">
                <a16:creationId xmlns:a16="http://schemas.microsoft.com/office/drawing/2014/main" id="{D1462AF0-71BD-4851-82F6-C2FD3D564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63" y="323849"/>
            <a:ext cx="4529739" cy="6039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067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24025" y="443567"/>
            <a:ext cx="619135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Рогатенюк</a:t>
            </a:r>
          </a:p>
          <a:p>
            <a:pPr algn="ctr"/>
            <a:r>
              <a:rPr lang="ru-RU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Элана</a:t>
            </a:r>
            <a:r>
              <a:rPr 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Владимировна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кафедрой естественно-математического образования и финансовой грамотности ГБОУ ДПО РК  «Крымский республиканский институт постдипломного педагогического образования»,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 экономических наук, доцент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24025" y="4623173"/>
            <a:ext cx="6191350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выступления:</a:t>
            </a:r>
          </a:p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«Организация инновационной деятельности по формированию финансовой культуры учащихся общеобразовательных организаций»</a:t>
            </a:r>
          </a:p>
        </p:txBody>
      </p:sp>
      <p:pic>
        <p:nvPicPr>
          <p:cNvPr id="6" name="Picture 2" descr="Возможно, это изображение (1 человек)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2" t="187" r="12997" b="-187"/>
          <a:stretch/>
        </p:blipFill>
        <p:spPr bwMode="auto">
          <a:xfrm>
            <a:off x="199697" y="255921"/>
            <a:ext cx="5453361" cy="6253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984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657F782-9CAD-425C-B80F-61382BAA2A3B}"/>
              </a:ext>
            </a:extLst>
          </p:cNvPr>
          <p:cNvSpPr/>
          <p:nvPr/>
        </p:nvSpPr>
        <p:spPr>
          <a:xfrm>
            <a:off x="6000650" y="617336"/>
            <a:ext cx="6080595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Находкина</a:t>
            </a:r>
            <a:r>
              <a:rPr lang="ru-RU" sz="3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Гюльнара</a:t>
            </a:r>
            <a:r>
              <a:rPr lang="ru-RU" sz="3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Газанфаровна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заведующего центром финансовой грамотности ГБОУ ДПО РК  «Крымский республиканский институт постдипломного педагогического образования»,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 экономических наук</a:t>
            </a:r>
          </a:p>
        </p:txBody>
      </p:sp>
      <p:pic>
        <p:nvPicPr>
          <p:cNvPr id="5" name="Рисунок 4" descr="C:\Users\User\YandexDisk-gyulyanahodkina\Скриншоты\2021-05-19_19-48-53.png">
            <a:extLst>
              <a:ext uri="{FF2B5EF4-FFF2-40B4-BE49-F238E27FC236}">
                <a16:creationId xmlns:a16="http://schemas.microsoft.com/office/drawing/2014/main" id="{3C1CEADC-3080-4035-8B13-0C2E36A4886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01" y="494295"/>
            <a:ext cx="5468203" cy="5746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24EF37C-8DF6-414B-9D2E-461B29DE13EF}"/>
              </a:ext>
            </a:extLst>
          </p:cNvPr>
          <p:cNvSpPr/>
          <p:nvPr/>
        </p:nvSpPr>
        <p:spPr>
          <a:xfrm>
            <a:off x="6106072" y="4643290"/>
            <a:ext cx="5869749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выступления:</a:t>
            </a:r>
          </a:p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«Формирование финансовой культуры школьников: задачи, инструменты и возможности их использования»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30124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20EF908-6A11-4BC4-92BF-0484D8EC73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04"/>
          <a:stretch/>
        </p:blipFill>
        <p:spPr>
          <a:xfrm>
            <a:off x="507374" y="526942"/>
            <a:ext cx="4325883" cy="5828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1BC7AD8-9B05-4E1B-8393-0B05EABB2504}"/>
              </a:ext>
            </a:extLst>
          </p:cNvPr>
          <p:cNvSpPr/>
          <p:nvPr/>
        </p:nvSpPr>
        <p:spPr>
          <a:xfrm>
            <a:off x="5463539" y="1210700"/>
            <a:ext cx="5894515" cy="221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Кириенко </a:t>
            </a:r>
          </a:p>
          <a:p>
            <a:pPr algn="ctr">
              <a:lnSpc>
                <a:spcPct val="90000"/>
              </a:lnSpc>
            </a:pPr>
            <a:r>
              <a:rPr 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Ольга Александровна</a:t>
            </a:r>
          </a:p>
          <a:p>
            <a:pPr algn="ctr">
              <a:lnSpc>
                <a:spcPct val="90000"/>
              </a:lnSpc>
            </a:pPr>
            <a:endParaRPr lang="ru-RU" sz="1350" b="1" spc="-8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классов, заместитель директора МБОУ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Мельничновская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 Белогорского района Республики Крым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3691142-472E-44F0-BE27-68B1B779BBF8}"/>
              </a:ext>
            </a:extLst>
          </p:cNvPr>
          <p:cNvSpPr/>
          <p:nvPr/>
        </p:nvSpPr>
        <p:spPr>
          <a:xfrm>
            <a:off x="5463540" y="4316656"/>
            <a:ext cx="5894514" cy="1141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выступления:</a:t>
            </a:r>
          </a:p>
          <a:p>
            <a:pPr algn="ctr">
              <a:lnSpc>
                <a:spcPct val="92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«Система работы по финансовой грамотности в школе: практический опыт»</a:t>
            </a:r>
          </a:p>
        </p:txBody>
      </p:sp>
    </p:spTree>
    <p:extLst>
      <p:ext uri="{BB962C8B-B14F-4D97-AF65-F5344CB8AC3E}">
        <p14:creationId xmlns:p14="http://schemas.microsoft.com/office/powerpoint/2010/main" val="2900168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B7CC414-05B5-4EC2-9332-C15588693225}"/>
              </a:ext>
            </a:extLst>
          </p:cNvPr>
          <p:cNvSpPr/>
          <p:nvPr/>
        </p:nvSpPr>
        <p:spPr>
          <a:xfrm>
            <a:off x="6322559" y="460474"/>
            <a:ext cx="581433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Лешкова Лилия Владимировна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 4» города Армянска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Крым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890E9A7-056A-4A00-B9B8-11B0F8CEE6E5}"/>
              </a:ext>
            </a:extLst>
          </p:cNvPr>
          <p:cNvSpPr/>
          <p:nvPr/>
        </p:nvSpPr>
        <p:spPr>
          <a:xfrm>
            <a:off x="6600825" y="4269031"/>
            <a:ext cx="5257800" cy="2160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выступления:</a:t>
            </a:r>
          </a:p>
          <a:p>
            <a:pPr algn="ctr">
              <a:lnSpc>
                <a:spcPct val="92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Медиакомпетенции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обучении финансовой грамотности </a:t>
            </a: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и формировании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финансовой культуры школьников через реализацию проектной деятельности»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5F89CC-200E-4E38-9B64-237A5435C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2" y="247649"/>
            <a:ext cx="5660919" cy="6124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86685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3365</TotalTime>
  <Words>479</Words>
  <Application>Microsoft Office PowerPoint</Application>
  <PresentationFormat>Широкоэкранный</PresentationFormat>
  <Paragraphs>97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Fenix</dc:creator>
  <cp:lastModifiedBy>Гюльнара Находкина</cp:lastModifiedBy>
  <cp:revision>625</cp:revision>
  <dcterms:created xsi:type="dcterms:W3CDTF">2018-12-13T06:52:08Z</dcterms:created>
  <dcterms:modified xsi:type="dcterms:W3CDTF">2024-03-27T18:11:58Z</dcterms:modified>
</cp:coreProperties>
</file>