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424" r:id="rId2"/>
    <p:sldId id="1137" r:id="rId3"/>
    <p:sldId id="440" r:id="rId4"/>
    <p:sldId id="1169" r:id="rId5"/>
    <p:sldId id="1138" r:id="rId6"/>
    <p:sldId id="1139" r:id="rId7"/>
    <p:sldId id="1140" r:id="rId8"/>
    <p:sldId id="1141" r:id="rId9"/>
    <p:sldId id="352" r:id="rId10"/>
    <p:sldId id="1131" r:id="rId11"/>
    <p:sldId id="1132" r:id="rId12"/>
    <p:sldId id="1133" r:id="rId13"/>
    <p:sldId id="1134" r:id="rId14"/>
    <p:sldId id="1135" r:id="rId15"/>
    <p:sldId id="367" r:id="rId16"/>
    <p:sldId id="361" r:id="rId17"/>
    <p:sldId id="354" r:id="rId18"/>
    <p:sldId id="366" r:id="rId19"/>
    <p:sldId id="368" r:id="rId20"/>
    <p:sldId id="259" r:id="rId21"/>
    <p:sldId id="283" r:id="rId22"/>
    <p:sldId id="364" r:id="rId23"/>
    <p:sldId id="365" r:id="rId24"/>
    <p:sldId id="436" r:id="rId25"/>
    <p:sldId id="435" r:id="rId26"/>
    <p:sldId id="1170" r:id="rId27"/>
    <p:sldId id="280" r:id="rId28"/>
    <p:sldId id="284" r:id="rId29"/>
    <p:sldId id="285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543B"/>
    <a:srgbClr val="20502F"/>
    <a:srgbClr val="669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56" autoAdjust="0"/>
    <p:restoredTop sz="94660"/>
  </p:normalViewPr>
  <p:slideViewPr>
    <p:cSldViewPr snapToGrid="0">
      <p:cViewPr varScale="1">
        <p:scale>
          <a:sx n="67" d="100"/>
          <a:sy n="67" d="100"/>
        </p:scale>
        <p:origin x="63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138497-518C-4922-973E-6867D89D632F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C3CF0E-33F0-4F7D-89A5-0F30ADAD3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230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4FB477-DDCB-482F-937D-0C0DD4B79B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4EA62E6-4EE6-4DF2-905A-52A9DD7DE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ECE5BB-A975-41BD-BFA5-1346CBAA7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2900-2416-4EA7-A933-123122F686B9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A19BF7-CB67-49A6-93A8-E9B2F5F9F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CD89FD-D134-4522-A725-B1516AE27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E9B2-D332-45BB-A611-8B8C55BB9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072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0DA78-E286-4F28-8F81-C205F7B02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E13EE86-B28B-4CCE-AEE8-EC4A55F622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C054F2-376C-424F-B8A9-3C9AA89A1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2900-2416-4EA7-A933-123122F686B9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8FA1DD-FDCB-4EE7-A6DB-F17FD729C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4A9CA3-32E1-4604-AB09-3A2CB06B3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E9B2-D332-45BB-A611-8B8C55BB9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443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1660784-3B01-4238-BBBA-E4F17A0CE3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002FFD-FC8F-4CCA-A5DF-5DC758218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1E215A-84AE-456B-B797-4743D667C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2900-2416-4EA7-A933-123122F686B9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489D22-566F-40EF-A07A-C284453E8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C2DD15-F974-4BA8-B5E3-1DB73A997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E9B2-D332-45BB-A611-8B8C55BB9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724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8654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E9050C-95B0-4B6C-94EA-A434263FE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DE7327-277D-4D50-BB29-8D5FF178B4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416313-8222-4DC3-B560-685432798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2900-2416-4EA7-A933-123122F686B9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F1DE72-E0FC-4698-B75F-629BF63E7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FB52BE-F872-46B9-959D-53D206DBB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E9B2-D332-45BB-A611-8B8C55BB9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263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8AB6D-F035-4353-A4D8-B116A5594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A13148-6E92-4415-B886-B004D7DE0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C30CBA-980D-403C-9876-766D72E30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2900-2416-4EA7-A933-123122F686B9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88CD1E-A0C4-4769-B6D1-281A96C18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798803-B400-4911-8CAA-57EA9419D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E9B2-D332-45BB-A611-8B8C55BB9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097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2DB2E1-DF64-4649-9160-7045DCC38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039EB6-215C-4721-89E0-1559ED04F9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346BA0-63E8-4B4B-A86D-9959D52BF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2024D4-EFC1-41C0-9DD3-0B4279AAA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2900-2416-4EA7-A933-123122F686B9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F8C4FA-E52E-41C4-A483-737F04F60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1D2B7A-8363-4184-A8E9-D5FB0A6D8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E9B2-D332-45BB-A611-8B8C55BB9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952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FF92BA-9638-4743-A1F4-4DCD619A9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299E50-91E6-4F56-A4AA-17C420931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12D7A56-FF4F-4BC8-AB20-BF2B84493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C082F73-1BAF-4417-90CD-63FC406320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0082FD1-FDEA-49D0-9B88-70B7A25B93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D074AE9-C074-4C00-8DD6-9BF7D2D18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2900-2416-4EA7-A933-123122F686B9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9F43804-F01D-44B7-8959-268DC864C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CCE44BC-76C0-4869-BA0B-525A68DE2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E9B2-D332-45BB-A611-8B8C55BB9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687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BBC15C-1F41-4FF9-B96F-2531EB2CB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63E1900-CC48-44C7-8CB5-E36482485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2900-2416-4EA7-A933-123122F686B9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1D0AAE3-2208-4524-824D-931E8CF6B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F54F702-AD2F-444E-AE60-8468D636D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E9B2-D332-45BB-A611-8B8C55BB9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951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B03A7E3-5835-48FD-B330-4A0A3B9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2900-2416-4EA7-A933-123122F686B9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8D3408A-0682-4093-9808-3145A430E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C9FEB87-507F-4BCE-858E-761D534CB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E9B2-D332-45BB-A611-8B8C55BB9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372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0C665A-3AB9-4740-95B2-D29A92DF3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84F02A-0151-468F-B85E-34297D18F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CCA196A-ACEB-488B-9056-44F4FB6E4F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948A50-63BB-42D9-AF64-BB14FC1A6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2900-2416-4EA7-A933-123122F686B9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A3B0B2-4998-4A83-BEF2-074D0CA5A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B229E9-0A93-466C-A1C5-95EF36303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E9B2-D332-45BB-A611-8B8C55BB9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520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C39C89-3826-4DCD-9FA1-1EFB25C92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209D2F-9F92-4A5B-A86C-6724657F36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3F01C16-1A4E-4F79-9E73-A76C15E88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03455D-4AD7-44AD-99FC-275B05E04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2900-2416-4EA7-A933-123122F686B9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79A92D-EC5F-48C3-A16B-9F9DC0C9E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2A8E68-261A-451B-B586-C4CA26555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E9B2-D332-45BB-A611-8B8C55BB9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529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4C82EC-EF65-4EF3-93BB-2A6BFB04F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3530F7-FD7C-4D95-A428-BDB8EF810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8A6258-EB42-49B6-BDCC-479BAF4147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B2900-2416-4EA7-A933-123122F686B9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C07411-8A38-4EA7-8AC2-0847BBCBD5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0A222B-4A77-4216-BE37-A5CC85BC49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DE9B2-D332-45BB-A611-8B8C55BB9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86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budget-solution.ru/uploads/materials/iniciativnoe-budgetirovanie.pdf?utm_device=c&amp;utm_placement=www.google.com" TargetMode="Externa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84;&#1086;&#1080;&#1092;&#1080;&#1085;&#1072;&#1085;&#1089;&#1099;.&#1088;&#1092;/materials/materialy-po-iniciativnomu-byudzhetirovaniyu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budget4me.ru/articles/news/utverzhdena-kontseptsiya-povysheniya-finansovoy-i-byudzhetnoy-gramotnosti-naseleniya-posredstvom-rea/" TargetMode="Externa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s://&#1084;&#1086;&#1080;&#1092;&#1080;&#1085;&#1072;&#1085;&#1089;&#1099;.&#1088;&#1092;/materials/cikl-videolekcij-byudzhetnaya-gramotnost-i-razvitie-shkolnogo-iniciativnogo-byudzhetirovaniya/" TargetMode="External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budget4me.ru/articles/news/shkolnoe-initsiativnoe-byudzhetirovanie-osvaivaet-lagerya-detskogo-otdykha/" TargetMode="External"/><Relationship Id="rId3" Type="http://schemas.openxmlformats.org/officeDocument/2006/relationships/image" Target="../media/image31.png"/><Relationship Id="rId7" Type="http://schemas.openxmlformats.org/officeDocument/2006/relationships/hyperlink" Target="https://budget4me.ru/articles/articles-and-books/informatsionnye-materialy-po-osnovam-byudzhetnoy-gramotnosti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udget4me.ru/articles/?PAGEN_1=8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hyperlink" Target="https://budget4me.ru/dokumenty/10/Minfin_Metod_Recom.pdf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log.ru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ivo.garant.ru/#/document/10900200/paragraph/8934:2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nalog.gov.ru/rn77/fl/interest/tax_deduction/" TargetMode="Externa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ipkgmu.websoft.ru/webtutor/rise2022_fingram_ver3/scormcontent/index.html#/lessons/nmZhFTPAff6MScSz4WfAN5v3Dst1M3nV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hyperlink" Target="https://&#1084;&#1086;&#1080;&#1092;&#1080;&#1085;&#1072;&#1085;&#1089;&#1099;.&#1088;&#1092;/materials/elektronnoe-uchebnoe-posobie-soderzhanie-i-metodika-prepodavaniya-kursa-finansovoj-gramotnosti-razlichnym-kategoriyam-obuchayushihsya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&#1084;&#1086;&#1080;&#1092;&#1080;&#1085;&#1072;&#1085;&#1089;&#1099;.&#1088;&#1092;/materials/video-lekciya-na-temu-fondovyj-rynok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hyperlink" Target="https://&#1084;&#1086;&#1080;&#1092;&#1080;&#1085;&#1072;&#1085;&#1089;&#1099;.&#1088;&#1092;/materials/video-lekcii-po-teme-upravlenie-investicionnym-kapitalom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hyperlink" Target="https://vk.com/al_feed.php?q=%23%D0%98%D0%BD%D0%B2%D0%B5%D1%81%D1%82%D0%9D%D0%B0%D0%B2%D0%B8%D0%B3%D0%B0%D1%82%D0%BE%D1%80&amp;section=search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hyperlink" Target="http://www.fa.ru/org/dpo/finprofessional/Documents/financial-education/339-6.investirovaniefinansydomokhozyaistv.pdf" TargetMode="External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hyperlink" Target="https://iticapital.ru/education/?utm_source=google&amp;utm_medium=cpc&amp;utm_campaign=brand_education&amp;utm_term" TargetMode="External"/><Relationship Id="rId9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hyperlink" Target="https://school.pfr.gov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g"/><Relationship Id="rId4" Type="http://schemas.openxmlformats.org/officeDocument/2006/relationships/hyperlink" Target="https://school.pfr.gov.ru/materialy-dlya-uchitelej.html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udget-solution.ru/services/byudzhetnaya-gramotnost-i-iniciativnoe-byudzhetirovani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597199" y="4336805"/>
            <a:ext cx="50361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Находкина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Гюльнара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Газанфаровна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центром финансовой грамотности ГБОУ ДПО РК  «Крымский республиканский институт постдипломного педагогического образования»,</a:t>
            </a:r>
          </a:p>
          <a:p>
            <a:pPr algn="ctr">
              <a:lnSpc>
                <a:spcPct val="9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экономических наук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24771" y="2559961"/>
            <a:ext cx="75916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финансовой культуры школьников: задачи, инструменты и возможности их использования</a:t>
            </a:r>
          </a:p>
        </p:txBody>
      </p:sp>
      <p:pic>
        <p:nvPicPr>
          <p:cNvPr id="3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F6400025-3974-5ED8-D3A1-F674F577C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74" y="232091"/>
            <a:ext cx="1161013" cy="72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0A2D8E9-417D-8792-0555-88CC965BC810}"/>
              </a:ext>
            </a:extLst>
          </p:cNvPr>
          <p:cNvSpPr/>
          <p:nvPr/>
        </p:nvSpPr>
        <p:spPr>
          <a:xfrm>
            <a:off x="513492" y="62691"/>
            <a:ext cx="1305775" cy="126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BEB84ED-3529-F5D5-BF56-BFEC11FF2094}"/>
              </a:ext>
            </a:extLst>
          </p:cNvPr>
          <p:cNvSpPr/>
          <p:nvPr/>
        </p:nvSpPr>
        <p:spPr>
          <a:xfrm>
            <a:off x="518692" y="989584"/>
            <a:ext cx="1305775" cy="130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978926-F3D0-457E-A2EF-F2C208236A9D}"/>
              </a:ext>
            </a:extLst>
          </p:cNvPr>
          <p:cNvSpPr txBox="1"/>
          <p:nvPr/>
        </p:nvSpPr>
        <p:spPr>
          <a:xfrm>
            <a:off x="137160" y="157013"/>
            <a:ext cx="10111883" cy="729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80000" algn="ctr">
              <a:lnSpc>
                <a:spcPts val="2600"/>
              </a:lnSpc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 «КРЫМСКИЙ РЕСПУБЛИКАНСКИЙ ИНСТИТУТ ПОСТДИПЛОМНОГО ПЕДАГОГИЧЕСКОГО ОБРАЗОВАНИЯ»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246B88-172D-49F6-8AAE-C2810ABB314F}"/>
              </a:ext>
            </a:extLst>
          </p:cNvPr>
          <p:cNvSpPr txBox="1"/>
          <p:nvPr/>
        </p:nvSpPr>
        <p:spPr>
          <a:xfrm>
            <a:off x="974135" y="1086365"/>
            <a:ext cx="9700105" cy="1027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95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семинар</a:t>
            </a:r>
          </a:p>
          <a:p>
            <a:pPr algn="ctr" defTabSz="914400">
              <a:lnSpc>
                <a:spcPct val="95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«Финансовая грамотность детей и молодежи как актуальная задача современного образования»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414C6F7-D110-4991-B76E-6CF8C92940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11" t="9251" r="14976" b="19702"/>
          <a:stretch/>
        </p:blipFill>
        <p:spPr>
          <a:xfrm>
            <a:off x="10362523" y="84319"/>
            <a:ext cx="1472203" cy="1231081"/>
          </a:xfrm>
          <a:prstGeom prst="rect">
            <a:avLst/>
          </a:prstGeom>
        </p:spPr>
      </p:pic>
      <p:sp>
        <p:nvSpPr>
          <p:cNvPr id="13" name="Нижний колонтитул 7">
            <a:extLst>
              <a:ext uri="{FF2B5EF4-FFF2-40B4-BE49-F238E27FC236}">
                <a16:creationId xmlns:a16="http://schemas.microsoft.com/office/drawing/2014/main" id="{C1510A53-9B41-4225-A613-EDC9B7284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82843" y="6320781"/>
            <a:ext cx="3082691" cy="365125"/>
          </a:xfrm>
        </p:spPr>
        <p:txBody>
          <a:bodyPr/>
          <a:lstStyle/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марта 2024 года, Симферополь</a:t>
            </a:r>
          </a:p>
        </p:txBody>
      </p:sp>
      <p:pic>
        <p:nvPicPr>
          <p:cNvPr id="15" name="Picture 2" descr="Педагоги-эксперты выведут школы Ямала на новый уровень | Ямал-Медиа">
            <a:extLst>
              <a:ext uri="{FF2B5EF4-FFF2-40B4-BE49-F238E27FC236}">
                <a16:creationId xmlns:a16="http://schemas.microsoft.com/office/drawing/2014/main" id="{01986685-7BBC-4872-891D-6BC3F4FE4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37" y="3807455"/>
            <a:ext cx="3472474" cy="187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984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CC76FF-1176-4639-AE3B-AF353AB55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706" y="1270056"/>
            <a:ext cx="3887006" cy="4933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5E8580-B6C3-7C30-DE63-7AB2243C34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93" t="19070" r="28663" b="16744"/>
          <a:stretch/>
        </p:blipFill>
        <p:spPr>
          <a:xfrm>
            <a:off x="4212363" y="1052990"/>
            <a:ext cx="3224670" cy="4802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779D24-61BD-E038-ABE6-03F8DDEA5E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082" t="14729" r="25610" b="8837"/>
          <a:stretch/>
        </p:blipFill>
        <p:spPr>
          <a:xfrm>
            <a:off x="905017" y="866018"/>
            <a:ext cx="3457448" cy="4747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7EADA825-420E-230D-86CB-1CEB4DF1FBF0}"/>
              </a:ext>
            </a:extLst>
          </p:cNvPr>
          <p:cNvSpPr txBox="1"/>
          <p:nvPr/>
        </p:nvSpPr>
        <p:spPr>
          <a:xfrm>
            <a:off x="610578" y="137054"/>
            <a:ext cx="11403140" cy="11330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lang="ru-RU" sz="2400" b="1" spc="-4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Брошюра:</a:t>
            </a:r>
            <a:r>
              <a:rPr lang="ru-RU" sz="2400" b="1" spc="-4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/>
              <a:t>ОТДЕЛЬНЫЕ АСПЕКТЫ УЧАСТИЯ НАСЕЛЕНИЯ В ПРИНЯТИИ БЮДЖЕТНЫХ РЕШЕНИЙ</a:t>
            </a:r>
            <a:endParaRPr lang="ru-RU" sz="24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12700" algn="ctr">
              <a:spcBef>
                <a:spcPts val="95"/>
              </a:spcBef>
            </a:pPr>
            <a:r>
              <a:rPr lang="ru-RU" sz="2400" b="1" spc="-114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84FC79-E8E5-BF0A-B00E-DF5F67DA7EC8}"/>
              </a:ext>
            </a:extLst>
          </p:cNvPr>
          <p:cNvSpPr txBox="1"/>
          <p:nvPr/>
        </p:nvSpPr>
        <p:spPr>
          <a:xfrm>
            <a:off x="934761" y="6072260"/>
            <a:ext cx="103409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5"/>
              </a:rPr>
              <a:t>http://www.budget-solution.ru/uploads/materials/iniciativnoe-budgetirovanie.pdf?utm_device=c&amp;utm_placement=www.google.com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3086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055285A-DC51-D5DE-9F2A-AD4223BE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954" y="1590693"/>
            <a:ext cx="3646764" cy="5084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F943F6-4DAA-500E-7593-928BD3DA6F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09"/>
          <a:stretch/>
        </p:blipFill>
        <p:spPr>
          <a:xfrm>
            <a:off x="6348559" y="1171236"/>
            <a:ext cx="3646764" cy="5110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F5C600-7806-F667-50D7-7B5A8777AA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52" y="1277564"/>
            <a:ext cx="3954503" cy="5336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FD9A2733-F482-C381-46A5-D4DD02EEAD56}"/>
              </a:ext>
            </a:extLst>
          </p:cNvPr>
          <p:cNvSpPr txBox="1"/>
          <p:nvPr/>
        </p:nvSpPr>
        <p:spPr>
          <a:xfrm>
            <a:off x="610578" y="137054"/>
            <a:ext cx="11403140" cy="11458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lang="ru-RU" sz="2400" b="1" spc="-4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Брошюра:</a:t>
            </a:r>
            <a:r>
              <a:rPr lang="ru-RU" sz="2400" b="1" spc="-4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Бюджетная грамотность участников инициативного бюджетирования</a:t>
            </a:r>
            <a:endParaRPr lang="ru-RU" sz="2400" b="1" spc="-4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ctr">
              <a:spcBef>
                <a:spcPts val="95"/>
              </a:spcBef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            </a:t>
            </a:r>
            <a:r>
              <a:rPr lang="ru-RU" sz="2400" b="1" dirty="0"/>
              <a:t>Муниципальные финансы: ответы на часто задаваемые вопросы</a:t>
            </a:r>
            <a:endParaRPr lang="ru-RU" sz="2400" b="1" dirty="0">
              <a:cs typeface="Times New Roman" panose="02020603050405020304" pitchFamily="18" charset="0"/>
            </a:endParaRPr>
          </a:p>
          <a:p>
            <a:pPr marL="12700" algn="ctr">
              <a:spcBef>
                <a:spcPts val="95"/>
              </a:spcBef>
            </a:pPr>
            <a:r>
              <a:rPr lang="ru-RU" sz="2400" b="1" spc="-114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6AB36BD-1BC9-6D59-6682-EEAA94FE9E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047" y="1398170"/>
            <a:ext cx="3704930" cy="5095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0906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148F50-0A9A-1322-8245-9811481DE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8" y="680483"/>
            <a:ext cx="6152381" cy="5128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099ACA-787A-067E-2117-A2381F3EF12A}"/>
              </a:ext>
            </a:extLst>
          </p:cNvPr>
          <p:cNvSpPr txBox="1"/>
          <p:nvPr/>
        </p:nvSpPr>
        <p:spPr>
          <a:xfrm>
            <a:off x="2166384" y="124584"/>
            <a:ext cx="88879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spc="-40" dirty="0">
                <a:solidFill>
                  <a:srgbClr val="20386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Образовательный портал НИФИ Минфина России МОИ ФИНАНСЫ</a:t>
            </a:r>
            <a:r>
              <a:rPr lang="ru-RU" sz="2000" b="1" spc="15" dirty="0">
                <a:solidFill>
                  <a:srgbClr val="20386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4A059F-1616-9EFE-A468-E9878209EB48}"/>
              </a:ext>
            </a:extLst>
          </p:cNvPr>
          <p:cNvSpPr txBox="1"/>
          <p:nvPr/>
        </p:nvSpPr>
        <p:spPr>
          <a:xfrm>
            <a:off x="295054" y="6045436"/>
            <a:ext cx="60977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3"/>
              </a:rPr>
              <a:t>https://xn--80apaohbc3aw9e.xn--p1ai/materials/materialy-po-iniciativnomu-byudzhetirovaniyu/</a:t>
            </a:r>
            <a:endParaRPr lang="ru-RU" dirty="0"/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05E5E23-12C7-5CB0-F719-41F8EC755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837" y="1684847"/>
            <a:ext cx="7523095" cy="3757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B085AA-C5ED-885F-BE39-4FC4F50B6701}"/>
              </a:ext>
            </a:extLst>
          </p:cNvPr>
          <p:cNvSpPr txBox="1"/>
          <p:nvPr/>
        </p:nvSpPr>
        <p:spPr>
          <a:xfrm>
            <a:off x="6690537" y="5645072"/>
            <a:ext cx="53513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5"/>
              </a:rPr>
              <a:t>https://budget4me.ru/articles/news/utverzhdena-kontseptsiya-povysheniya-finansovoy-i-byudzhetnoy-gramotnosti-naseleniya-posredstvom-rea/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6181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35822E-5DE6-1B3C-E3CF-36F7CD084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43" y="90601"/>
            <a:ext cx="5126775" cy="3476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31245D-497F-FF30-0C99-F00B944D0959}"/>
              </a:ext>
            </a:extLst>
          </p:cNvPr>
          <p:cNvSpPr txBox="1"/>
          <p:nvPr/>
        </p:nvSpPr>
        <p:spPr>
          <a:xfrm>
            <a:off x="263156" y="5875340"/>
            <a:ext cx="609777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3"/>
              </a:rPr>
              <a:t>https://xn--80apaohbc3aw9e.xn--p1ai/materials/cikl-videolekcij-byudzhetnaya-gramotnost-i-razvitie-shkolnogo-iniciativnogo-byudzhetirovaniya/</a:t>
            </a:r>
            <a:endParaRPr lang="ru-RU" dirty="0"/>
          </a:p>
          <a:p>
            <a:endParaRPr lang="ru-RU" sz="1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4D0D15-04C4-E92F-7F31-E692C94F72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6"/>
          <a:stretch/>
        </p:blipFill>
        <p:spPr>
          <a:xfrm>
            <a:off x="6082649" y="585985"/>
            <a:ext cx="4744226" cy="2981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C5DC71-4DA6-F956-47D9-004369EC26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5"/>
          <a:stretch/>
        </p:blipFill>
        <p:spPr>
          <a:xfrm>
            <a:off x="599184" y="2441219"/>
            <a:ext cx="4783434" cy="2888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7EA8B87-4D56-1311-BCC0-F394D97D9F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643" y="2892367"/>
            <a:ext cx="4863950" cy="3048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93FE226-B6E6-4D2C-45E1-D7543D5BF0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092" y="3263325"/>
            <a:ext cx="4149240" cy="2981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8F27C0D-0CE8-55DB-31F4-C58345A3AA3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4"/>
          <a:stretch/>
        </p:blipFill>
        <p:spPr>
          <a:xfrm>
            <a:off x="7273336" y="3885393"/>
            <a:ext cx="4918664" cy="2825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7684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256670E-70BF-306A-2128-630017A757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6"/>
          <a:stretch/>
        </p:blipFill>
        <p:spPr bwMode="auto">
          <a:xfrm>
            <a:off x="106140" y="27705"/>
            <a:ext cx="7290883" cy="3125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D8AC42-4CE1-B81E-76A1-37550DE18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0"/>
          <a:stretch/>
        </p:blipFill>
        <p:spPr bwMode="auto">
          <a:xfrm>
            <a:off x="1787697" y="1922882"/>
            <a:ext cx="6812923" cy="3012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24FC04-1D4D-D154-F50C-6844418A01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2"/>
          <a:stretch/>
        </p:blipFill>
        <p:spPr>
          <a:xfrm>
            <a:off x="106140" y="4384472"/>
            <a:ext cx="6964511" cy="2304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D22749-89A6-DD36-441D-68082AC4EE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2" b="15624"/>
          <a:stretch/>
        </p:blipFill>
        <p:spPr bwMode="auto">
          <a:xfrm>
            <a:off x="5194159" y="3253563"/>
            <a:ext cx="6703371" cy="2073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63E6C0-3B4A-DEEE-0EB3-19D017C53905}"/>
              </a:ext>
            </a:extLst>
          </p:cNvPr>
          <p:cNvSpPr txBox="1"/>
          <p:nvPr/>
        </p:nvSpPr>
        <p:spPr>
          <a:xfrm>
            <a:off x="7743161" y="680934"/>
            <a:ext cx="6193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6"/>
              </a:rPr>
              <a:t>https://budget4me.ru/articles/?PAGEN_1=8</a:t>
            </a:r>
            <a:endParaRPr lang="ru-RU" dirty="0"/>
          </a:p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0A42F3-A90D-0D69-0006-D3ED305C7716}"/>
              </a:ext>
            </a:extLst>
          </p:cNvPr>
          <p:cNvSpPr txBox="1"/>
          <p:nvPr/>
        </p:nvSpPr>
        <p:spPr>
          <a:xfrm>
            <a:off x="8706760" y="1923525"/>
            <a:ext cx="3485240" cy="871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https://budget4me.ru/articles/articles-and-books/informatsionnye-materialy-po-osnovam-byudzhetnoy-gramotnosti/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E56C5E-BA79-4A3E-5B20-C4422D871B95}"/>
              </a:ext>
            </a:extLst>
          </p:cNvPr>
          <p:cNvSpPr txBox="1"/>
          <p:nvPr/>
        </p:nvSpPr>
        <p:spPr>
          <a:xfrm>
            <a:off x="7192774" y="6114431"/>
            <a:ext cx="4582632" cy="543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https://budget4me.ru/articles/news/shkolnoe-initsiativnoe-byudzhetirovanie-osvaivaet-lagerya-detskogo-otdykha/</a:t>
            </a:r>
            <a:endParaRPr lang="ru-R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5F3DD0-A650-4A85-21B0-B2037E60D97A}"/>
              </a:ext>
            </a:extLst>
          </p:cNvPr>
          <p:cNvSpPr txBox="1"/>
          <p:nvPr/>
        </p:nvSpPr>
        <p:spPr>
          <a:xfrm>
            <a:off x="8770647" y="5441564"/>
            <a:ext cx="342135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hlinkClick r:id="rId9"/>
              </a:rPr>
              <a:t>https://budget4me.ru/dokumenty/10/Minfin_Metod_Recom.pdf</a:t>
            </a:r>
            <a:endParaRPr lang="ru-RU" sz="1400" dirty="0"/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993993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нига: &quot;Налоговый кодекс РФ на 01.02.23&quot;. Купить книгу ...">
            <a:extLst>
              <a:ext uri="{FF2B5EF4-FFF2-40B4-BE49-F238E27FC236}">
                <a16:creationId xmlns:a16="http://schemas.microsoft.com/office/drawing/2014/main" id="{281A9D5B-EE06-BD58-DD53-0A3B600D7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02" y="519694"/>
            <a:ext cx="4299308" cy="581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8287E0-E2DB-9305-BFB5-1B1775CFBF31}"/>
              </a:ext>
            </a:extLst>
          </p:cNvPr>
          <p:cNvSpPr txBox="1"/>
          <p:nvPr/>
        </p:nvSpPr>
        <p:spPr>
          <a:xfrm>
            <a:off x="6096000" y="1313649"/>
            <a:ext cx="539545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spc="-1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Вся информация о налогах и сборах в Российской Федерации, уплачиваемых гражданами и организациями, закреплена в</a:t>
            </a:r>
          </a:p>
          <a:p>
            <a:endParaRPr lang="ru-RU" sz="2800" b="1" spc="-1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spc="-1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Налоговом кодексе Российской Федерации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048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20D19E-E492-65D3-2C4B-F2AB29CE62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0"/>
          <a:stretch/>
        </p:blipFill>
        <p:spPr>
          <a:xfrm>
            <a:off x="991135" y="985087"/>
            <a:ext cx="10209725" cy="57364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06745C-A965-ADFD-A8A0-827EF18147D9}"/>
              </a:ext>
            </a:extLst>
          </p:cNvPr>
          <p:cNvSpPr txBox="1"/>
          <p:nvPr/>
        </p:nvSpPr>
        <p:spPr>
          <a:xfrm>
            <a:off x="1159590" y="39790"/>
            <a:ext cx="98728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spc="-1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С</a:t>
            </a:r>
            <a:r>
              <a:rPr lang="ru-RU" sz="2400" b="1" spc="-1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айт Федеральной налоговой службы Российской Федерации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nalog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690869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0C3651-08A4-1862-3B04-3791DDFFF410}"/>
              </a:ext>
            </a:extLst>
          </p:cNvPr>
          <p:cNvSpPr txBox="1"/>
          <p:nvPr/>
        </p:nvSpPr>
        <p:spPr>
          <a:xfrm>
            <a:off x="1319709" y="784119"/>
            <a:ext cx="9459519" cy="44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95000"/>
              </a:lnSpc>
              <a:spcAft>
                <a:spcPts val="800"/>
              </a:spcAft>
            </a:pPr>
            <a:r>
              <a:rPr lang="ru-RU" sz="2400" b="1" spc="-1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Раздел для физических лиц </a:t>
            </a:r>
            <a:r>
              <a:rPr lang="ru-RU" sz="2400" b="1" spc="-1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«Граждане платят налоги»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9BB23A-9C4D-21B8-A7B3-9B11E069EF55}"/>
              </a:ext>
            </a:extLst>
          </p:cNvPr>
          <p:cNvSpPr txBox="1"/>
          <p:nvPr/>
        </p:nvSpPr>
        <p:spPr>
          <a:xfrm>
            <a:off x="218031" y="1227317"/>
            <a:ext cx="11755938" cy="911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95000"/>
              </a:lnSpc>
            </a:pPr>
            <a:r>
              <a:rPr lang="ru-RU" sz="2000" b="1" kern="1800" spc="-1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Здесь </a:t>
            </a:r>
            <a:r>
              <a:rPr lang="ru-RU" sz="2000" b="1" spc="-1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представлены следующие подразделы:</a:t>
            </a:r>
            <a:endParaRPr lang="ru-RU" sz="20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95000"/>
              </a:lnSpc>
            </a:pPr>
            <a:r>
              <a:rPr lang="ru-RU" sz="1800" b="1" spc="-1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1)Доходы    2) Личный транспорт     3) Квартира, дом, дача    4) Земельный участок    5) Охота    6) Рыболовство</a:t>
            </a:r>
          </a:p>
          <a:p>
            <a:pPr algn="ctr">
              <a:lnSpc>
                <a:spcPct val="95000"/>
              </a:lnSpc>
            </a:pPr>
            <a:r>
              <a:rPr lang="ru-RU" sz="1800" b="1" spc="-1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7) Подакцизные товары   8) Скважина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6165C5-D3D9-D6CB-A64A-C3AC48EF69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318" y="2231790"/>
            <a:ext cx="8087559" cy="46262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77AA72-6FE4-CF10-9189-658F7AA24943}"/>
              </a:ext>
            </a:extLst>
          </p:cNvPr>
          <p:cNvSpPr txBox="1"/>
          <p:nvPr/>
        </p:nvSpPr>
        <p:spPr>
          <a:xfrm>
            <a:off x="1319709" y="118761"/>
            <a:ext cx="936645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95000"/>
              </a:lnSpc>
              <a:spcBef>
                <a:spcPts val="500"/>
              </a:spcBef>
            </a:pPr>
            <a:r>
              <a:rPr lang="ru-RU" sz="2000" b="1" spc="-1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Налоговая служба постоянно активно развивает электронные сервисы.</a:t>
            </a:r>
          </a:p>
          <a:p>
            <a:pPr indent="450215" algn="ctr">
              <a:lnSpc>
                <a:spcPct val="95000"/>
              </a:lnSpc>
            </a:pPr>
            <a:r>
              <a:rPr lang="ru-RU" sz="2000" spc="-1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Это позволяет гражданам решать многие вопросы, не выходя из дома.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230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7DD545-96E9-7728-90A5-7A01B3266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55" y="318725"/>
            <a:ext cx="11616690" cy="6220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8564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42686-FCD3-9018-7318-2214FAC82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25" y="794838"/>
            <a:ext cx="9584055" cy="5924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59E2FC-6EC3-C886-0CD5-D23AF3C24C1E}"/>
              </a:ext>
            </a:extLst>
          </p:cNvPr>
          <p:cNvSpPr txBox="1"/>
          <p:nvPr/>
        </p:nvSpPr>
        <p:spPr>
          <a:xfrm>
            <a:off x="1677630" y="103008"/>
            <a:ext cx="8587248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95000"/>
              </a:lnSpc>
              <a:spcAft>
                <a:spcPts val="800"/>
              </a:spcAft>
            </a:pPr>
            <a:r>
              <a:rPr lang="ru-RU" sz="2800" b="1" spc="-1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Раздел для физических лиц </a:t>
            </a:r>
            <a:r>
              <a:rPr lang="ru-RU" sz="2800" b="1" spc="-1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«Меня интересует»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957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39A9CC-1A65-4F44-8DE5-051D5110F16B}"/>
              </a:ext>
            </a:extLst>
          </p:cNvPr>
          <p:cNvSpPr txBox="1"/>
          <p:nvPr/>
        </p:nvSpPr>
        <p:spPr>
          <a:xfrm>
            <a:off x="776050" y="6063777"/>
            <a:ext cx="10756819" cy="64633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indent="450215" algn="just"/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Изменение паттернов финансового поведения граждан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важнейший фактор экономического роста страны. Именно поэтому речь идет о необходимости перехода к финансовой культуре.</a:t>
            </a:r>
            <a:endParaRPr lang="ru-RU" sz="16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ED80A27-2B33-C154-D012-31BFD316D40E}"/>
              </a:ext>
            </a:extLst>
          </p:cNvPr>
          <p:cNvSpPr/>
          <p:nvPr/>
        </p:nvSpPr>
        <p:spPr>
          <a:xfrm>
            <a:off x="-35600" y="184651"/>
            <a:ext cx="12192000" cy="15069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60EFC0-84D7-429B-8A4B-8EEBE6D8B9A2}"/>
              </a:ext>
            </a:extLst>
          </p:cNvPr>
          <p:cNvSpPr txBox="1"/>
          <p:nvPr/>
        </p:nvSpPr>
        <p:spPr>
          <a:xfrm>
            <a:off x="1225393" y="449030"/>
            <a:ext cx="43005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 грамотный человек знает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C13E0A-C182-81F0-DDD4-74150D9793F6}"/>
              </a:ext>
            </a:extLst>
          </p:cNvPr>
          <p:cNvSpPr txBox="1"/>
          <p:nvPr/>
        </p:nvSpPr>
        <p:spPr>
          <a:xfrm>
            <a:off x="6921580" y="413054"/>
            <a:ext cx="50787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 культурный человек - действует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8957BF-8AA3-C3E3-0B84-D267DCAEFBAC}"/>
              </a:ext>
            </a:extLst>
          </p:cNvPr>
          <p:cNvSpPr txBox="1"/>
          <p:nvPr/>
        </p:nvSpPr>
        <p:spPr>
          <a:xfrm>
            <a:off x="326709" y="1836968"/>
            <a:ext cx="5199221" cy="44063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ru-RU" sz="19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Поним</a:t>
            </a:r>
            <a:r>
              <a:rPr lang="ru-RU" sz="19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</a:t>
            </a:r>
            <a:r>
              <a:rPr lang="ru-RU" sz="19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ет</a:t>
            </a:r>
            <a:r>
              <a:rPr lang="ru-RU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что полезно вести семейный бюджет</a:t>
            </a:r>
          </a:p>
          <a:p>
            <a:pPr marL="285750" indent="-285750"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ru-RU" sz="19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Знает</a:t>
            </a:r>
            <a:r>
              <a:rPr lang="ru-RU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что нужно формировать финансовую подушку безопасности</a:t>
            </a:r>
          </a:p>
          <a:p>
            <a:pPr marL="285750" indent="-285750"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ru-RU" sz="19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</a:t>
            </a:r>
            <a:r>
              <a:rPr lang="ru-RU" sz="19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итает</a:t>
            </a:r>
            <a:r>
              <a:rPr lang="ru-RU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пресс-релизы МВД о мошенниках</a:t>
            </a:r>
          </a:p>
          <a:p>
            <a:pPr>
              <a:spcAft>
                <a:spcPts val="500"/>
              </a:spcAft>
            </a:pPr>
            <a:endParaRPr lang="ru-RU" sz="19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ru-RU" sz="19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Знает,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</a:rPr>
              <a:t> что инфляция обесценивает наши а средства</a:t>
            </a:r>
          </a:p>
          <a:p>
            <a:pPr marL="285750" indent="-285750"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ru-RU" sz="19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Изучает</a:t>
            </a:r>
            <a:r>
              <a:rPr lang="ru-RU" sz="19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правила инвестирования</a:t>
            </a:r>
          </a:p>
          <a:p>
            <a:pPr marL="285750" indent="-285750"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ru-RU" sz="19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Зна</a:t>
            </a:r>
            <a:r>
              <a:rPr lang="ru-RU" sz="19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ет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о налоговых вычетах по НДФЛ</a:t>
            </a:r>
          </a:p>
          <a:p>
            <a:pPr marL="285750" indent="-285750"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ru-RU" sz="19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Получает информацию </a:t>
            </a:r>
            <a:r>
              <a:rPr lang="ru-RU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 проектах по инициативному бюджетированию</a:t>
            </a:r>
          </a:p>
          <a:p>
            <a:pPr marL="285750" indent="-285750">
              <a:spcAft>
                <a:spcPts val="500"/>
              </a:spcAft>
              <a:buFont typeface="Wingdings" panose="05000000000000000000" pitchFamily="2" charset="2"/>
              <a:buChar char="Ø"/>
            </a:pPr>
            <a:endParaRPr lang="ru-RU" sz="19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1F093C-434A-0B88-20AD-757185B6CF83}"/>
              </a:ext>
            </a:extLst>
          </p:cNvPr>
          <p:cNvSpPr txBox="1"/>
          <p:nvPr/>
        </p:nvSpPr>
        <p:spPr>
          <a:xfrm>
            <a:off x="6861334" y="1836968"/>
            <a:ext cx="5199220" cy="4049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ru-RU" sz="19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Ведёт</a:t>
            </a:r>
            <a:r>
              <a:rPr lang="ru-RU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семейный бюджет</a:t>
            </a:r>
          </a:p>
          <a:p>
            <a:pPr>
              <a:spcAft>
                <a:spcPts val="500"/>
              </a:spcAft>
            </a:pPr>
            <a:endParaRPr lang="ru-RU" sz="19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ru-RU" sz="19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</a:t>
            </a:r>
            <a:r>
              <a:rPr lang="ru-RU" sz="19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ормирует</a:t>
            </a:r>
            <a:r>
              <a:rPr lang="ru-RU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финансовую подушку безопасности</a:t>
            </a:r>
          </a:p>
          <a:p>
            <a:pPr marL="285750" indent="-285750"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ru-RU" sz="19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ru-RU" sz="19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рименяет</a:t>
            </a:r>
            <a:r>
              <a:rPr lang="ru-RU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правила финансовой безопасности, чтобы не «попасться на удочку»</a:t>
            </a:r>
          </a:p>
          <a:p>
            <a:pPr marL="285750" indent="-285750"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ru-RU" sz="19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Сберегает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</a:rPr>
              <a:t> средства с помощью депозита</a:t>
            </a:r>
          </a:p>
          <a:p>
            <a:pPr marL="285750" indent="-285750"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ru-RU" sz="19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Инвестирует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</a:rPr>
              <a:t>, чтобы преумножить</a:t>
            </a:r>
          </a:p>
          <a:p>
            <a:pPr marL="285750" indent="-285750"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ru-RU" sz="19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Пользуется 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</a:rPr>
              <a:t>налоговыми вычетами</a:t>
            </a:r>
          </a:p>
          <a:p>
            <a:pPr marL="285750" indent="-285750"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ru-RU" sz="19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Принимает активное участие 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</a:rPr>
              <a:t>в инициативном бюджетировании</a:t>
            </a:r>
            <a:endParaRPr lang="ru-RU" sz="1900" dirty="0"/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D34B5688-A25D-7745-2A9A-D3DC91568B5E}"/>
              </a:ext>
            </a:extLst>
          </p:cNvPr>
          <p:cNvSpPr/>
          <p:nvPr/>
        </p:nvSpPr>
        <p:spPr>
          <a:xfrm>
            <a:off x="5364718" y="3109752"/>
            <a:ext cx="1450658" cy="1361953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4" descr="Личный финансовый план (ЛФП) - короткий путь к желаемой жизни">
            <a:extLst>
              <a:ext uri="{FF2B5EF4-FFF2-40B4-BE49-F238E27FC236}">
                <a16:creationId xmlns:a16="http://schemas.microsoft.com/office/drawing/2014/main" id="{31DE146E-E0F9-5CF0-1D5B-4E0712407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183" y="1124265"/>
            <a:ext cx="1591217" cy="162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Семейный бюджет">
            <a:extLst>
              <a:ext uri="{FF2B5EF4-FFF2-40B4-BE49-F238E27FC236}">
                <a16:creationId xmlns:a16="http://schemas.microsoft.com/office/drawing/2014/main" id="{B91FADB8-4D68-3FEB-6359-A6D0C5AB0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66" y="1174221"/>
            <a:ext cx="1680210" cy="170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671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BBA35E-A03F-4EAA-8DE7-FBE867E2874F}"/>
              </a:ext>
            </a:extLst>
          </p:cNvPr>
          <p:cNvSpPr txBox="1"/>
          <p:nvPr/>
        </p:nvSpPr>
        <p:spPr>
          <a:xfrm>
            <a:off x="-263443" y="550235"/>
            <a:ext cx="421099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Стандартные вычеты </a:t>
            </a:r>
            <a:r>
              <a:rPr lang="ru-RU" sz="2600" b="0" i="0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60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Ста­тья 218 НК РФ</a:t>
            </a:r>
            <a:r>
              <a:rPr lang="ru-RU" sz="2600" b="0" i="0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C48656-72F6-4FCD-A7D9-ED91D495843E}"/>
              </a:ext>
            </a:extLst>
          </p:cNvPr>
          <p:cNvSpPr txBox="1"/>
          <p:nvPr/>
        </p:nvSpPr>
        <p:spPr>
          <a:xfrm>
            <a:off x="1272208" y="-25262"/>
            <a:ext cx="92367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Налоговые вычеты по НДФЛ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884DA9-A919-48EB-A880-F9172516D9FD}"/>
              </a:ext>
            </a:extLst>
          </p:cNvPr>
          <p:cNvSpPr txBox="1"/>
          <p:nvPr/>
        </p:nvSpPr>
        <p:spPr>
          <a:xfrm>
            <a:off x="1015866" y="1396442"/>
            <a:ext cx="414080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вычеты </a:t>
            </a:r>
            <a:r>
              <a:rPr lang="ru-RU" sz="2600" b="0" i="0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60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Ста­тья 219 НК РФ</a:t>
            </a:r>
            <a:r>
              <a:rPr lang="ru-RU" sz="2600" b="0" i="0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D46DB9-F4E8-4E66-91C6-3CE5579C93AD}"/>
              </a:ext>
            </a:extLst>
          </p:cNvPr>
          <p:cNvSpPr txBox="1"/>
          <p:nvPr/>
        </p:nvSpPr>
        <p:spPr>
          <a:xfrm>
            <a:off x="2241094" y="2237845"/>
            <a:ext cx="466133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Имущественные вычеты </a:t>
            </a:r>
            <a:r>
              <a:rPr lang="ru-RU" sz="2600" b="0" i="0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60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Ста­тья 219 НК РФ</a:t>
            </a:r>
            <a:r>
              <a:rPr lang="ru-RU" sz="2600" b="0" i="0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07773B-AFA3-42ED-8911-6DCE17E3F132}"/>
              </a:ext>
            </a:extLst>
          </p:cNvPr>
          <p:cNvSpPr txBox="1"/>
          <p:nvPr/>
        </p:nvSpPr>
        <p:spPr>
          <a:xfrm>
            <a:off x="3800744" y="3071243"/>
            <a:ext cx="477081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Инвестиционные вычеты </a:t>
            </a:r>
            <a:r>
              <a:rPr lang="ru-RU" sz="2600" b="0" i="0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60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Ста­тья 219.1 НК РФ</a:t>
            </a:r>
            <a:r>
              <a:rPr lang="ru-RU" sz="2600" b="0" i="0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2FB9A1-FB9F-4A7D-B86D-90CD16F9C9AA}"/>
              </a:ext>
            </a:extLst>
          </p:cNvPr>
          <p:cNvSpPr txBox="1"/>
          <p:nvPr/>
        </p:nvSpPr>
        <p:spPr>
          <a:xfrm>
            <a:off x="6186151" y="3815823"/>
            <a:ext cx="51519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Профессиональные вычеты </a:t>
            </a:r>
            <a:r>
              <a:rPr lang="ru-RU" sz="2600" b="0" i="0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60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Ста­тья 221 НК РФ</a:t>
            </a:r>
            <a:r>
              <a:rPr lang="ru-RU" sz="2600" b="0" i="0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8" descr="Налоговый вычет за квартиру можно будет получить проще">
            <a:extLst>
              <a:ext uri="{FF2B5EF4-FFF2-40B4-BE49-F238E27FC236}">
                <a16:creationId xmlns:a16="http://schemas.microsoft.com/office/drawing/2014/main" id="{E3D99A10-20A5-42FE-93F6-217382F47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795" y="886633"/>
            <a:ext cx="5478454" cy="22235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1" name="Picture 16" descr="Что такое налоговый вычет и как его можно вернуть?">
            <a:extLst>
              <a:ext uri="{FF2B5EF4-FFF2-40B4-BE49-F238E27FC236}">
                <a16:creationId xmlns:a16="http://schemas.microsoft.com/office/drawing/2014/main" id="{22743793-CC22-42CB-AF24-8BEE1ECB8F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1"/>
          <a:stretch/>
        </p:blipFill>
        <p:spPr bwMode="auto">
          <a:xfrm>
            <a:off x="1" y="4183461"/>
            <a:ext cx="3947554" cy="246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2DA166-3960-4253-91AE-24430F264266}"/>
              </a:ext>
            </a:extLst>
          </p:cNvPr>
          <p:cNvSpPr txBox="1"/>
          <p:nvPr/>
        </p:nvSpPr>
        <p:spPr>
          <a:xfrm>
            <a:off x="3534603" y="5892266"/>
            <a:ext cx="83753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0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 помощью налогового вычета можно снизить размер дохода, с которого уплачивается налог, либо вернуть часть уплаченного НДФЛ в зависимости от вида налогового вычета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42FF47-E1E9-4C1D-99CF-10EC48ED2833}"/>
              </a:ext>
            </a:extLst>
          </p:cNvPr>
          <p:cNvSpPr txBox="1"/>
          <p:nvPr/>
        </p:nvSpPr>
        <p:spPr>
          <a:xfrm>
            <a:off x="3534603" y="4874275"/>
            <a:ext cx="8507143" cy="98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алоговый вычет</a:t>
            </a: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– это сумма, которая уменьшает размер дохода, с которого взимается налог. В этом случае сумма вычета уменьшает так называемую налогооблагаемую базу, то есть ту сумму дохода, с которой должен быть уплачен налог.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967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C4145F-A594-4B47-9757-C105160443FB}"/>
              </a:ext>
            </a:extLst>
          </p:cNvPr>
          <p:cNvSpPr txBox="1"/>
          <p:nvPr/>
        </p:nvSpPr>
        <p:spPr>
          <a:xfrm>
            <a:off x="2974230" y="0"/>
            <a:ext cx="6243539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b="1" spc="-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о получении налогового вычета</a:t>
            </a:r>
          </a:p>
          <a:p>
            <a:pPr algn="ctr"/>
            <a:r>
              <a:rPr lang="ru-RU" sz="2600" b="1" spc="-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 ФНС – раздел</a:t>
            </a:r>
          </a:p>
          <a:p>
            <a:pPr algn="ctr"/>
            <a:r>
              <a:rPr lang="ru-RU" sz="2600" b="1" spc="-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Жизненные ситуации</a:t>
            </a:r>
            <a:endParaRPr lang="en-US" sz="2600" b="1" spc="-1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600" spc="-1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2" descr="Сальчане могут получить налоговый вычет по НДФЛ онлайн | Сальскньюс">
            <a:extLst>
              <a:ext uri="{FF2B5EF4-FFF2-40B4-BE49-F238E27FC236}">
                <a16:creationId xmlns:a16="http://schemas.microsoft.com/office/drawing/2014/main" id="{EEA7F724-9503-4ADA-A487-5B719224C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42674" cy="20431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7F8E8E-0762-41CC-85A3-335420AAD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128" y="1450365"/>
            <a:ext cx="9141630" cy="5291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20" descr="Налоговый вычет через личный кабинет налогоплательщика: пошагово">
            <a:extLst>
              <a:ext uri="{FF2B5EF4-FFF2-40B4-BE49-F238E27FC236}">
                <a16:creationId xmlns:a16="http://schemas.microsoft.com/office/drawing/2014/main" id="{716220E0-DEF8-454E-85E8-7B2ECF5BC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644" y="115910"/>
            <a:ext cx="2820255" cy="17515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D864AA-2D42-B749-B3AA-A87186F3822D}"/>
              </a:ext>
            </a:extLst>
          </p:cNvPr>
          <p:cNvSpPr txBox="1"/>
          <p:nvPr/>
        </p:nvSpPr>
        <p:spPr>
          <a:xfrm>
            <a:off x="5805399" y="5859785"/>
            <a:ext cx="62865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https://www.nalog.gov.ru/rn77/fl/interest/tax_deduction/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8118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71E412-2DBE-7662-401D-CD4D23BD2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465" y="954107"/>
            <a:ext cx="8868594" cy="59038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4ABA54-9A86-1255-1A0B-A56386D7E6D0}"/>
              </a:ext>
            </a:extLst>
          </p:cNvPr>
          <p:cNvSpPr txBox="1"/>
          <p:nvPr/>
        </p:nvSpPr>
        <p:spPr>
          <a:xfrm>
            <a:off x="1609725" y="0"/>
            <a:ext cx="89725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калькуляторы для самостоятельного расчета налогов 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539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F7609F-462B-400D-B013-71915A903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26141" cy="52777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EA960A-30AF-A6CD-AC5A-BDB25AC750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7"/>
          <a:stretch/>
        </p:blipFill>
        <p:spPr>
          <a:xfrm>
            <a:off x="5322555" y="3156154"/>
            <a:ext cx="6368206" cy="34801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1705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388CBD-B334-59AC-357A-58D927218BD1}"/>
              </a:ext>
            </a:extLst>
          </p:cNvPr>
          <p:cNvSpPr txBox="1"/>
          <p:nvPr/>
        </p:nvSpPr>
        <p:spPr>
          <a:xfrm>
            <a:off x="6096000" y="5002629"/>
            <a:ext cx="60977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https://ipkgmu.websoft.ru/webtutor/rise2022_fingram_ver3/scormcontent/index.html#/lessons/nmZhFTPAff6MScSz4WfAN5v3Dst1M3nV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448720-4F8C-1F74-1441-347AD2D8D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2533"/>
            <a:ext cx="5853417" cy="32225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2884CC-64CE-D2A2-8EF3-60318DAF3CE2}"/>
              </a:ext>
            </a:extLst>
          </p:cNvPr>
          <p:cNvSpPr txBox="1"/>
          <p:nvPr/>
        </p:nvSpPr>
        <p:spPr>
          <a:xfrm>
            <a:off x="74428" y="4725630"/>
            <a:ext cx="609777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https://xn--80apaohbc3aw9e.xn--p1ai/materials/elektronnoe-uchebnoe-posobie-soderzhanie-i-metodika-prepodavaniya-kursa-finansovoj-gramotnosti-razlichnym-kategoriyam-obuchayushihsya/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6FB54C-4AB3-E6FD-29A1-8A3A2DB60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6050"/>
            <a:ext cx="5943600" cy="342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302A07-6774-C66B-227E-7DDD7E632DDA}"/>
              </a:ext>
            </a:extLst>
          </p:cNvPr>
          <p:cNvSpPr txBox="1"/>
          <p:nvPr/>
        </p:nvSpPr>
        <p:spPr>
          <a:xfrm>
            <a:off x="3391853" y="120772"/>
            <a:ext cx="61207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Инвестирование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08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C827D5-9155-94BE-2A95-1E164FD9A78F}"/>
              </a:ext>
            </a:extLst>
          </p:cNvPr>
          <p:cNvSpPr txBox="1"/>
          <p:nvPr/>
        </p:nvSpPr>
        <p:spPr>
          <a:xfrm>
            <a:off x="82403" y="425511"/>
            <a:ext cx="60977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3E3E3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Курс </a:t>
            </a:r>
            <a:r>
              <a:rPr lang="ru-RU" b="1" i="0" dirty="0" err="1">
                <a:solidFill>
                  <a:srgbClr val="3E3E3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видеолекций</a:t>
            </a:r>
            <a:r>
              <a:rPr lang="ru-RU" b="1" i="0" dirty="0">
                <a:solidFill>
                  <a:srgbClr val="3E3E3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«Фондовый рынок»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https://xn--80apaohbc3aw9e.xn--p1ai/materials/video-lekciya-na-temu-fondovyj-rynok/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049C2D-6EC5-A63A-CB69-9C27514D5E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3" y="2190306"/>
            <a:ext cx="5719096" cy="31803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9CACFC-7F03-F03F-D501-C6C4D6597699}"/>
              </a:ext>
            </a:extLst>
          </p:cNvPr>
          <p:cNvSpPr txBox="1"/>
          <p:nvPr/>
        </p:nvSpPr>
        <p:spPr>
          <a:xfrm>
            <a:off x="6011825" y="425511"/>
            <a:ext cx="60977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3E3E3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Курс </a:t>
            </a:r>
            <a:r>
              <a:rPr lang="ru-RU" b="1" i="0" dirty="0" err="1">
                <a:solidFill>
                  <a:srgbClr val="3E3E3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видеолекций</a:t>
            </a:r>
            <a:r>
              <a:rPr lang="ru-RU" b="1" i="0" dirty="0">
                <a:solidFill>
                  <a:srgbClr val="3E3E3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«Управление инвестиционным капиталом»</a:t>
            </a:r>
          </a:p>
          <a:p>
            <a:pPr algn="ctr"/>
            <a:r>
              <a:rPr lang="en-US" b="0" i="0" dirty="0">
                <a:solidFill>
                  <a:srgbClr val="3E3E3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https://xn--80apaohbc3aw9e.xn--p1ai/materials/video-lekcii-po-teme-upravlenie-investicionnym-kapitalom/</a:t>
            </a:r>
            <a:endParaRPr lang="ru-RU" b="0" i="0" dirty="0">
              <a:solidFill>
                <a:srgbClr val="3E3E3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86E5CA2-8477-A913-AD51-59E3204C20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826" y="2190305"/>
            <a:ext cx="5960434" cy="303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918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F31C5B-C212-C9DE-8D37-37A72C326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" y="363170"/>
            <a:ext cx="5839820" cy="41496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2A94E9-7759-E29E-084B-6081B2556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068" y="1165803"/>
            <a:ext cx="4031933" cy="35505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2AD6FA-7F2E-DCF7-FDCA-DB0BEF4A1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007" y="463687"/>
            <a:ext cx="3894420" cy="36786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C6678F-0E0A-9B3A-41CB-1CD1C1B472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940" y="2855379"/>
            <a:ext cx="3659945" cy="33148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456BE1C-7A67-665A-3C8C-BFA47CA2F1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487" y="2617167"/>
            <a:ext cx="3632981" cy="35530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8D351D4-EDC9-4B15-E2A3-F5A4F140F70F}"/>
              </a:ext>
            </a:extLst>
          </p:cNvPr>
          <p:cNvSpPr txBox="1"/>
          <p:nvPr/>
        </p:nvSpPr>
        <p:spPr>
          <a:xfrm>
            <a:off x="331101" y="6184674"/>
            <a:ext cx="117260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hlinkClick r:id="rId7"/>
              </a:rPr>
              <a:t>https://vk.com/al_feed.php?q=%23%D0%98%D0%BD%D0%B2%D0%B5%D1%81%D1%82%D0%9D%D0%B0%D0%B2%D0%B8%D0%B3%D0%B0%D1%82%D0%BE%D1%80&amp;section=search</a:t>
            </a:r>
            <a:endParaRPr lang="ru-RU" b="1" dirty="0"/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94636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4773" t="23161" r="36186" b="10294"/>
          <a:stretch/>
        </p:blipFill>
        <p:spPr>
          <a:xfrm>
            <a:off x="147572" y="605979"/>
            <a:ext cx="3207124" cy="4131595"/>
          </a:xfrm>
          <a:prstGeom prst="rect">
            <a:avLst/>
          </a:prstGeom>
        </p:spPr>
      </p:pic>
      <p:sp>
        <p:nvSpPr>
          <p:cNvPr id="3" name="object 4"/>
          <p:cNvSpPr txBox="1"/>
          <p:nvPr/>
        </p:nvSpPr>
        <p:spPr>
          <a:xfrm>
            <a:off x="0" y="34549"/>
            <a:ext cx="12192000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Инвестиционная грамотность для старшеклассников: учебно-методические материалы</a:t>
            </a:r>
            <a:endParaRPr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ject 4"/>
          <p:cNvSpPr txBox="1"/>
          <p:nvPr/>
        </p:nvSpPr>
        <p:spPr>
          <a:xfrm>
            <a:off x="0" y="4938885"/>
            <a:ext cx="3318062" cy="139717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http://www.fa.ru/org/dpo/finprofessional/Documents/financial-education/339-6.investirovaniefinansydomokhozyaistv.pdf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61764" y="5637473"/>
            <a:ext cx="7718612" cy="10219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sz="1800" b="0" dirty="0"/>
              <a:t>Азбука инвестора: уроки инвестиционной грамотности - </a:t>
            </a:r>
            <a:r>
              <a:rPr lang="en-US" sz="1800" b="0" dirty="0">
                <a:hlinkClick r:id="rId4"/>
              </a:rPr>
              <a:t>https://iticapital.ru/education/?utm_source=google&amp;utm_medium=cpc&amp;utm_campaign=brand_education&amp;utm_term</a:t>
            </a:r>
            <a:r>
              <a:rPr lang="ru-RU" sz="1800" b="0" dirty="0"/>
              <a:t>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0613" y="592393"/>
            <a:ext cx="2777868" cy="15617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4288" y="605979"/>
            <a:ext cx="2886253" cy="16227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0541" y="593272"/>
            <a:ext cx="2931459" cy="16481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0614" y="2166888"/>
            <a:ext cx="2938446" cy="16520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7446" y="2150694"/>
            <a:ext cx="2967249" cy="16682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15313" y="2135642"/>
            <a:ext cx="2994021" cy="168331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57821" y="3773419"/>
            <a:ext cx="3076215" cy="17295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40476" y="3783783"/>
            <a:ext cx="3002018" cy="168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702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8697" y="614380"/>
            <a:ext cx="436118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735"/>
              </a:lnSpc>
              <a:spcBef>
                <a:spcPts val="100"/>
              </a:spcBef>
            </a:pP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sz="24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Пенсионного</a:t>
            </a:r>
            <a:r>
              <a:rPr sz="24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фонда</a:t>
            </a:r>
            <a:r>
              <a:rPr sz="2400" b="1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РФ</a:t>
            </a:r>
          </a:p>
          <a:p>
            <a:pPr marL="1270" algn="ctr">
              <a:lnSpc>
                <a:spcPts val="2735"/>
              </a:lnSpc>
            </a:pPr>
            <a:r>
              <a:rPr sz="24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«Школьникам</a:t>
            </a:r>
            <a:r>
              <a:rPr sz="2400" b="1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пенсии»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00394" y="587502"/>
            <a:ext cx="5790565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 indent="1075690">
              <a:lnSpc>
                <a:spcPts val="2590"/>
              </a:lnSpc>
              <a:spcBef>
                <a:spcPts val="425"/>
              </a:spcBef>
            </a:pPr>
            <a:r>
              <a:rPr sz="24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Материалы </a:t>
            </a:r>
            <a:r>
              <a:rPr sz="24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для </a:t>
            </a:r>
            <a:r>
              <a:rPr sz="2400" b="1" dirty="0">
                <a:solidFill>
                  <a:srgbClr val="001F5F"/>
                </a:solidFill>
                <a:latin typeface="Times New Roman"/>
                <a:cs typeface="Times New Roman"/>
              </a:rPr>
              <a:t>учителей, </a:t>
            </a:r>
            <a:r>
              <a:rPr sz="2400" b="1" spc="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b="1" spc="-25" dirty="0">
                <a:solidFill>
                  <a:srgbClr val="001F5F"/>
                </a:solidFill>
                <a:latin typeface="Times New Roman"/>
                <a:cs typeface="Times New Roman"/>
              </a:rPr>
              <a:t>подготовленные</a:t>
            </a:r>
            <a:r>
              <a:rPr sz="2400" b="1" spc="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1F5F"/>
                </a:solidFill>
                <a:latin typeface="Times New Roman"/>
                <a:cs typeface="Times New Roman"/>
              </a:rPr>
              <a:t>Пенсионным</a:t>
            </a:r>
            <a:r>
              <a:rPr sz="24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b="1" spc="-20" dirty="0">
                <a:solidFill>
                  <a:srgbClr val="001F5F"/>
                </a:solidFill>
                <a:latin typeface="Times New Roman"/>
                <a:cs typeface="Times New Roman"/>
              </a:rPr>
              <a:t>фондом</a:t>
            </a:r>
            <a:r>
              <a:rPr sz="2400" b="1" spc="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b="1" spc="-20" dirty="0">
                <a:solidFill>
                  <a:srgbClr val="001F5F"/>
                </a:solidFill>
                <a:latin typeface="Times New Roman"/>
                <a:cs typeface="Times New Roman"/>
              </a:rPr>
              <a:t>РФ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96033" y="5221351"/>
            <a:ext cx="23545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https://school.pfr.gov.ru/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 rotWithShape="1">
          <a:blip r:embed="rId3" cstate="print"/>
          <a:srcRect b="5077"/>
          <a:stretch/>
        </p:blipFill>
        <p:spPr>
          <a:xfrm>
            <a:off x="355701" y="1770761"/>
            <a:ext cx="5567172" cy="2971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object 6"/>
          <p:cNvSpPr txBox="1"/>
          <p:nvPr/>
        </p:nvSpPr>
        <p:spPr>
          <a:xfrm>
            <a:off x="6641083" y="5087239"/>
            <a:ext cx="50387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https://school.pfr.gov.ru/materialy-dlya-uchitelej.html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 rotWithShape="1">
          <a:blip r:embed="rId5" cstate="print"/>
          <a:srcRect b="5077"/>
          <a:stretch/>
        </p:blipFill>
        <p:spPr>
          <a:xfrm>
            <a:off x="6269128" y="1770761"/>
            <a:ext cx="5567171" cy="2971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73906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2" cstate="print"/>
          <a:srcRect b="5524"/>
          <a:stretch/>
        </p:blipFill>
        <p:spPr>
          <a:xfrm>
            <a:off x="57912" y="135314"/>
            <a:ext cx="12076176" cy="64143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68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" y="203678"/>
            <a:ext cx="12192000" cy="185526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07161" y="148423"/>
            <a:ext cx="10820399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грамотность – </a:t>
            </a:r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совокупность знаний, умений, навыков и установок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финансового поведения человека</a:t>
            </a:r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ведущих к улучшению благосостояния и повышению качества жизни</a:t>
            </a: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spcAft>
                <a:spcPts val="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культура подразумевает</a:t>
            </a:r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финансовое поведение человека, направленное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 достижение финансового благополучия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96875" y="2069843"/>
            <a:ext cx="2058153" cy="2241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l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l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Умения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l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Навыки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l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066" y="2047667"/>
            <a:ext cx="4588500" cy="33514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1F3145-E135-4F0A-80EE-B18729595CF3}"/>
              </a:ext>
            </a:extLst>
          </p:cNvPr>
          <p:cNvSpPr txBox="1"/>
          <p:nvPr/>
        </p:nvSpPr>
        <p:spPr>
          <a:xfrm>
            <a:off x="3247966" y="3711192"/>
            <a:ext cx="215597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l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Установки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l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Отношения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l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FA7FB9-6FCF-48DD-90E7-6471118CEDD6}"/>
              </a:ext>
            </a:extLst>
          </p:cNvPr>
          <p:cNvSpPr txBox="1"/>
          <p:nvPr/>
        </p:nvSpPr>
        <p:spPr>
          <a:xfrm>
            <a:off x="498123" y="2245317"/>
            <a:ext cx="24097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 финансовой грамотности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6E35E7-8520-4155-8EA0-7DBEF34CF4BE}"/>
              </a:ext>
            </a:extLst>
          </p:cNvPr>
          <p:cNvSpPr txBox="1"/>
          <p:nvPr/>
        </p:nvSpPr>
        <p:spPr>
          <a:xfrm>
            <a:off x="498123" y="3896398"/>
            <a:ext cx="24097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 финансовой культуры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77A00B-93D2-4793-ABC8-CD0F93F1134A}"/>
              </a:ext>
            </a:extLst>
          </p:cNvPr>
          <p:cNvSpPr txBox="1"/>
          <p:nvPr/>
        </p:nvSpPr>
        <p:spPr>
          <a:xfrm>
            <a:off x="418606" y="5916436"/>
            <a:ext cx="11354787" cy="67710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indent="450215" algn="just"/>
            <a:r>
              <a:rPr lang="ru-RU" sz="1900" b="1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Воспитательная деятельность</a:t>
            </a:r>
            <a:r>
              <a:rPr lang="ru-RU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в том числе направлена на формирование ценностей, моделей поведения, развитие рефлексивного отношения к поведению окружающих и себя лично.</a:t>
            </a:r>
            <a:endParaRPr lang="ru-RU" sz="19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7CDE7B-1E38-F774-B6FF-A421BF11A716}"/>
              </a:ext>
            </a:extLst>
          </p:cNvPr>
          <p:cNvSpPr txBox="1"/>
          <p:nvPr/>
        </p:nvSpPr>
        <p:spPr>
          <a:xfrm>
            <a:off x="1249211" y="5388833"/>
            <a:ext cx="97362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Почему мы говорим о </a:t>
            </a:r>
            <a:r>
              <a:rPr lang="ru-RU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воспитании 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финансовой культуры, а не просто об обучении?</a:t>
            </a:r>
            <a:endParaRPr lang="ru-RU" sz="16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142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407E26-84DC-250D-98E3-961CB97BA313}"/>
              </a:ext>
            </a:extLst>
          </p:cNvPr>
          <p:cNvSpPr txBox="1"/>
          <p:nvPr/>
        </p:nvSpPr>
        <p:spPr>
          <a:xfrm>
            <a:off x="614158" y="4441079"/>
            <a:ext cx="11421564" cy="2059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500"/>
              </a:spcAft>
            </a:pPr>
            <a:r>
              <a:rPr lang="ru-RU" sz="20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Указ Президента РФ от 09.11.2022   № 809 «Об утверждении Основ государственной политики по сохранению и укреплению традиционных российских духовно-нравственных ценностей»</a:t>
            </a:r>
          </a:p>
          <a:p>
            <a:pPr algn="just">
              <a:lnSpc>
                <a:spcPct val="90000"/>
              </a:lnSpc>
              <a:spcBef>
                <a:spcPts val="800"/>
              </a:spcBef>
              <a:spcAft>
                <a:spcPts val="500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 традиционным ценностям относятся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жизнь, достоинство, права и свободы человека, патриотизм, гражданственность, служение Отечеству и ответственность за его судьбу, высокие нравственные идеалы, крепкая семья, созидательный труд, приоритет духовного над материальным, гуманизм, милосердие, справедливость, коллективизм, взаимопомощь и взаимоуважение, историческая память и преемственность поколений, единство народов России».</a:t>
            </a:r>
            <a:endParaRPr lang="ru-RU" b="1" i="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D550CD-BBFD-3DD8-51E8-DF9782F7F6B5}"/>
              </a:ext>
            </a:extLst>
          </p:cNvPr>
          <p:cNvSpPr txBox="1"/>
          <p:nvPr/>
        </p:nvSpPr>
        <p:spPr>
          <a:xfrm>
            <a:off x="728459" y="241466"/>
            <a:ext cx="11032943" cy="4308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Указ Президента Российской Федерации «Об утверждении основ государственной культурной политики» от 24.12.2014 г.  № 808 </a:t>
            </a:r>
          </a:p>
          <a:p>
            <a:pPr>
              <a:lnSpc>
                <a:spcPct val="90000"/>
              </a:lnSpc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угрозам национальной безопасности в области культуры отнесены </a:t>
            </a:r>
            <a:r>
              <a:rPr lang="ru-RU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размывание традиционных российских духовно-нравственных ценностей и ослабление единства многонационального народа Российской Федерации путем внешней культурной и информационной экспансии (включая распространение низкокачественной продукции массовой культуры), пропаганды </a:t>
            </a:r>
            <a:r>
              <a:rPr lang="ru-RU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вседозволенности и насилия, расовой, национальной и религиозной нетерпимости. </a:t>
            </a:r>
          </a:p>
          <a:p>
            <a:pPr indent="304800" algn="just" fontAlgn="base">
              <a:lnSpc>
                <a:spcPct val="90000"/>
              </a:lnSpc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наиболее опасным для будущего Российской Федерации возможным проявлениям гуманитарного кризиса относятся:</a:t>
            </a:r>
            <a:endParaRPr lang="ru-RU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ru-RU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снижение интеллектуального и культурного уровня общества;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ru-RU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девальвация общепризнанных ценностей и искажение ценностных ориентиров;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ru-RU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рост агрессии и нетерпимости, проявления асоциального поведения;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ru-RU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деформация исторической памяти, </a:t>
            </a:r>
          </a:p>
          <a:p>
            <a:pPr marL="342900" lvl="0" indent="-342900" algn="just" fontAlgn="base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ru-RU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атомизация общества - разрыв социальных связей (дружеских, семейных, соседских), рост индивидуализма и пренебрежения к правам других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073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1AD619-366C-8061-DA12-DEA5CADC7893}"/>
              </a:ext>
            </a:extLst>
          </p:cNvPr>
          <p:cNvSpPr txBox="1"/>
          <p:nvPr/>
        </p:nvSpPr>
        <p:spPr>
          <a:xfrm>
            <a:off x="522487" y="6036310"/>
            <a:ext cx="11473731" cy="618631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indent="450215" algn="just">
              <a:lnSpc>
                <a:spcPct val="90000"/>
              </a:lnSpc>
            </a:pPr>
            <a:r>
              <a:rPr lang="ru-RU" sz="1900" b="1" i="1" kern="1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Правильные установки и ценности </a:t>
            </a:r>
            <a:r>
              <a:rPr lang="ru-RU" sz="19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9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основа мотивации к деятельности</a:t>
            </a:r>
            <a:r>
              <a:rPr lang="ru-RU" sz="19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19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</a:t>
            </a:r>
            <a:r>
              <a:rPr lang="ru-RU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обуждают действовать и определяют качество отношений – финансовых, так и личностных.</a:t>
            </a:r>
            <a:endParaRPr lang="ru-RU" sz="19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CA9512-728E-14D3-407F-AF6296786A90}"/>
              </a:ext>
            </a:extLst>
          </p:cNvPr>
          <p:cNvSpPr txBox="1"/>
          <p:nvPr/>
        </p:nvSpPr>
        <p:spPr>
          <a:xfrm>
            <a:off x="365775" y="1219510"/>
            <a:ext cx="4890539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/>
            <a:r>
              <a:rPr lang="ru-RU" sz="19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установки</a:t>
            </a:r>
            <a:r>
              <a:rPr lang="ru-RU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ru-RU" sz="19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"/>
            </a:pPr>
            <a:r>
              <a:rPr lang="ru-RU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ответственного отношения к себе и обществу, </a:t>
            </a:r>
            <a:endParaRPr lang="ru-RU" sz="19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"/>
            </a:pPr>
            <a:r>
              <a:rPr lang="ru-RU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обдуманного поведения и распоряжения ресурсами, </a:t>
            </a:r>
            <a:endParaRPr lang="ru-RU" sz="19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"/>
            </a:pPr>
            <a:r>
              <a:rPr lang="ru-RU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личностного и профессионального развития, </a:t>
            </a:r>
            <a:endParaRPr lang="ru-RU" sz="19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"/>
            </a:pPr>
            <a:r>
              <a:rPr lang="ru-RU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планирования семейного бюджета,</a:t>
            </a:r>
            <a:endParaRPr lang="ru-RU" sz="19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"/>
            </a:pPr>
            <a:r>
              <a:rPr lang="ru-RU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выработки стратегии реализации потребностей жизненного цикла. </a:t>
            </a:r>
            <a:endParaRPr lang="ru-RU" sz="19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166EDC-5D17-E9A9-A2C7-7C93EAF4B853}"/>
              </a:ext>
            </a:extLst>
          </p:cNvPr>
          <p:cNvSpPr txBox="1"/>
          <p:nvPr/>
        </p:nvSpPr>
        <p:spPr>
          <a:xfrm>
            <a:off x="5622088" y="1138317"/>
            <a:ext cx="6374130" cy="330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9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ценности</a:t>
            </a:r>
            <a:r>
              <a:rPr lang="ru-RU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ценности соотносятся с установками:</a:t>
            </a:r>
            <a:endParaRPr lang="ru-RU" sz="19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ü"/>
              <a:tabLst>
                <a:tab pos="540385" algn="l"/>
              </a:tabLst>
            </a:pPr>
            <a:r>
              <a:rPr lang="ru-RU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ценность ответственного поведения по отношению к себе, своей семье, взятым на себя финансовым обязательствам,</a:t>
            </a:r>
            <a:endParaRPr lang="ru-RU" sz="19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ü"/>
              <a:tabLst>
                <a:tab pos="540385" algn="l"/>
              </a:tabLst>
            </a:pPr>
            <a:r>
              <a:rPr lang="ru-RU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ценность планирования собственной жизни и финансов;</a:t>
            </a:r>
            <a:endParaRPr lang="ru-RU" sz="19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ü"/>
              <a:tabLst>
                <a:tab pos="540385" algn="l"/>
              </a:tabLst>
            </a:pPr>
            <a:r>
              <a:rPr lang="ru-RU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ценность собственного развития - с точки зрения финансового благополучия и самореализации;</a:t>
            </a:r>
            <a:endParaRPr lang="ru-RU" sz="19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ü"/>
              <a:tabLst>
                <a:tab pos="540385" algn="l"/>
              </a:tabLst>
            </a:pPr>
            <a:r>
              <a:rPr lang="ru-RU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ценность обдуманного обоснованного (а не спонтанного) принятия финансовых решений;</a:t>
            </a:r>
            <a:endParaRPr lang="ru-RU" sz="19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ü"/>
              <a:tabLst>
                <a:tab pos="540385" algn="l"/>
              </a:tabLst>
            </a:pPr>
            <a:r>
              <a:rPr lang="ru-RU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ценность собственных прав и понимание возможности и необходимости их защиты и др. </a:t>
            </a:r>
            <a:endParaRPr lang="ru-RU" sz="19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53ED40-EF00-3927-6CE6-6247C31E6BC2}"/>
              </a:ext>
            </a:extLst>
          </p:cNvPr>
          <p:cNvSpPr txBox="1"/>
          <p:nvPr/>
        </p:nvSpPr>
        <p:spPr>
          <a:xfrm>
            <a:off x="195782" y="4398225"/>
            <a:ext cx="9533804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/>
            <a:r>
              <a:rPr lang="ru-RU" sz="19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</a:t>
            </a:r>
            <a:r>
              <a:rPr lang="ru-RU" sz="19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тношения - </a:t>
            </a:r>
            <a:r>
              <a:rPr lang="ru-RU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деятельностная характеристика.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</a:t>
            </a:r>
            <a:r>
              <a:rPr lang="ru-RU" sz="19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инансовые</a:t>
            </a:r>
            <a:r>
              <a:rPr lang="ru-RU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отношения, связаны с формированием средств личного (семейного) бюджета или распоряжением ими - сбережение, инвестирование, налоговые отношения, страхование и т.д. </a:t>
            </a:r>
            <a:endParaRPr lang="ru-RU" sz="19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9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</a:t>
            </a:r>
            <a:r>
              <a:rPr lang="ru-RU" sz="19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ичностные</a:t>
            </a:r>
            <a:r>
              <a:rPr lang="ru-RU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отношения – коммуникация, взаимодействие с другими людьми.</a:t>
            </a:r>
            <a:endParaRPr lang="ru-RU" sz="19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7A92E91-7DA7-813E-8DE4-D6E529B0E858}"/>
              </a:ext>
            </a:extLst>
          </p:cNvPr>
          <p:cNvSpPr/>
          <p:nvPr/>
        </p:nvSpPr>
        <p:spPr>
          <a:xfrm>
            <a:off x="0" y="265612"/>
            <a:ext cx="12192000" cy="8801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833B18-162E-A0D7-8E16-99EB4E6F5897}"/>
              </a:ext>
            </a:extLst>
          </p:cNvPr>
          <p:cNvSpPr txBox="1"/>
          <p:nvPr/>
        </p:nvSpPr>
        <p:spPr>
          <a:xfrm>
            <a:off x="3193257" y="361016"/>
            <a:ext cx="61321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финансовой культуры</a:t>
            </a:r>
          </a:p>
        </p:txBody>
      </p:sp>
      <p:pic>
        <p:nvPicPr>
          <p:cNvPr id="14" name="Picture 6" descr="Как исправить семейный бюджет? Расходы | Деньги | ШколаЖизни.ру">
            <a:extLst>
              <a:ext uri="{FF2B5EF4-FFF2-40B4-BE49-F238E27FC236}">
                <a16:creationId xmlns:a16="http://schemas.microsoft.com/office/drawing/2014/main" id="{1A1D704A-2A15-1A84-E284-178C3566D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000" y="4371697"/>
            <a:ext cx="2129803" cy="1526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601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818928E-1C4C-ACFB-92D6-72960EC5655F}"/>
              </a:ext>
            </a:extLst>
          </p:cNvPr>
          <p:cNvSpPr/>
          <p:nvPr/>
        </p:nvSpPr>
        <p:spPr>
          <a:xfrm>
            <a:off x="0" y="213474"/>
            <a:ext cx="12192000" cy="185526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F7AFE6-7D77-C6FA-610D-A26F3F42872A}"/>
              </a:ext>
            </a:extLst>
          </p:cNvPr>
          <p:cNvSpPr txBox="1"/>
          <p:nvPr/>
        </p:nvSpPr>
        <p:spPr>
          <a:xfrm>
            <a:off x="754380" y="401186"/>
            <a:ext cx="11052810" cy="1386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3830" marR="1270" indent="448945" algn="ctr" eaLnBrk="0" hangingPunct="0">
              <a:lnSpc>
                <a:spcPct val="120000"/>
              </a:lnSpc>
              <a:spcBef>
                <a:spcPts val="5"/>
              </a:spcBef>
              <a:spcAft>
                <a:spcPts val="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формирования финансовой культуры школьников:</a:t>
            </a:r>
          </a:p>
          <a:p>
            <a:pPr marL="163830" marR="1270" indent="448945" algn="ctr" eaLnBrk="0" hangingPunct="0">
              <a:lnSpc>
                <a:spcPct val="120000"/>
              </a:lnSpc>
              <a:spcBef>
                <a:spcPts val="5"/>
              </a:spcBef>
              <a:spcAft>
                <a:spcPts val="0"/>
              </a:spcAft>
            </a:pPr>
            <a:r>
              <a:rPr lang="ru-RU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установок, ценностей, условий для мотивации и получения практического опыта финансовых отношений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ABCE77-2F40-E1B8-4A70-5BCE8D722F42}"/>
              </a:ext>
            </a:extLst>
          </p:cNvPr>
          <p:cNvSpPr txBox="1"/>
          <p:nvPr/>
        </p:nvSpPr>
        <p:spPr>
          <a:xfrm>
            <a:off x="348615" y="3362203"/>
            <a:ext cx="11658600" cy="307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270" lvl="0" algn="ctr" eaLnBrk="0" hangingPunct="0">
              <a:lnSpc>
                <a:spcPct val="91000"/>
              </a:lnSpc>
              <a:spcBef>
                <a:spcPts val="90"/>
              </a:spcBef>
              <a:spcAft>
                <a:spcPts val="800"/>
              </a:spcAft>
              <a:buSzPts val="1400"/>
              <a:tabLst>
                <a:tab pos="575945" algn="l"/>
              </a:tabLst>
            </a:pPr>
            <a:r>
              <a:rPr lang="ru-RU" sz="2100" b="1" kern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Планируемые образовательные результаты:</a:t>
            </a:r>
            <a:endParaRPr lang="ru-RU" sz="2100" b="1" kern="1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1270" indent="540385" algn="just" eaLnBrk="0" hangingPunct="0">
              <a:lnSpc>
                <a:spcPct val="91000"/>
              </a:lnSpc>
              <a:spcBef>
                <a:spcPts val="90"/>
              </a:spcBef>
              <a:spcAft>
                <a:spcPts val="800"/>
              </a:spcAft>
              <a:tabLst>
                <a:tab pos="575945" algn="l"/>
              </a:tabLst>
            </a:pPr>
            <a:r>
              <a:rPr lang="ru-RU" sz="20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предметные</a:t>
            </a:r>
            <a:r>
              <a:rPr lang="ru-RU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 младшей школе предметные результаты по финансовой грамотности предусмотрены - в математике и окружающем мире; на уровне основного и среднего образования – в математике, обществознании, географии и информатике;</a:t>
            </a: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1270" indent="540385" algn="just" eaLnBrk="0" hangingPunct="0">
              <a:lnSpc>
                <a:spcPct val="91000"/>
              </a:lnSpc>
              <a:spcBef>
                <a:spcPts val="90"/>
              </a:spcBef>
              <a:spcAft>
                <a:spcPts val="800"/>
              </a:spcAft>
              <a:tabLst>
                <a:tab pos="575945" algn="l"/>
              </a:tabLst>
            </a:pPr>
            <a:r>
              <a:rPr lang="ru-RU" sz="20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метапредметные</a:t>
            </a:r>
            <a:r>
              <a:rPr lang="ru-RU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представляют собой универсальные учебные действия трех категорий: коммуникативные, познавательные и регулятивные;</a:t>
            </a: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1270" indent="540385" algn="just" eaLnBrk="0" hangingPunct="0">
              <a:lnSpc>
                <a:spcPct val="91000"/>
              </a:lnSpc>
              <a:spcBef>
                <a:spcPts val="90"/>
              </a:spcBef>
              <a:spcAft>
                <a:spcPts val="800"/>
              </a:spcAft>
              <a:tabLst>
                <a:tab pos="575945" algn="l"/>
              </a:tabLst>
            </a:pPr>
            <a:r>
              <a:rPr lang="ru-RU" sz="20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личностные</a:t>
            </a:r>
            <a:r>
              <a:rPr lang="ru-RU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ценности и ценностные установки;</a:t>
            </a: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1270" indent="450215" algn="just" eaLnBrk="0" hangingPunct="0">
              <a:lnSpc>
                <a:spcPct val="91000"/>
              </a:lnSpc>
              <a:spcBef>
                <a:spcPts val="90"/>
              </a:spcBef>
              <a:spcAft>
                <a:spcPts val="800"/>
              </a:spcAft>
              <a:tabLst>
                <a:tab pos="575945" algn="l"/>
              </a:tabLst>
            </a:pPr>
            <a:r>
              <a:rPr lang="ru-RU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Знания, умения, навыки, установки и ценности приобретаются в процессе формирования образовательных результатов.</a:t>
            </a: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Компьютерные курсы для школьников | ЧУДО &quot;САИКТ&quot;">
            <a:extLst>
              <a:ext uri="{FF2B5EF4-FFF2-40B4-BE49-F238E27FC236}">
                <a16:creationId xmlns:a16="http://schemas.microsoft.com/office/drawing/2014/main" id="{A7041E89-2477-6DC3-2B96-F7CF4A465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66" y="2207542"/>
            <a:ext cx="1935830" cy="134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1285A7-F50C-AF87-5A2E-318B8F77AF57}"/>
              </a:ext>
            </a:extLst>
          </p:cNvPr>
          <p:cNvSpPr txBox="1"/>
          <p:nvPr/>
        </p:nvSpPr>
        <p:spPr>
          <a:xfrm>
            <a:off x="2532396" y="2207542"/>
            <a:ext cx="88630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3830" marR="1270" indent="448945" algn="just" eaLnBrk="0" hangingPunct="0">
              <a:spcBef>
                <a:spcPts val="5"/>
              </a:spcBef>
              <a:spcAft>
                <a:spcPts val="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образовательном процессе школы с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оответствующие</a:t>
            </a:r>
            <a:r>
              <a:rPr lang="ru-RU" sz="2000" b="1" spc="-6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инструменты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предусмотрены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ФГОС</a:t>
            </a:r>
            <a:r>
              <a:rPr lang="ru-RU" sz="2000" b="1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всех</a:t>
            </a:r>
            <a:r>
              <a:rPr lang="ru-RU" sz="20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уровней</a:t>
            </a:r>
            <a:r>
              <a:rPr lang="ru-RU" sz="20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общего</a:t>
            </a:r>
            <a:r>
              <a:rPr lang="ru-RU" sz="20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образования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Такими инструментами выступают:</a:t>
            </a:r>
          </a:p>
        </p:txBody>
      </p:sp>
    </p:spTree>
    <p:extLst>
      <p:ext uri="{BB962C8B-B14F-4D97-AF65-F5344CB8AC3E}">
        <p14:creationId xmlns:p14="http://schemas.microsoft.com/office/powerpoint/2010/main" val="2114412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Дополнительное образование: от новаций без системы к системной инновации |  Вести образования">
            <a:extLst>
              <a:ext uri="{FF2B5EF4-FFF2-40B4-BE49-F238E27FC236}">
                <a16:creationId xmlns:a16="http://schemas.microsoft.com/office/drawing/2014/main" id="{C3DFFAB6-0171-86B2-0964-D55ACE5BE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138" y="4820306"/>
            <a:ext cx="3040878" cy="18322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Эффективные приемы обучения детей дома и в школе | Как организовать  домашнее обучение ребенка?">
            <a:extLst>
              <a:ext uri="{FF2B5EF4-FFF2-40B4-BE49-F238E27FC236}">
                <a16:creationId xmlns:a16="http://schemas.microsoft.com/office/drawing/2014/main" id="{1E0D231B-8111-04B1-949A-675B2BCAE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1" y="2521559"/>
            <a:ext cx="3327786" cy="21392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2C78695-7BAE-5BC5-009D-ECAEB291F4CA}"/>
              </a:ext>
            </a:extLst>
          </p:cNvPr>
          <p:cNvSpPr/>
          <p:nvPr/>
        </p:nvSpPr>
        <p:spPr>
          <a:xfrm>
            <a:off x="0" y="263922"/>
            <a:ext cx="12192000" cy="8801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  <a:buSzPts val="1400"/>
            </a:pPr>
            <a:r>
              <a:rPr lang="ru-RU" sz="2000" b="1" kern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ru-RU" sz="2000" kern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</a:t>
            </a:r>
            <a:r>
              <a:rPr lang="ru-RU" sz="20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истемно-деятельностный подход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4D31C2-BCFF-1CEB-F6B4-9E22F2A01BEA}"/>
              </a:ext>
            </a:extLst>
          </p:cNvPr>
          <p:cNvSpPr txBox="1"/>
          <p:nvPr/>
        </p:nvSpPr>
        <p:spPr>
          <a:xfrm>
            <a:off x="217171" y="1263512"/>
            <a:ext cx="11757656" cy="1058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buSzPts val="1400"/>
            </a:pPr>
            <a:r>
              <a:rPr lang="ru-RU" sz="2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положен</a:t>
            </a:r>
            <a:r>
              <a:rPr lang="ru-RU" sz="20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основу федерального государственного образовательного стандарта </a:t>
            </a:r>
            <a:r>
              <a:rPr lang="ru-RU" sz="2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организации процесса обучения, главное место в нём отводится </a:t>
            </a:r>
            <a:r>
              <a:rPr lang="ru-RU" sz="20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активной, разносторонней, самостоятельной познавательной деятельности обучающегося</a:t>
            </a:r>
            <a:r>
              <a:rPr lang="ru-RU" sz="2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C2F6B4-C478-369F-C568-4F407035BF04}"/>
              </a:ext>
            </a:extLst>
          </p:cNvPr>
          <p:cNvSpPr txBox="1"/>
          <p:nvPr/>
        </p:nvSpPr>
        <p:spPr>
          <a:xfrm>
            <a:off x="680053" y="6164090"/>
            <a:ext cx="73717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270" lvl="0" algn="ctr" eaLnBrk="0" hangingPunct="0">
              <a:lnSpc>
                <a:spcPct val="90000"/>
              </a:lnSpc>
              <a:spcBef>
                <a:spcPts val="140"/>
              </a:spcBef>
              <a:spcAft>
                <a:spcPts val="800"/>
              </a:spcAft>
              <a:buSzPts val="1400"/>
              <a:tabLst>
                <a:tab pos="575945" algn="l"/>
              </a:tabLst>
            </a:pPr>
            <a:r>
              <a:rPr lang="ru-RU" sz="2000" b="1" kern="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Включение школьников в проектную и учебно-исследовательскую деятельность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A268EC-059C-1D0D-A0C7-EDFE3F1008D6}"/>
              </a:ext>
            </a:extLst>
          </p:cNvPr>
          <p:cNvSpPr txBox="1"/>
          <p:nvPr/>
        </p:nvSpPr>
        <p:spPr>
          <a:xfrm>
            <a:off x="3785340" y="2434113"/>
            <a:ext cx="81894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Системно-деятельностный подход помогает решить важную образовательную задачу современности – </a:t>
            </a:r>
            <a:r>
              <a:rPr lang="ru-RU" sz="20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развитие детей, формирование активных личностей и компетентных профессионалов.</a:t>
            </a:r>
            <a:endParaRPr lang="ru-RU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E0E4F3-B5B4-6891-72A6-AAEE55E7CBB9}"/>
              </a:ext>
            </a:extLst>
          </p:cNvPr>
          <p:cNvSpPr txBox="1"/>
          <p:nvPr/>
        </p:nvSpPr>
        <p:spPr>
          <a:xfrm>
            <a:off x="271206" y="4820306"/>
            <a:ext cx="8189488" cy="131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270" lvl="0" algn="ctr" eaLnBrk="0" hangingPunct="0">
              <a:lnSpc>
                <a:spcPct val="90000"/>
              </a:lnSpc>
              <a:spcBef>
                <a:spcPts val="140"/>
              </a:spcBef>
              <a:spcAft>
                <a:spcPts val="800"/>
              </a:spcAft>
              <a:buSzPts val="1400"/>
              <a:tabLst>
                <a:tab pos="575945" algn="l"/>
              </a:tabLst>
            </a:pPr>
            <a:r>
              <a:rPr lang="ru-RU" sz="2000" b="1" kern="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Включения школьников в процесс решения учебно-познавательных и учебно-практических задач </a:t>
            </a:r>
          </a:p>
          <a:p>
            <a:pPr marR="1270" lvl="0" algn="just" eaLnBrk="0" hangingPunct="0">
              <a:lnSpc>
                <a:spcPct val="90000"/>
              </a:lnSpc>
              <a:spcBef>
                <a:spcPts val="140"/>
              </a:spcBef>
              <a:spcAft>
                <a:spcPts val="800"/>
              </a:spcAft>
              <a:buSzPts val="1400"/>
              <a:tabLst>
                <a:tab pos="575945" algn="l"/>
              </a:tabLst>
            </a:pPr>
            <a:r>
              <a:rPr lang="ru-RU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финансовой грамотности, аналогичными реальным жизненным задачам опять-таки посредством интерактивных технологий обучения.</a:t>
            </a: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4A5BCD6-6915-C3D0-27B3-F7951AD9FE28}"/>
              </a:ext>
            </a:extLst>
          </p:cNvPr>
          <p:cNvSpPr/>
          <p:nvPr/>
        </p:nvSpPr>
        <p:spPr>
          <a:xfrm>
            <a:off x="3646170" y="3780739"/>
            <a:ext cx="8545830" cy="8801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2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Приобретение школьниками опыта финансовых и личностных отношений осуществляется с помощью: </a:t>
            </a: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95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896450-E57F-F0BB-B7F5-C84FA8CD522E}"/>
              </a:ext>
            </a:extLst>
          </p:cNvPr>
          <p:cNvSpPr txBox="1"/>
          <p:nvPr/>
        </p:nvSpPr>
        <p:spPr>
          <a:xfrm>
            <a:off x="440058" y="1550459"/>
            <a:ext cx="5146357" cy="2751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семейный бюджет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взаимоотношения с банками – кредитные и дебетовые карты, депозиты, кредиты</a:t>
            </a:r>
            <a:endParaRPr lang="ru-RU" sz="2400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финансовые мошенничества</a:t>
            </a:r>
            <a:endParaRPr lang="ru-RU" sz="2400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киберграмотность</a:t>
            </a:r>
            <a:endParaRPr lang="ru-R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235A75-AFEE-D3D0-BCCC-7F764477B730}"/>
              </a:ext>
            </a:extLst>
          </p:cNvPr>
          <p:cNvSpPr txBox="1"/>
          <p:nvPr/>
        </p:nvSpPr>
        <p:spPr>
          <a:xfrm>
            <a:off x="6238398" y="1458190"/>
            <a:ext cx="5953602" cy="3227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инвестирование</a:t>
            </a: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НДФЛ, налоговые вычеты</a:t>
            </a: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взаимоотношения человека и государства - бюджетная грамотность, инициативное бюджетирование, школьное инициативное бюджетирование </a:t>
            </a: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пенсионная грамотность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5F2BE2B-E2CA-D645-2C53-340B219D9AB6}"/>
              </a:ext>
            </a:extLst>
          </p:cNvPr>
          <p:cNvSpPr/>
          <p:nvPr/>
        </p:nvSpPr>
        <p:spPr>
          <a:xfrm>
            <a:off x="0" y="215825"/>
            <a:ext cx="12192000" cy="11909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800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7DA117-D595-2A06-6B68-2B40EEB26881}"/>
              </a:ext>
            </a:extLst>
          </p:cNvPr>
          <p:cNvSpPr txBox="1"/>
          <p:nvPr/>
        </p:nvSpPr>
        <p:spPr>
          <a:xfrm>
            <a:off x="637355" y="550146"/>
            <a:ext cx="4200525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Значительное внимание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89CC84-2347-5CED-7A78-5A6789BEF8F5}"/>
              </a:ext>
            </a:extLst>
          </p:cNvPr>
          <p:cNvSpPr txBox="1"/>
          <p:nvPr/>
        </p:nvSpPr>
        <p:spPr>
          <a:xfrm>
            <a:off x="6480811" y="550147"/>
            <a:ext cx="4703445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достаточно внимания: </a:t>
            </a:r>
          </a:p>
        </p:txBody>
      </p:sp>
      <p:pic>
        <p:nvPicPr>
          <p:cNvPr id="12" name="Picture 2" descr="Семейный бюджет - Образовательный веб-сайт по финансовой грамотности  Центрального банка РУз">
            <a:extLst>
              <a:ext uri="{FF2B5EF4-FFF2-40B4-BE49-F238E27FC236}">
                <a16:creationId xmlns:a16="http://schemas.microsoft.com/office/drawing/2014/main" id="{B0A4727B-0D4D-402C-08F7-AD3D58079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76" y="4744795"/>
            <a:ext cx="3943084" cy="189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91A137E-0E64-6B6C-DB77-86BBFE03B7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735" y="4707144"/>
            <a:ext cx="3683895" cy="2063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5475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129776" y="3977758"/>
            <a:ext cx="2266693" cy="25604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9775" y="1078353"/>
            <a:ext cx="2266693" cy="26467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831958" y="6464986"/>
            <a:ext cx="15367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pPr marL="38100">
                <a:lnSpc>
                  <a:spcPts val="1240"/>
                </a:lnSpc>
              </a:pPr>
              <a:t>9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11" name="object 4"/>
          <p:cNvSpPr txBox="1"/>
          <p:nvPr/>
        </p:nvSpPr>
        <p:spPr>
          <a:xfrm>
            <a:off x="1263121" y="91351"/>
            <a:ext cx="11403140" cy="11458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sz="2400" b="1" spc="-4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Учебно-методические</a:t>
            </a:r>
            <a:r>
              <a:rPr sz="2400" b="1" spc="2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114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</a:t>
            </a:r>
            <a:r>
              <a:rPr lang="ru-RU" sz="2400" b="1" spc="-114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курса</a:t>
            </a:r>
          </a:p>
          <a:p>
            <a:pPr marL="12700" algn="ctr">
              <a:spcBef>
                <a:spcPts val="95"/>
              </a:spcBef>
            </a:pPr>
            <a:r>
              <a:rPr lang="ru-RU" sz="2400" b="1" spc="-114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Бюджетная грамотность для старшеклассников»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ctr">
              <a:spcBef>
                <a:spcPts val="95"/>
              </a:spcBef>
            </a:pPr>
            <a:r>
              <a:rPr lang="ru-RU" sz="2400" b="1" spc="-114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21493" y="972060"/>
            <a:ext cx="9340732" cy="2753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  <a:spcAft>
                <a:spcPts val="0"/>
              </a:spcAft>
            </a:pPr>
            <a:r>
              <a:rPr lang="ru-RU" sz="2000" b="1" spc="-40" dirty="0">
                <a:solidFill>
                  <a:srgbClr val="20386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Методическое </a:t>
            </a:r>
            <a:r>
              <a:rPr lang="ru-RU" sz="2000" b="1" spc="15" dirty="0">
                <a:solidFill>
                  <a:srgbClr val="20386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пособие </a:t>
            </a:r>
            <a:r>
              <a:rPr lang="ru-RU" sz="2000" b="1" spc="20" dirty="0">
                <a:solidFill>
                  <a:srgbClr val="20386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</a:t>
            </a:r>
            <a:r>
              <a:rPr lang="ru-RU" sz="2000" b="1" spc="-75" dirty="0">
                <a:solidFill>
                  <a:srgbClr val="20386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spc="-65" dirty="0">
                <a:solidFill>
                  <a:srgbClr val="20386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учителей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95000"/>
              </a:lnSpc>
              <a:spcAft>
                <a:spcPts val="0"/>
              </a:spcAft>
            </a:pPr>
            <a:r>
              <a:rPr lang="ru-RU" spc="-3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i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Задача</a:t>
            </a:r>
            <a:r>
              <a:rPr lang="ru-RU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помочь </a:t>
            </a:r>
            <a:r>
              <a:rPr lang="ru-RU" b="1" spc="-8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учителю </a:t>
            </a:r>
            <a:r>
              <a:rPr lang="ru-RU" b="1" spc="-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организовать</a:t>
            </a:r>
            <a:r>
              <a:rPr lang="ru-RU" b="1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обучение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95000"/>
              </a:lnSpc>
              <a:spcAft>
                <a:spcPts val="0"/>
              </a:spcAft>
            </a:pPr>
            <a:r>
              <a:rPr lang="ru-RU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Методические </a:t>
            </a:r>
            <a:r>
              <a:rPr lang="ru-RU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рекомендации для учителей </a:t>
            </a:r>
            <a:r>
              <a:rPr lang="ru-RU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представляют </a:t>
            </a:r>
            <a:r>
              <a:rPr lang="ru-RU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совокупность систематизированных материалов, необходимых для осуществления учебного </a:t>
            </a:r>
            <a:r>
              <a:rPr lang="ru-RU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процесса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курсу,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частности,  </a:t>
            </a:r>
            <a:r>
              <a:rPr lang="ru-RU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предоставляют </a:t>
            </a:r>
            <a:r>
              <a:rPr lang="ru-RU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педагогу возможность отбора </a:t>
            </a:r>
            <a:r>
              <a:rPr lang="ru-RU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методической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информации в </a:t>
            </a:r>
            <a:r>
              <a:rPr lang="ru-RU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соответствии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 </a:t>
            </a:r>
            <a:r>
              <a:rPr lang="ru-RU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конкретной </a:t>
            </a:r>
            <a:r>
              <a:rPr lang="ru-RU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целью </a:t>
            </a:r>
            <a:r>
              <a:rPr lang="ru-RU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занятия, уровнем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профессиональной </a:t>
            </a:r>
            <a:r>
              <a:rPr lang="ru-RU" spc="-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подготовки </a:t>
            </a:r>
            <a:r>
              <a:rPr lang="ru-RU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педагога, </a:t>
            </a:r>
            <a:r>
              <a:rPr lang="ru-RU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выявленными  образовательными потребностями обучающихся, другими</a:t>
            </a:r>
            <a:r>
              <a:rPr lang="ru-RU" spc="4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факторами.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95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299720" algn="l"/>
                <a:tab pos="457200" algn="l"/>
              </a:tabLst>
            </a:pPr>
            <a:r>
              <a:rPr lang="ru-RU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Содержит </a:t>
            </a:r>
            <a:r>
              <a:rPr lang="ru-RU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дополнительные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справочные </a:t>
            </a:r>
            <a:r>
              <a:rPr lang="ru-RU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материалы,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пояснения для</a:t>
            </a:r>
            <a:r>
              <a:rPr lang="ru-RU" spc="-7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учителя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95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299720" algn="l"/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Включает </a:t>
            </a:r>
            <a:r>
              <a:rPr lang="ru-RU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ссылки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НПА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источники литературы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каждому</a:t>
            </a:r>
            <a:r>
              <a:rPr lang="ru-RU" spc="-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уроку</a:t>
            </a:r>
          </a:p>
          <a:p>
            <a:pPr marL="342900" lvl="0" indent="-342900">
              <a:lnSpc>
                <a:spcPct val="95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299720" algn="l"/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Включает </a:t>
            </a:r>
            <a:r>
              <a:rPr lang="ru-RU" spc="-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ответы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 </a:t>
            </a:r>
            <a:r>
              <a:rPr lang="ru-RU" spc="-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решения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 </a:t>
            </a:r>
            <a:r>
              <a:rPr lang="ru-RU" spc="-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рабочей</a:t>
            </a:r>
            <a:r>
              <a:rPr lang="ru-RU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pc="-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тетради</a:t>
            </a:r>
            <a:endParaRPr lang="ru-RU" dirty="0"/>
          </a:p>
        </p:txBody>
      </p:sp>
      <p:sp>
        <p:nvSpPr>
          <p:cNvPr id="9" name="object 2"/>
          <p:cNvSpPr txBox="1"/>
          <p:nvPr/>
        </p:nvSpPr>
        <p:spPr>
          <a:xfrm>
            <a:off x="2850806" y="3714489"/>
            <a:ext cx="9082105" cy="2750497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algn="ctr">
              <a:lnSpc>
                <a:spcPct val="95000"/>
              </a:lnSpc>
              <a:spcAft>
                <a:spcPts val="0"/>
              </a:spcAft>
            </a:pPr>
            <a:r>
              <a:rPr lang="ru-RU" sz="2000" b="1" kern="1200" spc="15" dirty="0">
                <a:solidFill>
                  <a:srgbClr val="20386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Пособие </a:t>
            </a:r>
            <a:r>
              <a:rPr lang="ru-RU" sz="2000" b="1" kern="1200" spc="20" dirty="0">
                <a:solidFill>
                  <a:srgbClr val="20386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</a:t>
            </a:r>
            <a:r>
              <a:rPr lang="ru-RU" sz="2000" b="1" kern="1200" spc="-60" dirty="0">
                <a:solidFill>
                  <a:srgbClr val="20386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kern="1200" spc="-50" dirty="0">
                <a:solidFill>
                  <a:srgbClr val="20386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родителей</a:t>
            </a:r>
            <a:endParaRPr lang="ru-RU" sz="2000" dirty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95000"/>
              </a:lnSpc>
              <a:spcAft>
                <a:spcPts val="0"/>
              </a:spcAft>
            </a:pPr>
            <a:r>
              <a:rPr lang="ru-RU" kern="1200" spc="-35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i="1" kern="12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Задача</a:t>
            </a:r>
            <a:r>
              <a:rPr lang="ru-RU" b="1" kern="12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вовлечь </a:t>
            </a:r>
            <a:r>
              <a:rPr lang="ru-RU" b="1" kern="12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родителей </a:t>
            </a:r>
            <a:r>
              <a:rPr lang="ru-RU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b="1" kern="1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процесс</a:t>
            </a:r>
            <a:r>
              <a:rPr lang="ru-RU" b="1" kern="1200" spc="-1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kern="1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обучения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95000"/>
              </a:lnSpc>
              <a:spcAft>
                <a:spcPts val="0"/>
              </a:spcAft>
            </a:pP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Пособие для </a:t>
            </a:r>
            <a:r>
              <a:rPr lang="ru-RU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родителей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ориентировано </a:t>
            </a: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 </a:t>
            </a:r>
            <a:r>
              <a:rPr lang="ru-RU" kern="12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только </a:t>
            </a: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 возможности оказать  помощь собственному </a:t>
            </a: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ребенку в освоении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материала, </a:t>
            </a: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 и призваны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помочь самим  </a:t>
            </a:r>
            <a:r>
              <a:rPr lang="ru-RU" kern="12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родителям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систематизировать имеющиеся </a:t>
            </a: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них знания и социальный</a:t>
            </a:r>
            <a:r>
              <a:rPr lang="ru-RU" kern="1200" spc="3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kern="12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опыт.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95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299720" algn="l"/>
                <a:tab pos="457200" algn="l"/>
              </a:tabLst>
            </a:pPr>
            <a:r>
              <a:rPr lang="ru-RU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Содержит</a:t>
            </a:r>
            <a:r>
              <a:rPr lang="ru-RU" kern="1200" spc="3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расширенные</a:t>
            </a:r>
            <a:r>
              <a:rPr lang="ru-RU" kern="1200" spc="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материалы</a:t>
            </a:r>
            <a:r>
              <a:rPr lang="ru-RU" kern="1200" spc="4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</a:t>
            </a:r>
            <a:r>
              <a:rPr lang="ru-RU" kern="1200" spc="4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кругу</a:t>
            </a:r>
            <a:r>
              <a:rPr lang="ru-RU" kern="1200" spc="5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вопросов,</a:t>
            </a:r>
            <a:r>
              <a:rPr lang="ru-RU" kern="1200" spc="4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kern="12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которые</a:t>
            </a:r>
            <a:r>
              <a:rPr lang="ru-RU" kern="1200" spc="4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могут</a:t>
            </a:r>
            <a:r>
              <a:rPr lang="ru-RU" kern="1200" spc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быть</a:t>
            </a:r>
            <a:r>
              <a:rPr lang="ru-RU" kern="1200" spc="4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интересны</a:t>
            </a:r>
            <a:r>
              <a:rPr lang="ru-RU" kern="1200" spc="4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95000"/>
              </a:lnSpc>
              <a:spcAft>
                <a:spcPts val="0"/>
              </a:spcAft>
            </a:pP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обсуждения старшеклассниками </a:t>
            </a: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kern="1200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родителями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95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299720" algn="l"/>
                <a:tab pos="457200" algn="l"/>
              </a:tabLst>
            </a:pP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Предоставляет возможность </a:t>
            </a:r>
            <a:r>
              <a:rPr lang="ru-RU" kern="12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родителям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пополнить свои </a:t>
            </a: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знания и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проверить</a:t>
            </a:r>
            <a:r>
              <a:rPr lang="ru-RU" kern="1200" spc="17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знания </a:t>
            </a:r>
            <a:r>
              <a:rPr lang="ru-RU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ru-RU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</a:t>
            </a:r>
            <a:r>
              <a:rPr lang="ru-RU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кла</a:t>
            </a:r>
            <a:r>
              <a:rPr lang="ru-RU" kern="12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ни</a:t>
            </a:r>
            <a:r>
              <a:rPr lang="ru-RU" kern="1200" spc="-3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31D98B-07D8-6C7E-81AE-66817C3D541F}"/>
              </a:ext>
            </a:extLst>
          </p:cNvPr>
          <p:cNvSpPr txBox="1"/>
          <p:nvPr/>
        </p:nvSpPr>
        <p:spPr>
          <a:xfrm>
            <a:off x="2530775" y="6436839"/>
            <a:ext cx="99946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hlinkClick r:id="rId4"/>
              </a:rPr>
              <a:t>https://www.budget-solution.ru/services/byudzhetnaya-gramotnost-i-iniciativnoe-byudzhetirovanie</a:t>
            </a:r>
            <a:endParaRPr lang="ru-RU" b="1" dirty="0"/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54565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6554</TotalTime>
  <Words>1751</Words>
  <Application>Microsoft Office PowerPoint</Application>
  <PresentationFormat>Широкоэкранный</PresentationFormat>
  <Paragraphs>164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Пенсионного фонда РФ «Школьникам о пенсии»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Fenix</dc:creator>
  <cp:lastModifiedBy>Гюльнара Находкина</cp:lastModifiedBy>
  <cp:revision>558</cp:revision>
  <dcterms:created xsi:type="dcterms:W3CDTF">2018-12-13T06:52:08Z</dcterms:created>
  <dcterms:modified xsi:type="dcterms:W3CDTF">2024-03-28T04:39:46Z</dcterms:modified>
</cp:coreProperties>
</file>