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8"/>
  </p:notesMasterIdLst>
  <p:sldIdLst>
    <p:sldId id="324" r:id="rId4"/>
    <p:sldId id="325" r:id="rId5"/>
    <p:sldId id="345" r:id="rId6"/>
    <p:sldId id="313" r:id="rId7"/>
    <p:sldId id="343" r:id="rId8"/>
    <p:sldId id="357" r:id="rId9"/>
    <p:sldId id="346" r:id="rId10"/>
    <p:sldId id="347" r:id="rId11"/>
    <p:sldId id="348" r:id="rId12"/>
    <p:sldId id="349" r:id="rId13"/>
    <p:sldId id="350" r:id="rId14"/>
    <p:sldId id="352" r:id="rId15"/>
    <p:sldId id="355" r:id="rId16"/>
    <p:sldId id="356" r:id="rId17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DF"/>
    <a:srgbClr val="FFFFFF"/>
    <a:srgbClr val="0074A7"/>
    <a:srgbClr val="52A1C3"/>
    <a:srgbClr val="C80205"/>
    <a:srgbClr val="EAE7EE"/>
    <a:srgbClr val="D8ECCB"/>
    <a:srgbClr val="64B22F"/>
    <a:srgbClr val="0073A8"/>
    <a:srgbClr val="F0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6403" autoAdjust="0"/>
  </p:normalViewPr>
  <p:slideViewPr>
    <p:cSldViewPr>
      <p:cViewPr>
        <p:scale>
          <a:sx n="100" d="100"/>
          <a:sy n="100" d="100"/>
        </p:scale>
        <p:origin x="-1944" y="-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8F535-A821-4880-B28D-8EE615E6D57B}" type="doc">
      <dgm:prSet loTypeId="urn:microsoft.com/office/officeart/2005/8/layout/chevron2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CA87CB4-272E-463C-BE32-EE8C326D0CE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gm:t>
    </dgm:pt>
    <dgm:pt modelId="{ADEF601D-D767-4DCD-B131-C3D7AAEA733E}" type="parTrans" cxnId="{D2723BD8-5261-4C27-B328-2C160923B531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F8E6E92C-F652-4AA2-B66B-357A9BA55B4C}" type="sibTrans" cxnId="{D2723BD8-5261-4C27-B328-2C160923B531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4232D9D4-2131-4B6F-944D-21C14BF3B429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осуществляющие реализацию подакцизных и маркированных товаров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gm:t>
    </dgm:pt>
    <dgm:pt modelId="{D303FD2E-ECE3-4928-AB1A-A6EF2E15A744}" type="parTrans" cxnId="{AC2BDD34-EBD9-45C0-BB5E-18A19835AA7D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558F512B-15C0-456A-85E3-28F915CCED65}" type="sibTrans" cxnId="{AC2BDD34-EBD9-45C0-BB5E-18A19835AA7D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B307F0F3-3861-43CB-A479-8A93FC139A75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2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gm:t>
    </dgm:pt>
    <dgm:pt modelId="{A47C8AD4-C712-419F-9AE6-CB1EA6F884FB}" type="parTrans" cxnId="{42626C4C-2967-4041-B81E-36FD8475A89F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9A2B4D34-1566-4C34-A8BE-035FDEBD45AA}" type="sibTrans" cxnId="{42626C4C-2967-4041-B81E-36FD8475A89F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9DD26AB3-9133-4B22-8A2A-26BCCD35483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3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gm:t>
    </dgm:pt>
    <dgm:pt modelId="{54AB0372-DD4F-4533-BC3F-4BC3E7A53253}" type="parTrans" cxnId="{30791D32-BF5A-4FEE-8D3A-913A04329A74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C67949FE-FF9C-43EF-8DB5-D35A5C8B1ED8}" type="sibTrans" cxnId="{30791D32-BF5A-4FEE-8D3A-913A04329A74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DDCB96D8-E0C5-4EC4-8076-CAC8F683646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4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gm:t>
    </dgm:pt>
    <dgm:pt modelId="{1107968B-6953-475B-8CF0-8C0E7CE838FE}" type="parTrans" cxnId="{E6EAC899-7134-4E93-B0DE-AA8D8317EA7C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178F01D7-FA4F-47A5-8566-FDCF6931C090}" type="sibTrans" cxnId="{E6EAC899-7134-4E93-B0DE-AA8D8317EA7C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519C3C50-B9A9-4582-B860-96405A03FE0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имеющие наемных работников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gm:t>
    </dgm:pt>
    <dgm:pt modelId="{BC7E355F-236F-4708-B9CB-7E8AD39965D8}" type="parTrans" cxnId="{614C6CE5-E456-4336-948E-DAA8D4EE4CF5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1E25AE8C-A0E8-4B17-91A5-28F191CC42F3}" type="sibTrans" cxnId="{614C6CE5-E456-4336-948E-DAA8D4EE4CF5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3CB28C52-AF57-45C4-A322-1391D5782DE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5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gm:t>
    </dgm:pt>
    <dgm:pt modelId="{3C38156D-B5A7-4F37-A241-161FCD31420D}" type="parTrans" cxnId="{BDB948AF-693D-4063-BF34-19E491536059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394E70F5-F55D-49C0-994A-97D64483BB2C}" type="sibTrans" cxnId="{BDB948AF-693D-4063-BF34-19E491536059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CFDBF837-36AB-4955-9C25-36F8F1A81FB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осуществляющие перепродажу товаров, имущественных прав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gm:t>
    </dgm:pt>
    <dgm:pt modelId="{328C5CBD-4C67-439E-9092-E7261910C19D}" type="sibTrans" cxnId="{C39BCF1C-E8E0-439D-87C8-294E1B2EE068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E44BD3E0-9409-4C53-BCB2-4444CE52320E}" type="parTrans" cxnId="{C39BCF1C-E8E0-439D-87C8-294E1B2EE068}">
      <dgm:prSet/>
      <dgm:spPr/>
      <dgm:t>
        <a:bodyPr/>
        <a:lstStyle/>
        <a:p>
          <a:endParaRPr lang="ru-RU" sz="2000">
            <a:solidFill>
              <a:schemeClr val="tx2">
                <a:lumMod val="50000"/>
              </a:schemeClr>
            </a:solidFill>
            <a:latin typeface="Calibri" panose="020F0502020204030204" pitchFamily="34" charset="0"/>
          </a:endParaRPr>
        </a:p>
      </dgm:t>
    </dgm:pt>
    <dgm:pt modelId="{354D47DC-4B06-441E-A70B-DDB1F87A9E7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занимающиеся добычей и (или)реализацией полезных ископаемых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gm:t>
    </dgm:pt>
    <dgm:pt modelId="{8C744A6C-2C05-43E8-8246-31267DA4B4A1}" type="parTrans" cxnId="{AA999568-F743-4881-8131-BE67901E1922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530C7590-7D3E-449C-8EBC-FF0A5EB31931}" type="sibTrans" cxnId="{AA999568-F743-4881-8131-BE67901E1922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BD8E96DA-FBFD-4967-A37A-BC899C57250A}">
      <dgm:prSet phldrT="[Текст]" custT="1"/>
      <dgm:spPr/>
      <dgm:t>
        <a:bodyPr/>
        <a:lstStyle/>
        <a:p>
          <a:pPr algn="l"/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ведущие деятельность на основе договоров поручения, договоров комиссии либо агентских договоров</a:t>
          </a:r>
          <a:endParaRPr lang="ru-RU" sz="1600" b="1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gm:t>
    </dgm:pt>
    <dgm:pt modelId="{B651835A-DA8E-45D3-810C-4CE94E624A98}" type="parTrans" cxnId="{DA8514F5-74B1-4A54-8114-5A9CED7F38C1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14C2257E-FDD5-4D2B-95F2-0D14892610B7}" type="sibTrans" cxnId="{DA8514F5-74B1-4A54-8114-5A9CED7F38C1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F2865E9F-5AD6-44C1-BEF5-389F29385BE3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6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6A8BD431-D8A0-40D9-B120-EB549109937C}" type="parTrans" cxnId="{82513DC3-35D2-405A-B6DE-3EBA29C81E36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7657AA18-268F-40A3-AD74-2918F4C110BA}" type="sibTrans" cxnId="{82513DC3-35D2-405A-B6DE-3EBA29C81E36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70E5460C-D483-458F-81E6-4D6CE2AEF078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оказывающие услуги по доставке товаров с приемом (передачей) платежей в интересах третьих лиц (за исключением ККТ)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dgm:t>
    </dgm:pt>
    <dgm:pt modelId="{61A220EF-4B8F-4B52-ACDA-16019F5BF4DE}" type="parTrans" cxnId="{CBE4FCCB-428D-49AA-A0B4-9238B1902115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E06E1931-095C-41EA-A088-A91DC98C30B1}" type="sibTrans" cxnId="{CBE4FCCB-428D-49AA-A0B4-9238B1902115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F9F6BB54-DA72-4498-BE36-A17508898299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61CDBA2F-8A4C-415F-A688-AB0486828908}" type="parTrans" cxnId="{5A6EC461-ED09-4D8F-B50A-597C35910978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BA4E986B-A775-43AE-BCCC-7F40F76FA058}" type="sibTrans" cxnId="{5A6EC461-ED09-4D8F-B50A-597C35910978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3A9DC936-1560-4C81-B0C7-3A78231FC31A}">
      <dgm:prSet custT="1"/>
      <dgm:spPr>
        <a:solidFill>
          <a:srgbClr val="00B0F0"/>
        </a:solidFill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7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42E6579E-08DF-4D61-B05C-C08EB1658BB6}" type="parTrans" cxnId="{6A9E6B9B-921D-4309-B19C-2473D6F0C6F3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F096F67E-F7AE-46A8-B386-525CCF8C4B6B}" type="sibTrans" cxnId="{6A9E6B9B-921D-4309-B19C-2473D6F0C6F3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1C44B156-A7C3-420B-8C73-87B5C7A5D557}">
      <dgm:prSet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применяющие иные специальные налоговые режимы</a:t>
          </a:r>
          <a:endParaRPr lang="ru-RU" sz="16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dgm:t>
    </dgm:pt>
    <dgm:pt modelId="{FF6F77B3-7589-404A-ADF3-16A14E785D36}" type="parTrans" cxnId="{B1BF24D5-6D01-47D5-80CA-8867AF554F9E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817ED370-A4AB-406E-B693-120F90D6FBDC}" type="sibTrans" cxnId="{B1BF24D5-6D01-47D5-80CA-8867AF554F9E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5D07F323-65BB-472A-B338-19C1E46D9FE5}">
      <dgm:prSet custT="1"/>
      <dgm:spPr/>
      <dgm:t>
        <a:bodyPr/>
        <a:lstStyle/>
        <a:p>
          <a:r>
            <a:rPr lang="ru-RU" sz="16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если доходы превысили в текущем календарном году 2,4 миллиона рублей</a:t>
          </a:r>
          <a:endParaRPr lang="ru-RU" sz="1600" b="1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dgm:t>
    </dgm:pt>
    <dgm:pt modelId="{D4346881-471D-438D-AC5B-62232B5EE7F3}" type="parTrans" cxnId="{528F1569-1F02-4B5C-9A7B-E45193070184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9D71BE6F-7B9E-493C-9067-3579B6E99601}" type="sibTrans" cxnId="{528F1569-1F02-4B5C-9A7B-E45193070184}">
      <dgm:prSet/>
      <dgm:spPr/>
      <dgm:t>
        <a:bodyPr/>
        <a:lstStyle/>
        <a:p>
          <a:endParaRPr lang="ru-RU" sz="2000">
            <a:latin typeface="Calibri" panose="020F0502020204030204" pitchFamily="34" charset="0"/>
          </a:endParaRPr>
        </a:p>
      </dgm:t>
    </dgm:pt>
    <dgm:pt modelId="{CEB061A5-C396-43BF-BCEE-96A5CC53C9CD}" type="pres">
      <dgm:prSet presAssocID="{FE58F535-A821-4880-B28D-8EE615E6D5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50EA8-FD83-4DA8-B94E-C5B0891E9E38}" type="pres">
      <dgm:prSet presAssocID="{3CA87CB4-272E-463C-BE32-EE8C326D0CEC}" presName="composite" presStyleCnt="0"/>
      <dgm:spPr/>
    </dgm:pt>
    <dgm:pt modelId="{8DF0AA5D-F996-4453-81F8-2793F2CEAD0C}" type="pres">
      <dgm:prSet presAssocID="{3CA87CB4-272E-463C-BE32-EE8C326D0CEC}" presName="parentText" presStyleLbl="alignNode1" presStyleIdx="0" presStyleCnt="8" custLinFactNeighborX="-27586" custLinFactNeighborY="-5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11B76-C412-4056-BB94-6FFC99FB34B6}" type="pres">
      <dgm:prSet presAssocID="{3CA87CB4-272E-463C-BE32-EE8C326D0CEC}" presName="descendantText" presStyleLbl="alignAcc1" presStyleIdx="0" presStyleCnt="8" custScaleY="102710" custLinFactNeighborX="-196" custLinFactNeighborY="1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E8625-8AD5-453D-963D-EFBC199477FF}" type="pres">
      <dgm:prSet presAssocID="{F8E6E92C-F652-4AA2-B66B-357A9BA55B4C}" presName="sp" presStyleCnt="0"/>
      <dgm:spPr/>
    </dgm:pt>
    <dgm:pt modelId="{4E000C4D-8D4A-42D6-A038-D14C8267FE8B}" type="pres">
      <dgm:prSet presAssocID="{B307F0F3-3861-43CB-A479-8A93FC139A75}" presName="composite" presStyleCnt="0"/>
      <dgm:spPr/>
    </dgm:pt>
    <dgm:pt modelId="{76276A9A-FE6B-4576-A3BB-270C17858D33}" type="pres">
      <dgm:prSet presAssocID="{B307F0F3-3861-43CB-A479-8A93FC139A75}" presName="parentText" presStyleLbl="alignNode1" presStyleIdx="1" presStyleCnt="8" custLinFactNeighborX="-3" custLinFactNeighborY="-48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867D5-48B1-49D4-B230-11D37AC3593D}" type="pres">
      <dgm:prSet presAssocID="{B307F0F3-3861-43CB-A479-8A93FC139A75}" presName="descendantText" presStyleLbl="alignAcc1" presStyleIdx="1" presStyleCnt="8" custScaleY="88939" custLinFactNeighborX="-15" custLinFactNeighborY="-20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1EDB3-75EC-4D38-B505-C185D8FC5B7C}" type="pres">
      <dgm:prSet presAssocID="{9A2B4D34-1566-4C34-A8BE-035FDEBD45AA}" presName="sp" presStyleCnt="0"/>
      <dgm:spPr/>
    </dgm:pt>
    <dgm:pt modelId="{037C254F-752E-4EB9-B2E3-89AD12DBCEF3}" type="pres">
      <dgm:prSet presAssocID="{9DD26AB3-9133-4B22-8A2A-26BCCD35483A}" presName="composite" presStyleCnt="0"/>
      <dgm:spPr/>
    </dgm:pt>
    <dgm:pt modelId="{6E2BA263-B098-4B05-98E9-A1880079D3CB}" type="pres">
      <dgm:prSet presAssocID="{9DD26AB3-9133-4B22-8A2A-26BCCD35483A}" presName="parentText" presStyleLbl="alignNode1" presStyleIdx="2" presStyleCnt="8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7FDF3-36D6-43C9-8439-344905FDD0D8}" type="pres">
      <dgm:prSet presAssocID="{9DD26AB3-9133-4B22-8A2A-26BCCD35483A}" presName="descendantText" presStyleLbl="alignAcc1" presStyleIdx="2" presStyleCnt="8" custScaleY="87024" custLinFactNeighborX="937" custLinFactNeighborY="-8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2EC37-FD1B-44B1-B406-93216164DA23}" type="pres">
      <dgm:prSet presAssocID="{C67949FE-FF9C-43EF-8DB5-D35A5C8B1ED8}" presName="sp" presStyleCnt="0"/>
      <dgm:spPr/>
    </dgm:pt>
    <dgm:pt modelId="{0C82EA37-BCE9-4C25-96DE-D0D6A6833E3A}" type="pres">
      <dgm:prSet presAssocID="{DDCB96D8-E0C5-4EC4-8076-CAC8F6836467}" presName="composite" presStyleCnt="0"/>
      <dgm:spPr/>
    </dgm:pt>
    <dgm:pt modelId="{78D6DEBC-33E6-4BF9-9A66-3758BA195D15}" type="pres">
      <dgm:prSet presAssocID="{DDCB96D8-E0C5-4EC4-8076-CAC8F6836467}" presName="parentText" presStyleLbl="alignNode1" presStyleIdx="3" presStyleCnt="8" custLinFactNeighborX="-4" custLinFactNeighborY="-36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7378-0F41-4F3B-A622-24755E3141E4}" type="pres">
      <dgm:prSet presAssocID="{DDCB96D8-E0C5-4EC4-8076-CAC8F6836467}" presName="descendantText" presStyleLbl="alignAcc1" presStyleIdx="3" presStyleCnt="8" custScaleY="75831" custLinFactNeighborX="1150" custLinFactNeighborY="-15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9745-0744-4F9A-879C-418C724C8929}" type="pres">
      <dgm:prSet presAssocID="{178F01D7-FA4F-47A5-8566-FDCF6931C090}" presName="sp" presStyleCnt="0"/>
      <dgm:spPr/>
    </dgm:pt>
    <dgm:pt modelId="{56F8B873-303F-412F-9071-DAEC9895634D}" type="pres">
      <dgm:prSet presAssocID="{3CB28C52-AF57-45C4-A322-1391D5782DE3}" presName="composite" presStyleCnt="0"/>
      <dgm:spPr/>
    </dgm:pt>
    <dgm:pt modelId="{9E6F85B9-37B6-42BE-91A0-B54143DC3C4C}" type="pres">
      <dgm:prSet presAssocID="{3CB28C52-AF57-45C4-A322-1391D5782DE3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22541-DE61-468B-BC4B-5A472DD1A139}" type="pres">
      <dgm:prSet presAssocID="{3CB28C52-AF57-45C4-A322-1391D5782DE3}" presName="descendantText" presStyleLbl="alignAcc1" presStyleIdx="4" presStyleCnt="8" custAng="0" custScaleY="130490" custLinFactNeighborX="0" custLinFactNeighborY="-1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0BBE-1C2D-4B45-93BC-A99970840149}" type="pres">
      <dgm:prSet presAssocID="{394E70F5-F55D-49C0-994A-97D64483BB2C}" presName="sp" presStyleCnt="0"/>
      <dgm:spPr/>
    </dgm:pt>
    <dgm:pt modelId="{4191FA12-5C68-4946-9F9E-8FFF818D6A90}" type="pres">
      <dgm:prSet presAssocID="{F2865E9F-5AD6-44C1-BEF5-389F29385BE3}" presName="composite" presStyleCnt="0"/>
      <dgm:spPr/>
    </dgm:pt>
    <dgm:pt modelId="{DA3EE066-3B34-48AB-98BD-69811CE52289}" type="pres">
      <dgm:prSet presAssocID="{F2865E9F-5AD6-44C1-BEF5-389F29385BE3}" presName="parentText" presStyleLbl="alignNode1" presStyleIdx="5" presStyleCnt="8" custLinFactNeighborX="-12696" custLinFactNeighborY="-58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A6087-EBAD-4EAD-99E8-11A6C8FEDBFB}" type="pres">
      <dgm:prSet presAssocID="{F2865E9F-5AD6-44C1-BEF5-389F29385BE3}" presName="descendantText" presStyleLbl="alignAcc1" presStyleIdx="5" presStyleCnt="8" custScaleY="124002" custLinFactNeighborX="0" custLinFactNeighborY="-14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73A7D0-7F1C-4552-A2C7-25BBB0831FF5}" type="pres">
      <dgm:prSet presAssocID="{7657AA18-268F-40A3-AD74-2918F4C110BA}" presName="sp" presStyleCnt="0"/>
      <dgm:spPr/>
    </dgm:pt>
    <dgm:pt modelId="{F11EB3F6-43A0-4C98-910A-91F81126C568}" type="pres">
      <dgm:prSet presAssocID="{3A9DC936-1560-4C81-B0C7-3A78231FC31A}" presName="composite" presStyleCnt="0"/>
      <dgm:spPr/>
    </dgm:pt>
    <dgm:pt modelId="{5C218A04-E775-4CF2-93C4-EBD364D969D3}" type="pres">
      <dgm:prSet presAssocID="{3A9DC936-1560-4C81-B0C7-3A78231FC31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3F339-787F-4A82-BC9D-7D6CE10CBA76}" type="pres">
      <dgm:prSet presAssocID="{3A9DC936-1560-4C81-B0C7-3A78231FC31A}" presName="descendantText" presStyleLbl="alignAcc1" presStyleIdx="6" presStyleCnt="8" custScaleY="86300" custLinFactNeighborX="1055" custLinFactNeighborY="-4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9B617-9F34-4154-9733-8DBE1D1E6DA7}" type="pres">
      <dgm:prSet presAssocID="{F096F67E-F7AE-46A8-B386-525CCF8C4B6B}" presName="sp" presStyleCnt="0"/>
      <dgm:spPr/>
    </dgm:pt>
    <dgm:pt modelId="{70DE04DB-6D4E-4176-8422-36CB5F5AAB73}" type="pres">
      <dgm:prSet presAssocID="{F9F6BB54-DA72-4498-BE36-A17508898299}" presName="composite" presStyleCnt="0"/>
      <dgm:spPr/>
    </dgm:pt>
    <dgm:pt modelId="{41F47662-89FD-4630-A410-929D4FBC9DF9}" type="pres">
      <dgm:prSet presAssocID="{F9F6BB54-DA72-4498-BE36-A17508898299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D7E26-80BF-4DD7-BE08-F287D2357302}" type="pres">
      <dgm:prSet presAssocID="{F9F6BB54-DA72-4498-BE36-A17508898299}" presName="descendantText" presStyleLbl="alignAcc1" presStyleIdx="7" presStyleCnt="8" custScaleY="98580" custLinFactNeighborX="0" custLinFactNeighborY="-3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999568-F743-4881-8131-BE67901E1922}" srcId="{9DD26AB3-9133-4B22-8A2A-26BCCD35483A}" destId="{354D47DC-4B06-441E-A70B-DDB1F87A9E75}" srcOrd="0" destOrd="0" parTransId="{8C744A6C-2C05-43E8-8246-31267DA4B4A1}" sibTransId="{530C7590-7D3E-449C-8EBC-FF0A5EB31931}"/>
    <dgm:cxn modelId="{DE4FF30E-0684-46F7-B2FA-36A4AEE46C8E}" type="presOf" srcId="{5D07F323-65BB-472A-B338-19C1E46D9FE5}" destId="{A7AD7E26-80BF-4DD7-BE08-F287D2357302}" srcOrd="0" destOrd="0" presId="urn:microsoft.com/office/officeart/2005/8/layout/chevron2"/>
    <dgm:cxn modelId="{7E82453C-1970-4741-8A05-3D3F8E1C125F}" type="presOf" srcId="{519C3C50-B9A9-4582-B860-96405A03FE0F}" destId="{BB647378-0F41-4F3B-A622-24755E3141E4}" srcOrd="0" destOrd="0" presId="urn:microsoft.com/office/officeart/2005/8/layout/chevron2"/>
    <dgm:cxn modelId="{E6EAC899-7134-4E93-B0DE-AA8D8317EA7C}" srcId="{FE58F535-A821-4880-B28D-8EE615E6D57B}" destId="{DDCB96D8-E0C5-4EC4-8076-CAC8F6836467}" srcOrd="3" destOrd="0" parTransId="{1107968B-6953-475B-8CF0-8C0E7CE838FE}" sibTransId="{178F01D7-FA4F-47A5-8566-FDCF6931C090}"/>
    <dgm:cxn modelId="{E6050A88-3CE6-4C11-BF29-A464D71D67BE}" type="presOf" srcId="{B307F0F3-3861-43CB-A479-8A93FC139A75}" destId="{76276A9A-FE6B-4576-A3BB-270C17858D33}" srcOrd="0" destOrd="0" presId="urn:microsoft.com/office/officeart/2005/8/layout/chevron2"/>
    <dgm:cxn modelId="{531A470C-5E1D-4AF0-925E-88E0DD934B28}" type="presOf" srcId="{3CA87CB4-272E-463C-BE32-EE8C326D0CEC}" destId="{8DF0AA5D-F996-4453-81F8-2793F2CEAD0C}" srcOrd="0" destOrd="0" presId="urn:microsoft.com/office/officeart/2005/8/layout/chevron2"/>
    <dgm:cxn modelId="{614C6CE5-E456-4336-948E-DAA8D4EE4CF5}" srcId="{DDCB96D8-E0C5-4EC4-8076-CAC8F6836467}" destId="{519C3C50-B9A9-4582-B860-96405A03FE0F}" srcOrd="0" destOrd="0" parTransId="{BC7E355F-236F-4708-B9CB-7E8AD39965D8}" sibTransId="{1E25AE8C-A0E8-4B17-91A5-28F191CC42F3}"/>
    <dgm:cxn modelId="{5FE688AA-8F49-40EC-B491-98AB11BDA5BB}" type="presOf" srcId="{9DD26AB3-9133-4B22-8A2A-26BCCD35483A}" destId="{6E2BA263-B098-4B05-98E9-A1880079D3CB}" srcOrd="0" destOrd="0" presId="urn:microsoft.com/office/officeart/2005/8/layout/chevron2"/>
    <dgm:cxn modelId="{6C248A7F-C5EF-4E18-8754-4938D0EAD244}" type="presOf" srcId="{3CB28C52-AF57-45C4-A322-1391D5782DE3}" destId="{9E6F85B9-37B6-42BE-91A0-B54143DC3C4C}" srcOrd="0" destOrd="0" presId="urn:microsoft.com/office/officeart/2005/8/layout/chevron2"/>
    <dgm:cxn modelId="{D2723BD8-5261-4C27-B328-2C160923B531}" srcId="{FE58F535-A821-4880-B28D-8EE615E6D57B}" destId="{3CA87CB4-272E-463C-BE32-EE8C326D0CEC}" srcOrd="0" destOrd="0" parTransId="{ADEF601D-D767-4DCD-B131-C3D7AAEA733E}" sibTransId="{F8E6E92C-F652-4AA2-B66B-357A9BA55B4C}"/>
    <dgm:cxn modelId="{528F1569-1F02-4B5C-9A7B-E45193070184}" srcId="{F9F6BB54-DA72-4498-BE36-A17508898299}" destId="{5D07F323-65BB-472A-B338-19C1E46D9FE5}" srcOrd="0" destOrd="0" parTransId="{D4346881-471D-438D-AC5B-62232B5EE7F3}" sibTransId="{9D71BE6F-7B9E-493C-9067-3579B6E99601}"/>
    <dgm:cxn modelId="{5A6EC461-ED09-4D8F-B50A-597C35910978}" srcId="{FE58F535-A821-4880-B28D-8EE615E6D57B}" destId="{F9F6BB54-DA72-4498-BE36-A17508898299}" srcOrd="7" destOrd="0" parTransId="{61CDBA2F-8A4C-415F-A688-AB0486828908}" sibTransId="{BA4E986B-A775-43AE-BCCC-7F40F76FA058}"/>
    <dgm:cxn modelId="{6A9E6B9B-921D-4309-B19C-2473D6F0C6F3}" srcId="{FE58F535-A821-4880-B28D-8EE615E6D57B}" destId="{3A9DC936-1560-4C81-B0C7-3A78231FC31A}" srcOrd="6" destOrd="0" parTransId="{42E6579E-08DF-4D61-B05C-C08EB1658BB6}" sibTransId="{F096F67E-F7AE-46A8-B386-525CCF8C4B6B}"/>
    <dgm:cxn modelId="{DA8514F5-74B1-4A54-8114-5A9CED7F38C1}" srcId="{3CB28C52-AF57-45C4-A322-1391D5782DE3}" destId="{BD8E96DA-FBFD-4967-A37A-BC899C57250A}" srcOrd="0" destOrd="0" parTransId="{B651835A-DA8E-45D3-810C-4CE94E624A98}" sibTransId="{14C2257E-FDD5-4D2B-95F2-0D14892610B7}"/>
    <dgm:cxn modelId="{BDB948AF-693D-4063-BF34-19E491536059}" srcId="{FE58F535-A821-4880-B28D-8EE615E6D57B}" destId="{3CB28C52-AF57-45C4-A322-1391D5782DE3}" srcOrd="4" destOrd="0" parTransId="{3C38156D-B5A7-4F37-A241-161FCD31420D}" sibTransId="{394E70F5-F55D-49C0-994A-97D64483BB2C}"/>
    <dgm:cxn modelId="{82513DC3-35D2-405A-B6DE-3EBA29C81E36}" srcId="{FE58F535-A821-4880-B28D-8EE615E6D57B}" destId="{F2865E9F-5AD6-44C1-BEF5-389F29385BE3}" srcOrd="5" destOrd="0" parTransId="{6A8BD431-D8A0-40D9-B120-EB549109937C}" sibTransId="{7657AA18-268F-40A3-AD74-2918F4C110BA}"/>
    <dgm:cxn modelId="{B1BF24D5-6D01-47D5-80CA-8867AF554F9E}" srcId="{3A9DC936-1560-4C81-B0C7-3A78231FC31A}" destId="{1C44B156-A7C3-420B-8C73-87B5C7A5D557}" srcOrd="0" destOrd="0" parTransId="{FF6F77B3-7589-404A-ADF3-16A14E785D36}" sibTransId="{817ED370-A4AB-406E-B693-120F90D6FBDC}"/>
    <dgm:cxn modelId="{C6ED10D8-352E-4D6E-B227-CFAB9F209176}" type="presOf" srcId="{1C44B156-A7C3-420B-8C73-87B5C7A5D557}" destId="{38A3F339-787F-4A82-BC9D-7D6CE10CBA76}" srcOrd="0" destOrd="0" presId="urn:microsoft.com/office/officeart/2005/8/layout/chevron2"/>
    <dgm:cxn modelId="{42626C4C-2967-4041-B81E-36FD8475A89F}" srcId="{FE58F535-A821-4880-B28D-8EE615E6D57B}" destId="{B307F0F3-3861-43CB-A479-8A93FC139A75}" srcOrd="1" destOrd="0" parTransId="{A47C8AD4-C712-419F-9AE6-CB1EA6F884FB}" sibTransId="{9A2B4D34-1566-4C34-A8BE-035FDEBD45AA}"/>
    <dgm:cxn modelId="{702316E7-89D2-488F-9E27-25B153E091C0}" type="presOf" srcId="{F9F6BB54-DA72-4498-BE36-A17508898299}" destId="{41F47662-89FD-4630-A410-929D4FBC9DF9}" srcOrd="0" destOrd="0" presId="urn:microsoft.com/office/officeart/2005/8/layout/chevron2"/>
    <dgm:cxn modelId="{6641D0FB-8071-4054-9D63-AA19DD7DA93C}" type="presOf" srcId="{354D47DC-4B06-441E-A70B-DDB1F87A9E75}" destId="{0307FDF3-36D6-43C9-8439-344905FDD0D8}" srcOrd="0" destOrd="0" presId="urn:microsoft.com/office/officeart/2005/8/layout/chevron2"/>
    <dgm:cxn modelId="{30791D32-BF5A-4FEE-8D3A-913A04329A74}" srcId="{FE58F535-A821-4880-B28D-8EE615E6D57B}" destId="{9DD26AB3-9133-4B22-8A2A-26BCCD35483A}" srcOrd="2" destOrd="0" parTransId="{54AB0372-DD4F-4533-BC3F-4BC3E7A53253}" sibTransId="{C67949FE-FF9C-43EF-8DB5-D35A5C8B1ED8}"/>
    <dgm:cxn modelId="{C857D642-0851-49AF-B313-28885CEF610B}" type="presOf" srcId="{BD8E96DA-FBFD-4967-A37A-BC899C57250A}" destId="{82622541-DE61-468B-BC4B-5A472DD1A139}" srcOrd="0" destOrd="0" presId="urn:microsoft.com/office/officeart/2005/8/layout/chevron2"/>
    <dgm:cxn modelId="{C39BCF1C-E8E0-439D-87C8-294E1B2EE068}" srcId="{B307F0F3-3861-43CB-A479-8A93FC139A75}" destId="{CFDBF837-36AB-4955-9C25-36F8F1A81FBB}" srcOrd="0" destOrd="0" parTransId="{E44BD3E0-9409-4C53-BCB2-4444CE52320E}" sibTransId="{328C5CBD-4C67-439E-9092-E7261910C19D}"/>
    <dgm:cxn modelId="{CE012920-8287-4037-8CA7-7B6BF6472727}" type="presOf" srcId="{F2865E9F-5AD6-44C1-BEF5-389F29385BE3}" destId="{DA3EE066-3B34-48AB-98BD-69811CE52289}" srcOrd="0" destOrd="0" presId="urn:microsoft.com/office/officeart/2005/8/layout/chevron2"/>
    <dgm:cxn modelId="{234985F2-EAA8-4EA4-B704-6BD8F4DCD982}" type="presOf" srcId="{4232D9D4-2131-4B6F-944D-21C14BF3B429}" destId="{D3411B76-C412-4056-BB94-6FFC99FB34B6}" srcOrd="0" destOrd="0" presId="urn:microsoft.com/office/officeart/2005/8/layout/chevron2"/>
    <dgm:cxn modelId="{69A47C84-704D-444F-A2C7-A755D2FD80B7}" type="presOf" srcId="{DDCB96D8-E0C5-4EC4-8076-CAC8F6836467}" destId="{78D6DEBC-33E6-4BF9-9A66-3758BA195D15}" srcOrd="0" destOrd="0" presId="urn:microsoft.com/office/officeart/2005/8/layout/chevron2"/>
    <dgm:cxn modelId="{9B2300FD-8953-4762-9AD2-FC52A3B74250}" type="presOf" srcId="{CFDBF837-36AB-4955-9C25-36F8F1A81FBB}" destId="{9F7867D5-48B1-49D4-B230-11D37AC3593D}" srcOrd="0" destOrd="0" presId="urn:microsoft.com/office/officeart/2005/8/layout/chevron2"/>
    <dgm:cxn modelId="{8F43429A-6D24-4185-BFBA-82D8070B5A91}" type="presOf" srcId="{3A9DC936-1560-4C81-B0C7-3A78231FC31A}" destId="{5C218A04-E775-4CF2-93C4-EBD364D969D3}" srcOrd="0" destOrd="0" presId="urn:microsoft.com/office/officeart/2005/8/layout/chevron2"/>
    <dgm:cxn modelId="{50A9B1E0-6287-44B5-AE5F-39A3406EF912}" type="presOf" srcId="{70E5460C-D483-458F-81E6-4D6CE2AEF078}" destId="{410A6087-EBAD-4EAD-99E8-11A6C8FEDBFB}" srcOrd="0" destOrd="0" presId="urn:microsoft.com/office/officeart/2005/8/layout/chevron2"/>
    <dgm:cxn modelId="{AC2BDD34-EBD9-45C0-BB5E-18A19835AA7D}" srcId="{3CA87CB4-272E-463C-BE32-EE8C326D0CEC}" destId="{4232D9D4-2131-4B6F-944D-21C14BF3B429}" srcOrd="0" destOrd="0" parTransId="{D303FD2E-ECE3-4928-AB1A-A6EF2E15A744}" sibTransId="{558F512B-15C0-456A-85E3-28F915CCED65}"/>
    <dgm:cxn modelId="{CBE4FCCB-428D-49AA-A0B4-9238B1902115}" srcId="{F2865E9F-5AD6-44C1-BEF5-389F29385BE3}" destId="{70E5460C-D483-458F-81E6-4D6CE2AEF078}" srcOrd="0" destOrd="0" parTransId="{61A220EF-4B8F-4B52-ACDA-16019F5BF4DE}" sibTransId="{E06E1931-095C-41EA-A088-A91DC98C30B1}"/>
    <dgm:cxn modelId="{11769583-3314-4663-8464-5DD8DCE1E6C1}" type="presOf" srcId="{FE58F535-A821-4880-B28D-8EE615E6D57B}" destId="{CEB061A5-C396-43BF-BCEE-96A5CC53C9CD}" srcOrd="0" destOrd="0" presId="urn:microsoft.com/office/officeart/2005/8/layout/chevron2"/>
    <dgm:cxn modelId="{40AE39C1-A9F5-40FA-8EB7-B36ACD209244}" type="presParOf" srcId="{CEB061A5-C396-43BF-BCEE-96A5CC53C9CD}" destId="{BA350EA8-FD83-4DA8-B94E-C5B0891E9E38}" srcOrd="0" destOrd="0" presId="urn:microsoft.com/office/officeart/2005/8/layout/chevron2"/>
    <dgm:cxn modelId="{7F5BBAD8-9C75-439F-9C45-00FAF1788D92}" type="presParOf" srcId="{BA350EA8-FD83-4DA8-B94E-C5B0891E9E38}" destId="{8DF0AA5D-F996-4453-81F8-2793F2CEAD0C}" srcOrd="0" destOrd="0" presId="urn:microsoft.com/office/officeart/2005/8/layout/chevron2"/>
    <dgm:cxn modelId="{99A2F485-F50F-4285-AEAE-0EFC2B2AD054}" type="presParOf" srcId="{BA350EA8-FD83-4DA8-B94E-C5B0891E9E38}" destId="{D3411B76-C412-4056-BB94-6FFC99FB34B6}" srcOrd="1" destOrd="0" presId="urn:microsoft.com/office/officeart/2005/8/layout/chevron2"/>
    <dgm:cxn modelId="{3FC5AA6C-A4B9-4C33-8D2D-5530F561ACFC}" type="presParOf" srcId="{CEB061A5-C396-43BF-BCEE-96A5CC53C9CD}" destId="{12EE8625-8AD5-453D-963D-EFBC199477FF}" srcOrd="1" destOrd="0" presId="urn:microsoft.com/office/officeart/2005/8/layout/chevron2"/>
    <dgm:cxn modelId="{E9F2E5FC-3DA5-4A3B-BF54-4ABFB6EF558B}" type="presParOf" srcId="{CEB061A5-C396-43BF-BCEE-96A5CC53C9CD}" destId="{4E000C4D-8D4A-42D6-A038-D14C8267FE8B}" srcOrd="2" destOrd="0" presId="urn:microsoft.com/office/officeart/2005/8/layout/chevron2"/>
    <dgm:cxn modelId="{7F438D2B-544A-4E43-AA5F-4FF41818750B}" type="presParOf" srcId="{4E000C4D-8D4A-42D6-A038-D14C8267FE8B}" destId="{76276A9A-FE6B-4576-A3BB-270C17858D33}" srcOrd="0" destOrd="0" presId="urn:microsoft.com/office/officeart/2005/8/layout/chevron2"/>
    <dgm:cxn modelId="{D906F904-2A2E-4092-BDDB-B63F4F223862}" type="presParOf" srcId="{4E000C4D-8D4A-42D6-A038-D14C8267FE8B}" destId="{9F7867D5-48B1-49D4-B230-11D37AC3593D}" srcOrd="1" destOrd="0" presId="urn:microsoft.com/office/officeart/2005/8/layout/chevron2"/>
    <dgm:cxn modelId="{A3553D4B-4A74-48E1-AC01-AB67C4B07B3C}" type="presParOf" srcId="{CEB061A5-C396-43BF-BCEE-96A5CC53C9CD}" destId="{8881EDB3-75EC-4D38-B505-C185D8FC5B7C}" srcOrd="3" destOrd="0" presId="urn:microsoft.com/office/officeart/2005/8/layout/chevron2"/>
    <dgm:cxn modelId="{1D7EB450-7983-4B5E-9EE8-176D49996D1F}" type="presParOf" srcId="{CEB061A5-C396-43BF-BCEE-96A5CC53C9CD}" destId="{037C254F-752E-4EB9-B2E3-89AD12DBCEF3}" srcOrd="4" destOrd="0" presId="urn:microsoft.com/office/officeart/2005/8/layout/chevron2"/>
    <dgm:cxn modelId="{59C51CCB-5855-4838-B8C5-63B49D3CA3D5}" type="presParOf" srcId="{037C254F-752E-4EB9-B2E3-89AD12DBCEF3}" destId="{6E2BA263-B098-4B05-98E9-A1880079D3CB}" srcOrd="0" destOrd="0" presId="urn:microsoft.com/office/officeart/2005/8/layout/chevron2"/>
    <dgm:cxn modelId="{A1D5E305-6AB7-436B-B61C-DD5A3881FCDA}" type="presParOf" srcId="{037C254F-752E-4EB9-B2E3-89AD12DBCEF3}" destId="{0307FDF3-36D6-43C9-8439-344905FDD0D8}" srcOrd="1" destOrd="0" presId="urn:microsoft.com/office/officeart/2005/8/layout/chevron2"/>
    <dgm:cxn modelId="{BFFC7F1C-73B9-4B4C-8E12-2DA2987A3674}" type="presParOf" srcId="{CEB061A5-C396-43BF-BCEE-96A5CC53C9CD}" destId="{4F32EC37-FD1B-44B1-B406-93216164DA23}" srcOrd="5" destOrd="0" presId="urn:microsoft.com/office/officeart/2005/8/layout/chevron2"/>
    <dgm:cxn modelId="{A3FE6047-3B91-4FA3-9CAA-D2D36C278B57}" type="presParOf" srcId="{CEB061A5-C396-43BF-BCEE-96A5CC53C9CD}" destId="{0C82EA37-BCE9-4C25-96DE-D0D6A6833E3A}" srcOrd="6" destOrd="0" presId="urn:microsoft.com/office/officeart/2005/8/layout/chevron2"/>
    <dgm:cxn modelId="{06EA6733-26CC-4623-896D-1E8BA6BB4B2A}" type="presParOf" srcId="{0C82EA37-BCE9-4C25-96DE-D0D6A6833E3A}" destId="{78D6DEBC-33E6-4BF9-9A66-3758BA195D15}" srcOrd="0" destOrd="0" presId="urn:microsoft.com/office/officeart/2005/8/layout/chevron2"/>
    <dgm:cxn modelId="{5D15635F-B66A-4526-91A5-73FEA28CA702}" type="presParOf" srcId="{0C82EA37-BCE9-4C25-96DE-D0D6A6833E3A}" destId="{BB647378-0F41-4F3B-A622-24755E3141E4}" srcOrd="1" destOrd="0" presId="urn:microsoft.com/office/officeart/2005/8/layout/chevron2"/>
    <dgm:cxn modelId="{6A941E80-047C-4128-8A78-164B0B9B459A}" type="presParOf" srcId="{CEB061A5-C396-43BF-BCEE-96A5CC53C9CD}" destId="{0B649745-0744-4F9A-879C-418C724C8929}" srcOrd="7" destOrd="0" presId="urn:microsoft.com/office/officeart/2005/8/layout/chevron2"/>
    <dgm:cxn modelId="{48ADF345-80E4-4E45-A261-2FFE719ED2DB}" type="presParOf" srcId="{CEB061A5-C396-43BF-BCEE-96A5CC53C9CD}" destId="{56F8B873-303F-412F-9071-DAEC9895634D}" srcOrd="8" destOrd="0" presId="urn:microsoft.com/office/officeart/2005/8/layout/chevron2"/>
    <dgm:cxn modelId="{6DE532BA-967F-4951-B160-4688F4A8A7A9}" type="presParOf" srcId="{56F8B873-303F-412F-9071-DAEC9895634D}" destId="{9E6F85B9-37B6-42BE-91A0-B54143DC3C4C}" srcOrd="0" destOrd="0" presId="urn:microsoft.com/office/officeart/2005/8/layout/chevron2"/>
    <dgm:cxn modelId="{78CB4AAF-A090-41FE-A84C-990A4F4A925B}" type="presParOf" srcId="{56F8B873-303F-412F-9071-DAEC9895634D}" destId="{82622541-DE61-468B-BC4B-5A472DD1A139}" srcOrd="1" destOrd="0" presId="urn:microsoft.com/office/officeart/2005/8/layout/chevron2"/>
    <dgm:cxn modelId="{19F8A799-FF43-44FF-84FB-2E59CEA7AA51}" type="presParOf" srcId="{CEB061A5-C396-43BF-BCEE-96A5CC53C9CD}" destId="{CA1D0BBE-1C2D-4B45-93BC-A99970840149}" srcOrd="9" destOrd="0" presId="urn:microsoft.com/office/officeart/2005/8/layout/chevron2"/>
    <dgm:cxn modelId="{581B1DC6-3493-4E9F-9EA5-63BA903CD582}" type="presParOf" srcId="{CEB061A5-C396-43BF-BCEE-96A5CC53C9CD}" destId="{4191FA12-5C68-4946-9F9E-8FFF818D6A90}" srcOrd="10" destOrd="0" presId="urn:microsoft.com/office/officeart/2005/8/layout/chevron2"/>
    <dgm:cxn modelId="{6B19C234-15AA-47E1-8ED4-F26CE86A2945}" type="presParOf" srcId="{4191FA12-5C68-4946-9F9E-8FFF818D6A90}" destId="{DA3EE066-3B34-48AB-98BD-69811CE52289}" srcOrd="0" destOrd="0" presId="urn:microsoft.com/office/officeart/2005/8/layout/chevron2"/>
    <dgm:cxn modelId="{0B7CD149-DEF2-4233-B7E8-BEED8350E4E6}" type="presParOf" srcId="{4191FA12-5C68-4946-9F9E-8FFF818D6A90}" destId="{410A6087-EBAD-4EAD-99E8-11A6C8FEDBFB}" srcOrd="1" destOrd="0" presId="urn:microsoft.com/office/officeart/2005/8/layout/chevron2"/>
    <dgm:cxn modelId="{9404A232-3DAC-4622-A8BF-7D46DAACDE37}" type="presParOf" srcId="{CEB061A5-C396-43BF-BCEE-96A5CC53C9CD}" destId="{B273A7D0-7F1C-4552-A2C7-25BBB0831FF5}" srcOrd="11" destOrd="0" presId="urn:microsoft.com/office/officeart/2005/8/layout/chevron2"/>
    <dgm:cxn modelId="{EF639B19-5000-4F75-B496-77C41C2DB4C8}" type="presParOf" srcId="{CEB061A5-C396-43BF-BCEE-96A5CC53C9CD}" destId="{F11EB3F6-43A0-4C98-910A-91F81126C568}" srcOrd="12" destOrd="0" presId="urn:microsoft.com/office/officeart/2005/8/layout/chevron2"/>
    <dgm:cxn modelId="{0AF595C2-3D47-4028-A01C-D871C7D93120}" type="presParOf" srcId="{F11EB3F6-43A0-4C98-910A-91F81126C568}" destId="{5C218A04-E775-4CF2-93C4-EBD364D969D3}" srcOrd="0" destOrd="0" presId="urn:microsoft.com/office/officeart/2005/8/layout/chevron2"/>
    <dgm:cxn modelId="{7FD0162D-E6A8-4822-8682-65159A0D905B}" type="presParOf" srcId="{F11EB3F6-43A0-4C98-910A-91F81126C568}" destId="{38A3F339-787F-4A82-BC9D-7D6CE10CBA76}" srcOrd="1" destOrd="0" presId="urn:microsoft.com/office/officeart/2005/8/layout/chevron2"/>
    <dgm:cxn modelId="{6A6F1985-A8A2-4398-97B9-CAFB9F419696}" type="presParOf" srcId="{CEB061A5-C396-43BF-BCEE-96A5CC53C9CD}" destId="{8829B617-9F34-4154-9733-8DBE1D1E6DA7}" srcOrd="13" destOrd="0" presId="urn:microsoft.com/office/officeart/2005/8/layout/chevron2"/>
    <dgm:cxn modelId="{E35F1958-FDF6-4A94-B2FC-A0707A8CBDB2}" type="presParOf" srcId="{CEB061A5-C396-43BF-BCEE-96A5CC53C9CD}" destId="{70DE04DB-6D4E-4176-8422-36CB5F5AAB73}" srcOrd="14" destOrd="0" presId="urn:microsoft.com/office/officeart/2005/8/layout/chevron2"/>
    <dgm:cxn modelId="{F4E941A6-AFB5-42E6-8B4F-F8987BDE2B59}" type="presParOf" srcId="{70DE04DB-6D4E-4176-8422-36CB5F5AAB73}" destId="{41F47662-89FD-4630-A410-929D4FBC9DF9}" srcOrd="0" destOrd="0" presId="urn:microsoft.com/office/officeart/2005/8/layout/chevron2"/>
    <dgm:cxn modelId="{09BBCFD1-D9D2-4F47-812B-73B7D2696FF9}" type="presParOf" srcId="{70DE04DB-6D4E-4176-8422-36CB5F5AAB73}" destId="{A7AD7E26-80BF-4DD7-BE08-F287D23573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0AA5D-F996-4453-81F8-2793F2CEAD0C}">
      <dsp:nvSpPr>
        <dsp:cNvPr id="0" name=""/>
        <dsp:cNvSpPr/>
      </dsp:nvSpPr>
      <dsp:spPr>
        <a:xfrm rot="5400000">
          <a:off x="-76772" y="82288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1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sp:txBody>
      <dsp:txXfrm rot="-5400000">
        <a:off x="1" y="184652"/>
        <a:ext cx="358271" cy="153545"/>
      </dsp:txXfrm>
    </dsp:sp>
    <dsp:sp modelId="{D3411B76-C412-4056-BB94-6FFC99FB34B6}">
      <dsp:nvSpPr>
        <dsp:cNvPr id="0" name=""/>
        <dsp:cNvSpPr/>
      </dsp:nvSpPr>
      <dsp:spPr>
        <a:xfrm rot="5400000">
          <a:off x="4125480" y="-3775308"/>
          <a:ext cx="341876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осуществляющие реализацию подакцизных и маркированных товаров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42774" y="24087"/>
        <a:ext cx="7890601" cy="308498"/>
      </dsp:txXfrm>
    </dsp:sp>
    <dsp:sp modelId="{76276A9A-FE6B-4576-A3BB-270C17858D33}">
      <dsp:nvSpPr>
        <dsp:cNvPr id="0" name=""/>
        <dsp:cNvSpPr/>
      </dsp:nvSpPr>
      <dsp:spPr>
        <a:xfrm rot="5400000">
          <a:off x="-76772" y="497345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2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sp:txBody>
      <dsp:txXfrm rot="-5400000">
        <a:off x="1" y="599709"/>
        <a:ext cx="358271" cy="153545"/>
      </dsp:txXfrm>
    </dsp:sp>
    <dsp:sp modelId="{9F7867D5-48B1-49D4-B230-11D37AC3593D}">
      <dsp:nvSpPr>
        <dsp:cNvPr id="0" name=""/>
        <dsp:cNvSpPr/>
      </dsp:nvSpPr>
      <dsp:spPr>
        <a:xfrm rot="5400000">
          <a:off x="4162789" y="-3408995"/>
          <a:ext cx="295883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осуществляющие перепродажу товаров, имущественных прав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7086" y="411152"/>
        <a:ext cx="7892846" cy="266995"/>
      </dsp:txXfrm>
    </dsp:sp>
    <dsp:sp modelId="{6E2BA263-B098-4B05-98E9-A1880079D3CB}">
      <dsp:nvSpPr>
        <dsp:cNvPr id="0" name=""/>
        <dsp:cNvSpPr/>
      </dsp:nvSpPr>
      <dsp:spPr>
        <a:xfrm rot="5400000">
          <a:off x="-76772" y="959500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3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sp:txBody>
      <dsp:txXfrm rot="-5400000">
        <a:off x="1" y="1061864"/>
        <a:ext cx="358271" cy="153545"/>
      </dsp:txXfrm>
    </dsp:sp>
    <dsp:sp modelId="{0307FDF3-36D6-43C9-8439-344905FDD0D8}">
      <dsp:nvSpPr>
        <dsp:cNvPr id="0" name=""/>
        <dsp:cNvSpPr/>
      </dsp:nvSpPr>
      <dsp:spPr>
        <a:xfrm rot="5400000">
          <a:off x="4167160" y="-2931387"/>
          <a:ext cx="289512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занимающиеся добычей и (или)реализацией полезных ископаемых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8272" y="891634"/>
        <a:ext cx="7893157" cy="261246"/>
      </dsp:txXfrm>
    </dsp:sp>
    <dsp:sp modelId="{78D6DEBC-33E6-4BF9-9A66-3758BA195D15}">
      <dsp:nvSpPr>
        <dsp:cNvPr id="0" name=""/>
        <dsp:cNvSpPr/>
      </dsp:nvSpPr>
      <dsp:spPr>
        <a:xfrm rot="5400000">
          <a:off x="-76772" y="1378032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4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sp:txBody>
      <dsp:txXfrm rot="-5400000">
        <a:off x="1" y="1480396"/>
        <a:ext cx="358271" cy="153545"/>
      </dsp:txXfrm>
    </dsp:sp>
    <dsp:sp modelId="{BB647378-0F41-4F3B-A622-24755E3141E4}">
      <dsp:nvSpPr>
        <dsp:cNvPr id="0" name=""/>
        <dsp:cNvSpPr/>
      </dsp:nvSpPr>
      <dsp:spPr>
        <a:xfrm rot="5400000">
          <a:off x="4185779" y="-2517940"/>
          <a:ext cx="252275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имеющие наемных работников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8272" y="1321882"/>
        <a:ext cx="7894975" cy="227645"/>
      </dsp:txXfrm>
    </dsp:sp>
    <dsp:sp modelId="{9E6F85B9-37B6-42BE-91A0-B54143DC3C4C}">
      <dsp:nvSpPr>
        <dsp:cNvPr id="0" name=""/>
        <dsp:cNvSpPr/>
      </dsp:nvSpPr>
      <dsp:spPr>
        <a:xfrm rot="5400000">
          <a:off x="-76772" y="1884645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itchFamily="34" charset="0"/>
            </a:rPr>
            <a:t>5</a:t>
          </a:r>
          <a:endParaRPr lang="ru-RU" sz="2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  <a:cs typeface="Calibri" pitchFamily="34" charset="0"/>
          </a:endParaRPr>
        </a:p>
      </dsp:txBody>
      <dsp:txXfrm rot="-5400000">
        <a:off x="1" y="1987009"/>
        <a:ext cx="358271" cy="153545"/>
      </dsp:txXfrm>
    </dsp:sp>
    <dsp:sp modelId="{82622541-DE61-468B-BC4B-5A472DD1A139}">
      <dsp:nvSpPr>
        <dsp:cNvPr id="0" name=""/>
        <dsp:cNvSpPr/>
      </dsp:nvSpPr>
      <dsp:spPr>
        <a:xfrm rot="5400000">
          <a:off x="4094859" y="-2013508"/>
          <a:ext cx="434115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Times New Roman" pitchFamily="18" charset="0"/>
            </a:rPr>
            <a:t>ведущие деятельность на основе договоров поручения, договоров комиссии либо агентских договоров</a:t>
          </a:r>
          <a:endParaRPr lang="ru-RU" sz="1600" b="1" kern="1200" dirty="0">
            <a:solidFill>
              <a:schemeClr val="accent1">
                <a:lumMod val="50000"/>
              </a:schemeClr>
            </a:solidFill>
            <a:effectLst/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8272" y="1744271"/>
        <a:ext cx="7886098" cy="391731"/>
      </dsp:txXfrm>
    </dsp:sp>
    <dsp:sp modelId="{DA3EE066-3B34-48AB-98BD-69811CE52289}">
      <dsp:nvSpPr>
        <dsp:cNvPr id="0" name=""/>
        <dsp:cNvSpPr/>
      </dsp:nvSpPr>
      <dsp:spPr>
        <a:xfrm rot="5400000">
          <a:off x="-76772" y="2332052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6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-5400000">
        <a:off x="1" y="2434416"/>
        <a:ext cx="358271" cy="153545"/>
      </dsp:txXfrm>
    </dsp:sp>
    <dsp:sp modelId="{410A6087-EBAD-4EAD-99E8-11A6C8FEDBFB}">
      <dsp:nvSpPr>
        <dsp:cNvPr id="0" name=""/>
        <dsp:cNvSpPr/>
      </dsp:nvSpPr>
      <dsp:spPr>
        <a:xfrm rot="5400000">
          <a:off x="4105651" y="-1552108"/>
          <a:ext cx="412531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оказывающие услуги по доставке товаров с приемом (передачей) платежей в интересах третьих лиц (за исключением ККТ)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8272" y="2215409"/>
        <a:ext cx="7887152" cy="372255"/>
      </dsp:txXfrm>
    </dsp:sp>
    <dsp:sp modelId="{5C218A04-E775-4CF2-93C4-EBD364D969D3}">
      <dsp:nvSpPr>
        <dsp:cNvPr id="0" name=""/>
        <dsp:cNvSpPr/>
      </dsp:nvSpPr>
      <dsp:spPr>
        <a:xfrm rot="5400000">
          <a:off x="-76772" y="2798997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7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-5400000">
        <a:off x="1" y="2901361"/>
        <a:ext cx="358271" cy="153545"/>
      </dsp:txXfrm>
    </dsp:sp>
    <dsp:sp modelId="{38A3F339-787F-4A82-BC9D-7D6CE10CBA76}">
      <dsp:nvSpPr>
        <dsp:cNvPr id="0" name=""/>
        <dsp:cNvSpPr/>
      </dsp:nvSpPr>
      <dsp:spPr>
        <a:xfrm rot="5400000">
          <a:off x="4168365" y="-1080342"/>
          <a:ext cx="287103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применяющие иные специальные налоговые режимы</a:t>
          </a:r>
          <a:endParaRPr lang="ru-RU" sz="1600" b="1" kern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8272" y="2743766"/>
        <a:ext cx="7893275" cy="259073"/>
      </dsp:txXfrm>
    </dsp:sp>
    <dsp:sp modelId="{41F47662-89FD-4630-A410-929D4FBC9DF9}">
      <dsp:nvSpPr>
        <dsp:cNvPr id="0" name=""/>
        <dsp:cNvSpPr/>
      </dsp:nvSpPr>
      <dsp:spPr>
        <a:xfrm rot="5400000">
          <a:off x="-76772" y="3236211"/>
          <a:ext cx="511816" cy="358271"/>
        </a:xfrm>
        <a:prstGeom prst="chevron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8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sp:txBody>
      <dsp:txXfrm rot="-5400000">
        <a:off x="1" y="3338575"/>
        <a:ext cx="358271" cy="153545"/>
      </dsp:txXfrm>
    </dsp:sp>
    <dsp:sp modelId="{A7AD7E26-80BF-4DD7-BE08-F287D2357302}">
      <dsp:nvSpPr>
        <dsp:cNvPr id="0" name=""/>
        <dsp:cNvSpPr/>
      </dsp:nvSpPr>
      <dsp:spPr>
        <a:xfrm rot="5400000">
          <a:off x="4147938" y="-640204"/>
          <a:ext cx="327956" cy="79072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Times New Roman" pitchFamily="18" charset="0"/>
            </a:rPr>
            <a:t>если доходы превысили в текущем календарном году 2,4 миллиона рублей</a:t>
          </a:r>
          <a:endParaRPr lang="ru-RU" sz="1600" b="1" kern="12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  <a:cs typeface="Times New Roman" pitchFamily="18" charset="0"/>
          </a:endParaRPr>
        </a:p>
      </dsp:txBody>
      <dsp:txXfrm rot="-5400000">
        <a:off x="358272" y="3165471"/>
        <a:ext cx="7891281" cy="29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50475" cy="498771"/>
          </a:xfrm>
          <a:prstGeom prst="rect">
            <a:avLst/>
          </a:prstGeom>
        </p:spPr>
        <p:txBody>
          <a:bodyPr vert="horz" lIns="92295" tIns="46150" rIns="92295" bIns="461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5"/>
            <a:ext cx="2950475" cy="498771"/>
          </a:xfrm>
          <a:prstGeom prst="rect">
            <a:avLst/>
          </a:prstGeom>
        </p:spPr>
        <p:txBody>
          <a:bodyPr vert="horz" lIns="92295" tIns="46150" rIns="92295" bIns="46150" rtlCol="0"/>
          <a:lstStyle>
            <a:lvl1pPr algn="r">
              <a:defRPr sz="1200"/>
            </a:lvl1pPr>
          </a:lstStyle>
          <a:p>
            <a:fld id="{4EF014B8-E910-4D24-AFE3-04D3F0C347A4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5" tIns="46150" rIns="92295" bIns="461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39"/>
          </a:xfrm>
          <a:prstGeom prst="rect">
            <a:avLst/>
          </a:prstGeom>
        </p:spPr>
        <p:txBody>
          <a:bodyPr vert="horz" lIns="92295" tIns="46150" rIns="92295" bIns="461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2156"/>
            <a:ext cx="2950475" cy="498770"/>
          </a:xfrm>
          <a:prstGeom prst="rect">
            <a:avLst/>
          </a:prstGeom>
        </p:spPr>
        <p:txBody>
          <a:bodyPr vert="horz" lIns="92295" tIns="46150" rIns="92295" bIns="461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5" cy="498770"/>
          </a:xfrm>
          <a:prstGeom prst="rect">
            <a:avLst/>
          </a:prstGeom>
        </p:spPr>
        <p:txBody>
          <a:bodyPr vert="horz" lIns="92295" tIns="46150" rIns="92295" bIns="46150" rtlCol="0" anchor="b"/>
          <a:lstStyle>
            <a:lvl1pPr algn="r">
              <a:defRPr sz="1200"/>
            </a:lvl1pPr>
          </a:lstStyle>
          <a:p>
            <a:fld id="{3D0FA186-E46C-462A-BFAC-8019311ECF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9300"/>
            <a:ext cx="6630988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2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3265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838" indent="-286406" defTabSz="103265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50399" indent="-227534" defTabSz="103265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11832" indent="-227534" defTabSz="103265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3263" indent="-227534" defTabSz="1032655">
              <a:spcBef>
                <a:spcPct val="3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31513" indent="-227534" defTabSz="103265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9763" indent="-227534" defTabSz="103265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8014" indent="-227534" defTabSz="103265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06262" indent="-227534" defTabSz="1032655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B5F52E-7ECA-4248-BA9A-9223E9A7A836}" type="slidenum">
              <a:rPr lang="ru-RU" altLang="ru-RU" sz="120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6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197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6125"/>
            <a:ext cx="6624638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9225" indent="-288166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52655" indent="-23053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13719" indent="-23053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74779" indent="-230531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35841" indent="-230531" defTabSz="10501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96903" indent="-230531" defTabSz="10501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57966" indent="-230531" defTabSz="10501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919029" indent="-230531" defTabSz="105019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1050198" eaLnBrk="1" fontAlgn="base" hangingPunct="1">
              <a:spcBef>
                <a:spcPct val="0"/>
              </a:spcBef>
              <a:spcAft>
                <a:spcPct val="0"/>
              </a:spcAft>
            </a:pPr>
            <a:fld id="{6D8468D7-8F8A-451D-AD5C-6143CF953C14}" type="slidenum">
              <a:rPr lang="ru-RU" sz="1200">
                <a:solidFill>
                  <a:srgbClr val="000000"/>
                </a:solidFill>
                <a:latin typeface="Calibri" pitchFamily="34" charset="0"/>
              </a:rPr>
              <a:pPr defTabSz="1050198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7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" y="1081"/>
            <a:ext cx="9142642" cy="514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9"/>
          <p:cNvSpPr txBox="1"/>
          <p:nvPr userDrawn="1"/>
        </p:nvSpPr>
        <p:spPr>
          <a:xfrm>
            <a:off x="5926767" y="3845478"/>
            <a:ext cx="923088" cy="282930"/>
          </a:xfrm>
          <a:prstGeom prst="rect">
            <a:avLst/>
          </a:prstGeom>
          <a:noFill/>
        </p:spPr>
        <p:txBody>
          <a:bodyPr lIns="88597" tIns="44304" rIns="88597" bIns="44304"/>
          <a:lstStyle/>
          <a:p>
            <a:pPr defTabSz="1010583">
              <a:defRPr/>
            </a:pPr>
            <a:endParaRPr lang="ru-RU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19" y="1205169"/>
            <a:ext cx="7320689" cy="3621941"/>
          </a:xfrm>
        </p:spPr>
        <p:txBody>
          <a:bodyPr/>
          <a:lstStyle>
            <a:lvl1pPr marL="352229" indent="0">
              <a:buFontTx/>
              <a:buNone/>
              <a:defRPr b="1">
                <a:latin typeface="+mj-lt"/>
              </a:defRPr>
            </a:lvl1pPr>
            <a:lvl2pPr marL="349149" indent="3117">
              <a:defRPr>
                <a:latin typeface="+mj-lt"/>
              </a:defRPr>
            </a:lvl2pPr>
            <a:lvl3pPr marL="609080" indent="-252250">
              <a:tabLst/>
              <a:defRPr>
                <a:latin typeface="+mj-lt"/>
              </a:defRPr>
            </a:lvl3pPr>
            <a:lvl4pPr marL="0" indent="349149">
              <a:lnSpc>
                <a:spcPts val="1767"/>
              </a:lnSpc>
              <a:spcBef>
                <a:spcPts val="393"/>
              </a:spcBef>
              <a:defRPr>
                <a:latin typeface="+mj-lt"/>
              </a:defRPr>
            </a:lvl4pPr>
            <a:lvl5pPr>
              <a:lnSpc>
                <a:spcPts val="1767"/>
              </a:lnSpc>
              <a:spcBef>
                <a:spcPts val="39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30"/>
            <a:ext cx="7337192" cy="829352"/>
          </a:xfrm>
        </p:spPr>
        <p:txBody>
          <a:bodyPr/>
          <a:lstStyle>
            <a:lvl1pPr marL="0" marR="0" indent="0" defTabSz="10105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300"/>
            </a:lvl1pPr>
          </a:lstStyle>
          <a:p>
            <a:pPr lvl="0"/>
            <a:r>
              <a:rPr lang="ru-RU" noProof="0" dirty="0" smtClean="0"/>
              <a:t>Click to edit Master title style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1010227">
              <a:defRPr/>
            </a:lvl1pPr>
          </a:lstStyle>
          <a:p>
            <a:pPr>
              <a:defRPr/>
            </a:pPr>
            <a:fld id="{69244FBF-DC20-489D-9C3E-9FFF2B6F7C88}" type="slidenum">
              <a:rPr lang="ru-RU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589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4" indent="0" algn="ctr">
              <a:buNone/>
              <a:defRPr sz="1500"/>
            </a:lvl2pPr>
            <a:lvl3pPr marL="685747" indent="0" algn="ctr">
              <a:buNone/>
              <a:defRPr sz="1400"/>
            </a:lvl3pPr>
            <a:lvl4pPr marL="1028621" indent="0" algn="ctr">
              <a:buNone/>
              <a:defRPr sz="1200"/>
            </a:lvl4pPr>
            <a:lvl5pPr marL="1371494" indent="0" algn="ctr">
              <a:buNone/>
              <a:defRPr sz="1200"/>
            </a:lvl5pPr>
            <a:lvl6pPr marL="1714368" indent="0" algn="ctr">
              <a:buNone/>
              <a:defRPr sz="1200"/>
            </a:lvl6pPr>
            <a:lvl7pPr marL="2057241" indent="0" algn="ctr">
              <a:buNone/>
              <a:defRPr sz="1200"/>
            </a:lvl7pPr>
            <a:lvl8pPr marL="2400115" indent="0" algn="ctr">
              <a:buNone/>
              <a:defRPr sz="1200"/>
            </a:lvl8pPr>
            <a:lvl9pPr marL="2742989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879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179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5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8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47" indent="0">
              <a:buNone/>
              <a:defRPr sz="1400" b="1"/>
            </a:lvl3pPr>
            <a:lvl4pPr marL="1028621" indent="0">
              <a:buNone/>
              <a:defRPr sz="1200" b="1"/>
            </a:lvl4pPr>
            <a:lvl5pPr marL="1371494" indent="0">
              <a:buNone/>
              <a:defRPr sz="1200" b="1"/>
            </a:lvl5pPr>
            <a:lvl6pPr marL="1714368" indent="0">
              <a:buNone/>
              <a:defRPr sz="1200" b="1"/>
            </a:lvl6pPr>
            <a:lvl7pPr marL="2057241" indent="0">
              <a:buNone/>
              <a:defRPr sz="1200" b="1"/>
            </a:lvl7pPr>
            <a:lvl8pPr marL="2400115" indent="0">
              <a:buNone/>
              <a:defRPr sz="1200" b="1"/>
            </a:lvl8pPr>
            <a:lvl9pPr marL="274298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4" indent="0">
              <a:buNone/>
              <a:defRPr sz="1500" b="1"/>
            </a:lvl2pPr>
            <a:lvl3pPr marL="685747" indent="0">
              <a:buNone/>
              <a:defRPr sz="1400" b="1"/>
            </a:lvl3pPr>
            <a:lvl4pPr marL="1028621" indent="0">
              <a:buNone/>
              <a:defRPr sz="1200" b="1"/>
            </a:lvl4pPr>
            <a:lvl5pPr marL="1371494" indent="0">
              <a:buNone/>
              <a:defRPr sz="1200" b="1"/>
            </a:lvl5pPr>
            <a:lvl6pPr marL="1714368" indent="0">
              <a:buNone/>
              <a:defRPr sz="1200" b="1"/>
            </a:lvl6pPr>
            <a:lvl7pPr marL="2057241" indent="0">
              <a:buNone/>
              <a:defRPr sz="1200" b="1"/>
            </a:lvl7pPr>
            <a:lvl8pPr marL="2400115" indent="0">
              <a:buNone/>
              <a:defRPr sz="1200" b="1"/>
            </a:lvl8pPr>
            <a:lvl9pPr marL="274298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65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1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7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0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4" indent="0">
              <a:buNone/>
              <a:defRPr sz="1100"/>
            </a:lvl2pPr>
            <a:lvl3pPr marL="685747" indent="0">
              <a:buNone/>
              <a:defRPr sz="900"/>
            </a:lvl3pPr>
            <a:lvl4pPr marL="1028621" indent="0">
              <a:buNone/>
              <a:defRPr sz="800"/>
            </a:lvl4pPr>
            <a:lvl5pPr marL="1371494" indent="0">
              <a:buNone/>
              <a:defRPr sz="800"/>
            </a:lvl5pPr>
            <a:lvl6pPr marL="1714368" indent="0">
              <a:buNone/>
              <a:defRPr sz="800"/>
            </a:lvl6pPr>
            <a:lvl7pPr marL="2057241" indent="0">
              <a:buNone/>
              <a:defRPr sz="800"/>
            </a:lvl7pPr>
            <a:lvl8pPr marL="2400115" indent="0">
              <a:buNone/>
              <a:defRPr sz="800"/>
            </a:lvl8pPr>
            <a:lvl9pPr marL="27429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58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7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74" indent="0">
              <a:buNone/>
              <a:defRPr sz="2100"/>
            </a:lvl2pPr>
            <a:lvl3pPr marL="685747" indent="0">
              <a:buNone/>
              <a:defRPr sz="1800"/>
            </a:lvl3pPr>
            <a:lvl4pPr marL="1028621" indent="0">
              <a:buNone/>
              <a:defRPr sz="1500"/>
            </a:lvl4pPr>
            <a:lvl5pPr marL="1371494" indent="0">
              <a:buNone/>
              <a:defRPr sz="1500"/>
            </a:lvl5pPr>
            <a:lvl6pPr marL="1714368" indent="0">
              <a:buNone/>
              <a:defRPr sz="1500"/>
            </a:lvl6pPr>
            <a:lvl7pPr marL="2057241" indent="0">
              <a:buNone/>
              <a:defRPr sz="1500"/>
            </a:lvl7pPr>
            <a:lvl8pPr marL="2400115" indent="0">
              <a:buNone/>
              <a:defRPr sz="1500"/>
            </a:lvl8pPr>
            <a:lvl9pPr marL="2742989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7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4" indent="0">
              <a:buNone/>
              <a:defRPr sz="1100"/>
            </a:lvl2pPr>
            <a:lvl3pPr marL="685747" indent="0">
              <a:buNone/>
              <a:defRPr sz="900"/>
            </a:lvl3pPr>
            <a:lvl4pPr marL="1028621" indent="0">
              <a:buNone/>
              <a:defRPr sz="800"/>
            </a:lvl4pPr>
            <a:lvl5pPr marL="1371494" indent="0">
              <a:buNone/>
              <a:defRPr sz="800"/>
            </a:lvl5pPr>
            <a:lvl6pPr marL="1714368" indent="0">
              <a:buNone/>
              <a:defRPr sz="800"/>
            </a:lvl6pPr>
            <a:lvl7pPr marL="2057241" indent="0">
              <a:buNone/>
              <a:defRPr sz="800"/>
            </a:lvl7pPr>
            <a:lvl8pPr marL="2400115" indent="0">
              <a:buNone/>
              <a:defRPr sz="800"/>
            </a:lvl8pPr>
            <a:lvl9pPr marL="274298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96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22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5"/>
            <a:ext cx="1971675" cy="43588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FD380-C941-480E-9AB9-FE70DDF806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49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99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935" tIns="30968" rIns="61935" bIns="3096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defTabSz="10414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082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654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26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79850" indent="-22225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40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1" y="1205173"/>
            <a:ext cx="7320689" cy="3621939"/>
          </a:xfrm>
        </p:spPr>
        <p:txBody>
          <a:bodyPr/>
          <a:lstStyle>
            <a:lvl1pPr marL="246221" indent="0">
              <a:buFontTx/>
              <a:buNone/>
              <a:defRPr b="1">
                <a:latin typeface="+mj-lt"/>
              </a:defRPr>
            </a:lvl1pPr>
            <a:lvl2pPr marL="244070" indent="2159">
              <a:defRPr>
                <a:latin typeface="+mj-lt"/>
              </a:defRPr>
            </a:lvl2pPr>
            <a:lvl3pPr marL="425782" indent="-176334">
              <a:tabLst/>
              <a:defRPr>
                <a:latin typeface="+mj-lt"/>
              </a:defRPr>
            </a:lvl3pPr>
            <a:lvl4pPr marL="0" indent="244070">
              <a:lnSpc>
                <a:spcPts val="1224"/>
              </a:lnSpc>
              <a:spcBef>
                <a:spcPts val="272"/>
              </a:spcBef>
              <a:defRPr>
                <a:latin typeface="+mj-lt"/>
              </a:defRPr>
            </a:lvl4pPr>
            <a:lvl5pPr>
              <a:lnSpc>
                <a:spcPts val="1224"/>
              </a:lnSpc>
              <a:spcBef>
                <a:spcPts val="27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21"/>
            <a:ext cx="7337192" cy="829352"/>
          </a:xfrm>
        </p:spPr>
        <p:txBody>
          <a:bodyPr/>
          <a:lstStyle>
            <a:lvl1pPr marL="0" marR="0" indent="0" defTabSz="7064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700"/>
            </a:lvl1pPr>
          </a:lstStyle>
          <a:p>
            <a:pPr lvl="0"/>
            <a:r>
              <a:rPr lang="en-US" noProof="0" dirty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50882-61F9-42BD-B096-ACA4CE250D1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14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2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99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47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08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07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87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039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401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93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90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07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7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8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9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46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8B58-0240-412E-8F1A-E0B715D73500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66B1-805C-4F0F-8CD9-0EBD8597E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09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5773" tIns="32886" rIns="65773" bIns="3288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5773" tIns="32886" rIns="65773" bIns="3288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5773" tIns="32886" rIns="65773" bIns="3288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239"/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718239"/>
              <a:t>3/26/2024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5773" tIns="32886" rIns="65773" bIns="3288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23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5773" tIns="32886" rIns="65773" bIns="3288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8239">
              <a:defRPr/>
            </a:pPr>
            <a:fld id="{500C75FB-29DB-479D-90FD-07DD74D674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18239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5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6857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6857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0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4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58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1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5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78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1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25" indent="-171437" algn="l" defTabSz="6857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4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7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1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4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68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1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15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89" algn="l" defTabSz="6857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98B58-0240-412E-8F1A-E0B715D73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26.03.2024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66B1-805C-4F0F-8CD9-0EBD8597ED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2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0"/>
            <a:ext cx="9140469" cy="5143500"/>
          </a:xfrm>
          <a:prstGeom prst="rect">
            <a:avLst/>
          </a:prstGeom>
          <a:solidFill>
            <a:schemeClr val="bg1">
              <a:lumMod val="7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482" tIns="42248" rIns="84482" bIns="42248" anchor="ctr"/>
          <a:lstStyle/>
          <a:p>
            <a:pPr algn="ctr" defTabSz="844393">
              <a:defRPr/>
            </a:pP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2416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542" y="3711570"/>
            <a:ext cx="363927" cy="143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9" name="TextBox 42"/>
          <p:cNvSpPr txBox="1">
            <a:spLocks noChangeArrowheads="1"/>
          </p:cNvSpPr>
          <p:nvPr/>
        </p:nvSpPr>
        <p:spPr bwMode="auto">
          <a:xfrm>
            <a:off x="13321" y="4543357"/>
            <a:ext cx="9140468" cy="4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482" tIns="42248" rIns="84482" bIns="42248">
            <a:spAutoFit/>
          </a:bodyPr>
          <a:lstStyle>
            <a:lvl1pPr defTabSz="1247775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247775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247775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247775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247775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Симферополь, </a:t>
            </a:r>
            <a:r>
              <a:rPr lang="ru-RU" altLang="ru-RU" sz="2200" b="1" dirty="0" smtClean="0">
                <a:solidFill>
                  <a:srgbClr val="7F7F7F"/>
                </a:solidFill>
                <a:latin typeface="Arial Narrow" panose="020B0606020202030204" pitchFamily="34" charset="0"/>
              </a:rPr>
              <a:t>2024</a:t>
            </a:r>
          </a:p>
        </p:txBody>
      </p:sp>
      <p:sp>
        <p:nvSpPr>
          <p:cNvPr id="241670" name="TextBox 4"/>
          <p:cNvSpPr txBox="1">
            <a:spLocks noChangeArrowheads="1"/>
          </p:cNvSpPr>
          <p:nvPr/>
        </p:nvSpPr>
        <p:spPr bwMode="auto">
          <a:xfrm>
            <a:off x="179512" y="3189205"/>
            <a:ext cx="5976664" cy="118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015" tIns="37013" rIns="74015" bIns="3701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104E72"/>
                </a:solidFill>
              </a:rPr>
              <a:t>Кириленко Антон Сергеевич</a:t>
            </a:r>
            <a:endParaRPr lang="ru-RU" altLang="ru-RU" sz="1800" b="1" dirty="0">
              <a:solidFill>
                <a:srgbClr val="104E7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err="1" smtClean="0">
                <a:solidFill>
                  <a:srgbClr val="104E72"/>
                </a:solidFill>
              </a:rPr>
              <a:t>И.о</a:t>
            </a:r>
            <a:r>
              <a:rPr lang="ru-RU" altLang="ru-RU" sz="1800" dirty="0" smtClean="0">
                <a:solidFill>
                  <a:srgbClr val="104E72"/>
                </a:solidFill>
              </a:rPr>
              <a:t>. начальника отдела налогообложения доходов физических лиц и администрирования страховых взносов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err="1" smtClean="0">
                <a:solidFill>
                  <a:srgbClr val="104E72"/>
                </a:solidFill>
              </a:rPr>
              <a:t>УФНС</a:t>
            </a:r>
            <a:r>
              <a:rPr lang="ru-RU" altLang="ru-RU" sz="1800" dirty="0" smtClean="0">
                <a:solidFill>
                  <a:srgbClr val="104E72"/>
                </a:solidFill>
              </a:rPr>
              <a:t> России по Республике Крым</a:t>
            </a:r>
          </a:p>
        </p:txBody>
      </p:sp>
      <p:sp>
        <p:nvSpPr>
          <p:cNvPr id="241671" name="TextBox 42"/>
          <p:cNvSpPr txBox="1">
            <a:spLocks noChangeArrowheads="1"/>
          </p:cNvSpPr>
          <p:nvPr/>
        </p:nvSpPr>
        <p:spPr bwMode="auto">
          <a:xfrm>
            <a:off x="152078" y="1526925"/>
            <a:ext cx="9140468" cy="155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015" tIns="37013" rIns="74015" bIns="3701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chemeClr val="accent2"/>
                </a:solidFill>
                <a:cs typeface="Aharoni" panose="02010803020104030203" pitchFamily="2" charset="-79"/>
              </a:rPr>
              <a:t>НДФЛ: </a:t>
            </a:r>
            <a:r>
              <a:rPr lang="ru-RU" altLang="ru-RU" sz="3200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>ДЕКЛАРИРУЕМ ДОХОДЫ И ВЫЧЕТЫ.</a:t>
            </a:r>
          </a:p>
          <a:p>
            <a:pPr algn="ctr">
              <a:spcBef>
                <a:spcPct val="0"/>
              </a:spcBef>
            </a:pPr>
            <a:endParaRPr lang="ru-RU" altLang="ru-RU" sz="3200" b="1" dirty="0" smtClean="0">
              <a:solidFill>
                <a:srgbClr val="104E72"/>
              </a:solidFill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chemeClr val="accent2"/>
                </a:solidFill>
                <a:cs typeface="Aharoni" panose="02010803020104030203" pitchFamily="2" charset="-79"/>
              </a:rPr>
              <a:t>НАЛОГ</a:t>
            </a:r>
            <a:r>
              <a:rPr lang="ru-RU" altLang="ru-RU" sz="3200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> НА ПРОФЕССИОНАЛЬНЫЙ ДОХОД</a:t>
            </a:r>
          </a:p>
        </p:txBody>
      </p:sp>
      <p:pic>
        <p:nvPicPr>
          <p:cNvPr id="9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8" y="339502"/>
            <a:ext cx="1077741" cy="116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67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611561" y="122602"/>
            <a:ext cx="8280918" cy="64807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152" tIns="45576" rIns="91152" bIns="45576" rtlCol="0" anchor="ctr">
            <a:noAutofit/>
          </a:bodyPr>
          <a:lstStyle>
            <a:lvl1pPr marL="0" marR="0" indent="0" algn="l" defTabSz="1013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3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1500"/>
            <a:r>
              <a:rPr lang="ru-RU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Основные преимущества специального налогового режима «Налог на профессиональный доход»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965992"/>
            <a:ext cx="8712966" cy="396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2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7474"/>
            <a:ext cx="8208914" cy="378042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200" tIns="45600" rIns="91200" bIns="4560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Мобильное приложение «Мой налог»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</a:t>
            </a:fld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379" y="691724"/>
            <a:ext cx="2584078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3833106" y="681549"/>
            <a:ext cx="4987368" cy="25156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418" y="3061580"/>
            <a:ext cx="4320480" cy="182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12</a:t>
            </a:fld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" y="612432"/>
            <a:ext cx="7512093" cy="378164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23725"/>
            <a:ext cx="8928992" cy="756084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200" tIns="45600" rIns="91200" bIns="45600" rtl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Мобильное приложение </a:t>
            </a:r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Мой налог»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5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НДФЛ_СВ\Рабочая\СЕМИНАР\2024\28.03.2024 КРИППО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1"/>
            <a:ext cx="9036496" cy="509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727109" y="4678018"/>
            <a:ext cx="2133600" cy="273844"/>
          </a:xfrm>
        </p:spPr>
        <p:txBody>
          <a:bodyPr/>
          <a:lstStyle/>
          <a:p>
            <a:pPr>
              <a:defRPr/>
            </a:pPr>
            <a:fld id="{69244FBF-DC20-489D-9C3E-9FFF2B6F7C88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7753"/>
            <a:ext cx="34628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npd.nalog.ru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30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851670"/>
            <a:ext cx="9144000" cy="911701"/>
          </a:xfrm>
          <a:prstGeom prst="rect">
            <a:avLst/>
          </a:prstGeom>
          <a:noFill/>
        </p:spPr>
        <p:txBody>
          <a:bodyPr wrap="square" lIns="79923" tIns="39962" rIns="79923" bIns="39962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5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96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74" y="487168"/>
            <a:ext cx="9144000" cy="4283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i="1" cap="all" dirty="0" smtClean="0">
                <a:solidFill>
                  <a:srgbClr val="FF0000"/>
                </a:solidFill>
              </a:rPr>
              <a:t>Обязаны подать декларацию 3-ндфл, лица получившие доход:</a:t>
            </a:r>
            <a:r>
              <a:rPr lang="ru-RU" sz="2800" b="1" i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323528" y="135420"/>
            <a:ext cx="3456384" cy="3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015" tIns="37013" rIns="74015" bIns="3701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НДФЛ:</a:t>
            </a:r>
            <a:r>
              <a:rPr lang="ru-RU" altLang="ru-RU" sz="1800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> ДЕКЛАРИРУЕМ ДОХОДЫ.</a:t>
            </a:r>
            <a:endParaRPr lang="ru-RU" altLang="ru-RU" sz="1800" b="1" dirty="0">
              <a:solidFill>
                <a:srgbClr val="104E72"/>
              </a:solidFill>
              <a:cs typeface="Aharoni" panose="02010803020104030203" pitchFamily="2" charset="-79"/>
            </a:endParaRPr>
          </a:p>
        </p:txBody>
      </p:sp>
      <p:pic>
        <p:nvPicPr>
          <p:cNvPr id="1026" name="Picture 2" descr="i3FU3MAO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t="17593" r="59570" b="29318"/>
          <a:stretch>
            <a:fillRect/>
          </a:stretch>
        </p:blipFill>
        <p:spPr bwMode="auto">
          <a:xfrm>
            <a:off x="143214" y="771550"/>
            <a:ext cx="1692482" cy="105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 descr="i3FU3MAO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6" t="15918" r="18553" b="31068"/>
          <a:stretch>
            <a:fillRect/>
          </a:stretch>
        </p:blipFill>
        <p:spPr bwMode="auto">
          <a:xfrm>
            <a:off x="132126" y="1829144"/>
            <a:ext cx="1703570" cy="101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 descr="CvHY0pQW8AAkf_u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6" y="2847675"/>
            <a:ext cx="1703570" cy="87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35696" y="843558"/>
            <a:ext cx="7164541" cy="287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от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продажи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жилья, находившегося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в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собственности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менее 5 лет;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от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продажи транспортных средств,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находившихся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в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собственности менее 3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лет;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от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сдачи внаем (аренду)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недвижимости, транспортных средств;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дарение от физических лиц, не являющихся близкими родственниками, недвижимого 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имущества, транспортных средств, акций, долей, паев; 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от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продажи ценных бумаг;</a:t>
            </a:r>
          </a:p>
          <a:p>
            <a:pPr>
              <a:lnSpc>
                <a:spcPct val="130000"/>
              </a:lnSpc>
            </a:pP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от источников за пределами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РФ; </a:t>
            </a:r>
            <a:endParaRPr lang="ru-RU" sz="1400" dirty="0">
              <a:solidFill>
                <a:srgbClr val="104E72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вознаграждение в качестве наследников авторского права;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- вознаграждение </a:t>
            </a:r>
            <a:r>
              <a:rPr lang="ru-RU" sz="14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от физических лиц, не являющихся налоговыми агентами, </a:t>
            </a: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по договорам</a:t>
            </a:r>
          </a:p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 гражданско-правового характера</a:t>
            </a:r>
            <a:endParaRPr lang="ru-RU" sz="1400" dirty="0">
              <a:solidFill>
                <a:srgbClr val="104E72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07743" y="3694261"/>
            <a:ext cx="5506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!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ru-RU" sz="1600" b="1" i="1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Полный </a:t>
            </a:r>
            <a:r>
              <a:rPr lang="ru-RU" sz="1600" b="1" i="1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перечень доходов приведен в статье 208 НК РФ</a:t>
            </a:r>
            <a:r>
              <a:rPr lang="ru-RU" sz="1300" b="1" i="1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</a:t>
            </a:r>
            <a:endParaRPr lang="ru-RU" sz="1300" b="1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4404114"/>
            <a:ext cx="2871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r>
              <a:rPr lang="ru-RU" sz="1400" b="1" dirty="0" smtClean="0"/>
              <a:t>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–</a:t>
            </a:r>
            <a:r>
              <a:rPr lang="ru-RU" sz="1400" b="1" dirty="0" smtClean="0"/>
              <a:t> срок подачи 3-НДФЛ</a:t>
            </a:r>
            <a:endParaRPr lang="ru-RU" sz="1400" dirty="0"/>
          </a:p>
          <a:p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</a:t>
            </a:r>
            <a:r>
              <a:rPr lang="ru-RU" sz="1400" b="1" dirty="0" smtClean="0"/>
              <a:t> – срок уплаты налога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8144" y="4063549"/>
            <a:ext cx="785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Сроки:</a:t>
            </a:r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3214" y="4063549"/>
            <a:ext cx="23919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6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Как подать декларацию: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3214" y="4362541"/>
            <a:ext cx="59309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- В эл/виде: </a:t>
            </a:r>
            <a:r>
              <a:rPr lang="ru-RU" sz="1300" dirty="0" smtClean="0">
                <a:latin typeface="Calibri" panose="020F0502020204030204" pitchFamily="34" charset="0"/>
                <a:cs typeface="Aharoni" panose="02010803020104030203" pitchFamily="2" charset="-79"/>
              </a:rPr>
              <a:t>ЛК, ТКС ч/з оператора ЭДО</a:t>
            </a:r>
            <a:r>
              <a:rPr lang="en-US" sz="1300" dirty="0" smtClean="0"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000" i="1" dirty="0" smtClean="0"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ru-RU" sz="1000" i="1" dirty="0" smtClean="0">
                <a:latin typeface="Calibri" panose="020F0502020204030204" pitchFamily="34" charset="0"/>
                <a:cs typeface="Aharoni" panose="02010803020104030203" pitchFamily="2" charset="-79"/>
              </a:rPr>
              <a:t> с эл/подписью)</a:t>
            </a:r>
            <a:r>
              <a:rPr lang="ru-RU" sz="1300" dirty="0" smtClean="0">
                <a:latin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1300" dirty="0" err="1" smtClean="0">
                <a:latin typeface="Calibri" panose="020F0502020204030204" pitchFamily="34" charset="0"/>
                <a:cs typeface="Aharoni" panose="02010803020104030203" pitchFamily="2" charset="-79"/>
              </a:rPr>
              <a:t>Gosuslugi</a:t>
            </a:r>
            <a:r>
              <a:rPr lang="ru-RU" sz="1300" dirty="0" smtClean="0">
                <a:latin typeface="Calibri" panose="020F0502020204030204" pitchFamily="34" charset="0"/>
                <a:cs typeface="Aharoni" panose="02010803020104030203" pitchFamily="2" charset="-79"/>
              </a:rPr>
              <a:t>.</a:t>
            </a:r>
            <a:r>
              <a:rPr lang="en-US" sz="1300" dirty="0" err="1" smtClean="0">
                <a:latin typeface="Calibri" panose="020F0502020204030204" pitchFamily="34" charset="0"/>
                <a:cs typeface="Aharoni" panose="02010803020104030203" pitchFamily="2" charset="-79"/>
              </a:rPr>
              <a:t>ru</a:t>
            </a:r>
            <a:r>
              <a:rPr lang="ru-RU" sz="1300" dirty="0" smtClean="0"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1000" i="1" dirty="0" smtClean="0">
                <a:latin typeface="Calibri" panose="020F0502020204030204" pitchFamily="34" charset="0"/>
                <a:cs typeface="Aharoni" panose="02010803020104030203" pitchFamily="2" charset="-79"/>
              </a:rPr>
              <a:t>(</a:t>
            </a:r>
            <a:r>
              <a:rPr lang="ru-RU" sz="1000" i="1" dirty="0" smtClean="0">
                <a:latin typeface="Calibri" panose="020F0502020204030204" pitchFamily="34" charset="0"/>
                <a:cs typeface="Aharoni" panose="02010803020104030203" pitchFamily="2" charset="-79"/>
              </a:rPr>
              <a:t> с эл/подписью)</a:t>
            </a:r>
            <a:endParaRPr lang="ru-RU" sz="1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ru-RU" sz="13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- В бум/виде: </a:t>
            </a:r>
            <a:r>
              <a:rPr lang="ru-RU" sz="1300" dirty="0" smtClean="0">
                <a:latin typeface="Calibri" panose="020F0502020204030204" pitchFamily="34" charset="0"/>
                <a:cs typeface="Aharoni" panose="02010803020104030203" pitchFamily="2" charset="-79"/>
              </a:rPr>
              <a:t>лично, по почте, МФЦ, ч/з </a:t>
            </a:r>
            <a:r>
              <a:rPr lang="ru-RU" sz="1300" dirty="0" err="1" smtClean="0">
                <a:latin typeface="Calibri" panose="020F0502020204030204" pitchFamily="34" charset="0"/>
                <a:cs typeface="Aharoni" panose="02010803020104030203" pitchFamily="2" charset="-79"/>
              </a:rPr>
              <a:t>уполн.представителя</a:t>
            </a:r>
            <a:endParaRPr lang="ru-RU" sz="1300" dirty="0"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04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7" y="554943"/>
            <a:ext cx="8686979" cy="1727388"/>
          </a:xfrm>
          <a:solidFill>
            <a:srgbClr val="FEEDDF"/>
          </a:solidFill>
          <a:ln w="28575">
            <a:solidFill>
              <a:srgbClr val="FEEDD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Below"/>
            <a:lightRig rig="threePt" dir="t"/>
          </a:scene3d>
        </p:spPr>
        <p:txBody>
          <a:bodyPr>
            <a:normAutofit/>
          </a:bodyPr>
          <a:lstStyle/>
          <a:p>
            <a:pPr algn="l"/>
            <a:r>
              <a:rPr lang="ru-RU" altLang="ru-RU" sz="1800" b="1" dirty="0">
                <a:solidFill>
                  <a:srgbClr val="104E72"/>
                </a:solidFill>
                <a:cs typeface="Aharoni" panose="02010803020104030203" pitchFamily="2" charset="-79"/>
              </a:rPr>
              <a:t/>
            </a:r>
            <a:br>
              <a:rPr lang="ru-RU" altLang="ru-RU" sz="1800" b="1" dirty="0">
                <a:solidFill>
                  <a:srgbClr val="104E72"/>
                </a:solidFill>
                <a:cs typeface="Aharoni" panose="02010803020104030203" pitchFamily="2" charset="-79"/>
              </a:rPr>
            </a:br>
            <a:endParaRPr lang="ru-RU" sz="1800" dirty="0"/>
          </a:p>
        </p:txBody>
      </p:sp>
      <p:sp>
        <p:nvSpPr>
          <p:cNvPr id="4" name="Горизонтальный свиток 3"/>
          <p:cNvSpPr/>
          <p:nvPr/>
        </p:nvSpPr>
        <p:spPr>
          <a:xfrm rot="10800000" flipH="1" flipV="1">
            <a:off x="208587" y="938426"/>
            <a:ext cx="2158098" cy="1106409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СОБСТВЕННОСТЬ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БОЛЕЕ 5(3) ЛЕТ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056739" y="881618"/>
            <a:ext cx="1803295" cy="952061"/>
          </a:xfrm>
          <a:prstGeom prst="wedgeEllipseCallout">
            <a:avLst>
              <a:gd name="adj1" fmla="val 94620"/>
              <a:gd name="adj2" fmla="val 4139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 СДАЕМ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3-</a:t>
            </a:r>
            <a:r>
              <a:rPr lang="ru-RU" b="1" dirty="0" err="1" smtClean="0">
                <a:solidFill>
                  <a:srgbClr val="FF0000"/>
                </a:solidFill>
              </a:rPr>
              <a:t>НДФЛ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453584" y="1357649"/>
            <a:ext cx="501699" cy="217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20582822">
            <a:off x="4933312" y="2591096"/>
            <a:ext cx="453337" cy="1334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980728" y="3692921"/>
            <a:ext cx="2520279" cy="236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6114" y="2381808"/>
            <a:ext cx="8323853" cy="2664296"/>
          </a:xfrm>
          <a:prstGeom prst="rect">
            <a:avLst/>
          </a:prstGeom>
          <a:solidFill>
            <a:srgbClr val="FEEDDF"/>
          </a:solidFill>
          <a:ln w="28575">
            <a:solidFill>
              <a:srgbClr val="FEEDDF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1800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/>
            </a:r>
            <a:br>
              <a:rPr lang="ru-RU" altLang="ru-RU" sz="1800" b="1" dirty="0" smtClean="0">
                <a:solidFill>
                  <a:srgbClr val="104E72"/>
                </a:solidFill>
                <a:cs typeface="Aharoni" panose="02010803020104030203" pitchFamily="2" charset="-79"/>
              </a:rPr>
            </a:br>
            <a:endParaRPr lang="ru-RU" sz="1800" dirty="0"/>
          </a:p>
        </p:txBody>
      </p:sp>
      <p:sp>
        <p:nvSpPr>
          <p:cNvPr id="20" name="Объект 19"/>
          <p:cNvSpPr>
            <a:spLocks noGrp="1"/>
          </p:cNvSpPr>
          <p:nvPr>
            <p:ph idx="1"/>
          </p:nvPr>
        </p:nvSpPr>
        <p:spPr>
          <a:xfrm>
            <a:off x="9612560" y="3480532"/>
            <a:ext cx="658416" cy="3289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208587" y="3083924"/>
            <a:ext cx="2158098" cy="1129081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СОБСТВЕННОСТЬ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МЕНЕЕ </a:t>
            </a:r>
            <a:r>
              <a:rPr lang="ru-RU" b="1" dirty="0">
                <a:solidFill>
                  <a:srgbClr val="FF0000"/>
                </a:solidFill>
              </a:rPr>
              <a:t>5(3) ЛЕТ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3007788"/>
            <a:ext cx="1368152" cy="1374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ПРИМЕНЯЕМ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ВЫЧЕТ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411760" y="3475209"/>
            <a:ext cx="543523" cy="22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блако 24"/>
          <p:cNvSpPr/>
          <p:nvPr/>
        </p:nvSpPr>
        <p:spPr>
          <a:xfrm>
            <a:off x="3049648" y="3230551"/>
            <a:ext cx="1523604" cy="92474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4A7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СДАЁМ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3-НДФЛ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6114" y="4371950"/>
            <a:ext cx="6342976" cy="53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ДЛЯ РАСЧЕТА НДФЛ:</a:t>
            </a:r>
          </a:p>
          <a:p>
            <a:r>
              <a:rPr lang="ru-RU" sz="15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НДФЛ = (ДОХОД или 70% от кадастровой стоимости – ВЫЧЕТ) Х 13%</a:t>
            </a:r>
            <a:endParaRPr lang="ru-RU" sz="15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" name="Прямоугольник 1023"/>
          <p:cNvSpPr/>
          <p:nvPr/>
        </p:nvSpPr>
        <p:spPr>
          <a:xfrm>
            <a:off x="1697198" y="4473785"/>
            <a:ext cx="714562" cy="6995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3491880" y="4515966"/>
            <a:ext cx="914400" cy="627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27" name="Прямоугольник 1026"/>
          <p:cNvSpPr/>
          <p:nvPr/>
        </p:nvSpPr>
        <p:spPr>
          <a:xfrm>
            <a:off x="4860034" y="4515966"/>
            <a:ext cx="914400" cy="530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33" name="Прямоугольник 1032"/>
          <p:cNvSpPr/>
          <p:nvPr/>
        </p:nvSpPr>
        <p:spPr>
          <a:xfrm>
            <a:off x="6535087" y="2564209"/>
            <a:ext cx="1523088" cy="519715"/>
          </a:xfrm>
          <a:prstGeom prst="rect">
            <a:avLst/>
          </a:prstGeom>
          <a:solidFill>
            <a:srgbClr val="FE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1 000 000 </a:t>
            </a:r>
            <a:r>
              <a:rPr lang="ru-RU" sz="1400" b="1" dirty="0" smtClean="0">
                <a:solidFill>
                  <a:schemeClr val="tx1"/>
                </a:solidFill>
              </a:rPr>
              <a:t>РУБ.</a:t>
            </a:r>
            <a:endParaRPr lang="ru-RU" sz="1400" b="1" dirty="0"/>
          </a:p>
        </p:txBody>
      </p:sp>
      <p:sp>
        <p:nvSpPr>
          <p:cNvPr id="1034" name="Прямоугольник 1033"/>
          <p:cNvSpPr/>
          <p:nvPr/>
        </p:nvSpPr>
        <p:spPr>
          <a:xfrm>
            <a:off x="6898530" y="3294303"/>
            <a:ext cx="1633909" cy="397183"/>
          </a:xfrm>
          <a:prstGeom prst="rect">
            <a:avLst/>
          </a:prstGeom>
          <a:solidFill>
            <a:srgbClr val="FE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250 000 </a:t>
            </a:r>
            <a:r>
              <a:rPr lang="ru-RU" sz="1400" b="1" dirty="0" smtClean="0">
                <a:solidFill>
                  <a:schemeClr val="tx1"/>
                </a:solidFill>
              </a:rPr>
              <a:t>РУБ.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35" name="Picture 5" descr="E:\3218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12" y="771551"/>
            <a:ext cx="3046038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6" descr="E:\pngtree-ouse-cartoon-free-png-and-eps-png-image_58784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37" y="2414676"/>
            <a:ext cx="941053" cy="7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Прямоугольник 1036"/>
          <p:cNvSpPr/>
          <p:nvPr/>
        </p:nvSpPr>
        <p:spPr>
          <a:xfrm>
            <a:off x="7164288" y="4227934"/>
            <a:ext cx="1591457" cy="641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ЗАТРАТЫ НА </a:t>
            </a:r>
            <a:r>
              <a:rPr lang="ru-RU" sz="1400" b="1" dirty="0">
                <a:solidFill>
                  <a:schemeClr val="tx1"/>
                </a:solidFill>
              </a:rPr>
              <a:t>ПРИОБРЕТЕНИЕ</a:t>
            </a:r>
          </a:p>
        </p:txBody>
      </p:sp>
      <p:sp>
        <p:nvSpPr>
          <p:cNvPr id="1038" name="Прямоугольник 1037"/>
          <p:cNvSpPr/>
          <p:nvPr/>
        </p:nvSpPr>
        <p:spPr>
          <a:xfrm>
            <a:off x="6977073" y="3795886"/>
            <a:ext cx="1224465" cy="3708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9" name="Picture 7" descr="E:\kartinki24_ru_money_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27934"/>
            <a:ext cx="716820" cy="58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Прямоугольник 1039"/>
          <p:cNvSpPr/>
          <p:nvPr/>
        </p:nvSpPr>
        <p:spPr>
          <a:xfrm>
            <a:off x="262764" y="0"/>
            <a:ext cx="4381245" cy="554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  <a:cs typeface="Aharoni" panose="02010803020104030203" pitchFamily="2" charset="-79"/>
              </a:rPr>
              <a:t>НДФЛ: </a:t>
            </a:r>
            <a:r>
              <a:rPr lang="ru-RU" altLang="ru-RU" b="1" dirty="0">
                <a:solidFill>
                  <a:schemeClr val="accent1"/>
                </a:solidFill>
                <a:cs typeface="Aharoni" panose="02010803020104030203" pitchFamily="2" charset="-79"/>
              </a:rPr>
              <a:t>ДЕКЛАРИРУЕМ ДОХОДЫ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04448" y="4674629"/>
            <a:ext cx="539552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38037"/>
            <a:ext cx="1263468" cy="84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00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" y="2381967"/>
            <a:ext cx="3073022" cy="276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88499"/>
            <a:ext cx="8568952" cy="114714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Налоговый вычет </a:t>
            </a:r>
            <a:r>
              <a:rPr lang="ru-RU" sz="1800" b="1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– </a:t>
            </a:r>
            <a:r>
              <a:rPr lang="ru-RU" sz="18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это льгота, предоставляемая гражданам РФ и выражающаяся либо в возврате части истраченных на определенные нужды средств (покупка жилья, оплата лечения, </a:t>
            </a:r>
            <a:r>
              <a:rPr lang="ru-RU" sz="18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обучения, физкультурно-оздоровительных услуг), </a:t>
            </a:r>
            <a:r>
              <a:rPr lang="ru-RU" sz="18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либо в уменьшении суммы налога, подлежащего уплате в бюджет по определенным основаниям</a:t>
            </a:r>
            <a:r>
              <a:rPr lang="ru-RU" sz="1800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.</a:t>
            </a:r>
            <a:endParaRPr lang="ru-RU" sz="1800" b="1" dirty="0">
              <a:solidFill>
                <a:srgbClr val="104E72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275514" y="135420"/>
            <a:ext cx="3456384" cy="35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4015" tIns="37013" rIns="74015" bIns="37013">
            <a:spAutoFit/>
          </a:bodyPr>
          <a:lstStyle>
            <a:lvl1pPr defTabSz="1027113">
              <a:spcBef>
                <a:spcPct val="20000"/>
              </a:spcBef>
              <a:buFont typeface="+mj-lt"/>
              <a:defRPr sz="4600">
                <a:solidFill>
                  <a:srgbClr val="005AA9"/>
                </a:solidFill>
                <a:latin typeface="Calibri" panose="020F0502020204030204" pitchFamily="34" charset="0"/>
              </a:defRPr>
            </a:lvl1pPr>
            <a:lvl2pPr marL="742950" indent="-285750" defTabSz="1027113">
              <a:spcBef>
                <a:spcPct val="20000"/>
              </a:spcBef>
              <a:buFont typeface="Arial" panose="020B0604020202020204" pitchFamily="34" charset="0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2pPr>
            <a:lvl3pPr marL="1143000" indent="-228600" defTabSz="1027113">
              <a:spcBef>
                <a:spcPct val="20000"/>
              </a:spcBef>
              <a:buFont typeface="Arial" panose="020B0604020202020204" pitchFamily="34" charset="0"/>
              <a:buChar char="•"/>
              <a:defRPr sz="2900">
                <a:solidFill>
                  <a:srgbClr val="504F53"/>
                </a:solidFill>
                <a:latin typeface="Calibri" panose="020F0502020204030204" pitchFamily="34" charset="0"/>
              </a:defRPr>
            </a:lvl3pPr>
            <a:lvl4pPr marL="1600200" indent="-228600" algn="just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 sz="2000">
                <a:solidFill>
                  <a:srgbClr val="504F53"/>
                </a:solidFill>
                <a:latin typeface="Calibri" panose="020F0502020204030204" pitchFamily="34" charset="0"/>
              </a:defRPr>
            </a:lvl4pPr>
            <a:lvl5pPr marL="2057400" indent="-228600" defTabSz="1027113">
              <a:lnSpc>
                <a:spcPts val="2263"/>
              </a:lnSpc>
              <a:spcBef>
                <a:spcPts val="500"/>
              </a:spcBef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5pPr>
            <a:lvl6pPr marL="25146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6pPr>
            <a:lvl7pPr marL="29718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7pPr>
            <a:lvl8pPr marL="34290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8pPr>
            <a:lvl9pPr marL="3886200" indent="-228600" defTabSz="1027113" eaLnBrk="0" fontAlgn="base" hangingPunct="0">
              <a:lnSpc>
                <a:spcPts val="2263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8D8C9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accent6">
                    <a:lumMod val="75000"/>
                  </a:schemeClr>
                </a:solidFill>
                <a:cs typeface="Aharoni" panose="02010803020104030203" pitchFamily="2" charset="-79"/>
              </a:rPr>
              <a:t>НДФЛ:</a:t>
            </a:r>
            <a:r>
              <a:rPr lang="ru-RU" altLang="ru-RU" sz="1800" b="1" dirty="0" smtClean="0">
                <a:solidFill>
                  <a:srgbClr val="104E72"/>
                </a:solidFill>
                <a:cs typeface="Aharoni" panose="02010803020104030203" pitchFamily="2" charset="-79"/>
              </a:rPr>
              <a:t> ДЕКЛАРИРУЕМ ВЫЧЕТЫ.</a:t>
            </a:r>
            <a:endParaRPr lang="ru-RU" altLang="ru-RU" sz="1800" b="1" dirty="0">
              <a:solidFill>
                <a:srgbClr val="104E72"/>
              </a:solidFill>
              <a:cs typeface="Aharoni" panose="02010803020104030203" pitchFamily="2" charset="-79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261013" y="1563638"/>
            <a:ext cx="6768752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!</a:t>
            </a:r>
            <a:r>
              <a:rPr lang="ru-RU" sz="1800" b="1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Для </a:t>
            </a:r>
            <a:r>
              <a:rPr lang="ru-RU" sz="1800" b="1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получения налогового вычета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НЕОБХОДИМО</a:t>
            </a:r>
            <a:r>
              <a:rPr lang="ru-RU" sz="1800" b="1" dirty="0" smtClean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: </a:t>
            </a:r>
            <a:endParaRPr lang="ru-RU" sz="1800" b="1" dirty="0">
              <a:solidFill>
                <a:srgbClr val="104E72"/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Быть налоговым резидентом РФ </a:t>
            </a:r>
          </a:p>
          <a:p>
            <a:pPr marL="0" indent="0" algn="just">
              <a:buNone/>
            </a:pP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(пребывать на территории РФ более 183 дней в году)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Получать доходы, с которых удерживается НДФЛ 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по ставке 13%</a:t>
            </a:r>
            <a:r>
              <a:rPr lang="ru-RU" sz="1800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0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05" y="1923678"/>
            <a:ext cx="359984" cy="3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05" y="2478609"/>
            <a:ext cx="359984" cy="3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927576" y="3027761"/>
            <a:ext cx="3456384" cy="281186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haroni" panose="02010803020104030203" pitchFamily="2" charset="-79"/>
              </a:rPr>
              <a:t>!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Aharoni" panose="02010803020104030203" pitchFamily="2" charset="-79"/>
              </a:rPr>
              <a:t>ВИДЫ</a:t>
            </a:r>
            <a:r>
              <a:rPr lang="ru-RU" sz="1800" b="1" dirty="0" smtClean="0">
                <a:solidFill>
                  <a:srgbClr val="104E72"/>
                </a:solidFill>
                <a:latin typeface="Calibri" panose="020F0502020204030204" pitchFamily="34" charset="0"/>
                <a:ea typeface="+mn-ea"/>
                <a:cs typeface="Aharoni" panose="02010803020104030203" pitchFamily="2" charset="-79"/>
              </a:rPr>
              <a:t> </a:t>
            </a:r>
            <a:r>
              <a:rPr lang="ru-RU" sz="1800" b="1" dirty="0">
                <a:solidFill>
                  <a:srgbClr val="104E72"/>
                </a:solidFill>
                <a:latin typeface="Calibri" panose="020F0502020204030204" pitchFamily="34" charset="0"/>
                <a:ea typeface="+mn-ea"/>
                <a:cs typeface="Aharoni" panose="02010803020104030203" pitchFamily="2" charset="-79"/>
              </a:rPr>
              <a:t>налоговых </a:t>
            </a:r>
            <a:r>
              <a:rPr lang="ru-RU" sz="1800" b="1" dirty="0" smtClean="0">
                <a:solidFill>
                  <a:srgbClr val="104E72"/>
                </a:solidFill>
                <a:latin typeface="Calibri" panose="020F0502020204030204" pitchFamily="34" charset="0"/>
                <a:ea typeface="+mn-ea"/>
                <a:cs typeface="Aharoni" panose="02010803020104030203" pitchFamily="2" charset="-79"/>
              </a:rPr>
              <a:t>вычетов: </a:t>
            </a:r>
            <a:endParaRPr lang="ru-RU" sz="1800" b="1" dirty="0">
              <a:solidFill>
                <a:srgbClr val="104E72"/>
              </a:solidFill>
              <a:latin typeface="Calibri" panose="020F0502020204030204" pitchFamily="34" charset="0"/>
              <a:ea typeface="+mn-ea"/>
              <a:cs typeface="Aharoni" panose="02010803020104030203" pitchFamily="2" charset="-79"/>
            </a:endParaRPr>
          </a:p>
        </p:txBody>
      </p:sp>
      <p:pic>
        <p:nvPicPr>
          <p:cNvPr id="13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80" y="336426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32378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16" y="465950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510" y="364986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0000-08-137\Pictures\Значки для презентаций\flat_20141016_16364824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541" y="400332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377515" y="4194632"/>
            <a:ext cx="356103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Профессиональные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(ст.221 НК РФ)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24548" y="4489284"/>
            <a:ext cx="349172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Инвестиционные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(ст.219.1 НК РФ)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69957" y="3857066"/>
            <a:ext cx="324140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Имущественные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(ст.220 НК РФ)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486" y="3525940"/>
            <a:ext cx="287149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Социальные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(ст.219 НК РФ)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211925" y="3224450"/>
            <a:ext cx="293721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104E72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Стандартные </a:t>
            </a:r>
            <a:r>
              <a:rPr lang="ru-RU" sz="1600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(ст.218 НК РФ)</a:t>
            </a:r>
          </a:p>
        </p:txBody>
      </p:sp>
    </p:spTree>
    <p:extLst>
      <p:ext uri="{BB962C8B-B14F-4D97-AF65-F5344CB8AC3E}">
        <p14:creationId xmlns:p14="http://schemas.microsoft.com/office/powerpoint/2010/main" val="10201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23478"/>
            <a:ext cx="23236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200" b="1" dirty="0">
                <a:solidFill>
                  <a:srgbClr val="104E72"/>
                </a:solidFill>
                <a:cs typeface="Aharoni" panose="02010803020104030203" pitchFamily="2" charset="-79"/>
              </a:rPr>
              <a:t>НДФЛ: ДЕКЛАРИРУЕМ ВЫЧЕТЫ.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23987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ИМУЩЕСТВЕННЫЕ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НАЛОГОВЫЕ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ВЫЧЕТЫ (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ст. 220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sz="2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82520"/>
              </p:ext>
            </p:extLst>
          </p:nvPr>
        </p:nvGraphicFramePr>
        <p:xfrm>
          <a:off x="263104" y="843558"/>
          <a:ext cx="861112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064"/>
                <a:gridCol w="2790056"/>
              </a:tblGrid>
              <a:tr h="275586">
                <a:tc>
                  <a:txBody>
                    <a:bodyPr/>
                    <a:lstStyle/>
                    <a:p>
                      <a:pPr algn="l"/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haroni" panose="02010803020104030203" pitchFamily="2" charset="-79"/>
                        </a:rPr>
                        <a:t>ВИД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haroni" panose="02010803020104030203" pitchFamily="2" charset="-79"/>
                        </a:rPr>
                        <a:t>имущественного вычета</a:t>
                      </a:r>
                    </a:p>
                  </a:txBody>
                  <a:tcPr marL="82321" marR="82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Aharoni" panose="02010803020104030203" pitchFamily="2" charset="-79"/>
                        </a:rPr>
                        <a:t>ПРЕДЕЛЬНЫЙ РАЗМЕР </a:t>
                      </a:r>
                      <a:r>
                        <a:rPr lang="ru-RU" sz="1400" b="1" kern="1200" dirty="0" smtClean="0">
                          <a:solidFill>
                            <a:srgbClr val="104E72"/>
                          </a:solidFill>
                          <a:latin typeface="Calibri" panose="020F0502020204030204" pitchFamily="34" charset="0"/>
                          <a:ea typeface="+mn-ea"/>
                          <a:cs typeface="Aharoni" panose="02010803020104030203" pitchFamily="2" charset="-79"/>
                        </a:rPr>
                        <a:t>вычета</a:t>
                      </a:r>
                      <a:endParaRPr lang="ru-RU" sz="1400" b="1" kern="1200" dirty="0">
                        <a:solidFill>
                          <a:srgbClr val="104E72"/>
                        </a:solidFill>
                        <a:latin typeface="Calibri" panose="020F0502020204030204" pitchFamily="34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 marL="82321" marR="82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5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Затраты на строительство или приобретение дома, квартиры или долей в них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2321" marR="82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 Не более 2 млн. руб.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chemeClr val="accent1">
                          <a:tint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6910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Расходы на погашение процентов по целевым займам (ипотечный кредит)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2321" marR="823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Не более 3 млн. руб.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2321" marR="82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251519" y="2715766"/>
            <a:ext cx="8622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r>
              <a:rPr lang="ru-RU" sz="1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  <a:cs typeface="Calibri" pitchFamily="34" charset="0"/>
              </a:rPr>
              <a:t>Документы – приложение к декларации по ф.3-НДФЛ: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справка о доходах по ф.2-НДФЛ, договор купли-продажи на имущество, кредитный договор и справка о сумме уплаченных процентов (если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жилье покупалось в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ипотеку), копии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платёжных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документов,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свидетельство о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браке,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письменное соглашение о договорённости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сторон -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участников по распределению вычета между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ними ( в случае если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жильё куплено в совместную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собственность), акт приема-передачи по Договору долевого участия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41434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!!! ВЫЧЕТ можно получить и через работодателя !!!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2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288031"/>
          </a:xfrm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СОЦИАЛЬНЫЕ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НАЛОГОВЫЕ ВЫЧЕТЫ (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ст. 219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84258"/>
              </p:ext>
            </p:extLst>
          </p:nvPr>
        </p:nvGraphicFramePr>
        <p:xfrm>
          <a:off x="179512" y="411510"/>
          <a:ext cx="8856984" cy="3198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/>
                <a:gridCol w="4428492"/>
              </a:tblGrid>
              <a:tr h="36692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ВЫЧЕТ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ОГРАНИЧЕНИЕ ВЫЧЕТА в год</a:t>
                      </a:r>
                      <a:endParaRPr lang="ru-RU" sz="1400" dirty="0"/>
                    </a:p>
                  </a:txBody>
                  <a:tcPr/>
                </a:tc>
              </a:tr>
              <a:tr h="641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Вычет на свое обучение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(любая форма обучения)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300" dirty="0" smtClean="0"/>
                        <a:t>В пределах</a:t>
                      </a:r>
                      <a:r>
                        <a:rPr lang="ru-RU" sz="1300" baseline="0" dirty="0" smtClean="0"/>
                        <a:t> понесенных расходов, но не больше </a:t>
                      </a:r>
                      <a:r>
                        <a:rPr lang="ru-RU" sz="1300" dirty="0" smtClean="0"/>
                        <a:t>120 000 руб.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(150 000 руб. для расходов понесенных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</a:rPr>
                        <a:t> в 2024 году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13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07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Вычет на обучение детей, ближайших родственников (брат/сестра) </a:t>
                      </a:r>
                      <a:r>
                        <a:rPr lang="ru-RU" sz="13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очная форма обучения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 пределах</a:t>
                      </a:r>
                      <a:r>
                        <a:rPr lang="ru-RU" sz="1300" baseline="0" dirty="0" smtClean="0"/>
                        <a:t> понесенных расходов, но не больше 5</a:t>
                      </a:r>
                      <a:r>
                        <a:rPr lang="ru-RU" sz="1300" dirty="0" smtClean="0"/>
                        <a:t>0 000 руб.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(110 000 руб. для расходов понесенных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</a:rPr>
                        <a:t> в 2024 году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1300" dirty="0"/>
                    </a:p>
                  </a:txBody>
                  <a:tcPr/>
                </a:tc>
              </a:tr>
              <a:tr h="502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Вычет на свое лечение, лечение детей и ближайших родственников (родители, дети, супруги)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 пределах</a:t>
                      </a:r>
                      <a:r>
                        <a:rPr lang="ru-RU" sz="1300" baseline="0" dirty="0" smtClean="0"/>
                        <a:t> понесенных расходов, но не больше </a:t>
                      </a:r>
                      <a:r>
                        <a:rPr lang="ru-RU" sz="1300" dirty="0" smtClean="0"/>
                        <a:t>120 000 руб.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(150 000 руб. для расходов понесенных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</a:rPr>
                        <a:t> в 2024 году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1300" dirty="0"/>
                    </a:p>
                  </a:txBody>
                  <a:tcPr/>
                </a:tc>
              </a:tr>
              <a:tr h="46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Вычет на свое </a:t>
                      </a:r>
                      <a:r>
                        <a:rPr lang="ru-RU" sz="13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дорогостоящее</a:t>
                      </a:r>
                      <a:r>
                        <a:rPr lang="ru-RU" sz="1300" u="none" strike="noStrike" dirty="0" smtClean="0">
                          <a:effectLst/>
                        </a:rPr>
                        <a:t> лечение, лечение детей и ближайших родственников (родители, дети, супруги)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На всю сумму фактических расходов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just"/>
                      <a:endParaRPr lang="ru-RU" sz="1300" dirty="0"/>
                    </a:p>
                  </a:txBody>
                  <a:tcPr/>
                </a:tc>
              </a:tr>
              <a:tr h="592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</a:rPr>
                        <a:t>Затраты на физкультурно-оздоровительные услуги (за себя, детей)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/>
                        <a:t>В пределах</a:t>
                      </a:r>
                      <a:r>
                        <a:rPr lang="ru-RU" sz="1300" baseline="0" dirty="0" smtClean="0"/>
                        <a:t> понесенных расходов, но не больше </a:t>
                      </a:r>
                      <a:r>
                        <a:rPr lang="ru-RU" sz="1300" dirty="0" smtClean="0"/>
                        <a:t>120 000 руб. 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(150 000 руб. для расходов понесенных</a:t>
                      </a:r>
                      <a:r>
                        <a:rPr lang="ru-RU" sz="1300" baseline="0" dirty="0" smtClean="0">
                          <a:solidFill>
                            <a:srgbClr val="FF0000"/>
                          </a:solidFill>
                        </a:rPr>
                        <a:t> в 2024 году</a:t>
                      </a:r>
                      <a:r>
                        <a:rPr lang="ru-RU" sz="130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ru-RU" sz="13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65187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!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Документы – приложение к декларации по ф.3-НДФЛ: 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latin typeface="Calibri" pitchFamily="34" charset="0"/>
                <a:cs typeface="Calibri" pitchFamily="34" charset="0"/>
              </a:rPr>
              <a:t>На ЛЕЧЕНИЕ: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справка о доходах по ф.2-НДФЛ, копии документов на родство (если оплачивали не за себя), </a:t>
            </a: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  справка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из медучреждения об оплате медицинских услуг(!!!).</a:t>
            </a:r>
          </a:p>
          <a:p>
            <a:pPr marL="171450" indent="-171450">
              <a:buFontTx/>
              <a:buChar char="-"/>
            </a:pPr>
            <a:r>
              <a:rPr lang="ru-RU" sz="1400" b="1" dirty="0">
                <a:latin typeface="Calibri" pitchFamily="34" charset="0"/>
                <a:cs typeface="Calibri" pitchFamily="34" charset="0"/>
              </a:rPr>
              <a:t>На ОБУЧЕНИЕ, «ФИЗКУЛЬТУРУ»: 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справка о доходах по ф.2-НДФЛ, копия договора с образовательным учреждением, справка из образовательного учреждения о подтверждении очной формы обучения, копии платежных документов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.             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!!! </a:t>
            </a:r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ВЫЧЕТ можно получить и через работодателя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!!!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04448" y="472172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4933" y="141494"/>
            <a:ext cx="8612179" cy="648071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120" tIns="45560" rIns="91120" bIns="45560" rtlCol="0" anchor="ctr">
            <a:noAutofit/>
          </a:bodyPr>
          <a:lstStyle/>
          <a:p>
            <a:pPr algn="ctr" defTabSz="911178"/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Специальный налоговый режим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«Налог на профессиональный доход»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3355476"/>
            <a:ext cx="3827446" cy="12245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8" tIns="45584" rIns="91168" bIns="45584" rtlCol="0" anchor="ctr"/>
          <a:lstStyle/>
          <a:p>
            <a:pPr algn="just">
              <a:spcBef>
                <a:spcPct val="0"/>
              </a:spcBef>
            </a:pPr>
            <a:r>
              <a:rPr lang="ru-RU" dirty="0">
                <a:solidFill>
                  <a:srgbClr val="1F497D"/>
                </a:solidFill>
                <a:cs typeface="Times New Roman" panose="02020603050405020304" pitchFamily="18" charset="0"/>
              </a:rPr>
              <a:t>Эксперимент проводится до 31 декабря 2028 года включительно.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40218" y="3095527"/>
            <a:ext cx="3948206" cy="17444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8" tIns="45584" rIns="91168" bIns="45584" rtlCol="0" anchor="ctr"/>
          <a:lstStyle/>
          <a:p>
            <a:pPr algn="just">
              <a:spcBef>
                <a:spcPct val="0"/>
              </a:spcBef>
            </a:pPr>
            <a:r>
              <a:rPr lang="ru-RU" dirty="0">
                <a:solidFill>
                  <a:srgbClr val="1F497D"/>
                </a:solidFill>
                <a:cs typeface="Times New Roman" panose="02020603050405020304" pitchFamily="18" charset="0"/>
              </a:rPr>
              <a:t>В течение 10 лет проведения эксперимента не могут вноситься изменения в части увеличения налоговых ставок и (</a:t>
            </a:r>
            <a:r>
              <a:rPr lang="ru-RU" dirty="0" smtClean="0">
                <a:solidFill>
                  <a:srgbClr val="1F497D"/>
                </a:solidFill>
                <a:cs typeface="Times New Roman" panose="02020603050405020304" pitchFamily="18" charset="0"/>
              </a:rPr>
              <a:t>или) уменьшения </a:t>
            </a:r>
            <a:r>
              <a:rPr lang="ru-RU" dirty="0">
                <a:solidFill>
                  <a:srgbClr val="1F497D"/>
                </a:solidFill>
                <a:cs typeface="Times New Roman" panose="02020603050405020304" pitchFamily="18" charset="0"/>
              </a:rPr>
              <a:t>предельного размера доходов.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5" y="1053278"/>
            <a:ext cx="8889607" cy="18785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68" tIns="45584" rIns="91168" bIns="45584" rtlCol="0" anchor="ctr"/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Специальный налоговый режим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«Налог на профессиональный доход» 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</a:t>
            </a:r>
            <a:r>
              <a:rPr lang="ru-RU" sz="2000" dirty="0">
                <a:solidFill>
                  <a:srgbClr val="1F497D"/>
                </a:solidFill>
                <a:cs typeface="Times New Roman" pitchFamily="18" charset="0"/>
              </a:rPr>
              <a:t>Федеральный закон от 27.11.2018 № 422-ФЗ</a:t>
            </a:r>
            <a:r>
              <a:rPr lang="ru-RU" sz="2000" b="1" dirty="0">
                <a:solidFill>
                  <a:srgbClr val="1F497D"/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r>
              <a:rPr lang="ru-RU" sz="2000" dirty="0">
                <a:solidFill>
                  <a:srgbClr val="1F497D"/>
                </a:solidFill>
                <a:cs typeface="Times New Roman" pitchFamily="18" charset="0"/>
              </a:rPr>
              <a:t>- Закон Республики Крым от 17.04.2020 №67-ЗРК/2020  «О введении в действие специального налогового режима «Налог на профессиональный доход» </a:t>
            </a:r>
            <a:r>
              <a:rPr lang="ru-RU" sz="2000" b="1" dirty="0">
                <a:solidFill>
                  <a:srgbClr val="1F497D"/>
                </a:solidFill>
                <a:cs typeface="Times New Roman" pitchFamily="18" charset="0"/>
              </a:rPr>
              <a:t>в Республике Крым</a:t>
            </a:r>
            <a:r>
              <a:rPr lang="ru-RU" sz="2000" dirty="0">
                <a:solidFill>
                  <a:srgbClr val="1F497D"/>
                </a:solidFill>
                <a:cs typeface="Times New Roman" pitchFamily="18" charset="0"/>
              </a:rPr>
              <a:t>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4510830"/>
            <a:ext cx="539552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411170" y="0"/>
            <a:ext cx="8481310" cy="77067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152" tIns="45576" rIns="91152" bIns="45576" rtlCol="0" anchor="ctr">
            <a:noAutofit/>
          </a:bodyPr>
          <a:lstStyle>
            <a:lvl1pPr marL="0" marR="0" indent="0" algn="l" defTabSz="1013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3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1500"/>
            <a:r>
              <a:rPr lang="ru-RU" sz="24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Потенциальные плательщики 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специального налогового режима «Налог на профессиональный доход»</a:t>
            </a:r>
            <a:endParaRPr lang="ru-RU" sz="2400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0" y="738354"/>
            <a:ext cx="8078280" cy="4405145"/>
          </a:xfrm>
        </p:spPr>
      </p:pic>
      <p:sp>
        <p:nvSpPr>
          <p:cNvPr id="5" name="Прямоугольник 4"/>
          <p:cNvSpPr/>
          <p:nvPr/>
        </p:nvSpPr>
        <p:spPr>
          <a:xfrm>
            <a:off x="8460432" y="4587974"/>
            <a:ext cx="432048" cy="42177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395552" y="232035"/>
            <a:ext cx="8537039" cy="339578"/>
          </a:xfrm>
          <a:prstGeom prst="rect">
            <a:avLst/>
          </a:prstGeom>
        </p:spPr>
        <p:txBody>
          <a:bodyPr wrap="square" lIns="77217" tIns="38607" rIns="77217" bIns="38607">
            <a:spAutoFit/>
          </a:bodyPr>
          <a:lstStyle/>
          <a:p>
            <a:pPr algn="ctr"/>
            <a:r>
              <a:rPr lang="ru-RU" sz="1700" dirty="0"/>
              <a:t> </a:t>
            </a:r>
            <a:endParaRPr lang="ru-RU" sz="17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8184" y="141092"/>
            <a:ext cx="1773072" cy="441441"/>
          </a:xfrm>
          <a:prstGeom prst="rect">
            <a:avLst/>
          </a:prstGeom>
        </p:spPr>
        <p:txBody>
          <a:bodyPr vert="horz" wrap="none" lIns="88088" tIns="44056" rIns="88088" bIns="44056" rtlCol="0" anchor="ctr">
            <a:normAutofit/>
          </a:bodyPr>
          <a:lstStyle/>
          <a:p>
            <a:pPr defTabSz="880814"/>
            <a:endParaRPr lang="ru-RU" sz="1900" b="1" dirty="0">
              <a:solidFill>
                <a:srgbClr val="005AA9"/>
              </a:solidFill>
              <a:ea typeface="+mj-ea"/>
              <a:cs typeface="+mj-cs"/>
            </a:endParaRPr>
          </a:p>
        </p:txBody>
      </p:sp>
      <p:sp>
        <p:nvSpPr>
          <p:cNvPr id="38" name="Номер слайда 3"/>
          <p:cNvSpPr txBox="1">
            <a:spLocks/>
          </p:cNvSpPr>
          <p:nvPr/>
        </p:nvSpPr>
        <p:spPr>
          <a:xfrm>
            <a:off x="8389640" y="4580065"/>
            <a:ext cx="542953" cy="432197"/>
          </a:xfrm>
          <a:prstGeom prst="rect">
            <a:avLst/>
          </a:prstGeom>
        </p:spPr>
        <p:txBody>
          <a:bodyPr lIns="87912" tIns="43963" rIns="87912" bIns="43963"/>
          <a:lstStyle>
            <a:defPPr>
              <a:defRPr lang="ru-RU"/>
            </a:defPPr>
            <a:lvl1pPr algn="l" defTabSz="81375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06258" indent="-48453" algn="l" defTabSz="81375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13758" indent="-98148" algn="l" defTabSz="81375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221257" indent="-147843" algn="l" defTabSz="81375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628757" indent="-197538" algn="l" defTabSz="813758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defTabSz="999012">
              <a:spcBef>
                <a:spcPts val="580"/>
              </a:spcBef>
              <a:defRPr/>
            </a:pPr>
            <a:fld id="{AD3811E9-D69C-4CBF-8A64-A33C05AB7C40}" type="slidenum">
              <a:rPr lang="ru-RU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pPr algn="ctr" defTabSz="999012">
                <a:spcBef>
                  <a:spcPts val="580"/>
                </a:spcBef>
                <a:defRPr/>
              </a:pPr>
              <a:t>9</a:t>
            </a:fld>
            <a:endParaRPr lang="ru-RU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6004" y="1467094"/>
            <a:ext cx="2076063" cy="1274701"/>
          </a:xfrm>
          <a:prstGeom prst="rect">
            <a:avLst/>
          </a:prstGeom>
        </p:spPr>
        <p:txBody>
          <a:bodyPr vert="horz" wrap="none" lIns="91168" tIns="45584" rIns="91168" bIns="45584" rtlCol="0" anchor="ctr">
            <a:normAutofit/>
          </a:bodyPr>
          <a:lstStyle/>
          <a:p>
            <a:pPr>
              <a:spcBef>
                <a:spcPct val="0"/>
              </a:spcBef>
            </a:pPr>
            <a:endParaRPr lang="ru-RU" sz="16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2"/>
          <p:cNvSpPr>
            <a:spLocks noGrp="1"/>
          </p:cNvSpPr>
          <p:nvPr>
            <p:ph type="title"/>
          </p:nvPr>
        </p:nvSpPr>
        <p:spPr>
          <a:xfrm>
            <a:off x="0" y="37789"/>
            <a:ext cx="9144000" cy="648071"/>
          </a:xfrm>
          <a:noFill/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120" tIns="45560" rIns="91120" bIns="45560" rtlCol="0" anchor="ctr">
            <a:noAutofit/>
          </a:bodyPr>
          <a:lstStyle/>
          <a:p>
            <a:pPr defTabSz="911178"/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Налогоплательщики налога на профессиональный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доход:</a:t>
            </a:r>
            <a:b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физические лица, индивидуальные предприниматели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6227795"/>
              </p:ext>
            </p:extLst>
          </p:nvPr>
        </p:nvGraphicFramePr>
        <p:xfrm>
          <a:off x="395553" y="1337217"/>
          <a:ext cx="8265562" cy="367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Заголовок 2"/>
          <p:cNvSpPr txBox="1">
            <a:spLocks/>
          </p:cNvSpPr>
          <p:nvPr/>
        </p:nvSpPr>
        <p:spPr>
          <a:xfrm>
            <a:off x="683568" y="897564"/>
            <a:ext cx="8136905" cy="378042"/>
          </a:xfrm>
          <a:prstGeom prst="rect">
            <a:avLst/>
          </a:prstGeom>
          <a:solidFill>
            <a:srgbClr val="FF0000"/>
          </a:solidFill>
        </p:spPr>
        <p:txBody>
          <a:bodyPr vert="horz" lIns="91424" tIns="45712" rIns="91424" bIns="45712" rtlCol="0" anchor="ctr">
            <a:noAutofit/>
          </a:bodyPr>
          <a:lstStyle>
            <a:lvl1pPr marL="0" marR="0" indent="0" algn="ctr" defTabSz="104103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Не вправе применять специальный налоговый режим</a:t>
            </a:r>
          </a:p>
        </p:txBody>
      </p:sp>
    </p:spTree>
    <p:extLst>
      <p:ext uri="{BB962C8B-B14F-4D97-AF65-F5344CB8AC3E}">
        <p14:creationId xmlns:p14="http://schemas.microsoft.com/office/powerpoint/2010/main" val="2950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5642</TotalTime>
  <Words>1000</Words>
  <Application>Microsoft Office PowerPoint</Application>
  <PresentationFormat>Экран (16:9)</PresentationFormat>
  <Paragraphs>132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1_Тема Office</vt:lpstr>
      <vt:lpstr>2_Тема Office</vt:lpstr>
      <vt:lpstr>Презентация PowerPoint</vt:lpstr>
      <vt:lpstr>Презентация PowerPoint</vt:lpstr>
      <vt:lpstr> </vt:lpstr>
      <vt:lpstr>! ВИДЫ налоговых вычетов: </vt:lpstr>
      <vt:lpstr>Презентация PowerPoint</vt:lpstr>
      <vt:lpstr>СОЦИАЛЬНЫЕ НАЛОГОВЫЕ ВЫЧЕТЫ (ст. 219)</vt:lpstr>
      <vt:lpstr>Специальный налоговый режим  «Налог на профессиональный доход»</vt:lpstr>
      <vt:lpstr>Презентация PowerPoint</vt:lpstr>
      <vt:lpstr>Налогоплательщики налога на профессиональный доход: физические лица, индивидуальные предприниматели</vt:lpstr>
      <vt:lpstr>Презентация PowerPoint</vt:lpstr>
      <vt:lpstr>Мобильное приложение «Мой налог»</vt:lpstr>
      <vt:lpstr>Мобильное приложение «Мой налог»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 Дмитрий Сергеевич</dc:creator>
  <cp:lastModifiedBy>Трипотень Татьяна Владимировна</cp:lastModifiedBy>
  <cp:revision>425</cp:revision>
  <cp:lastPrinted>2020-11-27T07:16:22Z</cp:lastPrinted>
  <dcterms:created xsi:type="dcterms:W3CDTF">2017-11-01T10:41:22Z</dcterms:created>
  <dcterms:modified xsi:type="dcterms:W3CDTF">2024-03-26T11:32:17Z</dcterms:modified>
</cp:coreProperties>
</file>