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3" r:id="rId4"/>
    <p:sldMasterId id="2147483728" r:id="rId5"/>
    <p:sldMasterId id="2147483746" r:id="rId6"/>
    <p:sldMasterId id="2147483759" r:id="rId7"/>
  </p:sldMasterIdLst>
  <p:notesMasterIdLst>
    <p:notesMasterId r:id="rId30"/>
  </p:notesMasterIdLst>
  <p:sldIdLst>
    <p:sldId id="362" r:id="rId8"/>
    <p:sldId id="372" r:id="rId9"/>
    <p:sldId id="374" r:id="rId10"/>
    <p:sldId id="375" r:id="rId11"/>
    <p:sldId id="376" r:id="rId12"/>
    <p:sldId id="388" r:id="rId13"/>
    <p:sldId id="377" r:id="rId14"/>
    <p:sldId id="378" r:id="rId15"/>
    <p:sldId id="379" r:id="rId16"/>
    <p:sldId id="380" r:id="rId17"/>
    <p:sldId id="381" r:id="rId18"/>
    <p:sldId id="389" r:id="rId19"/>
    <p:sldId id="351" r:id="rId20"/>
    <p:sldId id="370" r:id="rId21"/>
    <p:sldId id="382" r:id="rId22"/>
    <p:sldId id="383" r:id="rId23"/>
    <p:sldId id="384" r:id="rId24"/>
    <p:sldId id="385" r:id="rId25"/>
    <p:sldId id="386" r:id="rId26"/>
    <p:sldId id="349" r:id="rId27"/>
    <p:sldId id="387" r:id="rId28"/>
    <p:sldId id="338" r:id="rId29"/>
  </p:sldIdLst>
  <p:sldSz cx="9144000" cy="5143500" type="screen16x9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6"/>
    <a:srgbClr val="ED7D00"/>
    <a:srgbClr val="009655"/>
    <a:srgbClr val="00AC62"/>
    <a:srgbClr val="007DDA"/>
    <a:srgbClr val="00D077"/>
    <a:srgbClr val="FFFFFF"/>
    <a:srgbClr val="E5235A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3021" autoAdjust="0"/>
  </p:normalViewPr>
  <p:slideViewPr>
    <p:cSldViewPr>
      <p:cViewPr varScale="1">
        <p:scale>
          <a:sx n="145" d="100"/>
          <a:sy n="145" d="100"/>
        </p:scale>
        <p:origin x="-65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&#1060;&#1048;&#1053;&#1043;&#1056;&#1040;&#1052;&#1054;&#1058;&#1053;&#1054;&#1057;&#1058;&#1068;\!!2023\&#1052;&#1080;&#1085;&#1080;&#1090;&#1086;&#1088;&#1080;&#1085;&#1075;%20&#1060;&#1043;\&#1054;&#1087;&#1088;&#1086;&#1089;%20&#1060;&#1043;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800">
                <a:latin typeface="Calibri" panose="020F0502020204030204" pitchFamily="34" charset="0"/>
              </a:rPr>
              <a:t>По каким </a:t>
            </a:r>
            <a:r>
              <a:rPr lang="ru-RU" sz="1800" b="1" i="0" u="none" strike="noStrike" baseline="0">
                <a:effectLst/>
                <a:latin typeface="Calibri" panose="020F0502020204030204" pitchFamily="34" charset="0"/>
              </a:rPr>
              <a:t>финансовым темам Вы бы х</a:t>
            </a:r>
            <a:r>
              <a:rPr lang="ru-RU" sz="1800">
                <a:latin typeface="Calibri" panose="020F0502020204030204" pitchFamily="34" charset="0"/>
              </a:rPr>
              <a:t>отели повысить свою информированность?</a:t>
            </a:r>
          </a:p>
        </c:rich>
      </c:tx>
      <c:layout>
        <c:manualLayout>
          <c:xMode val="edge"/>
          <c:yMode val="edge"/>
          <c:x val="0.11597727567307337"/>
          <c:y val="3.173155547633087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858772965879265"/>
          <c:y val="0.19291268484942073"/>
          <c:w val="0.48126886364478022"/>
          <c:h val="0.7169472291111993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AC6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99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ED7D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ED7D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E5235A"/>
              </a:solidFill>
            </c:spPr>
          </c:dPt>
          <c:dPt>
            <c:idx val="8"/>
            <c:invertIfNegative val="0"/>
            <c:bubble3D val="0"/>
            <c:spPr>
              <a:solidFill>
                <a:srgbClr val="E5235A"/>
              </a:solidFill>
            </c:spPr>
          </c:dPt>
          <c:cat>
            <c:strRef>
              <c:f>Лист1!$A$89:$A$97</c:f>
              <c:strCache>
                <c:ptCount val="9"/>
                <c:pt idx="0">
                  <c:v>Как защитить имеющиеся сбережения от обесценивания, куда выгоднее всего вкладывать деньги</c:v>
                </c:pt>
                <c:pt idx="1">
                  <c:v>На какую информацию нужно обращать внимание при подписании договоров с финансовыми организациями</c:v>
                </c:pt>
                <c:pt idx="2">
                  <c:v>Как можно зарабатывать на рынке ценных бумаг (акции, облигации)</c:v>
                </c:pt>
                <c:pt idx="3">
                  <c:v>Какие есть способы защиты от мошенничества в финансовой сфере</c:v>
                </c:pt>
                <c:pt idx="4">
                  <c:v>Как составлять личный и семейный бюджет</c:v>
                </c:pt>
                <c:pt idx="5">
                  <c:v>Не хотел бы ни по каким темам</c:v>
                </c:pt>
                <c:pt idx="6">
                  <c:v>Куда нужно обращаться с жалобой на банк или другую финансовую организацию, если Ваши права нарушены</c:v>
                </c:pt>
                <c:pt idx="7">
                  <c:v>Как отличить объективную информацию о финансовых услугах от недобросовестной рекламы</c:v>
                </c:pt>
                <c:pt idx="8">
                  <c:v>Что нужно делать, чтобы не "увязнуть" в долгах при пользовании кредитами</c:v>
                </c:pt>
              </c:strCache>
            </c:strRef>
          </c:cat>
          <c:val>
            <c:numRef>
              <c:f>Лист1!$C$89:$C$97</c:f>
              <c:numCache>
                <c:formatCode>0.0%</c:formatCode>
                <c:ptCount val="9"/>
                <c:pt idx="0">
                  <c:v>0.40054945054945057</c:v>
                </c:pt>
                <c:pt idx="1">
                  <c:v>0.34615384615384615</c:v>
                </c:pt>
                <c:pt idx="2">
                  <c:v>0.34010989010989012</c:v>
                </c:pt>
                <c:pt idx="3">
                  <c:v>0.29945054945054944</c:v>
                </c:pt>
                <c:pt idx="4">
                  <c:v>0.22307692307692309</c:v>
                </c:pt>
                <c:pt idx="5">
                  <c:v>0.20824175824175825</c:v>
                </c:pt>
                <c:pt idx="6">
                  <c:v>0.2021978021978022</c:v>
                </c:pt>
                <c:pt idx="7">
                  <c:v>0.19890109890109889</c:v>
                </c:pt>
                <c:pt idx="8">
                  <c:v>0.19450549450549451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037888"/>
        <c:axId val="178039424"/>
      </c:barChart>
      <c:catAx>
        <c:axId val="1780378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178039424"/>
        <c:crosses val="autoZero"/>
        <c:auto val="1"/>
        <c:lblAlgn val="ctr"/>
        <c:lblOffset val="100"/>
        <c:noMultiLvlLbl val="0"/>
      </c:catAx>
      <c:valAx>
        <c:axId val="178039424"/>
        <c:scaling>
          <c:orientation val="minMax"/>
        </c:scaling>
        <c:delete val="1"/>
        <c:axPos val="t"/>
        <c:title>
          <c:tx>
            <c:rich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ru-RU" sz="1000" b="0" i="0" u="none" strike="noStrike" baseline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*Сумма ответов превышает 100%, т.к. респонденты могли дать несколько вариантов ответа.</a:t>
                </a:r>
                <a:endParaRPr lang="ru-RU" sz="1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1944007645874105"/>
              <c:y val="0.95337105026702051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crossAx val="17803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655"/>
            </a:solidFill>
          </c:spPr>
          <c:invertIfNegative val="0"/>
          <c:cat>
            <c:strRef>
              <c:f>Лист2!$B$6:$B$8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Лист2!$C$6:$C$8</c:f>
              <c:numCache>
                <c:formatCode>General</c:formatCode>
                <c:ptCount val="3"/>
                <c:pt idx="0">
                  <c:v>24.5</c:v>
                </c:pt>
                <c:pt idx="1">
                  <c:v>26.8</c:v>
                </c:pt>
                <c:pt idx="2">
                  <c:v>33.200000000000003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627712"/>
        <c:axId val="178629248"/>
      </c:barChart>
      <c:catAx>
        <c:axId val="17862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</a:defRPr>
            </a:pPr>
            <a:endParaRPr lang="ru-RU"/>
          </a:p>
        </c:txPr>
        <c:crossAx val="178629248"/>
        <c:crosses val="autoZero"/>
        <c:auto val="1"/>
        <c:lblAlgn val="ctr"/>
        <c:lblOffset val="100"/>
        <c:noMultiLvlLbl val="0"/>
      </c:catAx>
      <c:valAx>
        <c:axId val="17862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1800" b="0" i="0" baseline="0" dirty="0" smtClean="0">
                    <a:effectLst/>
                    <a:latin typeface="Calibri" panose="020F0502020204030204" pitchFamily="34" charset="0"/>
                  </a:rPr>
                  <a:t>Трлн рублей</a:t>
                </a:r>
                <a:endParaRPr lang="ru-RU" b="0" i="0" dirty="0">
                  <a:effectLst/>
                  <a:latin typeface="Calibri" panose="020F050202020403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62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в т.ч. просроченная</c:v>
          </c:tx>
          <c:spPr>
            <a:solidFill>
              <a:srgbClr val="FF0066"/>
            </a:solidFill>
          </c:spPr>
          <c:invertIfNegative val="0"/>
          <c:cat>
            <c:numRef>
              <c:f>Лист2!$B$37:$B$40</c:f>
              <c:numCache>
                <c:formatCode>m/d/yyyy</c:formatCode>
                <c:ptCount val="4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  <c:pt idx="3">
                  <c:v>45292</c:v>
                </c:pt>
              </c:numCache>
            </c:numRef>
          </c:cat>
          <c:val>
            <c:numRef>
              <c:f>Лист2!$D$37:$D$40</c:f>
              <c:numCache>
                <c:formatCode>General</c:formatCode>
                <c:ptCount val="4"/>
                <c:pt idx="0">
                  <c:v>1793</c:v>
                </c:pt>
                <c:pt idx="1">
                  <c:v>2190</c:v>
                </c:pt>
                <c:pt idx="2">
                  <c:v>2943</c:v>
                </c:pt>
                <c:pt idx="3">
                  <c:v>3532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16448"/>
        <c:axId val="179017984"/>
      </c:barChart>
      <c:dateAx>
        <c:axId val="179016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79017984"/>
        <c:crosses val="autoZero"/>
        <c:auto val="1"/>
        <c:lblOffset val="100"/>
        <c:baseTimeUnit val="years"/>
      </c:dateAx>
      <c:valAx>
        <c:axId val="17901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164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cat>
            <c:numRef>
              <c:f>Лист2!$B$37:$B$40</c:f>
              <c:numCache>
                <c:formatCode>m/d/yyyy</c:formatCode>
                <c:ptCount val="4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  <c:pt idx="3">
                  <c:v>45292</c:v>
                </c:pt>
              </c:numCache>
            </c:numRef>
          </c:cat>
          <c:val>
            <c:numRef>
              <c:f>Лист2!$C$37:$C$40</c:f>
              <c:numCache>
                <c:formatCode>General</c:formatCode>
                <c:ptCount val="4"/>
                <c:pt idx="0">
                  <c:v>60516</c:v>
                </c:pt>
                <c:pt idx="1">
                  <c:v>87788</c:v>
                </c:pt>
                <c:pt idx="2">
                  <c:v>100161</c:v>
                </c:pt>
                <c:pt idx="3">
                  <c:v>135040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38080"/>
        <c:axId val="179039616"/>
      </c:barChart>
      <c:dateAx>
        <c:axId val="179038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79039616"/>
        <c:crosses val="autoZero"/>
        <c:auto val="1"/>
        <c:lblOffset val="100"/>
        <c:baseTimeUnit val="years"/>
      </c:dateAx>
      <c:valAx>
        <c:axId val="17903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38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3129632676215"/>
          <c:y val="8.4788659562303581E-2"/>
          <c:w val="0.86432534915669501"/>
          <c:h val="0.76079613941513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Лист1!$E$14</c:f>
              <c:strCache>
                <c:ptCount val="1"/>
                <c:pt idx="0">
                  <c:v>Объем операций, млн руб.</c:v>
                </c:pt>
              </c:strCache>
            </c:strRef>
          </c:tx>
          <c:spPr>
            <a:solidFill>
              <a:srgbClr val="ED7D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Лист1!$F$13:$G$13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Лист1!$F$14:$G$14</c:f>
              <c:numCache>
                <c:formatCode>#,##0.00</c:formatCode>
                <c:ptCount val="2"/>
                <c:pt idx="0">
                  <c:v>14165.44</c:v>
                </c:pt>
                <c:pt idx="1">
                  <c:v>15791.41</c:v>
                </c:pt>
              </c:numCache>
            </c:numRef>
          </c:val>
        </c:ser>
        <c:ser>
          <c:idx val="1"/>
          <c:order val="1"/>
          <c:tx>
            <c:strRef>
              <c:f>Лист1!$E$15</c:f>
              <c:strCache>
                <c:ptCount val="1"/>
                <c:pt idx="0">
                  <c:v>Количество операций, тыс. ед.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8.3594566353187051E-3"/>
                  <c:y val="6.30417651694247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98641588296763E-3"/>
                  <c:y val="-2.5216706067769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Лист1!$F$13:$G$13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Лист1!$F$15:$G$15</c:f>
              <c:numCache>
                <c:formatCode>#,##0.00</c:formatCode>
                <c:ptCount val="2"/>
                <c:pt idx="0">
                  <c:v>876.59</c:v>
                </c:pt>
                <c:pt idx="1">
                  <c:v>1165.99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757824"/>
        <c:axId val="181759360"/>
      </c:barChart>
      <c:catAx>
        <c:axId val="18175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81759360"/>
        <c:crosses val="autoZero"/>
        <c:auto val="1"/>
        <c:lblAlgn val="ctr"/>
        <c:lblOffset val="100"/>
        <c:noMultiLvlLbl val="0"/>
      </c:catAx>
      <c:valAx>
        <c:axId val="1817593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1757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0.27031</cdr:x>
      <cdr:y>0.06474</cdr:y>
    </cdr:from>
    <cdr:to>
      <cdr:x>0.50729</cdr:x>
      <cdr:y>0.1541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85999" y="213348"/>
          <a:ext cx="1565793" cy="294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7F-CA41-48D6-9A7C-DAAAFC5108D7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83BF-A427-4377-B36C-4FAB41E4CA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1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83BF-A427-4377-B36C-4FAB41E4CA6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02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96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87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1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13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417050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90" indent="0" algn="ctr">
              <a:buNone/>
              <a:defRPr sz="2000"/>
            </a:lvl2pPr>
            <a:lvl3pPr marL="912128" indent="0" algn="ctr">
              <a:buNone/>
              <a:defRPr sz="1800"/>
            </a:lvl3pPr>
            <a:lvl4pPr marL="1368166" indent="0" algn="ctr">
              <a:buNone/>
              <a:defRPr sz="1600"/>
            </a:lvl4pPr>
            <a:lvl5pPr marL="1824254" indent="0" algn="ctr">
              <a:buNone/>
              <a:defRPr sz="1600"/>
            </a:lvl5pPr>
            <a:lvl6pPr marL="2280243" indent="0" algn="ctr">
              <a:buNone/>
              <a:defRPr sz="1600"/>
            </a:lvl6pPr>
            <a:lvl7pPr marL="2736233" indent="0" algn="ctr">
              <a:buNone/>
              <a:defRPr sz="1600"/>
            </a:lvl7pPr>
            <a:lvl8pPr marL="3192336" indent="0" algn="ctr">
              <a:buNone/>
              <a:defRPr sz="1600"/>
            </a:lvl8pPr>
            <a:lvl9pPr marL="364839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5990" indent="0">
              <a:buNone/>
              <a:defRPr sz="2000"/>
            </a:lvl2pPr>
            <a:lvl3pPr marL="912128" indent="0">
              <a:buNone/>
              <a:defRPr sz="1800"/>
            </a:lvl3pPr>
            <a:lvl4pPr marL="1368166" indent="0">
              <a:buNone/>
              <a:defRPr sz="1600"/>
            </a:lvl4pPr>
            <a:lvl5pPr marL="1824254" indent="0">
              <a:buNone/>
              <a:defRPr sz="1600"/>
            </a:lvl5pPr>
            <a:lvl6pPr marL="2280243" indent="0">
              <a:buNone/>
              <a:defRPr sz="1600"/>
            </a:lvl6pPr>
            <a:lvl7pPr marL="2736233" indent="0">
              <a:buNone/>
              <a:defRPr sz="1600"/>
            </a:lvl7pPr>
            <a:lvl8pPr marL="3192336" indent="0">
              <a:buNone/>
              <a:defRPr sz="1600"/>
            </a:lvl8pPr>
            <a:lvl9pPr marL="3648395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83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990" indent="0">
              <a:buNone/>
              <a:defRPr sz="2800"/>
            </a:lvl2pPr>
            <a:lvl3pPr marL="912128" indent="0">
              <a:buNone/>
              <a:defRPr sz="2400"/>
            </a:lvl3pPr>
            <a:lvl4pPr marL="1368166" indent="0">
              <a:buNone/>
              <a:defRPr sz="2000"/>
            </a:lvl4pPr>
            <a:lvl5pPr marL="1824254" indent="0">
              <a:buNone/>
              <a:defRPr sz="2000"/>
            </a:lvl5pPr>
            <a:lvl6pPr marL="2280243" indent="0">
              <a:buNone/>
              <a:defRPr sz="2000"/>
            </a:lvl6pPr>
            <a:lvl7pPr marL="2736233" indent="0">
              <a:buNone/>
              <a:defRPr sz="2000"/>
            </a:lvl7pPr>
            <a:lvl8pPr marL="3192336" indent="0">
              <a:buNone/>
              <a:defRPr sz="2000"/>
            </a:lvl8pPr>
            <a:lvl9pPr marL="36483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696780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5938769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2742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6275071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67884892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151868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965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099799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315775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84237457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7104729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938586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57619F-0893-8947-BC7A-391910512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0900" y="1181100"/>
            <a:ext cx="3883025" cy="34861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522221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52924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99369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1BD2EFA-3432-494C-83B0-57FD44E702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0061" y="4667250"/>
            <a:ext cx="230832" cy="227242"/>
          </a:xfrm>
        </p:spPr>
        <p:txBody>
          <a:bodyPr/>
          <a:lstStyle/>
          <a:p>
            <a:fld id="{6125EBD4-782E-47E4-9A46-91AEA06CA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61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514745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088816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57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5751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1473304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4659493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75085604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3465304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7251397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4552633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4308063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938586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57619F-0893-8947-BC7A-391910512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0900" y="1181100"/>
            <a:ext cx="3883025" cy="34861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219785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051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09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4548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1BD2EFA-3432-494C-83B0-57FD44E702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0061" y="4667250"/>
            <a:ext cx="230832" cy="227242"/>
          </a:xfrm>
        </p:spPr>
        <p:txBody>
          <a:bodyPr/>
          <a:lstStyle/>
          <a:p>
            <a:fld id="{6125EBD4-782E-47E4-9A46-91AEA06CA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99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5_Фото — горизонтально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35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5" tIns="50795" rIns="50795" bIns="5079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633417" y="383155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45" lvl="0" indent="-3238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1pPr>
            <a:lvl2pPr marL="914285" lvl="1" indent="-3238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2pPr>
            <a:lvl3pPr marL="1371430" lvl="2" indent="-3238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3pPr>
            <a:lvl4pPr marL="1828570" lvl="3" indent="-3238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4pPr>
            <a:lvl5pPr marL="2285715" lvl="4" indent="-3238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5pPr>
            <a:lvl6pPr marL="2742855" lvl="5" indent="-37143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000" lvl="6" indent="-37143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144" lvl="7" indent="-37143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285" lvl="8" indent="-37143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72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15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349725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1522396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661819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90" indent="0" algn="ctr">
              <a:buNone/>
              <a:defRPr sz="2000"/>
            </a:lvl2pPr>
            <a:lvl3pPr marL="912128" indent="0" algn="ctr">
              <a:buNone/>
              <a:defRPr sz="1800"/>
            </a:lvl3pPr>
            <a:lvl4pPr marL="1368166" indent="0" algn="ctr">
              <a:buNone/>
              <a:defRPr sz="1600"/>
            </a:lvl4pPr>
            <a:lvl5pPr marL="1824254" indent="0" algn="ctr">
              <a:buNone/>
              <a:defRPr sz="1600"/>
            </a:lvl5pPr>
            <a:lvl6pPr marL="2280243" indent="0" algn="ctr">
              <a:buNone/>
              <a:defRPr sz="1600"/>
            </a:lvl6pPr>
            <a:lvl7pPr marL="2736233" indent="0" algn="ctr">
              <a:buNone/>
              <a:defRPr sz="1600"/>
            </a:lvl7pPr>
            <a:lvl8pPr marL="3192336" indent="0" algn="ctr">
              <a:buNone/>
              <a:defRPr sz="1600"/>
            </a:lvl8pPr>
            <a:lvl9pPr marL="364839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5990" indent="0">
              <a:buNone/>
              <a:defRPr sz="2000"/>
            </a:lvl2pPr>
            <a:lvl3pPr marL="912128" indent="0">
              <a:buNone/>
              <a:defRPr sz="1800"/>
            </a:lvl3pPr>
            <a:lvl4pPr marL="1368166" indent="0">
              <a:buNone/>
              <a:defRPr sz="1600"/>
            </a:lvl4pPr>
            <a:lvl5pPr marL="1824254" indent="0">
              <a:buNone/>
              <a:defRPr sz="1600"/>
            </a:lvl5pPr>
            <a:lvl6pPr marL="2280243" indent="0">
              <a:buNone/>
              <a:defRPr sz="1600"/>
            </a:lvl6pPr>
            <a:lvl7pPr marL="2736233" indent="0">
              <a:buNone/>
              <a:defRPr sz="1600"/>
            </a:lvl7pPr>
            <a:lvl8pPr marL="3192336" indent="0">
              <a:buNone/>
              <a:defRPr sz="1600"/>
            </a:lvl8pPr>
            <a:lvl9pPr marL="3648395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42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990" indent="0">
              <a:buNone/>
              <a:defRPr sz="2800"/>
            </a:lvl2pPr>
            <a:lvl3pPr marL="912128" indent="0">
              <a:buNone/>
              <a:defRPr sz="2400"/>
            </a:lvl3pPr>
            <a:lvl4pPr marL="1368166" indent="0">
              <a:buNone/>
              <a:defRPr sz="2000"/>
            </a:lvl4pPr>
            <a:lvl5pPr marL="1824254" indent="0">
              <a:buNone/>
              <a:defRPr sz="2000"/>
            </a:lvl5pPr>
            <a:lvl6pPr marL="2280243" indent="0">
              <a:buNone/>
              <a:defRPr sz="2000"/>
            </a:lvl6pPr>
            <a:lvl7pPr marL="2736233" indent="0">
              <a:buNone/>
              <a:defRPr sz="2000"/>
            </a:lvl7pPr>
            <a:lvl8pPr marL="3192336" indent="0">
              <a:buNone/>
              <a:defRPr sz="2000"/>
            </a:lvl8pPr>
            <a:lvl9pPr marL="36483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66191976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87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26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703263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8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2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993" indent="-3419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1" indent="-2850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22" indent="-2279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79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8" indent="-2279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37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26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65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3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4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3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3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95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43" r:id="rId14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44" r:id="rId14"/>
    <p:sldLayoutId id="2147483745" r:id="rId15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8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2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993" indent="-3419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1" indent="-2850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22" indent="-2279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79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8" indent="-2279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37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26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65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3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4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3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3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95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Группа"/>
          <p:cNvSpPr txBox="1"/>
          <p:nvPr/>
        </p:nvSpPr>
        <p:spPr>
          <a:xfrm>
            <a:off x="2258961" y="1792687"/>
            <a:ext cx="5276381" cy="155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5" tIns="17145" rIns="17145" bIns="17145" anchor="ctr"/>
          <a:lstStyle/>
          <a:p>
            <a:pPr algn="l">
              <a:defRPr sz="11900" b="0">
                <a:solidFill>
                  <a:srgbClr val="FFFFFF"/>
                </a:solidFill>
                <a:latin typeface="EuclidCircularA-Bold"/>
                <a:ea typeface="EuclidCircularA-Bold"/>
                <a:cs typeface="EuclidCircularA-Bold"/>
                <a:sym typeface="EuclidCircularA-Bold"/>
              </a:defRPr>
            </a:pPr>
            <a:endParaRPr sz="4017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5688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FF"/>
                </a:solidFill>
              </a:rPr>
              <a:t>РЕАЛИЗАЦИЯ СТРАТЕГИИ ПОВЫШЕНИЯ ФИНАНСОВОЙ ГРАМОТНОСТИ В </a:t>
            </a:r>
            <a:endParaRPr lang="ru-RU" sz="26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FFFFFF"/>
                </a:solidFill>
              </a:rPr>
              <a:t>РЕСПУБЛИКЕ </a:t>
            </a:r>
            <a:r>
              <a:rPr lang="ru-RU" sz="2600" b="1" dirty="0" smtClean="0">
                <a:solidFill>
                  <a:srgbClr val="FFFFFF"/>
                </a:solidFill>
              </a:rPr>
              <a:t>КРЫМ – </a:t>
            </a:r>
          </a:p>
          <a:p>
            <a:pPr algn="ctr"/>
            <a:r>
              <a:rPr lang="ru-RU" sz="2600" b="1" dirty="0" smtClean="0">
                <a:solidFill>
                  <a:srgbClr val="FFFFFF"/>
                </a:solidFill>
              </a:rPr>
              <a:t>ИТОГИ И ПРИОРИТЕТЫ РАЗВИТИЯ</a:t>
            </a:r>
            <a:endParaRPr lang="ru-RU" sz="2600" b="1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3" y="3435846"/>
            <a:ext cx="46085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КИВИКО ИРИНА ВАЛЕРЬЕВНА</a:t>
            </a:r>
          </a:p>
          <a:p>
            <a:r>
              <a:rPr lang="ru-RU" sz="1600" b="1" dirty="0"/>
              <a:t>заместитель Председателя Совета министров Республики Крым - министр финансов Республики Крым </a:t>
            </a:r>
          </a:p>
        </p:txBody>
      </p:sp>
    </p:spTree>
    <p:extLst>
      <p:ext uri="{BB962C8B-B14F-4D97-AF65-F5344CB8AC3E}">
        <p14:creationId xmlns:p14="http://schemas.microsoft.com/office/powerpoint/2010/main" val="23672097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1470"/>
            <a:ext cx="8712963" cy="4680520"/>
          </a:xfrm>
        </p:spPr>
        <p:txBody>
          <a:bodyPr/>
          <a:lstStyle/>
          <a:p>
            <a:pPr marL="133335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                         Более </a:t>
            </a:r>
            <a:r>
              <a:rPr lang="ru-RU" sz="2400" b="1" dirty="0" smtClean="0">
                <a:solidFill>
                  <a:srgbClr val="FF6600"/>
                </a:solidFill>
                <a:latin typeface="Proxima Nova"/>
                <a:ea typeface="Proxima Nova"/>
                <a:cs typeface="Proxima Nova"/>
              </a:rPr>
              <a:t>800 млн </a:t>
            </a:r>
            <a:r>
              <a:rPr lang="ru-RU" sz="2400" b="1" dirty="0">
                <a:solidFill>
                  <a:srgbClr val="FF6600"/>
                </a:solidFill>
                <a:latin typeface="Proxima Nova"/>
                <a:ea typeface="Proxima Nova"/>
                <a:cs typeface="Proxima Nova"/>
              </a:rPr>
              <a:t>рублей </a:t>
            </a:r>
          </a:p>
          <a:p>
            <a:pPr marL="133335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                   потеряли </a:t>
            </a:r>
            <a:r>
              <a:rPr lang="ru-RU" sz="2400" b="1" dirty="0" err="1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крымчане</a:t>
            </a:r>
            <a:r>
              <a:rPr lang="ru-RU" sz="2400" b="1" dirty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в прошлом году </a:t>
            </a:r>
            <a:endParaRPr lang="ru-RU" sz="2400" b="1" dirty="0" smtClean="0">
              <a:solidFill>
                <a:srgbClr val="008000"/>
              </a:solidFill>
              <a:latin typeface="Proxima Nova"/>
              <a:ea typeface="Proxima Nova"/>
              <a:cs typeface="Proxima Nova"/>
            </a:endParaRPr>
          </a:p>
          <a:p>
            <a:pPr marL="133335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             из-за </a:t>
            </a:r>
            <a:r>
              <a:rPr lang="ru-RU" sz="2400" b="1" dirty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действий дистанционных </a:t>
            </a:r>
            <a:r>
              <a:rPr lang="ru-RU" sz="2400" b="1" dirty="0" smtClean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мошенников</a:t>
            </a:r>
          </a:p>
          <a:p>
            <a:pPr marL="133335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Proxima Nova"/>
                <a:ea typeface="Proxima Nova"/>
                <a:cs typeface="Proxima Nova"/>
              </a:rPr>
              <a:t> С</a:t>
            </a:r>
          </a:p>
          <a:p>
            <a:pPr marL="133335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6600"/>
                </a:solidFill>
                <a:latin typeface="Proxima Nova"/>
                <a:ea typeface="Proxima Nova"/>
                <a:cs typeface="Proxima Nova"/>
              </a:rPr>
              <a:t>5 000 </a:t>
            </a:r>
            <a:r>
              <a:rPr lang="ru-RU" sz="2400" b="1" dirty="0" err="1" smtClean="0">
                <a:solidFill>
                  <a:srgbClr val="FF6600"/>
                </a:solidFill>
                <a:latin typeface="Proxima Nova"/>
                <a:ea typeface="Proxima Nova"/>
                <a:cs typeface="Proxima Nova"/>
              </a:rPr>
              <a:t>киберпреступлений</a:t>
            </a:r>
            <a:endParaRPr lang="ru-RU" sz="2400" b="1" dirty="0" smtClean="0">
              <a:solidFill>
                <a:srgbClr val="FF6600"/>
              </a:solidFill>
              <a:latin typeface="Proxima Nova"/>
              <a:ea typeface="Proxima Nova"/>
              <a:cs typeface="Proxima Nova"/>
            </a:endParaRPr>
          </a:p>
          <a:p>
            <a:pPr marL="133335" indent="0" algn="ctr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133335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9656"/>
                </a:solidFill>
                <a:latin typeface="Proxima Nova"/>
                <a:ea typeface="Proxima Nova"/>
                <a:cs typeface="Proxima Nova"/>
              </a:rPr>
              <a:t>За прошлую </a:t>
            </a:r>
            <a:r>
              <a:rPr lang="ru-RU" sz="2400" b="1" dirty="0">
                <a:solidFill>
                  <a:srgbClr val="009656"/>
                </a:solidFill>
                <a:latin typeface="Proxima Nova"/>
                <a:ea typeface="Proxima Nova"/>
                <a:cs typeface="Proxima Nova"/>
              </a:rPr>
              <a:t>неделю 36 обращений </a:t>
            </a:r>
            <a:r>
              <a:rPr lang="ru-RU" sz="2400" b="1" dirty="0" smtClean="0">
                <a:solidFill>
                  <a:srgbClr val="009656"/>
                </a:solidFill>
                <a:latin typeface="Proxima Nova"/>
                <a:ea typeface="Proxima Nova"/>
                <a:cs typeface="Proxima Nova"/>
              </a:rPr>
              <a:t>граждан</a:t>
            </a:r>
          </a:p>
          <a:p>
            <a:pPr marL="133335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9656"/>
                </a:solidFill>
              </a:rPr>
              <a:t>В </a:t>
            </a:r>
            <a:r>
              <a:rPr lang="ru-RU" sz="2000" b="1" dirty="0">
                <a:solidFill>
                  <a:srgbClr val="009656"/>
                </a:solidFill>
              </a:rPr>
              <a:t>регионе продолжают регистрироваться случаи дистанционного </a:t>
            </a:r>
            <a:r>
              <a:rPr lang="ru-RU" sz="2000" b="1" dirty="0" smtClean="0">
                <a:solidFill>
                  <a:srgbClr val="009656"/>
                </a:solidFill>
              </a:rPr>
              <a:t>мошенничества - через </a:t>
            </a:r>
            <a:r>
              <a:rPr lang="ru-RU" sz="2000" b="1" dirty="0">
                <a:solidFill>
                  <a:srgbClr val="009656"/>
                </a:solidFill>
              </a:rPr>
              <a:t>звонки неизвестные «работают» по наиболее популярным схемам – «Ваш родственник попал в ДТП» или представляются сотрудниками банков, правоохранительных органов, сообщают недостоверную информацию, и граждане теряют все свои накопления</a:t>
            </a:r>
            <a:endParaRPr lang="ru-RU" sz="2000" b="1" dirty="0">
              <a:solidFill>
                <a:srgbClr val="009656"/>
              </a:solidFill>
              <a:latin typeface="Proxima Nova"/>
              <a:ea typeface="Proxima Nova"/>
              <a:cs typeface="Proxima Nova"/>
            </a:endParaRPr>
          </a:p>
          <a:p>
            <a:pPr marL="133335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6600"/>
              </a:solidFill>
              <a:latin typeface="Proxima Nova"/>
              <a:ea typeface="Proxima Nova"/>
              <a:cs typeface="Proxima Nova"/>
            </a:endParaRPr>
          </a:p>
          <a:p>
            <a:pPr marL="133335" indent="0" algn="just">
              <a:spcBef>
                <a:spcPts val="0"/>
              </a:spcBef>
              <a:buNone/>
            </a:pPr>
            <a:endParaRPr lang="ru-RU" sz="2400" b="1" dirty="0">
              <a:solidFill>
                <a:srgbClr val="008000"/>
              </a:solidFill>
              <a:latin typeface="Proxima Nova"/>
              <a:ea typeface="Proxima Nova"/>
              <a:cs typeface="Proxima Nov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78"/>
            <a:ext cx="1152128" cy="133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802" y="4777431"/>
            <a:ext cx="89535" cy="151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F7F7F"/>
                </a:solidFill>
                <a:latin typeface="Microsoft Sans Serif"/>
                <a:cs typeface="Microsoft Sans Serif"/>
              </a:rPr>
              <a:t>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6942" y="1000527"/>
            <a:ext cx="5067300" cy="4136997"/>
          </a:xfrm>
          <a:custGeom>
            <a:avLst/>
            <a:gdLst/>
            <a:ahLst/>
            <a:cxnLst/>
            <a:rect l="l" t="t" r="r" b="b"/>
            <a:pathLst>
              <a:path w="5067300" h="4142104">
                <a:moveTo>
                  <a:pt x="5067057" y="0"/>
                </a:moveTo>
                <a:lnTo>
                  <a:pt x="0" y="4141009"/>
                </a:lnTo>
                <a:lnTo>
                  <a:pt x="633105" y="4141737"/>
                </a:lnTo>
                <a:lnTo>
                  <a:pt x="5067057" y="4141737"/>
                </a:lnTo>
                <a:lnTo>
                  <a:pt x="506705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121" y="1004092"/>
            <a:ext cx="3842385" cy="12362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</a:pPr>
            <a:r>
              <a:rPr sz="3600" b="1" dirty="0">
                <a:solidFill>
                  <a:schemeClr val="accent2"/>
                </a:solidFill>
                <a:latin typeface="Verdana"/>
                <a:cs typeface="Verdana"/>
              </a:rPr>
              <a:t>15 300 </a:t>
            </a:r>
            <a:r>
              <a:rPr sz="3600" b="1" dirty="0">
                <a:solidFill>
                  <a:schemeClr val="accent2"/>
                </a:solidFill>
                <a:latin typeface="Cambria"/>
                <a:cs typeface="Cambria"/>
              </a:rPr>
              <a:t>₽</a:t>
            </a:r>
          </a:p>
          <a:p>
            <a:pPr marL="69850" marR="5080" algn="ctr">
              <a:lnSpc>
                <a:spcPts val="1390"/>
              </a:lnSpc>
              <a:spcBef>
                <a:spcPts val="325"/>
              </a:spcBef>
            </a:pP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в 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средне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м</a:t>
            </a:r>
            <a:r>
              <a:rPr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 з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л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оу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м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ыш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л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енники</a:t>
            </a:r>
            <a:r>
              <a:rPr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похищают у 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че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л</a:t>
            </a:r>
            <a:r>
              <a:rPr sz="14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овека</a:t>
            </a:r>
            <a:r>
              <a:rPr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Cambria"/>
              </a:rPr>
              <a:t>за одну операцию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176801" y="388055"/>
            <a:ext cx="2143760" cy="4502941"/>
            <a:chOff x="5844312" y="350708"/>
            <a:chExt cx="2143760" cy="4508500"/>
          </a:xfrm>
        </p:grpSpPr>
        <p:sp>
          <p:nvSpPr>
            <p:cNvPr id="8" name="object 8"/>
            <p:cNvSpPr/>
            <p:nvPr/>
          </p:nvSpPr>
          <p:spPr>
            <a:xfrm>
              <a:off x="5866363" y="372760"/>
              <a:ext cx="2121535" cy="4486275"/>
            </a:xfrm>
            <a:custGeom>
              <a:avLst/>
              <a:gdLst/>
              <a:ahLst/>
              <a:cxnLst/>
              <a:rect l="l" t="t" r="r" b="b"/>
              <a:pathLst>
                <a:path w="2121534" h="4486275">
                  <a:moveTo>
                    <a:pt x="1784488" y="0"/>
                  </a:moveTo>
                  <a:lnTo>
                    <a:pt x="344642" y="0"/>
                  </a:lnTo>
                  <a:lnTo>
                    <a:pt x="291208" y="3038"/>
                  </a:lnTo>
                  <a:lnTo>
                    <a:pt x="242000" y="11901"/>
                  </a:lnTo>
                  <a:lnTo>
                    <a:pt x="197099" y="26207"/>
                  </a:lnTo>
                  <a:lnTo>
                    <a:pt x="156586" y="45575"/>
                  </a:lnTo>
                  <a:lnTo>
                    <a:pt x="120539" y="69627"/>
                  </a:lnTo>
                  <a:lnTo>
                    <a:pt x="89039" y="97980"/>
                  </a:lnTo>
                  <a:lnTo>
                    <a:pt x="62166" y="130254"/>
                  </a:lnTo>
                  <a:lnTo>
                    <a:pt x="39999" y="166069"/>
                  </a:lnTo>
                  <a:lnTo>
                    <a:pt x="22619" y="205045"/>
                  </a:lnTo>
                  <a:lnTo>
                    <a:pt x="10106" y="246800"/>
                  </a:lnTo>
                  <a:lnTo>
                    <a:pt x="2539" y="290955"/>
                  </a:lnTo>
                  <a:lnTo>
                    <a:pt x="0" y="337129"/>
                  </a:lnTo>
                  <a:lnTo>
                    <a:pt x="0" y="4141552"/>
                  </a:lnTo>
                  <a:lnTo>
                    <a:pt x="3315" y="4192440"/>
                  </a:lnTo>
                  <a:lnTo>
                    <a:pt x="12925" y="4239978"/>
                  </a:lnTo>
                  <a:lnTo>
                    <a:pt x="28327" y="4283959"/>
                  </a:lnTo>
                  <a:lnTo>
                    <a:pt x="49019" y="4324180"/>
                  </a:lnTo>
                  <a:lnTo>
                    <a:pt x="74498" y="4360435"/>
                  </a:lnTo>
                  <a:lnTo>
                    <a:pt x="104261" y="4392520"/>
                  </a:lnTo>
                  <a:lnTo>
                    <a:pt x="137805" y="4420230"/>
                  </a:lnTo>
                  <a:lnTo>
                    <a:pt x="174627" y="4443361"/>
                  </a:lnTo>
                  <a:lnTo>
                    <a:pt x="214224" y="4461708"/>
                  </a:lnTo>
                  <a:lnTo>
                    <a:pt x="256094" y="4475066"/>
                  </a:lnTo>
                  <a:lnTo>
                    <a:pt x="299735" y="4483231"/>
                  </a:lnTo>
                  <a:lnTo>
                    <a:pt x="344642" y="4485998"/>
                  </a:lnTo>
                  <a:lnTo>
                    <a:pt x="1784488" y="4485998"/>
                  </a:lnTo>
                  <a:lnTo>
                    <a:pt x="1831765" y="4482818"/>
                  </a:lnTo>
                  <a:lnTo>
                    <a:pt x="1876632" y="4473562"/>
                  </a:lnTo>
                  <a:lnTo>
                    <a:pt x="1918764" y="4458662"/>
                  </a:lnTo>
                  <a:lnTo>
                    <a:pt x="1957839" y="4438547"/>
                  </a:lnTo>
                  <a:lnTo>
                    <a:pt x="1993530" y="4413649"/>
                  </a:lnTo>
                  <a:lnTo>
                    <a:pt x="2025515" y="4384397"/>
                  </a:lnTo>
                  <a:lnTo>
                    <a:pt x="2053469" y="4351221"/>
                  </a:lnTo>
                  <a:lnTo>
                    <a:pt x="2077067" y="4314552"/>
                  </a:lnTo>
                  <a:lnTo>
                    <a:pt x="2095986" y="4274821"/>
                  </a:lnTo>
                  <a:lnTo>
                    <a:pt x="2109901" y="4232457"/>
                  </a:lnTo>
                  <a:lnTo>
                    <a:pt x="2118487" y="4187890"/>
                  </a:lnTo>
                  <a:lnTo>
                    <a:pt x="2121421" y="4141552"/>
                  </a:lnTo>
                  <a:lnTo>
                    <a:pt x="2121421" y="337129"/>
                  </a:lnTo>
                  <a:lnTo>
                    <a:pt x="2118802" y="290955"/>
                  </a:lnTo>
                  <a:lnTo>
                    <a:pt x="2111046" y="246800"/>
                  </a:lnTo>
                  <a:lnTo>
                    <a:pt x="2098305" y="205045"/>
                  </a:lnTo>
                  <a:lnTo>
                    <a:pt x="2080732" y="166069"/>
                  </a:lnTo>
                  <a:lnTo>
                    <a:pt x="2058479" y="130254"/>
                  </a:lnTo>
                  <a:lnTo>
                    <a:pt x="2031699" y="97980"/>
                  </a:lnTo>
                  <a:lnTo>
                    <a:pt x="2000545" y="69627"/>
                  </a:lnTo>
                  <a:lnTo>
                    <a:pt x="1965168" y="45575"/>
                  </a:lnTo>
                  <a:lnTo>
                    <a:pt x="1925721" y="26207"/>
                  </a:lnTo>
                  <a:lnTo>
                    <a:pt x="1882358" y="11901"/>
                  </a:lnTo>
                  <a:lnTo>
                    <a:pt x="1835229" y="3038"/>
                  </a:lnTo>
                  <a:lnTo>
                    <a:pt x="1784488" y="0"/>
                  </a:lnTo>
                  <a:close/>
                </a:path>
              </a:pathLst>
            </a:custGeom>
            <a:solidFill>
              <a:srgbClr val="957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76626" y="985640"/>
              <a:ext cx="1878964" cy="3225165"/>
            </a:xfrm>
            <a:custGeom>
              <a:avLst/>
              <a:gdLst/>
              <a:ahLst/>
              <a:cxnLst/>
              <a:rect l="l" t="t" r="r" b="b"/>
              <a:pathLst>
                <a:path w="1878965" h="3225165">
                  <a:moveTo>
                    <a:pt x="1878844" y="0"/>
                  </a:moveTo>
                  <a:lnTo>
                    <a:pt x="0" y="0"/>
                  </a:lnTo>
                  <a:lnTo>
                    <a:pt x="0" y="3224915"/>
                  </a:lnTo>
                  <a:lnTo>
                    <a:pt x="1878844" y="3224915"/>
                  </a:lnTo>
                  <a:lnTo>
                    <a:pt x="1878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6363" y="372760"/>
              <a:ext cx="2121535" cy="4486275"/>
            </a:xfrm>
            <a:custGeom>
              <a:avLst/>
              <a:gdLst/>
              <a:ahLst/>
              <a:cxnLst/>
              <a:rect l="l" t="t" r="r" b="b"/>
              <a:pathLst>
                <a:path w="2121534" h="4486275">
                  <a:moveTo>
                    <a:pt x="1784292" y="0"/>
                  </a:moveTo>
                  <a:lnTo>
                    <a:pt x="344446" y="0"/>
                  </a:lnTo>
                  <a:lnTo>
                    <a:pt x="291036" y="3038"/>
                  </a:lnTo>
                  <a:lnTo>
                    <a:pt x="241853" y="11901"/>
                  </a:lnTo>
                  <a:lnTo>
                    <a:pt x="196976" y="26207"/>
                  </a:lnTo>
                  <a:lnTo>
                    <a:pt x="156484" y="45575"/>
                  </a:lnTo>
                  <a:lnTo>
                    <a:pt x="120459" y="69627"/>
                  </a:lnTo>
                  <a:lnTo>
                    <a:pt x="88978" y="97980"/>
                  </a:lnTo>
                  <a:lnTo>
                    <a:pt x="62122" y="130254"/>
                  </a:lnTo>
                  <a:lnTo>
                    <a:pt x="39970" y="166069"/>
                  </a:lnTo>
                  <a:lnTo>
                    <a:pt x="22602" y="205045"/>
                  </a:lnTo>
                  <a:lnTo>
                    <a:pt x="10098" y="246800"/>
                  </a:lnTo>
                  <a:lnTo>
                    <a:pt x="2537" y="290955"/>
                  </a:lnTo>
                  <a:lnTo>
                    <a:pt x="0" y="337129"/>
                  </a:lnTo>
                  <a:lnTo>
                    <a:pt x="0" y="4141550"/>
                  </a:lnTo>
                  <a:lnTo>
                    <a:pt x="3311" y="4192439"/>
                  </a:lnTo>
                  <a:lnTo>
                    <a:pt x="12910" y="4239977"/>
                  </a:lnTo>
                  <a:lnTo>
                    <a:pt x="28297" y="4283958"/>
                  </a:lnTo>
                  <a:lnTo>
                    <a:pt x="48969" y="4324178"/>
                  </a:lnTo>
                  <a:lnTo>
                    <a:pt x="74425" y="4360433"/>
                  </a:lnTo>
                  <a:lnTo>
                    <a:pt x="104163" y="4392518"/>
                  </a:lnTo>
                  <a:lnTo>
                    <a:pt x="137683" y="4420229"/>
                  </a:lnTo>
                  <a:lnTo>
                    <a:pt x="174482" y="4443360"/>
                  </a:lnTo>
                  <a:lnTo>
                    <a:pt x="214059" y="4461707"/>
                  </a:lnTo>
                  <a:lnTo>
                    <a:pt x="255913" y="4475065"/>
                  </a:lnTo>
                  <a:lnTo>
                    <a:pt x="299543" y="4483230"/>
                  </a:lnTo>
                  <a:lnTo>
                    <a:pt x="344446" y="4485997"/>
                  </a:lnTo>
                  <a:lnTo>
                    <a:pt x="1784292" y="4485997"/>
                  </a:lnTo>
                  <a:lnTo>
                    <a:pt x="1831573" y="4482816"/>
                  </a:lnTo>
                  <a:lnTo>
                    <a:pt x="1876450" y="4473561"/>
                  </a:lnTo>
                  <a:lnTo>
                    <a:pt x="1918599" y="4458660"/>
                  </a:lnTo>
                  <a:lnTo>
                    <a:pt x="1922741" y="4456529"/>
                  </a:lnTo>
                  <a:lnTo>
                    <a:pt x="344446" y="4456529"/>
                  </a:lnTo>
                  <a:lnTo>
                    <a:pt x="302251" y="4453843"/>
                  </a:lnTo>
                  <a:lnTo>
                    <a:pt x="260523" y="4445729"/>
                  </a:lnTo>
                  <a:lnTo>
                    <a:pt x="220011" y="4432267"/>
                  </a:lnTo>
                  <a:lnTo>
                    <a:pt x="181463" y="4413537"/>
                  </a:lnTo>
                  <a:lnTo>
                    <a:pt x="145627" y="4389617"/>
                  </a:lnTo>
                  <a:lnTo>
                    <a:pt x="113252" y="4360587"/>
                  </a:lnTo>
                  <a:lnTo>
                    <a:pt x="85085" y="4326525"/>
                  </a:lnTo>
                  <a:lnTo>
                    <a:pt x="61875" y="4287511"/>
                  </a:lnTo>
                  <a:lnTo>
                    <a:pt x="44370" y="4243625"/>
                  </a:lnTo>
                  <a:lnTo>
                    <a:pt x="33319" y="4194945"/>
                  </a:lnTo>
                  <a:lnTo>
                    <a:pt x="29469" y="4141550"/>
                  </a:lnTo>
                  <a:lnTo>
                    <a:pt x="29469" y="337129"/>
                  </a:lnTo>
                  <a:lnTo>
                    <a:pt x="32542" y="287340"/>
                  </a:lnTo>
                  <a:lnTo>
                    <a:pt x="41575" y="241265"/>
                  </a:lnTo>
                  <a:lnTo>
                    <a:pt x="56286" y="199122"/>
                  </a:lnTo>
                  <a:lnTo>
                    <a:pt x="76390" y="161127"/>
                  </a:lnTo>
                  <a:lnTo>
                    <a:pt x="101607" y="127496"/>
                  </a:lnTo>
                  <a:lnTo>
                    <a:pt x="131653" y="98445"/>
                  </a:lnTo>
                  <a:lnTo>
                    <a:pt x="166247" y="74190"/>
                  </a:lnTo>
                  <a:lnTo>
                    <a:pt x="205105" y="54949"/>
                  </a:lnTo>
                  <a:lnTo>
                    <a:pt x="247946" y="40938"/>
                  </a:lnTo>
                  <a:lnTo>
                    <a:pt x="294488" y="32372"/>
                  </a:lnTo>
                  <a:lnTo>
                    <a:pt x="344446" y="29469"/>
                  </a:lnTo>
                  <a:lnTo>
                    <a:pt x="1932244" y="29469"/>
                  </a:lnTo>
                  <a:lnTo>
                    <a:pt x="1925597" y="26207"/>
                  </a:lnTo>
                  <a:lnTo>
                    <a:pt x="1882210" y="11901"/>
                  </a:lnTo>
                  <a:lnTo>
                    <a:pt x="1835057" y="3038"/>
                  </a:lnTo>
                  <a:lnTo>
                    <a:pt x="1784292" y="0"/>
                  </a:lnTo>
                  <a:close/>
                </a:path>
                <a:path w="2121534" h="4486275">
                  <a:moveTo>
                    <a:pt x="1932244" y="29469"/>
                  </a:moveTo>
                  <a:lnTo>
                    <a:pt x="1784292" y="29469"/>
                  </a:lnTo>
                  <a:lnTo>
                    <a:pt x="1832783" y="32504"/>
                  </a:lnTo>
                  <a:lnTo>
                    <a:pt x="1878053" y="41413"/>
                  </a:lnTo>
                  <a:lnTo>
                    <a:pt x="1919807" y="55899"/>
                  </a:lnTo>
                  <a:lnTo>
                    <a:pt x="1957750" y="75668"/>
                  </a:lnTo>
                  <a:lnTo>
                    <a:pt x="1991589" y="100424"/>
                  </a:lnTo>
                  <a:lnTo>
                    <a:pt x="2021030" y="129871"/>
                  </a:lnTo>
                  <a:lnTo>
                    <a:pt x="2045777" y="163714"/>
                  </a:lnTo>
                  <a:lnTo>
                    <a:pt x="2065537" y="201656"/>
                  </a:lnTo>
                  <a:lnTo>
                    <a:pt x="2080016" y="243403"/>
                  </a:lnTo>
                  <a:lnTo>
                    <a:pt x="2088919" y="288659"/>
                  </a:lnTo>
                  <a:lnTo>
                    <a:pt x="2091952" y="337129"/>
                  </a:lnTo>
                  <a:lnTo>
                    <a:pt x="2091952" y="4141550"/>
                  </a:lnTo>
                  <a:lnTo>
                    <a:pt x="2088724" y="4188232"/>
                  </a:lnTo>
                  <a:lnTo>
                    <a:pt x="2079312" y="4232742"/>
                  </a:lnTo>
                  <a:lnTo>
                    <a:pt x="2064128" y="4274600"/>
                  </a:lnTo>
                  <a:lnTo>
                    <a:pt x="2043585" y="4313328"/>
                  </a:lnTo>
                  <a:lnTo>
                    <a:pt x="2018094" y="4348446"/>
                  </a:lnTo>
                  <a:lnTo>
                    <a:pt x="1988066" y="4379476"/>
                  </a:lnTo>
                  <a:lnTo>
                    <a:pt x="1953914" y="4405938"/>
                  </a:lnTo>
                  <a:lnTo>
                    <a:pt x="1916048" y="4427353"/>
                  </a:lnTo>
                  <a:lnTo>
                    <a:pt x="1874882" y="4443243"/>
                  </a:lnTo>
                  <a:lnTo>
                    <a:pt x="1830826" y="4453128"/>
                  </a:lnTo>
                  <a:lnTo>
                    <a:pt x="1784292" y="4456529"/>
                  </a:lnTo>
                  <a:lnTo>
                    <a:pt x="1922741" y="4456529"/>
                  </a:lnTo>
                  <a:lnTo>
                    <a:pt x="1957693" y="4438546"/>
                  </a:lnTo>
                  <a:lnTo>
                    <a:pt x="1993408" y="4413648"/>
                  </a:lnTo>
                  <a:lnTo>
                    <a:pt x="2025417" y="4384395"/>
                  </a:lnTo>
                  <a:lnTo>
                    <a:pt x="2053395" y="4351220"/>
                  </a:lnTo>
                  <a:lnTo>
                    <a:pt x="2077015" y="4314551"/>
                  </a:lnTo>
                  <a:lnTo>
                    <a:pt x="2095954" y="4274819"/>
                  </a:lnTo>
                  <a:lnTo>
                    <a:pt x="2109885" y="4232455"/>
                  </a:lnTo>
                  <a:lnTo>
                    <a:pt x="2118482" y="4187889"/>
                  </a:lnTo>
                  <a:lnTo>
                    <a:pt x="2121420" y="4141550"/>
                  </a:lnTo>
                  <a:lnTo>
                    <a:pt x="2121420" y="337129"/>
                  </a:lnTo>
                  <a:lnTo>
                    <a:pt x="2118799" y="290955"/>
                  </a:lnTo>
                  <a:lnTo>
                    <a:pt x="2111037" y="246800"/>
                  </a:lnTo>
                  <a:lnTo>
                    <a:pt x="2098287" y="205045"/>
                  </a:lnTo>
                  <a:lnTo>
                    <a:pt x="2080702" y="166069"/>
                  </a:lnTo>
                  <a:lnTo>
                    <a:pt x="2058434" y="130254"/>
                  </a:lnTo>
                  <a:lnTo>
                    <a:pt x="2031637" y="97980"/>
                  </a:lnTo>
                  <a:lnTo>
                    <a:pt x="2000463" y="69627"/>
                  </a:lnTo>
                  <a:lnTo>
                    <a:pt x="1965066" y="45575"/>
                  </a:lnTo>
                  <a:lnTo>
                    <a:pt x="1932244" y="29469"/>
                  </a:lnTo>
                  <a:close/>
                </a:path>
              </a:pathLst>
            </a:custGeom>
            <a:solidFill>
              <a:srgbClr val="0101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0566" y="417158"/>
              <a:ext cx="2033270" cy="4398010"/>
            </a:xfrm>
            <a:custGeom>
              <a:avLst/>
              <a:gdLst/>
              <a:ahLst/>
              <a:cxnLst/>
              <a:rect l="l" t="t" r="r" b="b"/>
              <a:pathLst>
                <a:path w="2033270" h="4398010">
                  <a:moveTo>
                    <a:pt x="1740090" y="0"/>
                  </a:moveTo>
                  <a:lnTo>
                    <a:pt x="300244" y="0"/>
                  </a:lnTo>
                  <a:lnTo>
                    <a:pt x="250248" y="3688"/>
                  </a:lnTo>
                  <a:lnTo>
                    <a:pt x="203297" y="14416"/>
                  </a:lnTo>
                  <a:lnTo>
                    <a:pt x="159914" y="31675"/>
                  </a:lnTo>
                  <a:lnTo>
                    <a:pt x="120621" y="54958"/>
                  </a:lnTo>
                  <a:lnTo>
                    <a:pt x="85940" y="83757"/>
                  </a:lnTo>
                  <a:lnTo>
                    <a:pt x="56394" y="117564"/>
                  </a:lnTo>
                  <a:lnTo>
                    <a:pt x="32505" y="155873"/>
                  </a:lnTo>
                  <a:lnTo>
                    <a:pt x="14795" y="198175"/>
                  </a:lnTo>
                  <a:lnTo>
                    <a:pt x="3785" y="243963"/>
                  </a:lnTo>
                  <a:lnTo>
                    <a:pt x="0" y="292729"/>
                  </a:lnTo>
                  <a:lnTo>
                    <a:pt x="0" y="4097154"/>
                  </a:lnTo>
                  <a:lnTo>
                    <a:pt x="4507" y="4150635"/>
                  </a:lnTo>
                  <a:lnTo>
                    <a:pt x="17361" y="4199609"/>
                  </a:lnTo>
                  <a:lnTo>
                    <a:pt x="37558" y="4243809"/>
                  </a:lnTo>
                  <a:lnTo>
                    <a:pt x="64094" y="4282973"/>
                  </a:lnTo>
                  <a:lnTo>
                    <a:pt x="95966" y="4316836"/>
                  </a:lnTo>
                  <a:lnTo>
                    <a:pt x="132171" y="4345134"/>
                  </a:lnTo>
                  <a:lnTo>
                    <a:pt x="171705" y="4367604"/>
                  </a:lnTo>
                  <a:lnTo>
                    <a:pt x="213564" y="4383980"/>
                  </a:lnTo>
                  <a:lnTo>
                    <a:pt x="256745" y="4394000"/>
                  </a:lnTo>
                  <a:lnTo>
                    <a:pt x="300244" y="4397398"/>
                  </a:lnTo>
                  <a:lnTo>
                    <a:pt x="1740090" y="4397398"/>
                  </a:lnTo>
                  <a:lnTo>
                    <a:pt x="1785542" y="4393233"/>
                  </a:lnTo>
                  <a:lnTo>
                    <a:pt x="1797801" y="4389886"/>
                  </a:lnTo>
                  <a:lnTo>
                    <a:pt x="299659" y="4389886"/>
                  </a:lnTo>
                  <a:lnTo>
                    <a:pt x="262819" y="4387085"/>
                  </a:lnTo>
                  <a:lnTo>
                    <a:pt x="223951" y="4378626"/>
                  </a:lnTo>
                  <a:lnTo>
                    <a:pt x="184446" y="4364425"/>
                  </a:lnTo>
                  <a:lnTo>
                    <a:pt x="145696" y="4344397"/>
                  </a:lnTo>
                  <a:lnTo>
                    <a:pt x="109090" y="4318459"/>
                  </a:lnTo>
                  <a:lnTo>
                    <a:pt x="76021" y="4286525"/>
                  </a:lnTo>
                  <a:lnTo>
                    <a:pt x="47879" y="4248512"/>
                  </a:lnTo>
                  <a:lnTo>
                    <a:pt x="26056" y="4204335"/>
                  </a:lnTo>
                  <a:lnTo>
                    <a:pt x="11941" y="4153911"/>
                  </a:lnTo>
                  <a:lnTo>
                    <a:pt x="6927" y="4097154"/>
                  </a:lnTo>
                  <a:lnTo>
                    <a:pt x="6927" y="292729"/>
                  </a:lnTo>
                  <a:lnTo>
                    <a:pt x="10646" y="245185"/>
                  </a:lnTo>
                  <a:lnTo>
                    <a:pt x="21451" y="200537"/>
                  </a:lnTo>
                  <a:lnTo>
                    <a:pt x="38822" y="159283"/>
                  </a:lnTo>
                  <a:lnTo>
                    <a:pt x="62232" y="121918"/>
                  </a:lnTo>
                  <a:lnTo>
                    <a:pt x="91161" y="88940"/>
                  </a:lnTo>
                  <a:lnTo>
                    <a:pt x="125083" y="60845"/>
                  </a:lnTo>
                  <a:lnTo>
                    <a:pt x="163476" y="38128"/>
                  </a:lnTo>
                  <a:lnTo>
                    <a:pt x="205816" y="21288"/>
                  </a:lnTo>
                  <a:lnTo>
                    <a:pt x="251580" y="10819"/>
                  </a:lnTo>
                  <a:lnTo>
                    <a:pt x="300244" y="7219"/>
                  </a:lnTo>
                  <a:lnTo>
                    <a:pt x="1740090" y="7219"/>
                  </a:lnTo>
                  <a:lnTo>
                    <a:pt x="1803648" y="7204"/>
                  </a:lnTo>
                  <a:lnTo>
                    <a:pt x="1787133" y="3315"/>
                  </a:lnTo>
                  <a:lnTo>
                    <a:pt x="1740090" y="0"/>
                  </a:lnTo>
                  <a:close/>
                </a:path>
                <a:path w="2033270" h="4398010">
                  <a:moveTo>
                    <a:pt x="1803648" y="7204"/>
                  </a:moveTo>
                  <a:lnTo>
                    <a:pt x="1741817" y="7204"/>
                  </a:lnTo>
                  <a:lnTo>
                    <a:pt x="1745280" y="7219"/>
                  </a:lnTo>
                  <a:lnTo>
                    <a:pt x="1791146" y="11336"/>
                  </a:lnTo>
                  <a:lnTo>
                    <a:pt x="1834590" y="22450"/>
                  </a:lnTo>
                  <a:lnTo>
                    <a:pt x="1875036" y="39974"/>
                  </a:lnTo>
                  <a:lnTo>
                    <a:pt x="1911905" y="63320"/>
                  </a:lnTo>
                  <a:lnTo>
                    <a:pt x="1944621" y="91899"/>
                  </a:lnTo>
                  <a:lnTo>
                    <a:pt x="1972606" y="125124"/>
                  </a:lnTo>
                  <a:lnTo>
                    <a:pt x="1995284" y="162408"/>
                  </a:lnTo>
                  <a:lnTo>
                    <a:pt x="2012077" y="203162"/>
                  </a:lnTo>
                  <a:lnTo>
                    <a:pt x="2022407" y="246798"/>
                  </a:lnTo>
                  <a:lnTo>
                    <a:pt x="2025698" y="292729"/>
                  </a:lnTo>
                  <a:lnTo>
                    <a:pt x="2025698" y="4097154"/>
                  </a:lnTo>
                  <a:lnTo>
                    <a:pt x="2021737" y="4142553"/>
                  </a:lnTo>
                  <a:lnTo>
                    <a:pt x="2010345" y="4186388"/>
                  </a:lnTo>
                  <a:lnTo>
                    <a:pt x="1992260" y="4227900"/>
                  </a:lnTo>
                  <a:lnTo>
                    <a:pt x="1968216" y="4266334"/>
                  </a:lnTo>
                  <a:lnTo>
                    <a:pt x="1938952" y="4300932"/>
                  </a:lnTo>
                  <a:lnTo>
                    <a:pt x="1905203" y="4330937"/>
                  </a:lnTo>
                  <a:lnTo>
                    <a:pt x="1867705" y="4355591"/>
                  </a:lnTo>
                  <a:lnTo>
                    <a:pt x="1827197" y="4374139"/>
                  </a:lnTo>
                  <a:lnTo>
                    <a:pt x="1784413" y="4385823"/>
                  </a:lnTo>
                  <a:lnTo>
                    <a:pt x="1740090" y="4389886"/>
                  </a:lnTo>
                  <a:lnTo>
                    <a:pt x="1797801" y="4389886"/>
                  </a:lnTo>
                  <a:lnTo>
                    <a:pt x="1870959" y="4362237"/>
                  </a:lnTo>
                  <a:lnTo>
                    <a:pt x="1909410" y="4336957"/>
                  </a:lnTo>
                  <a:lnTo>
                    <a:pt x="1944014" y="4306188"/>
                  </a:lnTo>
                  <a:lnTo>
                    <a:pt x="1974012" y="4270706"/>
                  </a:lnTo>
                  <a:lnTo>
                    <a:pt x="1998650" y="4231287"/>
                  </a:lnTo>
                  <a:lnTo>
                    <a:pt x="2017168" y="4188705"/>
                  </a:lnTo>
                  <a:lnTo>
                    <a:pt x="2028811" y="4143736"/>
                  </a:lnTo>
                  <a:lnTo>
                    <a:pt x="2032821" y="4097154"/>
                  </a:lnTo>
                  <a:lnTo>
                    <a:pt x="2032821" y="286844"/>
                  </a:lnTo>
                  <a:lnTo>
                    <a:pt x="2028550" y="239878"/>
                  </a:lnTo>
                  <a:lnTo>
                    <a:pt x="2017115" y="195399"/>
                  </a:lnTo>
                  <a:lnTo>
                    <a:pt x="1999121" y="153999"/>
                  </a:lnTo>
                  <a:lnTo>
                    <a:pt x="1975168" y="116267"/>
                  </a:lnTo>
                  <a:lnTo>
                    <a:pt x="1945861" y="82795"/>
                  </a:lnTo>
                  <a:lnTo>
                    <a:pt x="1911801" y="54174"/>
                  </a:lnTo>
                  <a:lnTo>
                    <a:pt x="1873592" y="30992"/>
                  </a:lnTo>
                  <a:lnTo>
                    <a:pt x="1831835" y="13843"/>
                  </a:lnTo>
                  <a:lnTo>
                    <a:pt x="1803648" y="7204"/>
                  </a:lnTo>
                  <a:close/>
                </a:path>
              </a:pathLst>
            </a:custGeom>
            <a:solidFill>
              <a:srgbClr val="006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8060" y="350714"/>
              <a:ext cx="339090" cy="22225"/>
            </a:xfrm>
            <a:custGeom>
              <a:avLst/>
              <a:gdLst/>
              <a:ahLst/>
              <a:cxnLst/>
              <a:rect l="l" t="t" r="r" b="b"/>
              <a:pathLst>
                <a:path w="339090" h="22225">
                  <a:moveTo>
                    <a:pt x="338886" y="7315"/>
                  </a:moveTo>
                  <a:lnTo>
                    <a:pt x="338670" y="7315"/>
                  </a:lnTo>
                  <a:lnTo>
                    <a:pt x="324142" y="0"/>
                  </a:lnTo>
                  <a:lnTo>
                    <a:pt x="14732" y="0"/>
                  </a:lnTo>
                  <a:lnTo>
                    <a:pt x="190" y="7315"/>
                  </a:lnTo>
                  <a:lnTo>
                    <a:pt x="0" y="7315"/>
                  </a:lnTo>
                  <a:lnTo>
                    <a:pt x="0" y="22047"/>
                  </a:lnTo>
                  <a:lnTo>
                    <a:pt x="338886" y="22047"/>
                  </a:lnTo>
                  <a:lnTo>
                    <a:pt x="338886" y="7315"/>
                  </a:lnTo>
                  <a:close/>
                </a:path>
              </a:pathLst>
            </a:custGeom>
            <a:solidFill>
              <a:srgbClr val="3C4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51630" y="1042723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4734" y="0"/>
                  </a:moveTo>
                  <a:lnTo>
                    <a:pt x="0" y="0"/>
                  </a:lnTo>
                  <a:lnTo>
                    <a:pt x="0" y="206277"/>
                  </a:lnTo>
                  <a:lnTo>
                    <a:pt x="14734" y="206277"/>
                  </a:lnTo>
                  <a:lnTo>
                    <a:pt x="14734" y="0"/>
                  </a:lnTo>
                  <a:close/>
                </a:path>
              </a:pathLst>
            </a:custGeom>
            <a:solidFill>
              <a:srgbClr val="353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4312" y="1042722"/>
              <a:ext cx="7620" cy="206375"/>
            </a:xfrm>
            <a:custGeom>
              <a:avLst/>
              <a:gdLst/>
              <a:ahLst/>
              <a:cxnLst/>
              <a:rect l="l" t="t" r="r" b="b"/>
              <a:pathLst>
                <a:path w="7620" h="206375">
                  <a:moveTo>
                    <a:pt x="7416" y="0"/>
                  </a:moveTo>
                  <a:lnTo>
                    <a:pt x="0" y="8977"/>
                  </a:lnTo>
                  <a:lnTo>
                    <a:pt x="0" y="197105"/>
                  </a:lnTo>
                  <a:lnTo>
                    <a:pt x="7416" y="206082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989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51630" y="1470012"/>
              <a:ext cx="15240" cy="154940"/>
            </a:xfrm>
            <a:custGeom>
              <a:avLst/>
              <a:gdLst/>
              <a:ahLst/>
              <a:cxnLst/>
              <a:rect l="l" t="t" r="r" b="b"/>
              <a:pathLst>
                <a:path w="15239" h="154940">
                  <a:moveTo>
                    <a:pt x="14734" y="0"/>
                  </a:moveTo>
                  <a:lnTo>
                    <a:pt x="0" y="0"/>
                  </a:lnTo>
                  <a:lnTo>
                    <a:pt x="0" y="154658"/>
                  </a:lnTo>
                  <a:lnTo>
                    <a:pt x="14734" y="154658"/>
                  </a:lnTo>
                  <a:lnTo>
                    <a:pt x="14734" y="0"/>
                  </a:lnTo>
                  <a:close/>
                </a:path>
              </a:pathLst>
            </a:custGeom>
            <a:solidFill>
              <a:srgbClr val="353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44312" y="1469914"/>
              <a:ext cx="7620" cy="154940"/>
            </a:xfrm>
            <a:custGeom>
              <a:avLst/>
              <a:gdLst/>
              <a:ahLst/>
              <a:cxnLst/>
              <a:rect l="l" t="t" r="r" b="b"/>
              <a:pathLst>
                <a:path w="7620" h="154940">
                  <a:moveTo>
                    <a:pt x="7416" y="0"/>
                  </a:moveTo>
                  <a:lnTo>
                    <a:pt x="0" y="8977"/>
                  </a:lnTo>
                  <a:lnTo>
                    <a:pt x="0" y="145583"/>
                  </a:lnTo>
                  <a:lnTo>
                    <a:pt x="7416" y="154561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989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1630" y="1845683"/>
              <a:ext cx="15240" cy="154940"/>
            </a:xfrm>
            <a:custGeom>
              <a:avLst/>
              <a:gdLst/>
              <a:ahLst/>
              <a:cxnLst/>
              <a:rect l="l" t="t" r="r" b="b"/>
              <a:pathLst>
                <a:path w="15239" h="154939">
                  <a:moveTo>
                    <a:pt x="14734" y="0"/>
                  </a:moveTo>
                  <a:lnTo>
                    <a:pt x="0" y="0"/>
                  </a:lnTo>
                  <a:lnTo>
                    <a:pt x="0" y="154658"/>
                  </a:lnTo>
                  <a:lnTo>
                    <a:pt x="14734" y="154658"/>
                  </a:lnTo>
                  <a:lnTo>
                    <a:pt x="14734" y="0"/>
                  </a:lnTo>
                  <a:close/>
                </a:path>
              </a:pathLst>
            </a:custGeom>
            <a:solidFill>
              <a:srgbClr val="353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4312" y="1845585"/>
              <a:ext cx="7620" cy="154940"/>
            </a:xfrm>
            <a:custGeom>
              <a:avLst/>
              <a:gdLst/>
              <a:ahLst/>
              <a:cxnLst/>
              <a:rect l="l" t="t" r="r" b="b"/>
              <a:pathLst>
                <a:path w="7620" h="154939">
                  <a:moveTo>
                    <a:pt x="7416" y="0"/>
                  </a:moveTo>
                  <a:lnTo>
                    <a:pt x="0" y="8976"/>
                  </a:lnTo>
                  <a:lnTo>
                    <a:pt x="0" y="145583"/>
                  </a:lnTo>
                  <a:lnTo>
                    <a:pt x="7416" y="154560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989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0041" y="377152"/>
              <a:ext cx="180713" cy="939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9609" y="417647"/>
              <a:ext cx="155440" cy="1911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6226" y="4684585"/>
              <a:ext cx="212620" cy="1586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145" y="4645164"/>
              <a:ext cx="160709" cy="1730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62709" y="726838"/>
              <a:ext cx="342265" cy="67310"/>
            </a:xfrm>
            <a:custGeom>
              <a:avLst/>
              <a:gdLst/>
              <a:ahLst/>
              <a:cxnLst/>
              <a:rect l="l" t="t" r="r" b="b"/>
              <a:pathLst>
                <a:path w="342265" h="67309">
                  <a:moveTo>
                    <a:pt x="308389" y="0"/>
                  </a:moveTo>
                  <a:lnTo>
                    <a:pt x="33524" y="0"/>
                  </a:lnTo>
                  <a:lnTo>
                    <a:pt x="20474" y="2634"/>
                  </a:lnTo>
                  <a:lnTo>
                    <a:pt x="9818" y="9819"/>
                  </a:lnTo>
                  <a:lnTo>
                    <a:pt x="2634" y="20475"/>
                  </a:lnTo>
                  <a:lnTo>
                    <a:pt x="0" y="33524"/>
                  </a:lnTo>
                  <a:lnTo>
                    <a:pt x="2634" y="46573"/>
                  </a:lnTo>
                  <a:lnTo>
                    <a:pt x="9818" y="57230"/>
                  </a:lnTo>
                  <a:lnTo>
                    <a:pt x="20474" y="64415"/>
                  </a:lnTo>
                  <a:lnTo>
                    <a:pt x="33524" y="67049"/>
                  </a:lnTo>
                  <a:lnTo>
                    <a:pt x="308389" y="67049"/>
                  </a:lnTo>
                  <a:lnTo>
                    <a:pt x="321438" y="64415"/>
                  </a:lnTo>
                  <a:lnTo>
                    <a:pt x="332094" y="57230"/>
                  </a:lnTo>
                  <a:lnTo>
                    <a:pt x="339278" y="46574"/>
                  </a:lnTo>
                  <a:lnTo>
                    <a:pt x="341914" y="33525"/>
                  </a:lnTo>
                  <a:lnTo>
                    <a:pt x="339279" y="20475"/>
                  </a:lnTo>
                  <a:lnTo>
                    <a:pt x="332094" y="9819"/>
                  </a:lnTo>
                  <a:lnTo>
                    <a:pt x="321438" y="2634"/>
                  </a:lnTo>
                  <a:lnTo>
                    <a:pt x="308389" y="0"/>
                  </a:lnTo>
                  <a:close/>
                </a:path>
              </a:pathLst>
            </a:custGeom>
            <a:solidFill>
              <a:srgbClr val="0101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0124" y="733810"/>
              <a:ext cx="327660" cy="57785"/>
            </a:xfrm>
            <a:custGeom>
              <a:avLst/>
              <a:gdLst/>
              <a:ahLst/>
              <a:cxnLst/>
              <a:rect l="l" t="t" r="r" b="b"/>
              <a:pathLst>
                <a:path w="327659" h="57784">
                  <a:moveTo>
                    <a:pt x="16341" y="0"/>
                  </a:moveTo>
                  <a:lnTo>
                    <a:pt x="188273" y="0"/>
                  </a:lnTo>
                </a:path>
                <a:path w="327659" h="57784">
                  <a:moveTo>
                    <a:pt x="0" y="16341"/>
                  </a:moveTo>
                  <a:lnTo>
                    <a:pt x="188273" y="16341"/>
                  </a:lnTo>
                </a:path>
                <a:path w="327659" h="57784">
                  <a:moveTo>
                    <a:pt x="0" y="32682"/>
                  </a:moveTo>
                  <a:lnTo>
                    <a:pt x="188273" y="32682"/>
                  </a:lnTo>
                </a:path>
                <a:path w="327659" h="57784">
                  <a:moveTo>
                    <a:pt x="0" y="49110"/>
                  </a:moveTo>
                  <a:lnTo>
                    <a:pt x="188273" y="49110"/>
                  </a:lnTo>
                </a:path>
                <a:path w="327659" h="57784">
                  <a:moveTo>
                    <a:pt x="8169" y="57282"/>
                  </a:moveTo>
                  <a:lnTo>
                    <a:pt x="180103" y="57282"/>
                  </a:lnTo>
                </a:path>
                <a:path w="327659" h="57784">
                  <a:moveTo>
                    <a:pt x="196533" y="0"/>
                  </a:moveTo>
                  <a:lnTo>
                    <a:pt x="319266" y="0"/>
                  </a:lnTo>
                </a:path>
                <a:path w="327659" h="57784">
                  <a:moveTo>
                    <a:pt x="188274" y="8171"/>
                  </a:moveTo>
                  <a:lnTo>
                    <a:pt x="327526" y="8171"/>
                  </a:lnTo>
                </a:path>
                <a:path w="327659" h="57784">
                  <a:moveTo>
                    <a:pt x="188274" y="24510"/>
                  </a:moveTo>
                  <a:lnTo>
                    <a:pt x="327526" y="24510"/>
                  </a:lnTo>
                </a:path>
                <a:path w="327659" h="57784">
                  <a:moveTo>
                    <a:pt x="188274" y="40940"/>
                  </a:moveTo>
                  <a:lnTo>
                    <a:pt x="327526" y="40940"/>
                  </a:lnTo>
                </a:path>
                <a:path w="327659" h="57784">
                  <a:moveTo>
                    <a:pt x="196533" y="49110"/>
                  </a:moveTo>
                  <a:lnTo>
                    <a:pt x="319266" y="49110"/>
                  </a:lnTo>
                </a:path>
              </a:pathLst>
            </a:custGeom>
            <a:ln w="8169">
              <a:solidFill>
                <a:srgbClr val="7F7F8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6003" y="723508"/>
              <a:ext cx="355600" cy="74295"/>
            </a:xfrm>
            <a:custGeom>
              <a:avLst/>
              <a:gdLst/>
              <a:ahLst/>
              <a:cxnLst/>
              <a:rect l="l" t="t" r="r" b="b"/>
              <a:pathLst>
                <a:path w="355600" h="74295">
                  <a:moveTo>
                    <a:pt x="321843" y="0"/>
                  </a:moveTo>
                  <a:lnTo>
                    <a:pt x="33569" y="0"/>
                  </a:lnTo>
                  <a:lnTo>
                    <a:pt x="20530" y="2596"/>
                  </a:lnTo>
                  <a:lnTo>
                    <a:pt x="9869" y="9743"/>
                  </a:lnTo>
                  <a:lnTo>
                    <a:pt x="2661" y="20388"/>
                  </a:lnTo>
                  <a:lnTo>
                    <a:pt x="0" y="33392"/>
                  </a:lnTo>
                  <a:lnTo>
                    <a:pt x="0" y="40229"/>
                  </a:lnTo>
                  <a:lnTo>
                    <a:pt x="2631" y="53262"/>
                  </a:lnTo>
                  <a:lnTo>
                    <a:pt x="9806" y="63905"/>
                  </a:lnTo>
                  <a:lnTo>
                    <a:pt x="20448" y="71080"/>
                  </a:lnTo>
                  <a:lnTo>
                    <a:pt x="33481" y="73712"/>
                  </a:lnTo>
                  <a:lnTo>
                    <a:pt x="321843" y="73712"/>
                  </a:lnTo>
                  <a:lnTo>
                    <a:pt x="334875" y="71080"/>
                  </a:lnTo>
                  <a:lnTo>
                    <a:pt x="345517" y="63905"/>
                  </a:lnTo>
                  <a:lnTo>
                    <a:pt x="348006" y="60213"/>
                  </a:lnTo>
                  <a:lnTo>
                    <a:pt x="33569" y="60213"/>
                  </a:lnTo>
                  <a:lnTo>
                    <a:pt x="25741" y="58635"/>
                  </a:lnTo>
                  <a:lnTo>
                    <a:pt x="19342" y="54334"/>
                  </a:lnTo>
                  <a:lnTo>
                    <a:pt x="15018" y="47954"/>
                  </a:lnTo>
                  <a:lnTo>
                    <a:pt x="13428" y="40229"/>
                  </a:lnTo>
                  <a:lnTo>
                    <a:pt x="13409" y="33392"/>
                  </a:lnTo>
                  <a:lnTo>
                    <a:pt x="15019" y="25573"/>
                  </a:lnTo>
                  <a:lnTo>
                    <a:pt x="19346" y="19194"/>
                  </a:lnTo>
                  <a:lnTo>
                    <a:pt x="25744" y="14896"/>
                  </a:lnTo>
                  <a:lnTo>
                    <a:pt x="33569" y="13321"/>
                  </a:lnTo>
                  <a:lnTo>
                    <a:pt x="347883" y="13321"/>
                  </a:lnTo>
                  <a:lnTo>
                    <a:pt x="345484" y="9774"/>
                  </a:lnTo>
                  <a:lnTo>
                    <a:pt x="334852" y="2622"/>
                  </a:lnTo>
                  <a:lnTo>
                    <a:pt x="321843" y="0"/>
                  </a:lnTo>
                  <a:close/>
                </a:path>
                <a:path w="355600" h="74295">
                  <a:moveTo>
                    <a:pt x="347883" y="13321"/>
                  </a:moveTo>
                  <a:lnTo>
                    <a:pt x="321843" y="13321"/>
                  </a:lnTo>
                  <a:lnTo>
                    <a:pt x="329655" y="14898"/>
                  </a:lnTo>
                  <a:lnTo>
                    <a:pt x="336035" y="19199"/>
                  </a:lnTo>
                  <a:lnTo>
                    <a:pt x="340336" y="25579"/>
                  </a:lnTo>
                  <a:lnTo>
                    <a:pt x="341914" y="33392"/>
                  </a:lnTo>
                  <a:lnTo>
                    <a:pt x="341896" y="40229"/>
                  </a:lnTo>
                  <a:lnTo>
                    <a:pt x="340332" y="47959"/>
                  </a:lnTo>
                  <a:lnTo>
                    <a:pt x="336027" y="54339"/>
                  </a:lnTo>
                  <a:lnTo>
                    <a:pt x="329645" y="58637"/>
                  </a:lnTo>
                  <a:lnTo>
                    <a:pt x="321843" y="60213"/>
                  </a:lnTo>
                  <a:lnTo>
                    <a:pt x="348006" y="60213"/>
                  </a:lnTo>
                  <a:lnTo>
                    <a:pt x="352693" y="53262"/>
                  </a:lnTo>
                  <a:lnTo>
                    <a:pt x="355324" y="40229"/>
                  </a:lnTo>
                  <a:lnTo>
                    <a:pt x="355324" y="33392"/>
                  </a:lnTo>
                  <a:lnTo>
                    <a:pt x="352651" y="20366"/>
                  </a:lnTo>
                  <a:lnTo>
                    <a:pt x="347883" y="1332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74031" y="774042"/>
              <a:ext cx="332105" cy="23495"/>
            </a:xfrm>
            <a:custGeom>
              <a:avLst/>
              <a:gdLst/>
              <a:ahLst/>
              <a:cxnLst/>
              <a:rect l="l" t="t" r="r" b="b"/>
              <a:pathLst>
                <a:path w="332104" h="23495">
                  <a:moveTo>
                    <a:pt x="320954" y="0"/>
                  </a:moveTo>
                  <a:lnTo>
                    <a:pt x="317322" y="5998"/>
                  </a:lnTo>
                  <a:lnTo>
                    <a:pt x="310831" y="9668"/>
                  </a:lnTo>
                  <a:lnTo>
                    <a:pt x="42717" y="9678"/>
                  </a:lnTo>
                  <a:lnTo>
                    <a:pt x="0" y="19182"/>
                  </a:lnTo>
                  <a:lnTo>
                    <a:pt x="4789" y="21719"/>
                  </a:lnTo>
                  <a:lnTo>
                    <a:pt x="10121" y="23061"/>
                  </a:lnTo>
                  <a:lnTo>
                    <a:pt x="303814" y="23089"/>
                  </a:lnTo>
                  <a:lnTo>
                    <a:pt x="312125" y="22061"/>
                  </a:lnTo>
                  <a:lnTo>
                    <a:pt x="319804" y="19047"/>
                  </a:lnTo>
                  <a:lnTo>
                    <a:pt x="326504" y="14235"/>
                  </a:lnTo>
                  <a:lnTo>
                    <a:pt x="331878" y="7814"/>
                  </a:lnTo>
                  <a:lnTo>
                    <a:pt x="320954" y="0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0243" y="545861"/>
              <a:ext cx="86842" cy="868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40654" y="4324819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78" y="0"/>
                  </a:moveTo>
                  <a:lnTo>
                    <a:pt x="146494" y="5019"/>
                  </a:lnTo>
                  <a:lnTo>
                    <a:pt x="106485" y="19319"/>
                  </a:lnTo>
                  <a:lnTo>
                    <a:pt x="71192" y="41757"/>
                  </a:lnTo>
                  <a:lnTo>
                    <a:pt x="41757" y="71192"/>
                  </a:lnTo>
                  <a:lnTo>
                    <a:pt x="19319" y="106485"/>
                  </a:lnTo>
                  <a:lnTo>
                    <a:pt x="5019" y="146494"/>
                  </a:lnTo>
                  <a:lnTo>
                    <a:pt x="0" y="190079"/>
                  </a:lnTo>
                  <a:lnTo>
                    <a:pt x="5019" y="233665"/>
                  </a:lnTo>
                  <a:lnTo>
                    <a:pt x="19319" y="273674"/>
                  </a:lnTo>
                  <a:lnTo>
                    <a:pt x="41757" y="308967"/>
                  </a:lnTo>
                  <a:lnTo>
                    <a:pt x="71192" y="338403"/>
                  </a:lnTo>
                  <a:lnTo>
                    <a:pt x="106485" y="360841"/>
                  </a:lnTo>
                  <a:lnTo>
                    <a:pt x="146494" y="375140"/>
                  </a:lnTo>
                  <a:lnTo>
                    <a:pt x="190079" y="380160"/>
                  </a:lnTo>
                  <a:lnTo>
                    <a:pt x="233665" y="375140"/>
                  </a:lnTo>
                  <a:lnTo>
                    <a:pt x="273674" y="360841"/>
                  </a:lnTo>
                  <a:lnTo>
                    <a:pt x="276901" y="358790"/>
                  </a:lnTo>
                  <a:lnTo>
                    <a:pt x="190079" y="358790"/>
                  </a:lnTo>
                  <a:lnTo>
                    <a:pt x="145202" y="352760"/>
                  </a:lnTo>
                  <a:lnTo>
                    <a:pt x="104877" y="335744"/>
                  </a:lnTo>
                  <a:lnTo>
                    <a:pt x="70713" y="309349"/>
                  </a:lnTo>
                  <a:lnTo>
                    <a:pt x="44302" y="275146"/>
                  </a:lnTo>
                  <a:lnTo>
                    <a:pt x="27298" y="234836"/>
                  </a:lnTo>
                  <a:lnTo>
                    <a:pt x="21272" y="189983"/>
                  </a:lnTo>
                  <a:lnTo>
                    <a:pt x="27302" y="145105"/>
                  </a:lnTo>
                  <a:lnTo>
                    <a:pt x="44318" y="104779"/>
                  </a:lnTo>
                  <a:lnTo>
                    <a:pt x="70713" y="70614"/>
                  </a:lnTo>
                  <a:lnTo>
                    <a:pt x="104877" y="44219"/>
                  </a:lnTo>
                  <a:lnTo>
                    <a:pt x="145202" y="27203"/>
                  </a:lnTo>
                  <a:lnTo>
                    <a:pt x="190079" y="21173"/>
                  </a:lnTo>
                  <a:lnTo>
                    <a:pt x="274775" y="21173"/>
                  </a:lnTo>
                  <a:lnTo>
                    <a:pt x="240683" y="6786"/>
                  </a:lnTo>
                  <a:lnTo>
                    <a:pt x="190178" y="0"/>
                  </a:lnTo>
                  <a:close/>
                </a:path>
                <a:path w="380365" h="380364">
                  <a:moveTo>
                    <a:pt x="274775" y="21173"/>
                  </a:moveTo>
                  <a:lnTo>
                    <a:pt x="190079" y="21173"/>
                  </a:lnTo>
                  <a:lnTo>
                    <a:pt x="234957" y="27203"/>
                  </a:lnTo>
                  <a:lnTo>
                    <a:pt x="275283" y="44219"/>
                  </a:lnTo>
                  <a:lnTo>
                    <a:pt x="309447" y="70614"/>
                  </a:lnTo>
                  <a:lnTo>
                    <a:pt x="335842" y="104779"/>
                  </a:lnTo>
                  <a:lnTo>
                    <a:pt x="352859" y="145105"/>
                  </a:lnTo>
                  <a:lnTo>
                    <a:pt x="358889" y="189983"/>
                  </a:lnTo>
                  <a:lnTo>
                    <a:pt x="352879" y="234860"/>
                  </a:lnTo>
                  <a:lnTo>
                    <a:pt x="335876" y="275185"/>
                  </a:lnTo>
                  <a:lnTo>
                    <a:pt x="309545" y="309305"/>
                  </a:lnTo>
                  <a:lnTo>
                    <a:pt x="275414" y="335705"/>
                  </a:lnTo>
                  <a:lnTo>
                    <a:pt x="235122" y="352736"/>
                  </a:lnTo>
                  <a:lnTo>
                    <a:pt x="190275" y="358790"/>
                  </a:lnTo>
                  <a:lnTo>
                    <a:pt x="276901" y="358790"/>
                  </a:lnTo>
                  <a:lnTo>
                    <a:pt x="338403" y="308967"/>
                  </a:lnTo>
                  <a:lnTo>
                    <a:pt x="360841" y="273674"/>
                  </a:lnTo>
                  <a:lnTo>
                    <a:pt x="375140" y="233665"/>
                  </a:lnTo>
                  <a:lnTo>
                    <a:pt x="380160" y="190079"/>
                  </a:lnTo>
                  <a:lnTo>
                    <a:pt x="373374" y="139478"/>
                  </a:lnTo>
                  <a:lnTo>
                    <a:pt x="354222" y="94094"/>
                  </a:lnTo>
                  <a:lnTo>
                    <a:pt x="324515" y="55644"/>
                  </a:lnTo>
                  <a:lnTo>
                    <a:pt x="286065" y="25938"/>
                  </a:lnTo>
                  <a:lnTo>
                    <a:pt x="274775" y="21173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76627" y="985642"/>
              <a:ext cx="1878964" cy="3225165"/>
            </a:xfrm>
            <a:custGeom>
              <a:avLst/>
              <a:gdLst/>
              <a:ahLst/>
              <a:cxnLst/>
              <a:rect l="l" t="t" r="r" b="b"/>
              <a:pathLst>
                <a:path w="1878965" h="3225165">
                  <a:moveTo>
                    <a:pt x="0" y="0"/>
                  </a:moveTo>
                  <a:lnTo>
                    <a:pt x="1878845" y="0"/>
                  </a:lnTo>
                  <a:lnTo>
                    <a:pt x="1878845" y="3224917"/>
                  </a:lnTo>
                  <a:lnTo>
                    <a:pt x="0" y="32249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5063" y="1061647"/>
              <a:ext cx="1809114" cy="55880"/>
            </a:xfrm>
            <a:custGeom>
              <a:avLst/>
              <a:gdLst/>
              <a:ahLst/>
              <a:cxnLst/>
              <a:rect l="l" t="t" r="r" b="b"/>
              <a:pathLst>
                <a:path w="1809115" h="55880">
                  <a:moveTo>
                    <a:pt x="46824" y="28282"/>
                  </a:moveTo>
                  <a:lnTo>
                    <a:pt x="45148" y="19138"/>
                  </a:lnTo>
                  <a:lnTo>
                    <a:pt x="40271" y="11607"/>
                  </a:lnTo>
                  <a:lnTo>
                    <a:pt x="32918" y="6451"/>
                  </a:lnTo>
                  <a:lnTo>
                    <a:pt x="23837" y="4445"/>
                  </a:lnTo>
                  <a:lnTo>
                    <a:pt x="14211" y="6273"/>
                  </a:lnTo>
                  <a:lnTo>
                    <a:pt x="6819" y="11264"/>
                  </a:lnTo>
                  <a:lnTo>
                    <a:pt x="1828" y="18656"/>
                  </a:lnTo>
                  <a:lnTo>
                    <a:pt x="0" y="27711"/>
                  </a:lnTo>
                  <a:lnTo>
                    <a:pt x="1765" y="36766"/>
                  </a:lnTo>
                  <a:lnTo>
                    <a:pt x="6667" y="44208"/>
                  </a:lnTo>
                  <a:lnTo>
                    <a:pt x="13982" y="49288"/>
                  </a:lnTo>
                  <a:lnTo>
                    <a:pt x="22999" y="51269"/>
                  </a:lnTo>
                  <a:lnTo>
                    <a:pt x="32143" y="49593"/>
                  </a:lnTo>
                  <a:lnTo>
                    <a:pt x="39674" y="44704"/>
                  </a:lnTo>
                  <a:lnTo>
                    <a:pt x="44818" y="37363"/>
                  </a:lnTo>
                  <a:lnTo>
                    <a:pt x="46824" y="28282"/>
                  </a:lnTo>
                  <a:close/>
                </a:path>
                <a:path w="1809115" h="55880">
                  <a:moveTo>
                    <a:pt x="106641" y="27863"/>
                  </a:moveTo>
                  <a:lnTo>
                    <a:pt x="104800" y="18745"/>
                  </a:lnTo>
                  <a:lnTo>
                    <a:pt x="99783" y="11303"/>
                  </a:lnTo>
                  <a:lnTo>
                    <a:pt x="92341" y="6286"/>
                  </a:lnTo>
                  <a:lnTo>
                    <a:pt x="83223" y="4445"/>
                  </a:lnTo>
                  <a:lnTo>
                    <a:pt x="74028" y="6273"/>
                  </a:lnTo>
                  <a:lnTo>
                    <a:pt x="66624" y="11264"/>
                  </a:lnTo>
                  <a:lnTo>
                    <a:pt x="61633" y="18656"/>
                  </a:lnTo>
                  <a:lnTo>
                    <a:pt x="59804" y="27711"/>
                  </a:lnTo>
                  <a:lnTo>
                    <a:pt x="61645" y="36969"/>
                  </a:lnTo>
                  <a:lnTo>
                    <a:pt x="66662" y="44411"/>
                  </a:lnTo>
                  <a:lnTo>
                    <a:pt x="74104" y="49428"/>
                  </a:lnTo>
                  <a:lnTo>
                    <a:pt x="83223" y="51269"/>
                  </a:lnTo>
                  <a:lnTo>
                    <a:pt x="92341" y="49428"/>
                  </a:lnTo>
                  <a:lnTo>
                    <a:pt x="99783" y="44411"/>
                  </a:lnTo>
                  <a:lnTo>
                    <a:pt x="104800" y="36969"/>
                  </a:lnTo>
                  <a:lnTo>
                    <a:pt x="106641" y="27863"/>
                  </a:lnTo>
                  <a:close/>
                </a:path>
                <a:path w="1809115" h="55880">
                  <a:moveTo>
                    <a:pt x="166027" y="27863"/>
                  </a:moveTo>
                  <a:lnTo>
                    <a:pt x="164185" y="18745"/>
                  </a:lnTo>
                  <a:lnTo>
                    <a:pt x="159169" y="11303"/>
                  </a:lnTo>
                  <a:lnTo>
                    <a:pt x="151726" y="6286"/>
                  </a:lnTo>
                  <a:lnTo>
                    <a:pt x="142608" y="4445"/>
                  </a:lnTo>
                  <a:lnTo>
                    <a:pt x="133413" y="6273"/>
                  </a:lnTo>
                  <a:lnTo>
                    <a:pt x="126009" y="11264"/>
                  </a:lnTo>
                  <a:lnTo>
                    <a:pt x="121018" y="18656"/>
                  </a:lnTo>
                  <a:lnTo>
                    <a:pt x="119189" y="27711"/>
                  </a:lnTo>
                  <a:lnTo>
                    <a:pt x="121031" y="36969"/>
                  </a:lnTo>
                  <a:lnTo>
                    <a:pt x="126047" y="44411"/>
                  </a:lnTo>
                  <a:lnTo>
                    <a:pt x="133489" y="49428"/>
                  </a:lnTo>
                  <a:lnTo>
                    <a:pt x="142608" y="51269"/>
                  </a:lnTo>
                  <a:lnTo>
                    <a:pt x="151726" y="49428"/>
                  </a:lnTo>
                  <a:lnTo>
                    <a:pt x="159169" y="44411"/>
                  </a:lnTo>
                  <a:lnTo>
                    <a:pt x="164185" y="36969"/>
                  </a:lnTo>
                  <a:lnTo>
                    <a:pt x="166027" y="27863"/>
                  </a:lnTo>
                  <a:close/>
                </a:path>
                <a:path w="1809115" h="55880">
                  <a:moveTo>
                    <a:pt x="225691" y="27711"/>
                  </a:moveTo>
                  <a:lnTo>
                    <a:pt x="223862" y="18656"/>
                  </a:lnTo>
                  <a:lnTo>
                    <a:pt x="218871" y="11264"/>
                  </a:lnTo>
                  <a:lnTo>
                    <a:pt x="211480" y="6273"/>
                  </a:lnTo>
                  <a:lnTo>
                    <a:pt x="202412" y="4445"/>
                  </a:lnTo>
                  <a:lnTo>
                    <a:pt x="201993" y="4445"/>
                  </a:lnTo>
                  <a:lnTo>
                    <a:pt x="192900" y="6400"/>
                  </a:lnTo>
                  <a:lnTo>
                    <a:pt x="185521" y="11506"/>
                  </a:lnTo>
                  <a:lnTo>
                    <a:pt x="180594" y="18999"/>
                  </a:lnTo>
                  <a:lnTo>
                    <a:pt x="178866" y="28143"/>
                  </a:lnTo>
                  <a:lnTo>
                    <a:pt x="180809" y="37236"/>
                  </a:lnTo>
                  <a:lnTo>
                    <a:pt x="185915" y="44615"/>
                  </a:lnTo>
                  <a:lnTo>
                    <a:pt x="193421" y="49542"/>
                  </a:lnTo>
                  <a:lnTo>
                    <a:pt x="202565" y="51269"/>
                  </a:lnTo>
                  <a:lnTo>
                    <a:pt x="211620" y="49339"/>
                  </a:lnTo>
                  <a:lnTo>
                    <a:pt x="218986" y="44259"/>
                  </a:lnTo>
                  <a:lnTo>
                    <a:pt x="223913" y="36804"/>
                  </a:lnTo>
                  <a:lnTo>
                    <a:pt x="225691" y="27711"/>
                  </a:lnTo>
                  <a:close/>
                </a:path>
                <a:path w="1809115" h="55880">
                  <a:moveTo>
                    <a:pt x="477393" y="41109"/>
                  </a:moveTo>
                  <a:lnTo>
                    <a:pt x="474167" y="38315"/>
                  </a:lnTo>
                  <a:lnTo>
                    <a:pt x="470065" y="36690"/>
                  </a:lnTo>
                  <a:lnTo>
                    <a:pt x="465785" y="36525"/>
                  </a:lnTo>
                  <a:lnTo>
                    <a:pt x="461365" y="36588"/>
                  </a:lnTo>
                  <a:lnTo>
                    <a:pt x="457111" y="38214"/>
                  </a:lnTo>
                  <a:lnTo>
                    <a:pt x="453783" y="41109"/>
                  </a:lnTo>
                  <a:lnTo>
                    <a:pt x="465785" y="54584"/>
                  </a:lnTo>
                  <a:lnTo>
                    <a:pt x="477393" y="41109"/>
                  </a:lnTo>
                  <a:close/>
                </a:path>
                <a:path w="1809115" h="55880">
                  <a:moveTo>
                    <a:pt x="489496" y="28041"/>
                  </a:moveTo>
                  <a:lnTo>
                    <a:pt x="478307" y="21158"/>
                  </a:lnTo>
                  <a:lnTo>
                    <a:pt x="465785" y="18872"/>
                  </a:lnTo>
                  <a:lnTo>
                    <a:pt x="453263" y="21158"/>
                  </a:lnTo>
                  <a:lnTo>
                    <a:pt x="442074" y="28041"/>
                  </a:lnTo>
                  <a:lnTo>
                    <a:pt x="447929" y="34582"/>
                  </a:lnTo>
                  <a:lnTo>
                    <a:pt x="452894" y="30302"/>
                  </a:lnTo>
                  <a:lnTo>
                    <a:pt x="459232" y="27952"/>
                  </a:lnTo>
                  <a:lnTo>
                    <a:pt x="465785" y="27940"/>
                  </a:lnTo>
                  <a:lnTo>
                    <a:pt x="472338" y="27965"/>
                  </a:lnTo>
                  <a:lnTo>
                    <a:pt x="478663" y="30314"/>
                  </a:lnTo>
                  <a:lnTo>
                    <a:pt x="483641" y="34582"/>
                  </a:lnTo>
                  <a:lnTo>
                    <a:pt x="489496" y="28041"/>
                  </a:lnTo>
                  <a:close/>
                </a:path>
                <a:path w="1809115" h="55880">
                  <a:moveTo>
                    <a:pt x="500621" y="15163"/>
                  </a:moveTo>
                  <a:lnTo>
                    <a:pt x="484060" y="4635"/>
                  </a:lnTo>
                  <a:lnTo>
                    <a:pt x="465391" y="1130"/>
                  </a:lnTo>
                  <a:lnTo>
                    <a:pt x="446735" y="4635"/>
                  </a:lnTo>
                  <a:lnTo>
                    <a:pt x="430174" y="15163"/>
                  </a:lnTo>
                  <a:lnTo>
                    <a:pt x="435737" y="21310"/>
                  </a:lnTo>
                  <a:lnTo>
                    <a:pt x="442379" y="16459"/>
                  </a:lnTo>
                  <a:lnTo>
                    <a:pt x="449719" y="12928"/>
                  </a:lnTo>
                  <a:lnTo>
                    <a:pt x="457593" y="10769"/>
                  </a:lnTo>
                  <a:lnTo>
                    <a:pt x="465785" y="10083"/>
                  </a:lnTo>
                  <a:lnTo>
                    <a:pt x="473773" y="10896"/>
                  </a:lnTo>
                  <a:lnTo>
                    <a:pt x="481431" y="13068"/>
                  </a:lnTo>
                  <a:lnTo>
                    <a:pt x="488581" y="16573"/>
                  </a:lnTo>
                  <a:lnTo>
                    <a:pt x="495058" y="21310"/>
                  </a:lnTo>
                  <a:lnTo>
                    <a:pt x="500621" y="15163"/>
                  </a:lnTo>
                  <a:close/>
                </a:path>
                <a:path w="1809115" h="55880">
                  <a:moveTo>
                    <a:pt x="1790242" y="8470"/>
                  </a:moveTo>
                  <a:lnTo>
                    <a:pt x="1787626" y="5854"/>
                  </a:lnTo>
                  <a:lnTo>
                    <a:pt x="1675790" y="5854"/>
                  </a:lnTo>
                  <a:lnTo>
                    <a:pt x="1672564" y="5854"/>
                  </a:lnTo>
                  <a:lnTo>
                    <a:pt x="1669935" y="8470"/>
                  </a:lnTo>
                  <a:lnTo>
                    <a:pt x="1669935" y="47231"/>
                  </a:lnTo>
                  <a:lnTo>
                    <a:pt x="1672564" y="49860"/>
                  </a:lnTo>
                  <a:lnTo>
                    <a:pt x="1787626" y="49860"/>
                  </a:lnTo>
                  <a:lnTo>
                    <a:pt x="1790242" y="47231"/>
                  </a:lnTo>
                  <a:lnTo>
                    <a:pt x="1790242" y="8470"/>
                  </a:lnTo>
                  <a:close/>
                </a:path>
                <a:path w="1809115" h="55880">
                  <a:moveTo>
                    <a:pt x="1796097" y="3924"/>
                  </a:moveTo>
                  <a:lnTo>
                    <a:pt x="1795094" y="2921"/>
                  </a:lnTo>
                  <a:lnTo>
                    <a:pt x="1793176" y="1003"/>
                  </a:lnTo>
                  <a:lnTo>
                    <a:pt x="1793176" y="5549"/>
                  </a:lnTo>
                  <a:lnTo>
                    <a:pt x="1793176" y="50165"/>
                  </a:lnTo>
                  <a:lnTo>
                    <a:pt x="1790547" y="52781"/>
                  </a:lnTo>
                  <a:lnTo>
                    <a:pt x="1669630" y="52781"/>
                  </a:lnTo>
                  <a:lnTo>
                    <a:pt x="1667014" y="50165"/>
                  </a:lnTo>
                  <a:lnTo>
                    <a:pt x="1667014" y="5549"/>
                  </a:lnTo>
                  <a:lnTo>
                    <a:pt x="1669630" y="2921"/>
                  </a:lnTo>
                  <a:lnTo>
                    <a:pt x="1790547" y="2921"/>
                  </a:lnTo>
                  <a:lnTo>
                    <a:pt x="1793176" y="5549"/>
                  </a:lnTo>
                  <a:lnTo>
                    <a:pt x="1793176" y="1003"/>
                  </a:lnTo>
                  <a:lnTo>
                    <a:pt x="1792173" y="0"/>
                  </a:lnTo>
                  <a:lnTo>
                    <a:pt x="1668018" y="0"/>
                  </a:lnTo>
                  <a:lnTo>
                    <a:pt x="1664081" y="3924"/>
                  </a:lnTo>
                  <a:lnTo>
                    <a:pt x="1664081" y="51777"/>
                  </a:lnTo>
                  <a:lnTo>
                    <a:pt x="1668018" y="55714"/>
                  </a:lnTo>
                  <a:lnTo>
                    <a:pt x="1792173" y="55714"/>
                  </a:lnTo>
                  <a:lnTo>
                    <a:pt x="1795094" y="52781"/>
                  </a:lnTo>
                  <a:lnTo>
                    <a:pt x="1796097" y="51777"/>
                  </a:lnTo>
                  <a:lnTo>
                    <a:pt x="1796097" y="3924"/>
                  </a:lnTo>
                  <a:close/>
                </a:path>
                <a:path w="1809115" h="55880">
                  <a:moveTo>
                    <a:pt x="1808645" y="23571"/>
                  </a:moveTo>
                  <a:lnTo>
                    <a:pt x="1804695" y="18338"/>
                  </a:lnTo>
                  <a:lnTo>
                    <a:pt x="1799031" y="17564"/>
                  </a:lnTo>
                  <a:lnTo>
                    <a:pt x="1799031" y="38049"/>
                  </a:lnTo>
                  <a:lnTo>
                    <a:pt x="1803615" y="37414"/>
                  </a:lnTo>
                  <a:lnTo>
                    <a:pt x="1807222" y="33807"/>
                  </a:lnTo>
                  <a:lnTo>
                    <a:pt x="1808645" y="23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66616" y="1026416"/>
            <a:ext cx="114935" cy="74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Microsoft Sans Serif"/>
                <a:cs typeface="Microsoft Sans Serif"/>
              </a:rPr>
              <a:t>8:08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87598" y="1026416"/>
            <a:ext cx="128270" cy="74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Microsoft Sans Serif"/>
                <a:cs typeface="Microsoft Sans Serif"/>
              </a:rPr>
              <a:t>Сеть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06123" y="1026416"/>
            <a:ext cx="146050" cy="74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Microsoft Sans Serif"/>
                <a:cs typeface="Microsoft Sans Serif"/>
              </a:rPr>
              <a:t>100%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40815" y="1315123"/>
            <a:ext cx="1748789" cy="2684641"/>
          </a:xfrm>
          <a:custGeom>
            <a:avLst/>
            <a:gdLst/>
            <a:ahLst/>
            <a:cxnLst/>
            <a:rect l="l" t="t" r="r" b="b"/>
            <a:pathLst>
              <a:path w="1748790" h="2687954">
                <a:moveTo>
                  <a:pt x="1648931" y="0"/>
                </a:moveTo>
                <a:lnTo>
                  <a:pt x="169732" y="0"/>
                </a:lnTo>
                <a:lnTo>
                  <a:pt x="130931" y="10094"/>
                </a:lnTo>
                <a:lnTo>
                  <a:pt x="99238" y="37364"/>
                </a:lnTo>
                <a:lnTo>
                  <a:pt x="77838" y="77752"/>
                </a:lnTo>
                <a:lnTo>
                  <a:pt x="69914" y="127199"/>
                </a:lnTo>
                <a:lnTo>
                  <a:pt x="69914" y="2598569"/>
                </a:lnTo>
                <a:lnTo>
                  <a:pt x="0" y="2687661"/>
                </a:lnTo>
                <a:lnTo>
                  <a:pt x="1648931" y="2687661"/>
                </a:lnTo>
                <a:lnTo>
                  <a:pt x="1687734" y="2677566"/>
                </a:lnTo>
                <a:lnTo>
                  <a:pt x="1719428" y="2650296"/>
                </a:lnTo>
                <a:lnTo>
                  <a:pt x="1740827" y="2609908"/>
                </a:lnTo>
                <a:lnTo>
                  <a:pt x="1748749" y="2560462"/>
                </a:lnTo>
                <a:lnTo>
                  <a:pt x="1748749" y="127199"/>
                </a:lnTo>
                <a:lnTo>
                  <a:pt x="1740827" y="77752"/>
                </a:lnTo>
                <a:lnTo>
                  <a:pt x="1719428" y="37364"/>
                </a:lnTo>
                <a:lnTo>
                  <a:pt x="1687734" y="10094"/>
                </a:lnTo>
                <a:lnTo>
                  <a:pt x="1648931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520082" y="1894652"/>
            <a:ext cx="1437005" cy="17362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algn="ctr">
              <a:lnSpc>
                <a:spcPct val="103699"/>
              </a:lnSpc>
              <a:spcBef>
                <a:spcPts val="60"/>
              </a:spcBef>
            </a:pP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ефон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ент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ошенников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кражи денег</a:t>
            </a:r>
          </a:p>
        </p:txBody>
      </p:sp>
      <p:sp>
        <p:nvSpPr>
          <p:cNvPr id="36" name="object 36"/>
          <p:cNvSpPr/>
          <p:nvPr/>
        </p:nvSpPr>
        <p:spPr>
          <a:xfrm>
            <a:off x="571076" y="3438040"/>
            <a:ext cx="432434" cy="844143"/>
          </a:xfrm>
          <a:custGeom>
            <a:avLst/>
            <a:gdLst/>
            <a:ahLst/>
            <a:cxnLst/>
            <a:rect l="l" t="t" r="r" b="b"/>
            <a:pathLst>
              <a:path w="432434" h="845185">
                <a:moveTo>
                  <a:pt x="432033" y="0"/>
                </a:moveTo>
                <a:lnTo>
                  <a:pt x="0" y="0"/>
                </a:lnTo>
                <a:lnTo>
                  <a:pt x="0" y="844751"/>
                </a:lnTo>
                <a:lnTo>
                  <a:pt x="432033" y="844751"/>
                </a:lnTo>
                <a:lnTo>
                  <a:pt x="432033" y="0"/>
                </a:lnTo>
                <a:close/>
              </a:path>
            </a:pathLst>
          </a:custGeom>
          <a:solidFill>
            <a:srgbClr val="A3E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4885" y="4334692"/>
            <a:ext cx="428625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latin typeface="Verdana"/>
                <a:cs typeface="Verdana"/>
              </a:rPr>
              <a:t>2019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03648" y="3157260"/>
            <a:ext cx="432434" cy="1177741"/>
          </a:xfrm>
          <a:custGeom>
            <a:avLst/>
            <a:gdLst/>
            <a:ahLst/>
            <a:cxnLst/>
            <a:rect l="l" t="t" r="r" b="b"/>
            <a:pathLst>
              <a:path w="432435" h="1179195">
                <a:moveTo>
                  <a:pt x="432033" y="0"/>
                </a:moveTo>
                <a:lnTo>
                  <a:pt x="0" y="0"/>
                </a:lnTo>
                <a:lnTo>
                  <a:pt x="0" y="1178705"/>
                </a:lnTo>
                <a:lnTo>
                  <a:pt x="432033" y="1178705"/>
                </a:lnTo>
                <a:lnTo>
                  <a:pt x="432033" y="0"/>
                </a:lnTo>
                <a:close/>
              </a:path>
            </a:pathLst>
          </a:custGeom>
          <a:solidFill>
            <a:srgbClr val="A3E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83010" y="4334573"/>
            <a:ext cx="473709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2020</a:t>
            </a:r>
          </a:p>
        </p:txBody>
      </p:sp>
      <p:sp>
        <p:nvSpPr>
          <p:cNvPr id="40" name="object 40"/>
          <p:cNvSpPr/>
          <p:nvPr/>
        </p:nvSpPr>
        <p:spPr>
          <a:xfrm>
            <a:off x="2261206" y="2815484"/>
            <a:ext cx="432434" cy="1541782"/>
          </a:xfrm>
          <a:custGeom>
            <a:avLst/>
            <a:gdLst/>
            <a:ahLst/>
            <a:cxnLst/>
            <a:rect l="l" t="t" r="r" b="b"/>
            <a:pathLst>
              <a:path w="432435" h="1543685">
                <a:moveTo>
                  <a:pt x="432033" y="0"/>
                </a:moveTo>
                <a:lnTo>
                  <a:pt x="0" y="0"/>
                </a:lnTo>
                <a:lnTo>
                  <a:pt x="0" y="1543513"/>
                </a:lnTo>
                <a:lnTo>
                  <a:pt x="432033" y="1543513"/>
                </a:lnTo>
                <a:lnTo>
                  <a:pt x="432033" y="0"/>
                </a:lnTo>
                <a:close/>
              </a:path>
            </a:pathLst>
          </a:custGeom>
          <a:solidFill>
            <a:srgbClr val="A3E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78985" y="4355955"/>
            <a:ext cx="414655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2021</a:t>
            </a:r>
          </a:p>
        </p:txBody>
      </p:sp>
      <p:sp>
        <p:nvSpPr>
          <p:cNvPr id="42" name="object 42"/>
          <p:cNvSpPr/>
          <p:nvPr/>
        </p:nvSpPr>
        <p:spPr>
          <a:xfrm>
            <a:off x="2987824" y="2686884"/>
            <a:ext cx="432434" cy="1685749"/>
          </a:xfrm>
          <a:custGeom>
            <a:avLst/>
            <a:gdLst/>
            <a:ahLst/>
            <a:cxnLst/>
            <a:rect l="l" t="t" r="r" b="b"/>
            <a:pathLst>
              <a:path w="432435" h="1687829">
                <a:moveTo>
                  <a:pt x="432033" y="0"/>
                </a:moveTo>
                <a:lnTo>
                  <a:pt x="0" y="0"/>
                </a:lnTo>
                <a:lnTo>
                  <a:pt x="0" y="1687590"/>
                </a:lnTo>
                <a:lnTo>
                  <a:pt x="432033" y="1687590"/>
                </a:lnTo>
                <a:lnTo>
                  <a:pt x="432033" y="0"/>
                </a:lnTo>
                <a:close/>
              </a:path>
            </a:pathLst>
          </a:custGeom>
          <a:solidFill>
            <a:srgbClr val="A3E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974488" y="4372633"/>
            <a:ext cx="459105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2022</a:t>
            </a:r>
          </a:p>
        </p:txBody>
      </p:sp>
      <p:sp>
        <p:nvSpPr>
          <p:cNvPr id="44" name="object 44"/>
          <p:cNvSpPr/>
          <p:nvPr/>
        </p:nvSpPr>
        <p:spPr>
          <a:xfrm>
            <a:off x="423221" y="2515683"/>
            <a:ext cx="2997038" cy="905900"/>
          </a:xfrm>
          <a:custGeom>
            <a:avLst/>
            <a:gdLst/>
            <a:ahLst/>
            <a:cxnLst/>
            <a:rect l="l" t="t" r="r" b="b"/>
            <a:pathLst>
              <a:path w="3058795" h="902970">
                <a:moveTo>
                  <a:pt x="3058782" y="32410"/>
                </a:moveTo>
                <a:lnTo>
                  <a:pt x="3056217" y="25158"/>
                </a:lnTo>
                <a:lnTo>
                  <a:pt x="3053740" y="18148"/>
                </a:lnTo>
                <a:lnTo>
                  <a:pt x="3043974" y="7302"/>
                </a:lnTo>
                <a:lnTo>
                  <a:pt x="3030842" y="901"/>
                </a:lnTo>
                <a:lnTo>
                  <a:pt x="3015742" y="0"/>
                </a:lnTo>
                <a:lnTo>
                  <a:pt x="3001467" y="5041"/>
                </a:lnTo>
                <a:lnTo>
                  <a:pt x="2990621" y="14820"/>
                </a:lnTo>
                <a:lnTo>
                  <a:pt x="2984220" y="27952"/>
                </a:lnTo>
                <a:lnTo>
                  <a:pt x="2984093" y="30111"/>
                </a:lnTo>
                <a:lnTo>
                  <a:pt x="2032063" y="164274"/>
                </a:lnTo>
                <a:lnTo>
                  <a:pt x="2031339" y="162229"/>
                </a:lnTo>
                <a:lnTo>
                  <a:pt x="2028177" y="158724"/>
                </a:lnTo>
                <a:lnTo>
                  <a:pt x="2025853" y="155130"/>
                </a:lnTo>
                <a:lnTo>
                  <a:pt x="2023465" y="153504"/>
                </a:lnTo>
                <a:lnTo>
                  <a:pt x="2021560" y="151371"/>
                </a:lnTo>
                <a:lnTo>
                  <a:pt x="2017496" y="149402"/>
                </a:lnTo>
                <a:lnTo>
                  <a:pt x="2013813" y="146862"/>
                </a:lnTo>
                <a:lnTo>
                  <a:pt x="2011019" y="146253"/>
                </a:lnTo>
                <a:lnTo>
                  <a:pt x="2008428" y="144983"/>
                </a:lnTo>
                <a:lnTo>
                  <a:pt x="2004136" y="144729"/>
                </a:lnTo>
                <a:lnTo>
                  <a:pt x="1999551" y="143713"/>
                </a:lnTo>
                <a:lnTo>
                  <a:pt x="1996440" y="144272"/>
                </a:lnTo>
                <a:lnTo>
                  <a:pt x="1993328" y="144081"/>
                </a:lnTo>
                <a:lnTo>
                  <a:pt x="1989061" y="145592"/>
                </a:lnTo>
                <a:lnTo>
                  <a:pt x="1984667" y="146367"/>
                </a:lnTo>
                <a:lnTo>
                  <a:pt x="1982076" y="148056"/>
                </a:lnTo>
                <a:lnTo>
                  <a:pt x="1979053" y="149110"/>
                </a:lnTo>
                <a:lnTo>
                  <a:pt x="1975523" y="152298"/>
                </a:lnTo>
                <a:lnTo>
                  <a:pt x="1971967" y="154597"/>
                </a:lnTo>
                <a:lnTo>
                  <a:pt x="1970328" y="156972"/>
                </a:lnTo>
                <a:lnTo>
                  <a:pt x="1968207" y="158889"/>
                </a:lnTo>
                <a:lnTo>
                  <a:pt x="1966214" y="162966"/>
                </a:lnTo>
                <a:lnTo>
                  <a:pt x="1963699" y="166636"/>
                </a:lnTo>
                <a:lnTo>
                  <a:pt x="1963089" y="169392"/>
                </a:lnTo>
                <a:lnTo>
                  <a:pt x="1961807" y="172021"/>
                </a:lnTo>
                <a:lnTo>
                  <a:pt x="1961540" y="176364"/>
                </a:lnTo>
                <a:lnTo>
                  <a:pt x="1960549" y="180898"/>
                </a:lnTo>
                <a:lnTo>
                  <a:pt x="1960930" y="183032"/>
                </a:lnTo>
                <a:lnTo>
                  <a:pt x="1102525" y="521677"/>
                </a:lnTo>
                <a:lnTo>
                  <a:pt x="1101902" y="521169"/>
                </a:lnTo>
                <a:lnTo>
                  <a:pt x="1101115" y="519938"/>
                </a:lnTo>
                <a:lnTo>
                  <a:pt x="1096264" y="516623"/>
                </a:lnTo>
                <a:lnTo>
                  <a:pt x="1091742" y="512953"/>
                </a:lnTo>
                <a:lnTo>
                  <a:pt x="1090307" y="512521"/>
                </a:lnTo>
                <a:lnTo>
                  <a:pt x="1089075" y="511670"/>
                </a:lnTo>
                <a:lnTo>
                  <a:pt x="1083360" y="510413"/>
                </a:lnTo>
                <a:lnTo>
                  <a:pt x="1077772" y="508711"/>
                </a:lnTo>
                <a:lnTo>
                  <a:pt x="1076312" y="508863"/>
                </a:lnTo>
                <a:lnTo>
                  <a:pt x="1074813" y="508520"/>
                </a:lnTo>
                <a:lnTo>
                  <a:pt x="1068730" y="509612"/>
                </a:lnTo>
                <a:lnTo>
                  <a:pt x="1062723" y="510197"/>
                </a:lnTo>
                <a:lnTo>
                  <a:pt x="1061402" y="510921"/>
                </a:lnTo>
                <a:lnTo>
                  <a:pt x="1059916" y="511175"/>
                </a:lnTo>
                <a:lnTo>
                  <a:pt x="1054785" y="514502"/>
                </a:lnTo>
                <a:lnTo>
                  <a:pt x="1049413" y="517410"/>
                </a:lnTo>
                <a:lnTo>
                  <a:pt x="1048435" y="518617"/>
                </a:lnTo>
                <a:lnTo>
                  <a:pt x="1047216" y="519404"/>
                </a:lnTo>
                <a:lnTo>
                  <a:pt x="1043876" y="524268"/>
                </a:lnTo>
                <a:lnTo>
                  <a:pt x="1040244" y="528764"/>
                </a:lnTo>
                <a:lnTo>
                  <a:pt x="1039799" y="530199"/>
                </a:lnTo>
                <a:lnTo>
                  <a:pt x="1038948" y="531444"/>
                </a:lnTo>
                <a:lnTo>
                  <a:pt x="1037666" y="537210"/>
                </a:lnTo>
                <a:lnTo>
                  <a:pt x="1035989" y="542747"/>
                </a:lnTo>
                <a:lnTo>
                  <a:pt x="1036129" y="544195"/>
                </a:lnTo>
                <a:lnTo>
                  <a:pt x="1035951" y="544982"/>
                </a:lnTo>
                <a:lnTo>
                  <a:pt x="68160" y="842098"/>
                </a:lnTo>
                <a:lnTo>
                  <a:pt x="67132" y="840193"/>
                </a:lnTo>
                <a:lnTo>
                  <a:pt x="55765" y="831011"/>
                </a:lnTo>
                <a:lnTo>
                  <a:pt x="41795" y="826757"/>
                </a:lnTo>
                <a:lnTo>
                  <a:pt x="26733" y="828243"/>
                </a:lnTo>
                <a:lnTo>
                  <a:pt x="13436" y="835456"/>
                </a:lnTo>
                <a:lnTo>
                  <a:pt x="4254" y="846823"/>
                </a:lnTo>
                <a:lnTo>
                  <a:pt x="0" y="860793"/>
                </a:lnTo>
                <a:lnTo>
                  <a:pt x="1498" y="875855"/>
                </a:lnTo>
                <a:lnTo>
                  <a:pt x="8712" y="889152"/>
                </a:lnTo>
                <a:lnTo>
                  <a:pt x="20066" y="898334"/>
                </a:lnTo>
                <a:lnTo>
                  <a:pt x="34048" y="902576"/>
                </a:lnTo>
                <a:lnTo>
                  <a:pt x="49098" y="901090"/>
                </a:lnTo>
                <a:lnTo>
                  <a:pt x="62395" y="893876"/>
                </a:lnTo>
                <a:lnTo>
                  <a:pt x="71577" y="882510"/>
                </a:lnTo>
                <a:lnTo>
                  <a:pt x="73317" y="876808"/>
                </a:lnTo>
                <a:lnTo>
                  <a:pt x="75831" y="868540"/>
                </a:lnTo>
                <a:lnTo>
                  <a:pt x="75615" y="866381"/>
                </a:lnTo>
                <a:lnTo>
                  <a:pt x="1043660" y="569188"/>
                </a:lnTo>
                <a:lnTo>
                  <a:pt x="1044689" y="571093"/>
                </a:lnTo>
                <a:lnTo>
                  <a:pt x="1045883" y="572071"/>
                </a:lnTo>
                <a:lnTo>
                  <a:pt x="1046683" y="573290"/>
                </a:lnTo>
                <a:lnTo>
                  <a:pt x="1051560" y="576656"/>
                </a:lnTo>
                <a:lnTo>
                  <a:pt x="1056055" y="580275"/>
                </a:lnTo>
                <a:lnTo>
                  <a:pt x="1057452" y="580707"/>
                </a:lnTo>
                <a:lnTo>
                  <a:pt x="1058722" y="581571"/>
                </a:lnTo>
                <a:lnTo>
                  <a:pt x="1064488" y="582853"/>
                </a:lnTo>
                <a:lnTo>
                  <a:pt x="1070025" y="584530"/>
                </a:lnTo>
                <a:lnTo>
                  <a:pt x="1071473" y="584390"/>
                </a:lnTo>
                <a:lnTo>
                  <a:pt x="1072984" y="584720"/>
                </a:lnTo>
                <a:lnTo>
                  <a:pt x="1078979" y="583653"/>
                </a:lnTo>
                <a:lnTo>
                  <a:pt x="1085088" y="583044"/>
                </a:lnTo>
                <a:lnTo>
                  <a:pt x="1086434" y="582320"/>
                </a:lnTo>
                <a:lnTo>
                  <a:pt x="1087882" y="582053"/>
                </a:lnTo>
                <a:lnTo>
                  <a:pt x="1092898" y="578802"/>
                </a:lnTo>
                <a:lnTo>
                  <a:pt x="1098384" y="575830"/>
                </a:lnTo>
                <a:lnTo>
                  <a:pt x="1099350" y="574636"/>
                </a:lnTo>
                <a:lnTo>
                  <a:pt x="1100582" y="573836"/>
                </a:lnTo>
                <a:lnTo>
                  <a:pt x="1103896" y="568998"/>
                </a:lnTo>
                <a:lnTo>
                  <a:pt x="1107567" y="564464"/>
                </a:lnTo>
                <a:lnTo>
                  <a:pt x="1107998" y="563041"/>
                </a:lnTo>
                <a:lnTo>
                  <a:pt x="1108849" y="561797"/>
                </a:lnTo>
                <a:lnTo>
                  <a:pt x="1109586" y="558431"/>
                </a:lnTo>
                <a:lnTo>
                  <a:pt x="1110081" y="556158"/>
                </a:lnTo>
                <a:lnTo>
                  <a:pt x="1111808" y="550494"/>
                </a:lnTo>
                <a:lnTo>
                  <a:pt x="1111656" y="549046"/>
                </a:lnTo>
                <a:lnTo>
                  <a:pt x="1111999" y="547535"/>
                </a:lnTo>
                <a:lnTo>
                  <a:pt x="1111618" y="545388"/>
                </a:lnTo>
                <a:lnTo>
                  <a:pt x="1970252" y="206667"/>
                </a:lnTo>
                <a:lnTo>
                  <a:pt x="1971433" y="208483"/>
                </a:lnTo>
                <a:lnTo>
                  <a:pt x="1973808" y="210121"/>
                </a:lnTo>
                <a:lnTo>
                  <a:pt x="1975726" y="212242"/>
                </a:lnTo>
                <a:lnTo>
                  <a:pt x="1979752" y="214210"/>
                </a:lnTo>
                <a:lnTo>
                  <a:pt x="1983473" y="216763"/>
                </a:lnTo>
                <a:lnTo>
                  <a:pt x="1986267" y="217385"/>
                </a:lnTo>
                <a:lnTo>
                  <a:pt x="1988858" y="218643"/>
                </a:lnTo>
                <a:lnTo>
                  <a:pt x="1993112" y="218897"/>
                </a:lnTo>
                <a:lnTo>
                  <a:pt x="1997735" y="219913"/>
                </a:lnTo>
                <a:lnTo>
                  <a:pt x="2000872" y="219354"/>
                </a:lnTo>
                <a:lnTo>
                  <a:pt x="2003958" y="219532"/>
                </a:lnTo>
                <a:lnTo>
                  <a:pt x="2008187" y="218046"/>
                </a:lnTo>
                <a:lnTo>
                  <a:pt x="2012619" y="217246"/>
                </a:lnTo>
                <a:lnTo>
                  <a:pt x="2015210" y="215569"/>
                </a:lnTo>
                <a:lnTo>
                  <a:pt x="2018233" y="214503"/>
                </a:lnTo>
                <a:lnTo>
                  <a:pt x="2021713" y="211366"/>
                </a:lnTo>
                <a:lnTo>
                  <a:pt x="2025319" y="209029"/>
                </a:lnTo>
                <a:lnTo>
                  <a:pt x="2026970" y="206629"/>
                </a:lnTo>
                <a:lnTo>
                  <a:pt x="2029079" y="204724"/>
                </a:lnTo>
                <a:lnTo>
                  <a:pt x="2031034" y="200698"/>
                </a:lnTo>
                <a:lnTo>
                  <a:pt x="2033587" y="196989"/>
                </a:lnTo>
                <a:lnTo>
                  <a:pt x="2034184" y="194233"/>
                </a:lnTo>
                <a:lnTo>
                  <a:pt x="2035479" y="191592"/>
                </a:lnTo>
                <a:lnTo>
                  <a:pt x="2035606" y="189433"/>
                </a:lnTo>
                <a:lnTo>
                  <a:pt x="2987637" y="55270"/>
                </a:lnTo>
                <a:lnTo>
                  <a:pt x="2988360" y="57315"/>
                </a:lnTo>
                <a:lnTo>
                  <a:pt x="2998139" y="68173"/>
                </a:lnTo>
                <a:lnTo>
                  <a:pt x="3011271" y="74561"/>
                </a:lnTo>
                <a:lnTo>
                  <a:pt x="3026372" y="75463"/>
                </a:lnTo>
                <a:lnTo>
                  <a:pt x="3040634" y="70421"/>
                </a:lnTo>
                <a:lnTo>
                  <a:pt x="3051492" y="60655"/>
                </a:lnTo>
                <a:lnTo>
                  <a:pt x="3057880" y="47523"/>
                </a:lnTo>
                <a:lnTo>
                  <a:pt x="3058782" y="32410"/>
                </a:lnTo>
                <a:close/>
              </a:path>
            </a:pathLst>
          </a:custGeom>
          <a:solidFill>
            <a:srgbClr val="552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8220" y="2999407"/>
            <a:ext cx="594360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6,4 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мл</a:t>
            </a:r>
            <a:r>
              <a:rPr sz="1100" b="1" dirty="0" err="1" smtClean="0">
                <a:solidFill>
                  <a:srgbClr val="552DE2"/>
                </a:solidFill>
                <a:latin typeface="Microsoft Sans Serif"/>
                <a:cs typeface="Microsoft Sans Serif"/>
              </a:rPr>
              <a:t>рд</a:t>
            </a:r>
            <a:endParaRPr sz="1100" b="1" dirty="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84615" y="2724546"/>
            <a:ext cx="594360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9,8 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мл</a:t>
            </a:r>
            <a:r>
              <a:rPr sz="1100" b="1" dirty="0" err="1" smtClean="0">
                <a:solidFill>
                  <a:srgbClr val="552DE2"/>
                </a:solidFill>
                <a:latin typeface="Microsoft Sans Serif"/>
                <a:cs typeface="Microsoft Sans Serif"/>
              </a:rPr>
              <a:t>рд</a:t>
            </a:r>
            <a:endParaRPr sz="1100" b="1" dirty="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35266" y="2404952"/>
            <a:ext cx="672465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13,5 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мл</a:t>
            </a:r>
            <a:r>
              <a:rPr sz="1100" b="1" dirty="0" err="1" smtClean="0">
                <a:solidFill>
                  <a:srgbClr val="552DE2"/>
                </a:solidFill>
                <a:latin typeface="Microsoft Sans Serif"/>
                <a:cs typeface="Microsoft Sans Serif"/>
              </a:rPr>
              <a:t>рд</a:t>
            </a:r>
            <a:endParaRPr sz="1100" b="1" dirty="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04041" y="2246143"/>
            <a:ext cx="672465" cy="181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14,1 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мл</a:t>
            </a:r>
            <a:r>
              <a:rPr sz="1100" b="1" dirty="0" err="1" smtClean="0">
                <a:solidFill>
                  <a:srgbClr val="552DE2"/>
                </a:solidFill>
                <a:latin typeface="Microsoft Sans Serif"/>
                <a:cs typeface="Microsoft Sans Serif"/>
              </a:rPr>
              <a:t>рд</a:t>
            </a:r>
            <a:endParaRPr sz="1100" b="1" dirty="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641555" y="505454"/>
            <a:ext cx="388509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000"/>
                </a:solidFill>
                <a:latin typeface="Proxima Nova"/>
                <a:ea typeface="Proxima Nova"/>
                <a:cs typeface="Proxima Nova"/>
                <a:sym typeface="Helvetica Neue"/>
              </a:rPr>
              <a:t>С</a:t>
            </a:r>
            <a:r>
              <a:rPr lang="ru-RU" sz="2400" dirty="0">
                <a:solidFill>
                  <a:srgbClr val="008000"/>
                </a:solidFill>
                <a:latin typeface="Proxima Nova"/>
                <a:ea typeface="Proxima Nova"/>
                <a:cs typeface="Proxima Nova"/>
                <a:sym typeface="Helvetica Neue"/>
              </a:rPr>
              <a:t>УММА ПОТЕРЬ</a:t>
            </a:r>
            <a:endParaRPr sz="2400" dirty="0">
              <a:solidFill>
                <a:srgbClr val="008000"/>
              </a:solidFill>
              <a:latin typeface="Proxima Nova"/>
              <a:ea typeface="Proxima Nova"/>
              <a:cs typeface="Proxima Nova"/>
              <a:sym typeface="Helvetica Neue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420258" y="2348951"/>
            <a:ext cx="791702" cy="178602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object 42"/>
          <p:cNvSpPr/>
          <p:nvPr/>
        </p:nvSpPr>
        <p:spPr>
          <a:xfrm>
            <a:off x="3660289" y="2488866"/>
            <a:ext cx="432434" cy="1883767"/>
          </a:xfrm>
          <a:custGeom>
            <a:avLst/>
            <a:gdLst/>
            <a:ahLst/>
            <a:cxnLst/>
            <a:rect l="l" t="t" r="r" b="b"/>
            <a:pathLst>
              <a:path w="432435" h="1687829">
                <a:moveTo>
                  <a:pt x="432033" y="0"/>
                </a:moveTo>
                <a:lnTo>
                  <a:pt x="0" y="0"/>
                </a:lnTo>
                <a:lnTo>
                  <a:pt x="0" y="1687590"/>
                </a:lnTo>
                <a:lnTo>
                  <a:pt x="432033" y="1687590"/>
                </a:lnTo>
                <a:lnTo>
                  <a:pt x="432033" y="0"/>
                </a:lnTo>
                <a:close/>
              </a:path>
            </a:pathLst>
          </a:custGeom>
          <a:solidFill>
            <a:srgbClr val="A3E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8"/>
          <p:cNvSpPr txBox="1"/>
          <p:nvPr/>
        </p:nvSpPr>
        <p:spPr>
          <a:xfrm>
            <a:off x="3876506" y="2153389"/>
            <a:ext cx="13002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1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5</a:t>
            </a: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,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8</a:t>
            </a:r>
            <a:r>
              <a:rPr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b="1" dirty="0" smtClean="0">
                <a:solidFill>
                  <a:srgbClr val="552DE2"/>
                </a:solidFill>
                <a:latin typeface="Microsoft Sans Serif"/>
                <a:cs typeface="Microsoft Sans Serif"/>
              </a:rPr>
              <a:t>мл</a:t>
            </a:r>
            <a:r>
              <a:rPr sz="1100" b="1" dirty="0" err="1" smtClean="0">
                <a:solidFill>
                  <a:srgbClr val="552DE2"/>
                </a:solidFill>
                <a:latin typeface="Microsoft Sans Serif"/>
                <a:cs typeface="Microsoft Sans Serif"/>
              </a:rPr>
              <a:t>рд</a:t>
            </a:r>
            <a:endParaRPr sz="1100" b="1" dirty="0">
              <a:latin typeface="Microsoft Sans Serif"/>
              <a:cs typeface="Microsoft Sans Serif"/>
            </a:endParaRPr>
          </a:p>
        </p:txBody>
      </p:sp>
      <p:sp>
        <p:nvSpPr>
          <p:cNvPr id="53" name="object 43"/>
          <p:cNvSpPr txBox="1"/>
          <p:nvPr/>
        </p:nvSpPr>
        <p:spPr>
          <a:xfrm>
            <a:off x="3660289" y="4420696"/>
            <a:ext cx="41665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smtClean="0">
                <a:latin typeface="Verdana"/>
                <a:cs typeface="Verdana"/>
              </a:rPr>
              <a:t>202</a:t>
            </a:r>
            <a:r>
              <a:rPr lang="ru-RU" sz="1100" dirty="0" smtClean="0">
                <a:latin typeface="Verdana"/>
                <a:cs typeface="Verdana"/>
              </a:rPr>
              <a:t>3</a:t>
            </a: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4711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T:\_Стратегия\_scan\повесь трубку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1" y="14748"/>
            <a:ext cx="8948585" cy="51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6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ProgramData\Bimoid\Users\User0001\RcvdFiles\e.suvorova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1" y="51471"/>
            <a:ext cx="8837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797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AC7F"/>
                </a:solidFill>
                <a:latin typeface="Proxima Nova Bl" pitchFamily="50" charset="0"/>
                <a:cs typeface="Arial" charset="0"/>
              </a:rPr>
              <a:t>Реализация мероприятий по повышению финансовой грамотности программы «Управление государственными финансами»</a:t>
            </a:r>
            <a:endParaRPr lang="ru-RU" b="1" dirty="0">
              <a:solidFill>
                <a:srgbClr val="00AC7F"/>
              </a:solidFill>
              <a:latin typeface="Proxima Nova Bl" pitchFamily="50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843558"/>
            <a:ext cx="3096344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ОРГАНЫ</a:t>
            </a:r>
            <a:r>
              <a:rPr lang="ru-RU" sz="1200" dirty="0" smtClean="0">
                <a:solidFill>
                  <a:srgbClr val="006666"/>
                </a:solidFill>
              </a:rPr>
              <a:t> </a:t>
            </a:r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ИСПОЛНИТЕЛЬНОЙ</a:t>
            </a:r>
            <a:r>
              <a:rPr lang="ru-RU" sz="1200" dirty="0" smtClean="0">
                <a:solidFill>
                  <a:srgbClr val="006666"/>
                </a:solidFill>
              </a:rPr>
              <a:t> </a:t>
            </a:r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ВЛАСТИ</a:t>
            </a:r>
            <a:r>
              <a:rPr lang="ru-RU" sz="1200" dirty="0" smtClean="0">
                <a:solidFill>
                  <a:srgbClr val="006666"/>
                </a:solidFill>
              </a:rPr>
              <a:t> </a:t>
            </a:r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РЕСПУБЛИКИ КРЫМ</a:t>
            </a:r>
            <a:r>
              <a:rPr lang="ru-RU" sz="1200" dirty="0">
                <a:solidFill>
                  <a:srgbClr val="006666"/>
                </a:solidFill>
                <a:latin typeface="Proxima Nova Bl" pitchFamily="50" charset="0"/>
              </a:rPr>
              <a:t>, Межрегиональное управление </a:t>
            </a:r>
            <a:r>
              <a:rPr lang="ru-RU" sz="1200" dirty="0" err="1">
                <a:solidFill>
                  <a:srgbClr val="006666"/>
                </a:solidFill>
                <a:latin typeface="Proxima Nova Bl" pitchFamily="50" charset="0"/>
              </a:rPr>
              <a:t>Роспотребнадзора</a:t>
            </a:r>
            <a:r>
              <a:rPr lang="ru-RU" sz="1200" dirty="0">
                <a:solidFill>
                  <a:srgbClr val="006666"/>
                </a:solidFill>
                <a:latin typeface="Proxima Nova Bl" pitchFamily="50" charset="0"/>
              </a:rPr>
              <a:t> по Республике Крым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843558"/>
            <a:ext cx="3192986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РЕГИОНАЛЬНЫЙ ЦЕНТР ФИНАНСОВОЙ ГРАМОТНОСТИ</a:t>
            </a:r>
            <a:endParaRPr lang="ru-RU" sz="1200" dirty="0">
              <a:solidFill>
                <a:srgbClr val="006666"/>
              </a:solidFill>
              <a:latin typeface="Proxima Nova Bl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139702"/>
            <a:ext cx="29888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6666"/>
                </a:solidFill>
                <a:latin typeface="Proxima Nova Bl" pitchFamily="50" charset="0"/>
              </a:rPr>
              <a:t>ЮЖНОЕ ОТДЕЛЕНИЕ ЦЕНТРАЛЬНОГО БАНКА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067694"/>
            <a:ext cx="30963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Proxima Nova Bl" pitchFamily="50" charset="0"/>
              </a:rPr>
              <a:t>  </a:t>
            </a:r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ОБРАЗОВАТЕЛЬНЫЕ ОРГАНИЗАЦИИ</a:t>
            </a:r>
            <a:endParaRPr lang="ru-RU" sz="1200" dirty="0">
              <a:solidFill>
                <a:srgbClr val="006666"/>
              </a:solidFill>
              <a:latin typeface="Proxima Nova Bl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579862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ОБЩЕСТВЕННЫЕ ОРГАНИЗАЦИИ </a:t>
            </a:r>
            <a:endParaRPr lang="ru-RU" sz="1200" dirty="0">
              <a:solidFill>
                <a:srgbClr val="006666"/>
              </a:solidFill>
              <a:latin typeface="Proxima Nova Bl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579862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6666"/>
                </a:solidFill>
                <a:latin typeface="Proxima Nova Bl" pitchFamily="50" charset="0"/>
              </a:rPr>
              <a:t>СМИ, БАНКОВСКИЕ ОРГАНИЗАЦИИ</a:t>
            </a:r>
            <a:endParaRPr lang="ru-RU" sz="1200" dirty="0">
              <a:solidFill>
                <a:srgbClr val="006666"/>
              </a:solidFill>
              <a:latin typeface="Proxima Nova Bl" pitchFamily="50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13691" y="1851669"/>
            <a:ext cx="3096344" cy="1872207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xima Nova Bl" pitchFamily="50" charset="0"/>
                <a:cs typeface="Times New Roman" panose="02020603050405020304" pitchFamily="18" charset="0"/>
              </a:rPr>
              <a:t>МИНИСТЕРСТВО ФИНАНСОВ РЕСПУБЛИКИ КРЫМ </a:t>
            </a:r>
            <a:r>
              <a:rPr lang="ru-RU" sz="16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xima Nova Bl" pitchFamily="50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xima Nova Bl" pitchFamily="50" charset="0"/>
                <a:cs typeface="Times New Roman" panose="02020603050405020304" pitchFamily="18" charset="0"/>
              </a:rPr>
              <a:t>координатор </a:t>
            </a:r>
            <a:endParaRPr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xima Nova Bl" pitchFamily="50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870"/>
            <a:ext cx="2016224" cy="156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29746" cy="231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677" y="2211710"/>
            <a:ext cx="8821819" cy="677026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uk-UA" b="1" dirty="0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2022 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год -  52 000 </a:t>
            </a:r>
            <a:r>
              <a:rPr lang="uk-UA" b="1" dirty="0" err="1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участников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во </a:t>
            </a:r>
            <a:r>
              <a:rPr lang="uk-UA" b="1" dirty="0" err="1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всех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</a:t>
            </a:r>
            <a:r>
              <a:rPr lang="uk-UA" b="1" dirty="0" err="1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регионах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Крыма</a:t>
            </a:r>
            <a:endParaRPr lang="en-US" b="1" dirty="0" smtClean="0">
              <a:solidFill>
                <a:srgbClr val="FF6600"/>
              </a:solidFill>
              <a:latin typeface="Proxima Nova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 smtClean="0">
                <a:solidFill>
                  <a:srgbClr val="FF6600"/>
                </a:solidFill>
                <a:latin typeface="Proxima Nova"/>
              </a:rPr>
              <a:t>2023 год – </a:t>
            </a:r>
            <a:r>
              <a:rPr lang="en-US" b="1" dirty="0" smtClean="0">
                <a:solidFill>
                  <a:srgbClr val="FF6600"/>
                </a:solidFill>
                <a:latin typeface="Proxima Nova"/>
              </a:rPr>
              <a:t>83 656</a:t>
            </a:r>
            <a:r>
              <a:rPr lang="uk-UA" b="1" dirty="0" smtClean="0">
                <a:solidFill>
                  <a:srgbClr val="FF6600"/>
                </a:solidFill>
                <a:latin typeface="Proxima Nova"/>
              </a:rPr>
              <a:t>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</a:rPr>
              <a:t>участников</a:t>
            </a:r>
            <a:r>
              <a:rPr lang="uk-UA" b="1" dirty="0" smtClean="0">
                <a:solidFill>
                  <a:srgbClr val="FF6600"/>
                </a:solidFill>
                <a:latin typeface="Proxima Nova"/>
              </a:rPr>
              <a:t> во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</a:rPr>
              <a:t>всех</a:t>
            </a:r>
            <a:r>
              <a:rPr lang="uk-UA" b="1" dirty="0" smtClean="0">
                <a:solidFill>
                  <a:srgbClr val="FF6600"/>
                </a:solidFill>
                <a:latin typeface="Proxima Nova"/>
              </a:rPr>
              <a:t>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</a:rPr>
              <a:t>регионах</a:t>
            </a:r>
            <a:r>
              <a:rPr lang="uk-UA" b="1" dirty="0" smtClean="0">
                <a:solidFill>
                  <a:srgbClr val="FF6600"/>
                </a:solidFill>
                <a:latin typeface="Proxima Nova"/>
              </a:rPr>
              <a:t>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</a:rPr>
              <a:t>Крыма</a:t>
            </a:r>
            <a:endParaRPr lang="uk-UA" b="1" dirty="0" smtClean="0">
              <a:solidFill>
                <a:srgbClr val="FF6600"/>
              </a:solidFill>
              <a:latin typeface="Proxima Nova"/>
            </a:endParaRPr>
          </a:p>
        </p:txBody>
      </p:sp>
      <p:pic>
        <p:nvPicPr>
          <p:cNvPr id="2" name="Picture 2" descr="Недели финансовой грамотности» - Камчатский центр социальной помощи семье и  детям &quot;Семь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486"/>
            <a:ext cx="3358456" cy="18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rk.gov.ru/uploads/minfin/attachments/photo-reports/d4/1d/8c/d98f00b204e9800998ecf8427e/64218bd9e50b68.24874691_zast.JPG?1.28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9" y="3168390"/>
            <a:ext cx="2660257" cy="14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rk.gov.ru/uploads/minfin/attachments/06/96/4d/ce9addb1c5cb5d6e3d9838f733/642ea9433bc9b0.90137458_10.jpg?1.28.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0" y="3168390"/>
            <a:ext cx="2525243" cy="14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9" y="3065718"/>
            <a:ext cx="2888758" cy="16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795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kern="0">
              <a:solidFill>
                <a:srgbClr val="FFFFFF"/>
              </a:solidFill>
              <a:latin typeface="Helvetica Neue Medium"/>
              <a:cs typeface="+mn-cs"/>
              <a:sym typeface="Helvetica Neue Medium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9656"/>
                </a:solidFill>
                <a:latin typeface="Arial" charset="0"/>
                <a:cs typeface="Arial" charset="0"/>
              </a:rPr>
              <a:t>2023 </a:t>
            </a:r>
            <a: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  <a:t>год </a:t>
            </a:r>
            <a:b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</a:br>
            <a:endParaRPr lang="ru-RU" sz="3600" dirty="0">
              <a:solidFill>
                <a:srgbClr val="009656"/>
              </a:solidFill>
            </a:endParaRPr>
          </a:p>
        </p:txBody>
      </p:sp>
      <p:pic>
        <p:nvPicPr>
          <p:cNvPr id="2052" name="Picture 4" descr="https://rk.gov.ru/uploads/minfin/attachments/3d/86/3b/367aa379f71c7afc0c9cdca41d/63f61a4df24103.22314361_zast.jpg?1.28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6" y="2900197"/>
            <a:ext cx="2448274" cy="14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00379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 Light"/>
              </a:rPr>
              <a:t>Региональный этап XVIII Всероссийской олимпиады по финансовой грамотности, финансовому рынку и защите прав потребителей финансовых услуг – «</a:t>
            </a:r>
            <a:r>
              <a:rPr lang="ru-RU" sz="1400" dirty="0" err="1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 Light"/>
              </a:rPr>
              <a:t>Финатлон</a:t>
            </a:r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 Light"/>
              </a:rPr>
              <a:t> для старшеклассников»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От республики в финал прошел 41 старшеклассник, из них 17 смогли участвовать в заключительном этапе</a:t>
            </a:r>
            <a:endParaRPr lang="ru-RU" sz="1400" b="1" dirty="0">
              <a:solidFill>
                <a:schemeClr val="accent2"/>
              </a:solidFill>
              <a:latin typeface="Proxima Nova"/>
            </a:endParaRPr>
          </a:p>
        </p:txBody>
      </p:sp>
      <p:pic>
        <p:nvPicPr>
          <p:cNvPr id="2054" name="Picture 6" descr="https://rk.gov.ru/uploads/minfin/attachments/photo-reports/d4/1d/8c/d98f00b204e9800998ecf8427e/643016450b3ca8.50214360_IMG_3074.JPG?1.28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" y="1059582"/>
            <a:ext cx="2486048" cy="13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3868" y="1275606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Совместное мероприятие  </a:t>
            </a:r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с Отделением по Республике Крым Банка России в музее </a:t>
            </a:r>
            <a:r>
              <a:rPr lang="ru-RU" sz="1400" dirty="0" err="1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г.Симферополя</a:t>
            </a:r>
            <a:endParaRPr lang="ru-RU" sz="1400" dirty="0" smtClean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Более 100 </a:t>
            </a:r>
            <a:r>
              <a:rPr lang="ru-RU" sz="1400" b="1" dirty="0" smtClean="0">
                <a:solidFill>
                  <a:schemeClr val="accent2"/>
                </a:solidFill>
              </a:rPr>
              <a:t>участников</a:t>
            </a:r>
            <a:endParaRPr lang="ru-RU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406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3" y="771550"/>
            <a:ext cx="2728302" cy="139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9" y="2427734"/>
            <a:ext cx="2592288" cy="95402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9999"/>
                </a:solidFill>
              </a:rPr>
              <a:t> 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Выступления в эфирах радио и телевидения по вопросам финансовой грамотности</a:t>
            </a:r>
          </a:p>
        </p:txBody>
      </p:sp>
      <p:pic>
        <p:nvPicPr>
          <p:cNvPr id="4103" name="Picture 7" descr="https://rk.gov.ru/uploads/minfin/attachments/d5/23/77/3c6b194f37b938d340d5d02232/634580ae112d05.90294408_.JPG?1.26.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40" y="927622"/>
            <a:ext cx="2874652" cy="18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3851920" y="300379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Семинары, онлайн-</a:t>
            </a:r>
            <a:r>
              <a:rPr lang="ru-RU" sz="1400" dirty="0" err="1">
                <a:solidFill>
                  <a:srgbClr val="006666"/>
                </a:solidFill>
                <a:latin typeface="Proxima Nova Rg" pitchFamily="50" charset="0"/>
              </a:rPr>
              <a:t>вебинары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, лекции по вопросам финансового просвещения с единовременным охватом более </a:t>
            </a:r>
            <a:r>
              <a:rPr lang="ru-RU" sz="1400" b="1" dirty="0">
                <a:solidFill>
                  <a:srgbClr val="ED7D00"/>
                </a:solidFill>
                <a:latin typeface="Proxima Nova Rg" pitchFamily="50" charset="0"/>
              </a:rPr>
              <a:t>2000 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человек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1759"/>
            <a:ext cx="2702480" cy="15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8820" y="760647"/>
            <a:ext cx="2232248" cy="3323987"/>
          </a:xfrm>
          <a:prstGeom prst="rect">
            <a:avLst/>
          </a:prstGeom>
          <a:ln w="1905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6600"/>
                </a:solidFill>
                <a:latin typeface="Proxima Nova Rg" pitchFamily="50" charset="0"/>
              </a:rPr>
              <a:t> 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Б</a:t>
            </a:r>
            <a:r>
              <a:rPr lang="ru-RU" sz="1400" dirty="0" smtClean="0">
                <a:solidFill>
                  <a:srgbClr val="006666"/>
                </a:solidFill>
                <a:latin typeface="Proxima Nova Rg" pitchFamily="50" charset="0"/>
              </a:rPr>
              <a:t>олее </a:t>
            </a:r>
            <a:r>
              <a:rPr lang="ru-RU" sz="1400" b="1" dirty="0" smtClean="0">
                <a:solidFill>
                  <a:srgbClr val="ED7D00"/>
                </a:solidFill>
                <a:latin typeface="Proxima Nova Rg" pitchFamily="50" charset="0"/>
              </a:rPr>
              <a:t>100</a:t>
            </a:r>
            <a:r>
              <a:rPr lang="ru-RU" sz="1400" dirty="0" smtClean="0">
                <a:solidFill>
                  <a:srgbClr val="FF6600"/>
                </a:solidFill>
                <a:latin typeface="Proxima Nova Rg" pitchFamily="50" charset="0"/>
              </a:rPr>
              <a:t> </a:t>
            </a:r>
            <a:r>
              <a:rPr lang="ru-RU" sz="1400" dirty="0" smtClean="0">
                <a:solidFill>
                  <a:srgbClr val="006666"/>
                </a:solidFill>
                <a:latin typeface="Proxima Nova Rg" pitchFamily="50" charset="0"/>
              </a:rPr>
              <a:t> публикаций 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по вопросам финансовой грамотности, размещенных на официальном сайте Министерства финансов Республики Крым </a:t>
            </a:r>
            <a:endParaRPr lang="ru-RU" sz="1400" dirty="0" smtClean="0">
              <a:solidFill>
                <a:srgbClr val="006666"/>
              </a:solidFill>
              <a:latin typeface="Proxima Nova Rg" pitchFamily="50" charset="0"/>
            </a:endParaRPr>
          </a:p>
          <a:p>
            <a:pPr algn="ctr"/>
            <a:endParaRPr lang="ru-RU" sz="1400" dirty="0" smtClean="0">
              <a:solidFill>
                <a:srgbClr val="006666"/>
              </a:solidFill>
              <a:latin typeface="Proxima Nova Rg" pitchFamily="50" charset="0"/>
            </a:endParaRPr>
          </a:p>
          <a:p>
            <a:pPr algn="ctr"/>
            <a:r>
              <a:rPr lang="ru-RU" sz="1400" dirty="0" smtClean="0">
                <a:solidFill>
                  <a:srgbClr val="006666"/>
                </a:solidFill>
                <a:latin typeface="Proxima Nova Rg" pitchFamily="50" charset="0"/>
              </a:rPr>
              <a:t>В 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официальной группе Минфина Крыма в социальной сети «</a:t>
            </a:r>
            <a:r>
              <a:rPr lang="ru-RU" sz="1400" dirty="0" err="1">
                <a:solidFill>
                  <a:srgbClr val="006666"/>
                </a:solidFill>
                <a:latin typeface="Proxima Nova Rg" pitchFamily="50" charset="0"/>
              </a:rPr>
              <a:t>ВКонтакте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» размещено </a:t>
            </a:r>
            <a:r>
              <a:rPr lang="ru-RU" sz="1400" b="1" dirty="0" smtClean="0">
                <a:solidFill>
                  <a:srgbClr val="FF6600"/>
                </a:solidFill>
                <a:latin typeface="Proxima Nova Rg" pitchFamily="50" charset="0"/>
              </a:rPr>
              <a:t>215</a:t>
            </a:r>
            <a:r>
              <a:rPr lang="ru-RU" sz="1400" dirty="0" smtClean="0">
                <a:solidFill>
                  <a:srgbClr val="FF6600"/>
                </a:solidFill>
                <a:latin typeface="Proxima Nova Rg" pitchFamily="50" charset="0"/>
              </a:rPr>
              <a:t> </a:t>
            </a:r>
            <a:r>
              <a:rPr lang="ru-RU" sz="1400" dirty="0" smtClean="0">
                <a:solidFill>
                  <a:srgbClr val="006666"/>
                </a:solidFill>
                <a:latin typeface="Proxima Nova Rg" pitchFamily="50" charset="0"/>
              </a:rPr>
              <a:t>публикаций </a:t>
            </a:r>
            <a:r>
              <a:rPr lang="ru-RU" sz="1400" dirty="0">
                <a:solidFill>
                  <a:srgbClr val="006666"/>
                </a:solidFill>
                <a:latin typeface="Proxima Nova Rg" pitchFamily="50" charset="0"/>
              </a:rPr>
              <a:t>по вопросам финансовой </a:t>
            </a:r>
            <a:r>
              <a:rPr lang="ru-RU" sz="1400" dirty="0" smtClean="0">
                <a:solidFill>
                  <a:srgbClr val="006666"/>
                </a:solidFill>
                <a:latin typeface="Proxima Nova Rg" pitchFamily="50" charset="0"/>
              </a:rPr>
              <a:t>грамотности</a:t>
            </a:r>
            <a:endParaRPr lang="ru-RU" sz="1400" dirty="0">
              <a:solidFill>
                <a:srgbClr val="006666"/>
              </a:solidFill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795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kern="0">
              <a:solidFill>
                <a:srgbClr val="FFFFFF"/>
              </a:solidFill>
              <a:latin typeface="Helvetica Neue Medium"/>
              <a:cs typeface="+mn-cs"/>
              <a:sym typeface="Helvetica Neue Medium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9656"/>
                </a:solidFill>
                <a:latin typeface="Arial" charset="0"/>
                <a:cs typeface="Arial" charset="0"/>
              </a:rPr>
              <a:t>2023 </a:t>
            </a:r>
            <a: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  <a:t>год </a:t>
            </a:r>
            <a:b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</a:br>
            <a:endParaRPr lang="ru-RU" sz="3600" dirty="0">
              <a:solidFill>
                <a:srgbClr val="00965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00379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Обучающее мероприятие на тему: «Полноформатная программа по формированию молодежных социальных проектов» </a:t>
            </a:r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                         «</a:t>
            </a:r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Я выбираю сам!»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Proxima Nova Rg" pitchFamily="50" charset="0"/>
              </a:rPr>
              <a:t> </a:t>
            </a:r>
            <a:r>
              <a:rPr lang="ru-RU" sz="1400" b="1" dirty="0">
                <a:solidFill>
                  <a:srgbClr val="ED7D00"/>
                </a:solidFill>
              </a:rPr>
              <a:t>Участники - молодежь в возрасте от 19 до 23 лет из различных учебных заведений среднего специального образования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7884" y="987574"/>
            <a:ext cx="5508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На площадке Крымского инженерно-педагогического университета имени </a:t>
            </a:r>
            <a:r>
              <a:rPr lang="ru-RU" sz="1400" dirty="0" err="1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Февзи</a:t>
            </a:r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 Якубова (КИПУ) проведен фестиваль детского творчества «Крымский вундеркинд-2023», организатором которого уже 14 год выступает Крымский республиканский институт постдипломного педагогического </a:t>
            </a:r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образования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 </a:t>
            </a:r>
            <a:r>
              <a:rPr lang="ru-RU" sz="1400" b="1" dirty="0">
                <a:solidFill>
                  <a:srgbClr val="ED7D00"/>
                </a:solidFill>
              </a:rPr>
              <a:t>В номинации «Юный финансист» победителями стали </a:t>
            </a:r>
            <a:r>
              <a:rPr lang="ru-RU" sz="1400" b="1" dirty="0" smtClean="0">
                <a:solidFill>
                  <a:srgbClr val="ED7D00"/>
                </a:solidFill>
              </a:rPr>
              <a:t>                          10 </a:t>
            </a:r>
            <a:r>
              <a:rPr lang="ru-RU" sz="1400" b="1" dirty="0">
                <a:solidFill>
                  <a:srgbClr val="ED7D00"/>
                </a:solidFill>
              </a:rPr>
              <a:t>человек из 60 подавших заявки на участие</a:t>
            </a:r>
          </a:p>
        </p:txBody>
      </p:sp>
      <p:pic>
        <p:nvPicPr>
          <p:cNvPr id="3074" name="Picture 2" descr="https://rk.gov.ru/uploads/minfin/attachments/photo-reports/d4/1d/8c/d98f00b204e9800998ecf8427e/64789483c63f92.49631281_IMG_3965.1.jpg?1.28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987573"/>
            <a:ext cx="2809690" cy="16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k.gov.ru/uploads/minfin/attachments/photo-reports/d4/1d/8c/d98f00b204e9800998ecf8427e/643033190e5890.11966739_zast1.jpg?1.28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1" y="2847341"/>
            <a:ext cx="2742025" cy="15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281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795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kern="0">
              <a:solidFill>
                <a:srgbClr val="FFFFFF"/>
              </a:solidFill>
              <a:latin typeface="Helvetica Neue Medium"/>
              <a:cs typeface="+mn-cs"/>
              <a:sym typeface="Helvetica Neue Medium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9656"/>
                </a:solidFill>
                <a:latin typeface="Arial" charset="0"/>
                <a:cs typeface="Arial" charset="0"/>
              </a:rPr>
              <a:t>2023 </a:t>
            </a:r>
            <a: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  <a:t>год </a:t>
            </a:r>
            <a:b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</a:br>
            <a:endParaRPr lang="ru-RU" sz="3600" dirty="0">
              <a:solidFill>
                <a:srgbClr val="0096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03598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Международный детский лагерь «Артек»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«Большая перемена» </a:t>
            </a:r>
            <a:endParaRPr lang="ru-RU" sz="1400" dirty="0" smtClean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 Всероссийская программа </a:t>
            </a:r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«Мы – государство</a:t>
            </a:r>
            <a:r>
              <a:rPr lang="ru-RU" sz="1400" dirty="0" smtClean="0">
                <a:solidFill>
                  <a:srgbClr val="000000"/>
                </a:solidFill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ED7D00"/>
                </a:solidFill>
              </a:rPr>
              <a:t>Более 300 участников</a:t>
            </a:r>
            <a:endParaRPr lang="ru-RU" sz="1400" b="1" dirty="0">
              <a:solidFill>
                <a:srgbClr val="ED7D00"/>
              </a:solidFill>
            </a:endParaRPr>
          </a:p>
        </p:txBody>
      </p:sp>
      <p:pic>
        <p:nvPicPr>
          <p:cNvPr id="4098" name="Picture 2" descr="https://rk.gov.ru/uploads/minfin/attachments/photo-reports/d4/1d/8c/d98f00b204e9800998ecf8427e/64ba3b14f40046.44981591_bolshaya_peremena.jpeg?1.28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5" y="987574"/>
            <a:ext cx="281802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k.gov.ru/uploads/minfin/attachments/photo-reports/d4/1d/8c/d98f00b204e9800998ecf8427e/64d23d421d5218.18836558_1-1.JPG?1.28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" y="2898216"/>
            <a:ext cx="295769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2905597"/>
            <a:ext cx="51125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Совместно с Финансовым университетом при Правительстве Российской Федерации провели общеобразовательное мероприятие в   </a:t>
            </a:r>
            <a:endParaRPr lang="ru-RU" sz="1400" dirty="0" smtClean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pPr algn="ctr"/>
            <a:r>
              <a:rPr lang="ru-RU" sz="1400" b="1" dirty="0" smtClean="0">
                <a:solidFill>
                  <a:srgbClr val="ED7D00"/>
                </a:solidFill>
              </a:rPr>
              <a:t>«</a:t>
            </a:r>
            <a:r>
              <a:rPr lang="ru-RU" sz="1400" b="1" dirty="0">
                <a:solidFill>
                  <a:srgbClr val="ED7D00"/>
                </a:solidFill>
              </a:rPr>
              <a:t>Центре социального обслуживания граждан пожилого возраста и 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8319479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795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kern="0">
              <a:solidFill>
                <a:srgbClr val="FFFFFF"/>
              </a:solidFill>
              <a:latin typeface="Helvetica Neue Medium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E4C79-6208-2C46-9C0D-E9E0FC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4" y="555527"/>
            <a:ext cx="2918094" cy="360040"/>
          </a:xfrm>
        </p:spPr>
        <p:txBody>
          <a:bodyPr>
            <a:no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600" dirty="0" smtClean="0">
                <a:solidFill>
                  <a:schemeClr val="accent1"/>
                </a:solidFill>
                <a:ea typeface="Helvetica Neue"/>
                <a:cs typeface="Helvetica Neue"/>
                <a:sym typeface="Helvetica Neue"/>
              </a:rPr>
              <a:t>Включены </a:t>
            </a:r>
            <a:r>
              <a:rPr lang="ru-RU" sz="1600" dirty="0">
                <a:solidFill>
                  <a:schemeClr val="accent1"/>
                </a:solidFill>
                <a:ea typeface="Helvetica Neue"/>
                <a:cs typeface="Helvetica Neue"/>
                <a:sym typeface="Helvetica Neue"/>
              </a:rPr>
              <a:t>элементы финансовой грамотности на всех уровнях образования</a:t>
            </a:r>
            <a:r>
              <a:rPr lang="ru-RU" sz="1200" dirty="0">
                <a:solidFill>
                  <a:schemeClr val="accent1"/>
                </a:solidFill>
                <a:ea typeface="Helvetica Neue"/>
                <a:cs typeface="Helvetica Neue"/>
                <a:sym typeface="Helvetica Neue"/>
              </a:rPr>
              <a:t/>
            </a:r>
            <a:br>
              <a:rPr lang="ru-RU" sz="1200" dirty="0">
                <a:solidFill>
                  <a:schemeClr val="accent1"/>
                </a:solidFill>
                <a:ea typeface="Helvetica Neue"/>
                <a:cs typeface="Helvetica Neue"/>
                <a:sym typeface="Helvetica Neue"/>
              </a:rPr>
            </a:br>
            <a:endParaRPr lang="ru-RU" sz="1200" dirty="0">
              <a:solidFill>
                <a:schemeClr val="accent1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F9D61A-6872-D745-A166-AC8F2F95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43483"/>
            <a:ext cx="345638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sz="2000" b="1" dirty="0">
                <a:solidFill>
                  <a:srgbClr val="009656"/>
                </a:solidFill>
                <a:sym typeface="Helvetica Neue Medium"/>
              </a:rPr>
              <a:t>&gt;</a:t>
            </a:r>
            <a:r>
              <a:rPr lang="ru-RU" b="1" dirty="0">
                <a:solidFill>
                  <a:schemeClr val="accent1"/>
                </a:solidFill>
                <a:sym typeface="Helvetica Neue Medium"/>
              </a:rPr>
              <a:t> </a:t>
            </a:r>
            <a:r>
              <a:rPr lang="ru-RU" sz="2000" b="1" dirty="0">
                <a:solidFill>
                  <a:srgbClr val="009656"/>
                </a:solidFill>
                <a:sym typeface="Helvetica Neue Medium"/>
              </a:rPr>
              <a:t>135 тыс</a:t>
            </a:r>
            <a:r>
              <a:rPr lang="ru-RU" sz="2000" b="1" dirty="0">
                <a:solidFill>
                  <a:srgbClr val="009656"/>
                </a:solidFill>
              </a:rPr>
              <a:t>. </a:t>
            </a:r>
            <a:endParaRPr lang="en-US" sz="2000" b="1" dirty="0">
              <a:solidFill>
                <a:srgbClr val="009656"/>
              </a:solidFill>
            </a:endParaRPr>
          </a:p>
          <a:p>
            <a:pPr marL="0" indent="0">
              <a:buNone/>
            </a:pPr>
            <a:r>
              <a:rPr lang="ru-RU" dirty="0" smtClean="0"/>
              <a:t>обучено </a:t>
            </a:r>
            <a:r>
              <a:rPr lang="ru-RU" dirty="0"/>
              <a:t>педагогических работников, преподавателей, административно-управленческого персонала образовательных организаций и консультантов-методистов в </a:t>
            </a:r>
            <a:r>
              <a:rPr lang="ru-RU" i="1" dirty="0"/>
              <a:t>2020-2022 гг. 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r>
              <a:rPr lang="ru-RU" sz="2000" b="1" dirty="0" smtClean="0">
                <a:solidFill>
                  <a:srgbClr val="009656"/>
                </a:solidFill>
              </a:rPr>
              <a:t>&gt; </a:t>
            </a:r>
            <a:r>
              <a:rPr lang="ru-RU" sz="2000" b="1" dirty="0">
                <a:solidFill>
                  <a:srgbClr val="009656"/>
                </a:solidFill>
              </a:rPr>
              <a:t>60 млн </a:t>
            </a:r>
            <a:r>
              <a:rPr lang="ru-RU" dirty="0"/>
              <a:t>совокупный охват аудитории информационно-коммуникационной кампании в области финансового просвещения населения </a:t>
            </a:r>
          </a:p>
          <a:p>
            <a:pPr marL="0" indent="0">
              <a:buNone/>
            </a:pPr>
            <a:r>
              <a:rPr lang="ru-RU" i="1" dirty="0"/>
              <a:t>2020: свыше 30 млн 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5D9E1B87-FCD5-7E41-AD45-36C5B45C3E0D}"/>
              </a:ext>
            </a:extLst>
          </p:cNvPr>
          <p:cNvSpPr txBox="1">
            <a:spLocks/>
          </p:cNvSpPr>
          <p:nvPr/>
        </p:nvSpPr>
        <p:spPr>
          <a:xfrm>
            <a:off x="4067944" y="1816279"/>
            <a:ext cx="3267730" cy="471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sz="1400" b="0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062173D9-C71A-314E-BF8B-2BAFDE2ADA71}"/>
              </a:ext>
            </a:extLst>
          </p:cNvPr>
          <p:cNvSpPr txBox="1">
            <a:spLocks/>
          </p:cNvSpPr>
          <p:nvPr/>
        </p:nvSpPr>
        <p:spPr>
          <a:xfrm>
            <a:off x="5369668" y="1507869"/>
            <a:ext cx="3276239" cy="220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eaLnBrk="1" fontAlgn="auto">
              <a:buClr>
                <a:srgbClr val="009655"/>
              </a:buClr>
              <a:buFontTx/>
              <a:buNone/>
            </a:pPr>
            <a:endParaRPr lang="ru-RU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92545"/>
            <a:ext cx="7272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rgbClr val="009656"/>
                </a:solidFill>
              </a:rPr>
              <a:t>Ключевые цифры Стратегии 2017–2023 </a:t>
            </a:r>
            <a:endParaRPr lang="ru-RU" sz="2800" dirty="0">
              <a:solidFill>
                <a:srgbClr val="00965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6387" y="485727"/>
            <a:ext cx="24665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 Medium"/>
            </a:endParaRPr>
          </a:p>
          <a:p>
            <a:r>
              <a:rPr lang="ru-RU" sz="1400" b="1" dirty="0" smtClean="0">
                <a:solidFill>
                  <a:schemeClr val="accent1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 Medium"/>
              </a:rPr>
              <a:t>Утверждена </a:t>
            </a:r>
            <a:r>
              <a:rPr lang="ru-RU" sz="1400" b="1" dirty="0">
                <a:solidFill>
                  <a:schemeClr val="accent1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 Medium"/>
              </a:rPr>
              <a:t>актуализированная Единая рамка компетенций в области финансовой грамотности </a:t>
            </a:r>
            <a:endParaRPr lang="en-US" sz="1400" b="1" dirty="0" smtClean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 Medium"/>
            </a:endParaRPr>
          </a:p>
          <a:p>
            <a:endParaRPr lang="en-US" sz="1200" b="1" dirty="0" smtClean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 Medium"/>
            </a:endParaRPr>
          </a:p>
          <a:p>
            <a:endParaRPr lang="en-US" sz="1200" b="1" dirty="0" smtClean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 Medium"/>
            </a:endParaRPr>
          </a:p>
          <a:p>
            <a:endParaRPr lang="en-US" sz="1200" b="1" dirty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 Medium"/>
            </a:endParaRPr>
          </a:p>
          <a:p>
            <a:endParaRPr lang="ru-RU" sz="1200" b="1" dirty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139702"/>
            <a:ext cx="2448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656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85 субъектов РФ </a:t>
            </a:r>
            <a:endParaRPr lang="en-US" sz="2000" b="1" dirty="0">
              <a:solidFill>
                <a:srgbClr val="009656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утвердили </a:t>
            </a:r>
            <a:r>
              <a:rPr lang="ru-RU" sz="12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собственные программы повышения финансовой грамотности 2020: в 56 субъектах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7" y="2795325"/>
            <a:ext cx="24807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endParaRPr lang="en-US" sz="1200" b="1" dirty="0" smtClean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endParaRPr lang="en-US" sz="1200" b="1" dirty="0">
              <a:solidFill>
                <a:schemeClr val="accent1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r>
              <a:rPr lang="ru-RU" sz="2000" b="1" dirty="0">
                <a:solidFill>
                  <a:srgbClr val="009656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85 субъектов РФ </a:t>
            </a:r>
            <a:endParaRPr lang="en-US" sz="2000" b="1" dirty="0">
              <a:solidFill>
                <a:srgbClr val="009656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создали </a:t>
            </a:r>
            <a:r>
              <a:rPr lang="ru-RU" sz="12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координационные органы по вопросам повышения финансовой грамотности 2020: в 60 субъектах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64696" y="915567"/>
            <a:ext cx="2271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&gt; 60 млн </a:t>
            </a:r>
            <a:r>
              <a:rPr lang="ru-RU" sz="12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совокупный охват аудитории информационно-коммуникационной кампании в области финансового просвещения населения</a:t>
            </a:r>
          </a:p>
          <a:p>
            <a:r>
              <a:rPr lang="ru-RU" sz="12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2020: свыше 30 </a:t>
            </a:r>
            <a:r>
              <a:rPr lang="ru-RU" sz="1200" dirty="0" smtClean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млн</a:t>
            </a:r>
            <a:endParaRPr lang="en-US" sz="1200" dirty="0" smtClean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endParaRPr lang="en-US" sz="1200" dirty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  <a:p>
            <a:endParaRPr lang="ru-RU" sz="1200" dirty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2795324"/>
            <a:ext cx="2160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9656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76 субъектов </a:t>
            </a:r>
            <a:r>
              <a:rPr lang="ru-RU" sz="12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реализуют практики инициативного бюджетирования</a:t>
            </a:r>
            <a:endParaRPr lang="en-US" sz="1200" dirty="0">
              <a:solidFill>
                <a:srgbClr val="000000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1200" b="1" dirty="0">
              <a:solidFill>
                <a:srgbClr val="009656"/>
              </a:solidFill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6" y="3774622"/>
            <a:ext cx="1120657" cy="11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3893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app-dev.xn--80apaohbc3aw9e.xn--p1ai/storage/44751/1080x1080-p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1054"/>
            <a:ext cx="3286758" cy="3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250"/>
            <a:ext cx="345114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22" y="2345757"/>
            <a:ext cx="6218362" cy="95402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6600"/>
                </a:solidFill>
                <a:latin typeface="Proxima Nova"/>
              </a:rPr>
              <a:t>с 24 </a:t>
            </a:r>
            <a:r>
              <a:rPr lang="uk-UA" b="1" dirty="0" err="1">
                <a:solidFill>
                  <a:srgbClr val="FF6600"/>
                </a:solidFill>
                <a:latin typeface="Proxima Nova"/>
              </a:rPr>
              <a:t>ноября</a:t>
            </a:r>
            <a:r>
              <a:rPr lang="uk-UA" b="1" dirty="0">
                <a:solidFill>
                  <a:srgbClr val="FF6600"/>
                </a:solidFill>
                <a:latin typeface="Proxima Nova"/>
              </a:rPr>
              <a:t> по 2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</a:rPr>
              <a:t>декабря</a:t>
            </a:r>
            <a:r>
              <a:rPr lang="uk-UA" b="1" dirty="0" smtClean="0">
                <a:solidFill>
                  <a:srgbClr val="FF6600"/>
                </a:solidFill>
                <a:latin typeface="Proxima Nova"/>
              </a:rPr>
              <a:t> проведено</a:t>
            </a:r>
            <a:endParaRPr lang="uk-UA" b="1" dirty="0">
              <a:solidFill>
                <a:srgbClr val="FF6600"/>
              </a:solidFill>
              <a:latin typeface="Proxima Nov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8</a:t>
            </a:r>
            <a:r>
              <a:rPr lang="uk-UA" b="1" dirty="0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72 </a:t>
            </a:r>
            <a:r>
              <a:rPr lang="uk-UA" b="1" dirty="0" err="1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мероприятия</a:t>
            </a:r>
            <a:r>
              <a:rPr lang="uk-UA" b="1" dirty="0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во </a:t>
            </a:r>
            <a:r>
              <a:rPr lang="uk-UA" b="1" dirty="0" err="1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всех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</a:t>
            </a:r>
            <a:r>
              <a:rPr lang="uk-UA" b="1" dirty="0" err="1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регионах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</a:t>
            </a:r>
            <a:r>
              <a:rPr lang="uk-UA" b="1" dirty="0" err="1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Крыма</a:t>
            </a:r>
            <a:r>
              <a:rPr lang="uk-UA" b="1" dirty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 – </a:t>
            </a:r>
            <a:endParaRPr lang="uk-UA" b="1" dirty="0" smtClean="0">
              <a:solidFill>
                <a:srgbClr val="FF6600"/>
              </a:solidFill>
              <a:latin typeface="Proxima Nova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68 750 </a:t>
            </a:r>
            <a:r>
              <a:rPr lang="uk-UA" sz="2000" b="1" dirty="0" err="1" smtClean="0">
                <a:solidFill>
                  <a:srgbClr val="FF6600"/>
                </a:solidFill>
                <a:latin typeface="Proxima Nova"/>
                <a:ea typeface="+mj-ea"/>
                <a:cs typeface="+mj-cs"/>
              </a:rPr>
              <a:t>участников</a:t>
            </a:r>
            <a:endParaRPr lang="uk-UA" sz="2000" b="1" dirty="0" smtClean="0">
              <a:solidFill>
                <a:srgbClr val="FF6600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3" name="AutoShape 2" descr="https://xn--80apaohbc3aw9e.xn--p1ai/project/_ipx/f_webp/https:/app-dev.xn--80apaohbc3aw9e.xn--p1ai/storage/43661/anons-obshhii-2-07_resize_w500_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80apaohbc3aw9e.xn--p1ai/project/_ipx/f_webp/https:/app-dev.xn--80apaohbc3aw9e.xn--p1ai/storage/43661/anons-obshhii-2-07_resize_w500_h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xn--80apaohbc3aw9e.xn--p1ai/project/_ipx/f_webp/https:/app-dev.xn--80apaohbc3aw9e.xn--p1ai/storage/43661/anons-obshhii-2-07_resize_w500_h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rk.gov.ru/uploads/minfin/attachments/photo-reports/d4/1d/8c/d98f00b204e9800998ecf8427e/637f19e354b476.66067969_zast.jpg?1.27.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16920"/>
            <a:ext cx="2542936" cy="1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k.gov.ru/uploads/minfin/attachments/photo-reports/d4/1d/8c/d98f00b204e9800998ecf8427e/637ce905e24fe1.69882777_IMG-20221122-WA0003.jpg?1.27.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16920"/>
            <a:ext cx="2544217" cy="1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k.gov.ru/uploads/minfin/attachments/photo-reports/d4/1d/8c/d98f00b204e9800998ecf8427e/637f19e370e220.81336052_2.jpg?1.27.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74" y="3616920"/>
            <a:ext cx="2553019" cy="14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725626" y="4075148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kern="0">
              <a:solidFill>
                <a:srgbClr val="FFFFFF"/>
              </a:solidFill>
              <a:latin typeface="Helvetica Neue Medium"/>
              <a:cs typeface="Arial"/>
              <a:sym typeface="Helvetica Neue Medium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9962"/>
            <a:ext cx="6888265" cy="68272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9656"/>
                </a:solidFill>
                <a:latin typeface="Arial" charset="0"/>
                <a:cs typeface="Arial" charset="0"/>
              </a:rPr>
              <a:t>2023 </a:t>
            </a:r>
            <a: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  <a:t>год </a:t>
            </a:r>
            <a:br>
              <a:rPr lang="ru-RU" sz="3600" dirty="0">
                <a:solidFill>
                  <a:srgbClr val="009656"/>
                </a:solidFill>
                <a:latin typeface="Arial" charset="0"/>
                <a:cs typeface="Arial" charset="0"/>
              </a:rPr>
            </a:br>
            <a:endParaRPr lang="ru-RU" sz="3600" dirty="0">
              <a:solidFill>
                <a:srgbClr val="0096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6367" y="771550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D7D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22</a:t>
            </a:r>
            <a:r>
              <a:rPr lang="ru-RU" sz="160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 школьника из разных регионов республики стали победителями 2 этапа </a:t>
            </a:r>
            <a:r>
              <a:rPr lang="ru-RU" sz="1600" b="1" dirty="0">
                <a:solidFill>
                  <a:srgbClr val="333399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марафона по налоговой грамотности «Наши налоги – достойное будущее страны!».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9" y="636893"/>
            <a:ext cx="2823426" cy="15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6" y="2317158"/>
            <a:ext cx="2808312" cy="156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55726"/>
            <a:ext cx="2647490" cy="176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8768"/>
            <a:ext cx="1890006" cy="286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11910"/>
            <a:ext cx="59766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99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Крым дважды стал серебряным призером Всероссийского конкурса проектов по представлению бюджета для граждан-2023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79250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123478"/>
            <a:ext cx="5635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9999"/>
                </a:solidFill>
                <a:latin typeface="Proxima Nova Bl" pitchFamily="50" charset="0"/>
              </a:rPr>
              <a:t>Две практики Республики Крым представлены в разделе «Специальные проекты с органами социальной защиты, МФЦ, ПФР, ФНС</a:t>
            </a:r>
            <a:r>
              <a:rPr lang="ru-RU" sz="1400" b="1" dirty="0" smtClean="0">
                <a:solidFill>
                  <a:srgbClr val="009999"/>
                </a:solidFill>
                <a:latin typeface="Proxima Nova Bl" pitchFamily="50" charset="0"/>
              </a:rPr>
              <a:t>, </a:t>
            </a:r>
            <a:r>
              <a:rPr lang="ru-RU" sz="1400" b="1" dirty="0" err="1" smtClean="0">
                <a:solidFill>
                  <a:srgbClr val="009999"/>
                </a:solidFill>
                <a:latin typeface="Proxima Nova Bl" pitchFamily="50" charset="0"/>
              </a:rPr>
              <a:t>Роспотребнадзором</a:t>
            </a:r>
            <a:r>
              <a:rPr lang="ru-RU" sz="1400" b="1" dirty="0" smtClean="0">
                <a:solidFill>
                  <a:srgbClr val="009999"/>
                </a:solidFill>
                <a:latin typeface="Proxima Nova Bl" pitchFamily="50" charset="0"/>
              </a:rPr>
              <a:t> </a:t>
            </a:r>
            <a:r>
              <a:rPr lang="ru-RU" sz="1400" b="1" dirty="0">
                <a:solidFill>
                  <a:srgbClr val="009999"/>
                </a:solidFill>
                <a:latin typeface="Proxima Nova Bl" pitchFamily="50" charset="0"/>
              </a:rPr>
              <a:t>и другими»</a:t>
            </a:r>
          </a:p>
        </p:txBody>
      </p:sp>
      <p:pic>
        <p:nvPicPr>
          <p:cNvPr id="5122" name="Picture 2" descr="Каталог лучших региональных практик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7" y="411510"/>
            <a:ext cx="346297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infin.rk.gov.ru/uploads/txteditor/minfin/attachments/articles/d4/1d/8c/d98f00b204e9800998ecf8427e/phpuHHdWN_%D0%9F%D1%80%D0%B0%D0%BA%D1%82%D0%B8%D0%BA%D0%B0%202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16" y="877598"/>
            <a:ext cx="2784700" cy="4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infin.rk.gov.ru/uploads/txteditor/minfin/attachments/articles/d4/1d/8c/d98f00b204e9800998ecf8427e/phpcPhn0L_%D0%9F%D1%80%D0%B0%D0%BA%D1%82%D0%B8%D0%BA%D0%B0%202023%20-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95" y="1491630"/>
            <a:ext cx="2624605" cy="25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6888265" cy="682727"/>
          </a:xfrm>
        </p:spPr>
        <p:txBody>
          <a:bodyPr/>
          <a:lstStyle/>
          <a:p>
            <a:pPr algn="ctr"/>
            <a:r>
              <a:rPr lang="ru-RU" sz="2400" kern="1200" dirty="0">
                <a:solidFill>
                  <a:srgbClr val="009656"/>
                </a:solidFill>
                <a:latin typeface="Arial" pitchFamily="34" charset="0"/>
                <a:cs typeface="Arial" pitchFamily="34" charset="0"/>
              </a:rPr>
              <a:t>Отличия Стратегии </a:t>
            </a:r>
            <a:r>
              <a:rPr lang="ru-RU" sz="2400" kern="1200" dirty="0" smtClean="0">
                <a:solidFill>
                  <a:srgbClr val="0096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kern="1200" dirty="0" smtClean="0">
                <a:solidFill>
                  <a:srgbClr val="00965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solidFill>
                  <a:srgbClr val="009656"/>
                </a:solidFill>
                <a:latin typeface="Arial" pitchFamily="34" charset="0"/>
                <a:cs typeface="Arial" pitchFamily="34" charset="0"/>
              </a:rPr>
              <a:t>2017–2023 </a:t>
            </a:r>
            <a:r>
              <a:rPr lang="ru-RU" sz="2400" kern="1200" dirty="0">
                <a:solidFill>
                  <a:srgbClr val="009656"/>
                </a:solidFill>
                <a:latin typeface="Arial" pitchFamily="34" charset="0"/>
                <a:cs typeface="Arial" pitchFamily="34" charset="0"/>
              </a:rPr>
              <a:t>и Стратегии 2030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40329"/>
              </p:ext>
            </p:extLst>
          </p:nvPr>
        </p:nvGraphicFramePr>
        <p:xfrm>
          <a:off x="633413" y="1181100"/>
          <a:ext cx="7877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588"/>
                <a:gridCol w="39385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СТРАТЕГИЯ 2017-2023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СТРАТЕГИЯ  2030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7816" y="163564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Повышение финансовой грамотности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63637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 финансовой грамотности к финансовой культуре и финансовому благополучию 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139" y="2520157"/>
            <a:ext cx="3671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Фокус </a:t>
            </a:r>
            <a:r>
              <a:rPr lang="ru-RU" dirty="0"/>
              <a:t>на школу и молодежь 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1999" y="2471843"/>
            <a:ext cx="4401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Фокус </a:t>
            </a:r>
            <a:r>
              <a:rPr lang="ru-RU" dirty="0"/>
              <a:t>на экономически активное население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63838"/>
            <a:ext cx="443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Акцент </a:t>
            </a:r>
            <a:r>
              <a:rPr lang="ru-RU" dirty="0"/>
              <a:t>на жизненном цикле человека 	</a:t>
            </a:r>
          </a:p>
        </p:txBody>
      </p:sp>
    </p:spTree>
    <p:extLst>
      <p:ext uri="{BB962C8B-B14F-4D97-AF65-F5344CB8AC3E}">
        <p14:creationId xmlns:p14="http://schemas.microsoft.com/office/powerpoint/2010/main" val="36046250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649639"/>
              </p:ext>
            </p:extLst>
          </p:nvPr>
        </p:nvGraphicFramePr>
        <p:xfrm>
          <a:off x="539552" y="483518"/>
          <a:ext cx="8424936" cy="112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588"/>
                <a:gridCol w="4486348"/>
              </a:tblGrid>
              <a:tr h="100811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800" dirty="0" smtClean="0"/>
                        <a:t>Дети и подростки </a:t>
                      </a:r>
                      <a:r>
                        <a:rPr lang="ru-RU" sz="1400" dirty="0" smtClean="0"/>
                        <a:t>– освоение базовых основ финансовой грамотности и культуры через образование и опыт: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10" b="0" i="0" u="none" strike="noStrike" cap="none" spc="0" baseline="0" dirty="0" smtClean="0">
                        <a:solidFill>
                          <a:schemeClr val="lt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r>
                        <a:rPr lang="ru-RU" sz="1800" b="1" i="0" u="none" strike="noStrike" cap="none" spc="0" baseline="0" dirty="0" smtClean="0">
                          <a:solidFill>
                            <a:schemeClr val="l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Молодежь –</a:t>
                      </a:r>
                      <a:r>
                        <a:rPr lang="ru-RU" sz="1400" b="1" i="0" u="none" strike="noStrike" cap="none" spc="0" baseline="0" dirty="0" smtClean="0">
                          <a:solidFill>
                            <a:schemeClr val="l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владение навыками и установками для удовлетворения текущих и формирование основы для удовлетворения будущих потребностей: </a:t>
                      </a:r>
                      <a:endParaRPr lang="ru-RU" sz="1400" b="1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888265" cy="942399"/>
          </a:xfrm>
        </p:spPr>
        <p:txBody>
          <a:bodyPr/>
          <a:lstStyle/>
          <a:p>
            <a:pPr algn="ctr"/>
            <a:r>
              <a:rPr lang="ru-RU" sz="2400" kern="1200" dirty="0">
                <a:solidFill>
                  <a:srgbClr val="ED7D00"/>
                </a:solidFill>
                <a:latin typeface="Arial" pitchFamily="34" charset="0"/>
                <a:cs typeface="Arial" pitchFamily="34" charset="0"/>
              </a:rPr>
              <a:t>ПАТТЕРНЫ ФИНАНСОВОГО ПОВЕДЕНИЯ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0407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Базовое </a:t>
            </a:r>
            <a:r>
              <a:rPr lang="ru-RU" sz="1400" dirty="0"/>
              <a:t>понимание того, что такое деньги, как их можно заработать и как их правильно тратить; как планировать бюджет, ставить и достигать финансовые цели </a:t>
            </a:r>
          </a:p>
          <a:p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Обучение </a:t>
            </a:r>
            <a:r>
              <a:rPr lang="ru-RU" sz="1400" dirty="0"/>
              <a:t>базовым навыкам математических расчетов и критического мышления, необходимым для правильных действий с финансами </a:t>
            </a:r>
          </a:p>
          <a:p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Получение </a:t>
            </a:r>
            <a:r>
              <a:rPr lang="ru-RU" sz="1400" dirty="0"/>
              <a:t>базовых представлений о том, как устроен финансовый рынок, какие на нем есть организации и продукты </a:t>
            </a:r>
          </a:p>
          <a:p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Получение </a:t>
            </a:r>
            <a:r>
              <a:rPr lang="ru-RU" sz="1400" dirty="0"/>
              <a:t>базовых представлений о рисках в сфере финансов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60407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Умение рационально распоряжаться деньгами, освоение навыков финансового планирования</a:t>
            </a:r>
          </a:p>
          <a:p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Умение </a:t>
            </a:r>
            <a:r>
              <a:rPr lang="ru-RU" sz="1400" dirty="0"/>
              <a:t>выбирать и использовать подходящие кредитные продукты, в том числе </a:t>
            </a:r>
            <a:r>
              <a:rPr lang="ru-RU" sz="1400" dirty="0" smtClean="0"/>
              <a:t>ипотеку</a:t>
            </a:r>
          </a:p>
          <a:p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Осознание </a:t>
            </a:r>
            <a:r>
              <a:rPr lang="ru-RU" sz="1400" dirty="0"/>
              <a:t>необходимости начинать формировать сбережения и инвестировать свободные средства как можно раньше (что позволит накопить больше), в том числе на будущую </a:t>
            </a:r>
            <a:r>
              <a:rPr lang="ru-RU" sz="1400" dirty="0" smtClean="0"/>
              <a:t>пенсию</a:t>
            </a:r>
          </a:p>
          <a:p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Выработка </a:t>
            </a:r>
            <a:r>
              <a:rPr lang="ru-RU" sz="1400" dirty="0"/>
              <a:t>установки на добросовестное отношение к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37998992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456"/>
              </p:ext>
            </p:extLst>
          </p:nvPr>
        </p:nvGraphicFramePr>
        <p:xfrm>
          <a:off x="539552" y="483518"/>
          <a:ext cx="8424936" cy="109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588"/>
                <a:gridCol w="4486348"/>
              </a:tblGrid>
              <a:tr h="100811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600" b="1" i="0" u="none" strike="noStrike" baseline="0" dirty="0" smtClean="0">
                          <a:latin typeface="Arial"/>
                        </a:rPr>
                        <a:t>Экономически активные взрослые – </a:t>
                      </a:r>
                      <a:r>
                        <a:rPr lang="ru-RU" sz="1400" b="1" i="0" u="none" strike="noStrike" baseline="0" dirty="0" smtClean="0">
                          <a:latin typeface="Arial"/>
                        </a:rPr>
                        <a:t>обеспечение финансовой устойчивости и благополучия на протяжении всего жизненного цикла</a:t>
                      </a:r>
                      <a:r>
                        <a:rPr lang="ru-RU" sz="1400" b="0" i="0" u="none" strike="noStrike" baseline="0" dirty="0" smtClean="0">
                          <a:latin typeface="Arial"/>
                        </a:rPr>
                        <a:t>: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10" b="0" i="0" u="none" strike="noStrike" cap="none" spc="0" baseline="0" dirty="0" smtClean="0">
                        <a:solidFill>
                          <a:schemeClr val="lt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r>
                        <a:rPr lang="ru-RU" sz="1600" b="1" i="0" u="none" strike="noStrike" cap="none" spc="0" baseline="0" dirty="0" smtClean="0">
                          <a:solidFill>
                            <a:schemeClr val="lt1"/>
                          </a:solidFill>
                          <a:uFillTx/>
                          <a:latin typeface="Arial"/>
                          <a:ea typeface="+mn-ea"/>
                          <a:cs typeface="+mn-cs"/>
                          <a:sym typeface="Helvetica Neue Light"/>
                        </a:rPr>
                        <a:t>Пожилые люди (пенсионеры) </a:t>
                      </a:r>
                      <a:r>
                        <a:rPr lang="ru-RU" sz="1400" b="1" i="0" u="none" strike="noStrike" cap="none" spc="0" baseline="0" dirty="0" smtClean="0">
                          <a:solidFill>
                            <a:schemeClr val="l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– обеспечение комфортного уровня жизни, защита от рисков и мошенничества:</a:t>
                      </a:r>
                      <a:endParaRPr lang="ru-RU" sz="1400" b="1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888265" cy="942399"/>
          </a:xfrm>
        </p:spPr>
        <p:txBody>
          <a:bodyPr/>
          <a:lstStyle/>
          <a:p>
            <a:r>
              <a:rPr lang="ru-RU" sz="2400" kern="1200" dirty="0">
                <a:solidFill>
                  <a:srgbClr val="ED7D00"/>
                </a:solidFill>
                <a:latin typeface="Arial" pitchFamily="34" charset="0"/>
                <a:cs typeface="Arial" pitchFamily="34" charset="0"/>
              </a:rPr>
              <a:t>ПАТТЕРНЫ ФИНАНСОВОГО ПОВЕДЕНИЯ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04070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</a:rPr>
              <a:t>Умение ставить и достигать долгосрочные финансовые цели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Умение </a:t>
            </a:r>
            <a:r>
              <a:rPr lang="ru-RU" sz="1400" dirty="0">
                <a:solidFill>
                  <a:srgbClr val="000000"/>
                </a:solidFill>
              </a:rPr>
              <a:t>жить по средствам и не допускать дефицита бюджета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Рациональное </a:t>
            </a:r>
            <a:r>
              <a:rPr lang="ru-RU" sz="1400" dirty="0">
                <a:solidFill>
                  <a:srgbClr val="000000"/>
                </a:solidFill>
              </a:rPr>
              <a:t>использование кредитных продуктов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Инвестирование </a:t>
            </a:r>
            <a:r>
              <a:rPr lang="ru-RU" sz="1400" dirty="0">
                <a:solidFill>
                  <a:srgbClr val="000000"/>
                </a:solidFill>
              </a:rPr>
              <a:t>существенной части свободных средств, формирование пенсионных накоплений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Понимание </a:t>
            </a:r>
            <a:r>
              <a:rPr lang="ru-RU" sz="1400" dirty="0">
                <a:solidFill>
                  <a:srgbClr val="000000"/>
                </a:solidFill>
              </a:rPr>
              <a:t>разнообразных финансовых рисков и обеспечение защиты от них, навыки </a:t>
            </a:r>
            <a:r>
              <a:rPr lang="ru-RU" sz="1400" dirty="0" err="1">
                <a:solidFill>
                  <a:srgbClr val="000000"/>
                </a:solidFill>
              </a:rPr>
              <a:t>кибербезопасности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60407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</a:rPr>
              <a:t>Умение жить по средствам и не допускать дефицита бюджета, рационально использовать имеющиеся </a:t>
            </a:r>
            <a:r>
              <a:rPr lang="ru-RU" sz="1400" dirty="0" smtClean="0">
                <a:solidFill>
                  <a:srgbClr val="000000"/>
                </a:solidFill>
              </a:rPr>
              <a:t>накопления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Умение </a:t>
            </a:r>
            <a:r>
              <a:rPr lang="ru-RU" sz="1400" dirty="0">
                <a:solidFill>
                  <a:srgbClr val="000000"/>
                </a:solidFill>
              </a:rPr>
              <a:t>выбирать подходящие финансовые продукты, отказываться от чрезмерно рискованных инвестиционных и кредитных </a:t>
            </a:r>
            <a:r>
              <a:rPr lang="ru-RU" sz="1400" dirty="0" smtClean="0">
                <a:solidFill>
                  <a:srgbClr val="000000"/>
                </a:solidFill>
              </a:rPr>
              <a:t>продуктов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Умение </a:t>
            </a:r>
            <a:r>
              <a:rPr lang="ru-RU" sz="1400" dirty="0">
                <a:solidFill>
                  <a:srgbClr val="000000"/>
                </a:solidFill>
              </a:rPr>
              <a:t>выбирать страховые продукты, соответствующие потребностям и </a:t>
            </a:r>
            <a:r>
              <a:rPr lang="ru-RU" sz="1400" dirty="0" smtClean="0">
                <a:solidFill>
                  <a:srgbClr val="000000"/>
                </a:solidFill>
              </a:rPr>
              <a:t>возможностям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Умение </a:t>
            </a:r>
            <a:r>
              <a:rPr lang="ru-RU" sz="1400" dirty="0">
                <a:solidFill>
                  <a:srgbClr val="000000"/>
                </a:solidFill>
              </a:rPr>
              <a:t>пользоваться цифровыми </a:t>
            </a:r>
            <a:r>
              <a:rPr lang="ru-RU" sz="1400" dirty="0" smtClean="0">
                <a:solidFill>
                  <a:srgbClr val="000000"/>
                </a:solidFill>
              </a:rPr>
              <a:t>финансовыми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     сервисами</a:t>
            </a:r>
            <a:r>
              <a:rPr lang="ru-RU" sz="1400" dirty="0">
                <a:solidFill>
                  <a:srgbClr val="000000"/>
                </a:solidFill>
              </a:rPr>
              <a:t>, распознавать мошенников, знание </a:t>
            </a:r>
            <a:r>
              <a:rPr lang="ru-RU" sz="1400" dirty="0" smtClean="0">
                <a:solidFill>
                  <a:srgbClr val="000000"/>
                </a:solidFill>
              </a:rPr>
              <a:t>        налоговых </a:t>
            </a:r>
            <a:r>
              <a:rPr lang="ru-RU" sz="1400" dirty="0">
                <a:solidFill>
                  <a:srgbClr val="000000"/>
                </a:solidFill>
              </a:rPr>
              <a:t>и социальных льгот</a:t>
            </a:r>
          </a:p>
        </p:txBody>
      </p:sp>
    </p:spTree>
    <p:extLst>
      <p:ext uri="{BB962C8B-B14F-4D97-AF65-F5344CB8AC3E}">
        <p14:creationId xmlns:p14="http://schemas.microsoft.com/office/powerpoint/2010/main" val="9870951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123478"/>
            <a:ext cx="8640960" cy="4824535"/>
            <a:chOff x="323528" y="123478"/>
            <a:chExt cx="8640960" cy="4824535"/>
          </a:xfrm>
        </p:grpSpPr>
        <p:graphicFrame>
          <p:nvGraphicFramePr>
            <p:cNvPr id="4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6233117"/>
                </p:ext>
              </p:extLst>
            </p:nvPr>
          </p:nvGraphicFramePr>
          <p:xfrm>
            <a:off x="323528" y="123478"/>
            <a:ext cx="8640960" cy="4824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>
              <a:off x="323528" y="1416882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23528" y="1851670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528" y="2211710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3528" y="2571750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23528" y="3003798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3528" y="3363838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3528" y="3723878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23528" y="4155926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23528" y="4515966"/>
              <a:ext cx="413717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3528" y="1059582"/>
              <a:ext cx="41764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4460704" y="4443958"/>
            <a:ext cx="442392" cy="291479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9655"/>
                </a:solidFill>
                <a:latin typeface="Proxima Nova"/>
                <a:ea typeface="+mn-ea"/>
                <a:cs typeface="Arial" charset="0"/>
              </a:rPr>
              <a:t>Задолженность граждан перед банками </a:t>
            </a:r>
            <a:r>
              <a:rPr lang="ru-RU" sz="2800" b="1" dirty="0" smtClean="0">
                <a:solidFill>
                  <a:srgbClr val="009655"/>
                </a:solidFill>
                <a:latin typeface="Proxima Nova"/>
                <a:ea typeface="+mn-ea"/>
                <a:cs typeface="Arial" charset="0"/>
              </a:rPr>
              <a:t>по состоянию на 01.01.2024 составила                  </a:t>
            </a:r>
            <a:r>
              <a:rPr lang="ru-RU" sz="3200" dirty="0">
                <a:solidFill>
                  <a:schemeClr val="accent2"/>
                </a:solidFill>
                <a:latin typeface="Proxima Nova"/>
                <a:cs typeface="Arial" charset="0"/>
              </a:rPr>
              <a:t>33,2</a:t>
            </a:r>
            <a:r>
              <a:rPr lang="ru-RU" sz="2800" b="1" dirty="0" smtClean="0">
                <a:solidFill>
                  <a:srgbClr val="009655"/>
                </a:solidFill>
                <a:latin typeface="Proxima Nova"/>
                <a:ea typeface="+mn-ea"/>
                <a:cs typeface="Arial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Proxima Nova"/>
                <a:ea typeface="+mn-ea"/>
                <a:cs typeface="Arial" charset="0"/>
              </a:rPr>
              <a:t>трлн.рублей</a:t>
            </a:r>
            <a:endParaRPr lang="uk-UA" sz="2800" b="1" dirty="0">
              <a:solidFill>
                <a:schemeClr val="accent2"/>
              </a:solidFill>
              <a:latin typeface="Proxima Nova"/>
              <a:ea typeface="+mn-ea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1491630"/>
            <a:ext cx="7843539" cy="2875380"/>
            <a:chOff x="611560" y="2043431"/>
            <a:chExt cx="7843539" cy="3833840"/>
          </a:xfrm>
        </p:grpSpPr>
        <p:sp>
          <p:nvSpPr>
            <p:cNvPr id="7" name="Стрелка вправо с вырезом 6"/>
            <p:cNvSpPr/>
            <p:nvPr/>
          </p:nvSpPr>
          <p:spPr>
            <a:xfrm rot="21028910">
              <a:off x="1839966" y="2043431"/>
              <a:ext cx="5094539" cy="956812"/>
            </a:xfrm>
            <a:prstGeom prst="notchedRightArrow">
              <a:avLst>
                <a:gd name="adj1" fmla="val 56442"/>
                <a:gd name="adj2" fmla="val 62146"/>
              </a:avLst>
            </a:prstGeom>
            <a:noFill/>
            <a:ln w="28575">
              <a:solidFill>
                <a:srgbClr val="ED7D00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На 35 %</a:t>
              </a:r>
              <a:endParaRPr lang="ru-RU" sz="2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611560" y="2544687"/>
              <a:ext cx="7843539" cy="3332584"/>
              <a:chOff x="1043608" y="4568256"/>
              <a:chExt cx="7843539" cy="3332584"/>
            </a:xfrm>
          </p:grpSpPr>
          <p:graphicFrame>
            <p:nvGraphicFramePr>
              <p:cNvPr id="8" name="Диаграмма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62375412"/>
                  </p:ext>
                </p:extLst>
              </p:nvPr>
            </p:nvGraphicFramePr>
            <p:xfrm>
              <a:off x="1043608" y="4568256"/>
              <a:ext cx="7843539" cy="33325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Прямоугольник 9"/>
              <p:cNvSpPr/>
              <p:nvPr/>
            </p:nvSpPr>
            <p:spPr>
              <a:xfrm rot="20799747">
                <a:off x="4867610" y="5669768"/>
                <a:ext cx="890936" cy="697516"/>
              </a:xfrm>
              <a:prstGeom prst="rect">
                <a:avLst/>
              </a:prstGeom>
            </p:spPr>
            <p:txBody>
              <a:bodyPr wrap="square" lIns="91358" tIns="45679" rIns="91358" bIns="45679">
                <a:spAutoFit/>
              </a:bodyPr>
              <a:lstStyle/>
              <a:p>
                <a:r>
                  <a:rPr lang="ru-RU" sz="2800" b="1" i="1" dirty="0" smtClean="0">
                    <a:ln w="11430">
                      <a:noFill/>
                    </a:ln>
                    <a:solidFill>
                      <a:schemeClr val="bg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cs typeface="Times New Roman" panose="02020603050405020304" pitchFamily="18" charset="0"/>
                  </a:rPr>
                  <a:t>26,8</a:t>
                </a:r>
                <a:endParaRPr lang="ru-RU" sz="2800" b="1" i="1" dirty="0">
                  <a:ln w="11430">
                    <a:noFill/>
                  </a:ln>
                  <a:solidFill>
                    <a:schemeClr val="bg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 rot="20799747">
            <a:off x="6689116" y="2423310"/>
            <a:ext cx="890936" cy="52313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r>
              <a:rPr lang="ru-RU" sz="2800" b="1" i="1" dirty="0" smtClean="0">
                <a:ln w="11430">
                  <a:noFill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33,2</a:t>
            </a:r>
            <a:endParaRPr lang="ru-RU" sz="2800" b="1" i="1" dirty="0">
              <a:ln w="11430">
                <a:noFill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799747">
            <a:off x="2054758" y="3064193"/>
            <a:ext cx="890936" cy="52313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r>
              <a:rPr lang="ru-RU" sz="2800" b="1" i="1" dirty="0" smtClean="0">
                <a:ln w="11430">
                  <a:noFill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24,5</a:t>
            </a:r>
            <a:endParaRPr lang="ru-RU" sz="2800" b="1" i="1" dirty="0">
              <a:ln w="11430">
                <a:noFill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4" y="195486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Задолженность по кредитам, предоставленных физическим лицам </a:t>
            </a:r>
            <a:br>
              <a:rPr lang="ru-RU" sz="24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В РЕСПУБЛИКЕ КРЫМ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577581"/>
            <a:ext cx="1600973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2281" tIns="51161" rIns="102281" bIns="51161" rtlCol="0" anchor="ctr"/>
          <a:lstStyle/>
          <a:p>
            <a:pPr algn="ctr"/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774083"/>
              </p:ext>
            </p:extLst>
          </p:nvPr>
        </p:nvGraphicFramePr>
        <p:xfrm>
          <a:off x="4615559" y="2064997"/>
          <a:ext cx="4211960" cy="248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124065" y="2064998"/>
            <a:ext cx="2593305" cy="1145025"/>
          </a:xfrm>
          <a:prstGeom prst="straightConnector1">
            <a:avLst/>
          </a:prstGeom>
          <a:ln w="76200">
            <a:solidFill>
              <a:srgbClr val="03A989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115616" y="4623978"/>
            <a:ext cx="2998420" cy="32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Calibri" panose="020F0502020204030204" pitchFamily="34" charset="0"/>
              </a:rPr>
              <a:t>Задолженность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267740" y="2488352"/>
            <a:ext cx="3048676" cy="870346"/>
          </a:xfrm>
          <a:prstGeom prst="straightConnector1">
            <a:avLst/>
          </a:prstGeom>
          <a:ln w="57150">
            <a:solidFill>
              <a:srgbClr val="03A98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354405" y="2072595"/>
            <a:ext cx="1600973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2281" tIns="51161" rIns="102281" bIns="51161" rtlCol="0" anchor="ctr"/>
          <a:lstStyle/>
          <a:p>
            <a:pPr algn="ctr"/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b="1" dirty="0">
              <a:solidFill>
                <a:srgbClr val="BBE0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348941"/>
              </p:ext>
            </p:extLst>
          </p:nvPr>
        </p:nvGraphicFramePr>
        <p:xfrm>
          <a:off x="251520" y="1793605"/>
          <a:ext cx="4320480" cy="275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 rot="20125230">
            <a:off x="1203443" y="2233659"/>
            <a:ext cx="1778651" cy="461582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r>
              <a:rPr lang="ru-RU" sz="2400" b="1" i="1" dirty="0">
                <a:ln w="11430"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1</a:t>
            </a:r>
            <a:r>
              <a:rPr lang="ru-RU" sz="2400" b="1" i="1" dirty="0" smtClean="0">
                <a:ln w="11430"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23%</a:t>
            </a:r>
            <a:endParaRPr lang="ru-RU" sz="2400" b="1" i="1" dirty="0">
              <a:ln w="11430">
                <a:noFill/>
              </a:ln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539550">
            <a:off x="5468525" y="2529840"/>
            <a:ext cx="1594916" cy="461582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r>
              <a:rPr lang="ru-RU" sz="2400" b="1" i="1" dirty="0">
                <a:ln w="11430"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ln w="11430"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97%</a:t>
            </a:r>
            <a:endParaRPr lang="ru-RU" sz="2400" b="1" i="1" dirty="0">
              <a:ln w="11430">
                <a:noFill/>
              </a:ln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800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05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00" kern="0">
              <a:solidFill>
                <a:srgbClr val="FFFFFF"/>
              </a:solidFill>
              <a:latin typeface="Helvetica Neue Medium"/>
              <a:cs typeface="+mn-cs"/>
              <a:sym typeface="Helvetica Neue Medium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732C115-9094-8D43-B307-22B6B6FC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0" y="-35789"/>
            <a:ext cx="8318092" cy="178510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5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ЦИФРА ДНЯ</a:t>
            </a:r>
            <a:b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 мошенники украли у своих жертв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15,8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миллиардов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рублей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669753"/>
              </p:ext>
            </p:extLst>
          </p:nvPr>
        </p:nvGraphicFramePr>
        <p:xfrm>
          <a:off x="1312608" y="1692841"/>
          <a:ext cx="6607277" cy="329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95598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16053</TotalTime>
  <Words>1192</Words>
  <Application>Microsoft Office PowerPoint</Application>
  <PresentationFormat>Экран (16:9)</PresentationFormat>
  <Paragraphs>174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Diseño predeterminado</vt:lpstr>
      <vt:lpstr>1_Diseño predeterminado</vt:lpstr>
      <vt:lpstr>White</vt:lpstr>
      <vt:lpstr>1_White</vt:lpstr>
      <vt:lpstr>2_Diseño predeterminado</vt:lpstr>
      <vt:lpstr>3_Diseño predeterminado</vt:lpstr>
      <vt:lpstr>4_Diseño predeterminado</vt:lpstr>
      <vt:lpstr>КИВИКО ИРИНА ВАЛЕРЬЕВНА заместитель Председателя Совета министров Республики Крым - министр финансов Республики Крым </vt:lpstr>
      <vt:lpstr> Включены элементы финансовой грамотности на всех уровнях образования </vt:lpstr>
      <vt:lpstr>Отличия Стратегии  2017–2023 и Стратегии 2030</vt:lpstr>
      <vt:lpstr>ПАТТЕРНЫ ФИНАНСОВОГО ПОВЕДЕНИЯ</vt:lpstr>
      <vt:lpstr>ПАТТЕРНЫ ФИНАНСОВОГО ПОВЕДЕНИЯ</vt:lpstr>
      <vt:lpstr>Презентация PowerPoint</vt:lpstr>
      <vt:lpstr>Задолженность граждан перед банками по состоянию на 01.01.2024 составила                  33,2 трлн.рублей</vt:lpstr>
      <vt:lpstr>Задолженность по кредитам, предоставленных физическим лицам  В РЕСПУБЛИКЕ КРЫМ</vt:lpstr>
      <vt:lpstr>ЦИФРА ДНЯ в 2023 году мошенники украли у своих жертв  15,8 миллиардов рублей  </vt:lpstr>
      <vt:lpstr>Презентация PowerPoint</vt:lpstr>
      <vt:lpstr>СУММА ПОТЕРЬ</vt:lpstr>
      <vt:lpstr>Презентация PowerPoint</vt:lpstr>
      <vt:lpstr>Презентация PowerPoint</vt:lpstr>
      <vt:lpstr>Презентация PowerPoint</vt:lpstr>
      <vt:lpstr>Презентация PowerPoint</vt:lpstr>
      <vt:lpstr>2023 год  </vt:lpstr>
      <vt:lpstr>Презентация PowerPoint</vt:lpstr>
      <vt:lpstr>2023 год  </vt:lpstr>
      <vt:lpstr>2023 год  </vt:lpstr>
      <vt:lpstr>Презентация PowerPoint</vt:lpstr>
      <vt:lpstr>2023 год  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Аладьева Марина Михайловна</cp:lastModifiedBy>
  <cp:revision>1125</cp:revision>
  <dcterms:created xsi:type="dcterms:W3CDTF">2010-05-23T14:28:12Z</dcterms:created>
  <dcterms:modified xsi:type="dcterms:W3CDTF">2024-03-27T06:01:05Z</dcterms:modified>
</cp:coreProperties>
</file>