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4"/>
    <p:sldMasterId id="2147483690" r:id="rId5"/>
    <p:sldMasterId id="2147483696" r:id="rId6"/>
    <p:sldMasterId id="2147483702" r:id="rId7"/>
  </p:sldMasterIdLst>
  <p:notesMasterIdLst>
    <p:notesMasterId r:id="rId25"/>
  </p:notesMasterIdLst>
  <p:sldIdLst>
    <p:sldId id="413" r:id="rId8"/>
    <p:sldId id="401" r:id="rId9"/>
    <p:sldId id="431" r:id="rId10"/>
    <p:sldId id="392" r:id="rId11"/>
    <p:sldId id="393" r:id="rId12"/>
    <p:sldId id="395" r:id="rId13"/>
    <p:sldId id="397" r:id="rId14"/>
    <p:sldId id="416" r:id="rId15"/>
    <p:sldId id="414" r:id="rId16"/>
    <p:sldId id="427" r:id="rId17"/>
    <p:sldId id="433" r:id="rId18"/>
    <p:sldId id="411" r:id="rId19"/>
    <p:sldId id="422" r:id="rId20"/>
    <p:sldId id="423" r:id="rId21"/>
    <p:sldId id="421" r:id="rId22"/>
    <p:sldId id="429" r:id="rId23"/>
    <p:sldId id="420" r:id="rId24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839">
          <p15:clr>
            <a:srgbClr val="A4A3A4"/>
          </p15:clr>
        </p15:guide>
        <p15:guide id="3" orient="horz" pos="4027">
          <p15:clr>
            <a:srgbClr val="A4A3A4"/>
          </p15:clr>
        </p15:guide>
        <p15:guide id="4" orient="horz" pos="1207">
          <p15:clr>
            <a:srgbClr val="A4A3A4"/>
          </p15:clr>
        </p15:guide>
        <p15:guide id="5" pos="3840">
          <p15:clr>
            <a:srgbClr val="A4A3A4"/>
          </p15:clr>
        </p15:guide>
        <p15:guide id="6" pos="579">
          <p15:clr>
            <a:srgbClr val="A4A3A4"/>
          </p15:clr>
        </p15:guide>
        <p15:guide id="7">
          <p15:clr>
            <a:srgbClr val="A4A3A4"/>
          </p15:clr>
        </p15:guide>
        <p15:guide id="8" pos="51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CC"/>
    <a:srgbClr val="0094D6"/>
    <a:srgbClr val="008E40"/>
    <a:srgbClr val="0033CC"/>
    <a:srgbClr val="008080"/>
    <a:srgbClr val="BB27D9"/>
    <a:srgbClr val="0000CC"/>
    <a:srgbClr val="007033"/>
    <a:srgbClr val="C078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1512" autoAdjust="0"/>
  </p:normalViewPr>
  <p:slideViewPr>
    <p:cSldViewPr snapToGrid="0">
      <p:cViewPr varScale="1">
        <p:scale>
          <a:sx n="80" d="100"/>
          <a:sy n="80" d="100"/>
        </p:scale>
        <p:origin x="160" y="52"/>
      </p:cViewPr>
      <p:guideLst>
        <p:guide orient="horz" pos="2160"/>
        <p:guide orient="horz" pos="2839"/>
        <p:guide orient="horz" pos="4027"/>
        <p:guide orient="horz" pos="1207"/>
        <p:guide pos="3840"/>
        <p:guide pos="579"/>
        <p:guide/>
        <p:guide pos="51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Динамика количества участников мероприятий по финансовой грамотности, 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в </a:t>
            </a:r>
            <a:r>
              <a:rPr lang="ru-RU" sz="2400" dirty="0" err="1">
                <a:solidFill>
                  <a:schemeClr val="tx1"/>
                </a:solidFill>
                <a:latin typeface="+mn-lt"/>
              </a:rPr>
              <a:t>т.ч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. 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в онлайн-проектах 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Банка 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России, по Республике Крым</a:t>
            </a:r>
            <a:endParaRPr lang="ru-RU" sz="2400" dirty="0">
              <a:solidFill>
                <a:schemeClr val="tx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4.926088763791403E-2"/>
          <c:y val="1.10926253431726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4485191924127042E-2"/>
          <c:y val="9.2312129357829578E-2"/>
          <c:w val="0.97102961615174588"/>
          <c:h val="0.83298034910850227"/>
        </c:manualLayout>
      </c:layout>
      <c:lineChart>
        <c:grouping val="standard"/>
        <c:varyColors val="0"/>
        <c:ser>
          <c:idx val="0"/>
          <c:order val="0"/>
          <c:tx>
            <c:strRef>
              <c:f>'Статистика (все проекты)+2024'!$A$97</c:f>
              <c:strCache>
                <c:ptCount val="1"/>
                <c:pt idx="0">
                  <c:v>ВСЕГО участников мероприятий, в т.ч. онлайн-проектов Банка России</c:v>
                </c:pt>
              </c:strCache>
            </c:strRef>
          </c:tx>
          <c:spPr>
            <a:ln w="44450" cap="rnd">
              <a:solidFill>
                <a:schemeClr val="accent1"/>
              </a:solidFill>
              <a:bevel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31750" cap="rnd" cmpd="sng">
                <a:solidFill>
                  <a:srgbClr val="0033CC"/>
                </a:solidFill>
                <a:bevel/>
              </a:ln>
              <a:effectLst/>
            </c:spPr>
          </c:marker>
          <c:dLbls>
            <c:dLbl>
              <c:idx val="0"/>
              <c:layout>
                <c:manualLayout>
                  <c:x val="-2.6336712589321899E-2"/>
                  <c:y val="-3.450521246063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4E-42A1-A41A-1FFBD0F88D32}"/>
                </c:ext>
              </c:extLst>
            </c:dLbl>
            <c:dLbl>
              <c:idx val="1"/>
              <c:layout>
                <c:manualLayout>
                  <c:x val="-2.238620570092361E-2"/>
                  <c:y val="-3.9105907455390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4E-42A1-A41A-1FFBD0F88D32}"/>
                </c:ext>
              </c:extLst>
            </c:dLbl>
            <c:dLbl>
              <c:idx val="2"/>
              <c:layout>
                <c:manualLayout>
                  <c:x val="-2.5019876959855848E-2"/>
                  <c:y val="-3.6805559958014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4E-42A1-A41A-1FFBD0F88D32}"/>
                </c:ext>
              </c:extLst>
            </c:dLbl>
            <c:dLbl>
              <c:idx val="3"/>
              <c:layout>
                <c:manualLayout>
                  <c:x val="-3.2920890736652317E-2"/>
                  <c:y val="-4.1406254952766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4E-42A1-A41A-1FFBD0F88D32}"/>
                </c:ext>
              </c:extLst>
            </c:dLbl>
            <c:dLbl>
              <c:idx val="4"/>
              <c:layout>
                <c:manualLayout>
                  <c:x val="-3.4237726366118514E-2"/>
                  <c:y val="-3.9105907455390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4E-42A1-A41A-1FFBD0F88D32}"/>
                </c:ext>
              </c:extLst>
            </c:dLbl>
            <c:dLbl>
              <c:idx val="5"/>
              <c:layout>
                <c:manualLayout>
                  <c:x val="-2.7653548218788085E-2"/>
                  <c:y val="-4.3706602450141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D4E-42A1-A41A-1FFBD0F88D32}"/>
                </c:ext>
              </c:extLst>
            </c:dLbl>
            <c:dLbl>
              <c:idx val="6"/>
              <c:layout>
                <c:manualLayout>
                  <c:x val="-3.1604055107186273E-2"/>
                  <c:y val="-3.6805559958014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D4E-42A1-A41A-1FFBD0F88D32}"/>
                </c:ext>
              </c:extLst>
            </c:dLbl>
            <c:dLbl>
              <c:idx val="7"/>
              <c:layout>
                <c:manualLayout>
                  <c:x val="-4.3455575772381128E-2"/>
                  <c:y val="-4.8307297444893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D4E-42A1-A41A-1FFBD0F88D32}"/>
                </c:ext>
              </c:extLst>
            </c:dLbl>
            <c:dLbl>
              <c:idx val="8"/>
              <c:layout>
                <c:manualLayout>
                  <c:x val="-8.4277480285830153E-2"/>
                  <c:y val="-2.0703127476382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D4E-42A1-A41A-1FFBD0F88D32}"/>
                </c:ext>
              </c:extLst>
            </c:dLbl>
            <c:dLbl>
              <c:idx val="9"/>
              <c:layout>
                <c:manualLayout>
                  <c:x val="-7.2425933183691407E-2"/>
                  <c:y val="6.246458220805782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320 510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D4E-42A1-A41A-1FFBD0F88D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'Статистика (все проекты)+2024'!$B$96:$K$96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'Статистика (все проекты)+2024'!$B$97:$K$97</c:f>
              <c:numCache>
                <c:formatCode>#,##0</c:formatCode>
                <c:ptCount val="10"/>
                <c:pt idx="0">
                  <c:v>1750</c:v>
                </c:pt>
                <c:pt idx="1">
                  <c:v>3525</c:v>
                </c:pt>
                <c:pt idx="2">
                  <c:v>1875</c:v>
                </c:pt>
                <c:pt idx="3">
                  <c:v>6380</c:v>
                </c:pt>
                <c:pt idx="4">
                  <c:v>23950</c:v>
                </c:pt>
                <c:pt idx="5">
                  <c:v>31907</c:v>
                </c:pt>
                <c:pt idx="6">
                  <c:v>28890</c:v>
                </c:pt>
                <c:pt idx="7">
                  <c:v>41889</c:v>
                </c:pt>
                <c:pt idx="8">
                  <c:v>105314</c:v>
                </c:pt>
                <c:pt idx="9">
                  <c:v>365958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D4E-42A1-A41A-1FFBD0F88D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5865456"/>
        <c:axId val="-596923008"/>
      </c:lineChart>
      <c:catAx>
        <c:axId val="-65586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596923008"/>
        <c:crosses val="autoZero"/>
        <c:auto val="1"/>
        <c:lblAlgn val="ctr"/>
        <c:lblOffset val="100"/>
        <c:noMultiLvlLbl val="0"/>
      </c:catAx>
      <c:valAx>
        <c:axId val="-59692300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-655865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ysClr val="windowText" lastClr="000000"/>
                </a:solidFill>
              </a:rPr>
              <a:t>Участие школ в онлайн-уроках и проекте</a:t>
            </a:r>
            <a:r>
              <a:rPr lang="ru-RU" baseline="0" dirty="0">
                <a:solidFill>
                  <a:sysClr val="windowText" lastClr="000000"/>
                </a:solidFill>
              </a:rPr>
              <a:t> </a:t>
            </a:r>
            <a:r>
              <a:rPr lang="ru-RU" baseline="0" dirty="0" smtClean="0">
                <a:solidFill>
                  <a:sysClr val="windowText" lastClr="000000"/>
                </a:solidFill>
              </a:rPr>
              <a:t>«ДОЛ-игра» </a:t>
            </a:r>
            <a:r>
              <a:rPr lang="ru-RU" baseline="0" dirty="0">
                <a:solidFill>
                  <a:sysClr val="windowText" lastClr="000000"/>
                </a:solidFill>
              </a:rPr>
              <a:t>Банка </a:t>
            </a:r>
            <a:r>
              <a:rPr lang="ru-RU" baseline="0" dirty="0" smtClean="0">
                <a:solidFill>
                  <a:sysClr val="windowText" lastClr="000000"/>
                </a:solidFill>
              </a:rPr>
              <a:t>России в 2023г, %</a:t>
            </a:r>
            <a:endParaRPr lang="ru-RU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6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7847233381541597E-2"/>
          <c:y val="9.632848162952462E-2"/>
          <c:w val="0.91344528362526112"/>
          <c:h val="0.60977417838897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'Осенняя сессия 2023'!$B$97</c:f>
              <c:strCache>
                <c:ptCount val="1"/>
                <c:pt idx="0">
                  <c:v>% участия школ в онлайн-уроках по ФГ</c:v>
                </c:pt>
              </c:strCache>
            </c:strRef>
          </c:tx>
          <c:spPr>
            <a:solidFill>
              <a:srgbClr val="0066CC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/>
            </a:sp3d>
          </c:spPr>
          <c:invertIfNegative val="0"/>
          <c:cat>
            <c:strRef>
              <c:f>'Осенняя сессия 2023'!$A$98:$A$122</c:f>
              <c:strCache>
                <c:ptCount val="25"/>
                <c:pt idx="0">
                  <c:v>г. Алушта </c:v>
                </c:pt>
                <c:pt idx="1">
                  <c:v>г. Армянск</c:v>
                </c:pt>
                <c:pt idx="2">
                  <c:v>г. Джанкой</c:v>
                </c:pt>
                <c:pt idx="3">
                  <c:v>г. Евпатория</c:v>
                </c:pt>
                <c:pt idx="4">
                  <c:v>г. Керчь</c:v>
                </c:pt>
                <c:pt idx="5">
                  <c:v>г. Красноперекопск</c:v>
                </c:pt>
                <c:pt idx="6">
                  <c:v>г. Саки</c:v>
                </c:pt>
                <c:pt idx="7">
                  <c:v>г. Симферополь</c:v>
                </c:pt>
                <c:pt idx="8">
                  <c:v>г. Судак</c:v>
                </c:pt>
                <c:pt idx="9">
                  <c:v>г. Феодосия</c:v>
                </c:pt>
                <c:pt idx="10">
                  <c:v>Джанкойский   район </c:v>
                </c:pt>
                <c:pt idx="11">
                  <c:v>Красногвардейский район  </c:v>
                </c:pt>
                <c:pt idx="12">
                  <c:v>Красноперекопский район</c:v>
                </c:pt>
                <c:pt idx="13">
                  <c:v>Ленинский район</c:v>
                </c:pt>
                <c:pt idx="14">
                  <c:v>Первомайский район </c:v>
                </c:pt>
                <c:pt idx="15">
                  <c:v>Раздольненский район </c:v>
                </c:pt>
                <c:pt idx="16">
                  <c:v>Сакский район</c:v>
                </c:pt>
                <c:pt idx="17">
                  <c:v>Симферопольский район</c:v>
                </c:pt>
                <c:pt idx="18">
                  <c:v>Советский район</c:v>
                </c:pt>
                <c:pt idx="19">
                  <c:v>Черноморский район</c:v>
                </c:pt>
                <c:pt idx="20">
                  <c:v>Бахчисарайский район </c:v>
                </c:pt>
                <c:pt idx="21">
                  <c:v>г. Ялта</c:v>
                </c:pt>
                <c:pt idx="22">
                  <c:v>Нижнегорский район </c:v>
                </c:pt>
                <c:pt idx="23">
                  <c:v>Кировский район</c:v>
                </c:pt>
                <c:pt idx="24">
                  <c:v>Белогорский район </c:v>
                </c:pt>
              </c:strCache>
            </c:strRef>
          </c:cat>
          <c:val>
            <c:numRef>
              <c:f>'Осенняя сессия 2023'!$B$98:$B$122</c:f>
              <c:numCache>
                <c:formatCode>0.00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96.15</c:v>
                </c:pt>
                <c:pt idx="21">
                  <c:v>95.65</c:v>
                </c:pt>
                <c:pt idx="22">
                  <c:v>95.24</c:v>
                </c:pt>
                <c:pt idx="23">
                  <c:v>94.12</c:v>
                </c:pt>
                <c:pt idx="24">
                  <c:v>89.66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9C-4944-B9A1-90E8AC45B827}"/>
            </c:ext>
          </c:extLst>
        </c:ser>
        <c:ser>
          <c:idx val="1"/>
          <c:order val="1"/>
          <c:tx>
            <c:strRef>
              <c:f>'Осенняя сессия 2023'!$C$97</c:f>
              <c:strCache>
                <c:ptCount val="1"/>
                <c:pt idx="0">
                  <c:v>% участия школ в проекте ДОЛ-игра</c:v>
                </c:pt>
              </c:strCache>
            </c:strRef>
          </c:tx>
          <c:spPr>
            <a:solidFill>
              <a:srgbClr val="00C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0"/>
              <a:bevelB w="0"/>
            </a:sp3d>
          </c:spPr>
          <c:invertIfNegative val="0"/>
          <c:cat>
            <c:strRef>
              <c:f>'Осенняя сессия 2023'!$A$98:$A$122</c:f>
              <c:strCache>
                <c:ptCount val="25"/>
                <c:pt idx="0">
                  <c:v>г. Алушта </c:v>
                </c:pt>
                <c:pt idx="1">
                  <c:v>г. Армянск</c:v>
                </c:pt>
                <c:pt idx="2">
                  <c:v>г. Джанкой</c:v>
                </c:pt>
                <c:pt idx="3">
                  <c:v>г. Евпатория</c:v>
                </c:pt>
                <c:pt idx="4">
                  <c:v>г. Керчь</c:v>
                </c:pt>
                <c:pt idx="5">
                  <c:v>г. Красноперекопск</c:v>
                </c:pt>
                <c:pt idx="6">
                  <c:v>г. Саки</c:v>
                </c:pt>
                <c:pt idx="7">
                  <c:v>г. Симферополь</c:v>
                </c:pt>
                <c:pt idx="8">
                  <c:v>г. Судак</c:v>
                </c:pt>
                <c:pt idx="9">
                  <c:v>г. Феодосия</c:v>
                </c:pt>
                <c:pt idx="10">
                  <c:v>Джанкойский   район </c:v>
                </c:pt>
                <c:pt idx="11">
                  <c:v>Красногвардейский район  </c:v>
                </c:pt>
                <c:pt idx="12">
                  <c:v>Красноперекопский район</c:v>
                </c:pt>
                <c:pt idx="13">
                  <c:v>Ленинский район</c:v>
                </c:pt>
                <c:pt idx="14">
                  <c:v>Первомайский район </c:v>
                </c:pt>
                <c:pt idx="15">
                  <c:v>Раздольненский район </c:v>
                </c:pt>
                <c:pt idx="16">
                  <c:v>Сакский район</c:v>
                </c:pt>
                <c:pt idx="17">
                  <c:v>Симферопольский район</c:v>
                </c:pt>
                <c:pt idx="18">
                  <c:v>Советский район</c:v>
                </c:pt>
                <c:pt idx="19">
                  <c:v>Черноморский район</c:v>
                </c:pt>
                <c:pt idx="20">
                  <c:v>Бахчисарайский район </c:v>
                </c:pt>
                <c:pt idx="21">
                  <c:v>г. Ялта</c:v>
                </c:pt>
                <c:pt idx="22">
                  <c:v>Нижнегорский район </c:v>
                </c:pt>
                <c:pt idx="23">
                  <c:v>Кировский район</c:v>
                </c:pt>
                <c:pt idx="24">
                  <c:v>Белогорский район </c:v>
                </c:pt>
              </c:strCache>
            </c:strRef>
          </c:cat>
          <c:val>
            <c:numRef>
              <c:f>'Осенняя сессия 2023'!$C$98:$C$122</c:f>
              <c:numCache>
                <c:formatCode>0.00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88.8</c:v>
                </c:pt>
                <c:pt idx="9">
                  <c:v>95.4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94.1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96.15</c:v>
                </c:pt>
                <c:pt idx="21">
                  <c:v>82.6</c:v>
                </c:pt>
                <c:pt idx="22">
                  <c:v>80.900000000000006</c:v>
                </c:pt>
                <c:pt idx="23">
                  <c:v>100</c:v>
                </c:pt>
                <c:pt idx="24">
                  <c:v>93.1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9C-4944-B9A1-90E8AC45B8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596925184"/>
        <c:axId val="-596920832"/>
        <c:axId val="0"/>
      </c:bar3DChart>
      <c:catAx>
        <c:axId val="-59692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596920832"/>
        <c:crosses val="autoZero"/>
        <c:auto val="1"/>
        <c:lblAlgn val="ctr"/>
        <c:lblOffset val="100"/>
        <c:noMultiLvlLbl val="0"/>
      </c:catAx>
      <c:valAx>
        <c:axId val="-596920832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59692518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ysClr val="windowText" lastClr="000000"/>
                </a:solidFill>
              </a:rPr>
              <a:t>Участие школ в онлайн-уроках и проекте</a:t>
            </a:r>
            <a:r>
              <a:rPr lang="ru-RU" baseline="0" dirty="0">
                <a:solidFill>
                  <a:sysClr val="windowText" lastClr="000000"/>
                </a:solidFill>
              </a:rPr>
              <a:t> ДОЛ-игра Банка </a:t>
            </a:r>
            <a:r>
              <a:rPr lang="ru-RU" baseline="0" dirty="0" smtClean="0">
                <a:solidFill>
                  <a:sysClr val="windowText" lastClr="000000"/>
                </a:solidFill>
              </a:rPr>
              <a:t>России</a:t>
            </a:r>
          </a:p>
          <a:p>
            <a:pPr>
              <a:defRPr/>
            </a:pPr>
            <a:r>
              <a:rPr lang="ru-RU" baseline="0" dirty="0" smtClean="0">
                <a:solidFill>
                  <a:sysClr val="windowText" lastClr="000000"/>
                </a:solidFill>
              </a:rPr>
              <a:t> (</a:t>
            </a:r>
            <a:r>
              <a:rPr lang="ru-RU" b="1" baseline="0" dirty="0" smtClean="0">
                <a:solidFill>
                  <a:sysClr val="windowText" lastClr="000000"/>
                </a:solidFill>
              </a:rPr>
              <a:t>весенняя сессия 2024 </a:t>
            </a:r>
            <a:r>
              <a:rPr lang="ru-RU" baseline="0" dirty="0" smtClean="0">
                <a:solidFill>
                  <a:sysClr val="windowText" lastClr="000000"/>
                </a:solidFill>
              </a:rPr>
              <a:t>г)</a:t>
            </a:r>
            <a:endParaRPr lang="ru-RU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6030673157005818"/>
          <c:y val="7.716165021429066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6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7847233381541597E-2"/>
          <c:y val="9.4658510079417765E-2"/>
          <c:w val="0.91344528362526112"/>
          <c:h val="0.602918452084640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'Весна 2024'!$B$3</c:f>
              <c:strCache>
                <c:ptCount val="1"/>
                <c:pt idx="0">
                  <c:v>% участия школ в онлайн-уроках по ФГ</c:v>
                </c:pt>
              </c:strCache>
            </c:strRef>
          </c:tx>
          <c:spPr>
            <a:solidFill>
              <a:srgbClr val="0066CC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'Весна 2024'!$A$4:$A$28</c:f>
              <c:strCache>
                <c:ptCount val="25"/>
                <c:pt idx="0">
                  <c:v>г. Алушта </c:v>
                </c:pt>
                <c:pt idx="1">
                  <c:v>г. Армянск</c:v>
                </c:pt>
                <c:pt idx="2">
                  <c:v>г. Джанкой</c:v>
                </c:pt>
                <c:pt idx="3">
                  <c:v>г. Саки</c:v>
                </c:pt>
                <c:pt idx="4">
                  <c:v>г. Симферополь</c:v>
                </c:pt>
                <c:pt idx="5">
                  <c:v>г. Судак</c:v>
                </c:pt>
                <c:pt idx="6">
                  <c:v>Сакский район</c:v>
                </c:pt>
                <c:pt idx="7">
                  <c:v>Белогорский район </c:v>
                </c:pt>
                <c:pt idx="8">
                  <c:v>Джанкойский   район </c:v>
                </c:pt>
                <c:pt idx="9">
                  <c:v>Первомайский район </c:v>
                </c:pt>
                <c:pt idx="10">
                  <c:v>Советский район</c:v>
                </c:pt>
                <c:pt idx="11">
                  <c:v>Красноперекопский район</c:v>
                </c:pt>
                <c:pt idx="12">
                  <c:v>Ленинский район</c:v>
                </c:pt>
                <c:pt idx="13">
                  <c:v>Раздольненский район </c:v>
                </c:pt>
                <c:pt idx="14">
                  <c:v>Бахчисарайский район </c:v>
                </c:pt>
                <c:pt idx="15">
                  <c:v>г. Евпатория</c:v>
                </c:pt>
                <c:pt idx="16">
                  <c:v>Черноморский район</c:v>
                </c:pt>
                <c:pt idx="17">
                  <c:v>Симферопольский район</c:v>
                </c:pt>
                <c:pt idx="18">
                  <c:v>Нижнегорский район </c:v>
                </c:pt>
                <c:pt idx="19">
                  <c:v>г. Красноперекопск</c:v>
                </c:pt>
                <c:pt idx="20">
                  <c:v>Красногвардейский район  </c:v>
                </c:pt>
                <c:pt idx="21">
                  <c:v>г. Керчь</c:v>
                </c:pt>
                <c:pt idx="22">
                  <c:v>г. Ялта</c:v>
                </c:pt>
                <c:pt idx="23">
                  <c:v>Кировский район</c:v>
                </c:pt>
                <c:pt idx="24">
                  <c:v>г. Феодосия</c:v>
                </c:pt>
              </c:strCache>
            </c:strRef>
          </c:cat>
          <c:val>
            <c:numRef>
              <c:f>'Весна 2024'!$B$4:$B$28</c:f>
              <c:numCache>
                <c:formatCode>0.00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94.1</c:v>
                </c:pt>
                <c:pt idx="9">
                  <c:v>93.7</c:v>
                </c:pt>
                <c:pt idx="10">
                  <c:v>93.3</c:v>
                </c:pt>
                <c:pt idx="11">
                  <c:v>91.6</c:v>
                </c:pt>
                <c:pt idx="12">
                  <c:v>91</c:v>
                </c:pt>
                <c:pt idx="13">
                  <c:v>88.8</c:v>
                </c:pt>
                <c:pt idx="14">
                  <c:v>88.4</c:v>
                </c:pt>
                <c:pt idx="15">
                  <c:v>88.2</c:v>
                </c:pt>
                <c:pt idx="16">
                  <c:v>84.6</c:v>
                </c:pt>
                <c:pt idx="17">
                  <c:v>83.3</c:v>
                </c:pt>
                <c:pt idx="18">
                  <c:v>80.900000000000006</c:v>
                </c:pt>
                <c:pt idx="19">
                  <c:v>80</c:v>
                </c:pt>
                <c:pt idx="20">
                  <c:v>76.599999999999994</c:v>
                </c:pt>
                <c:pt idx="21">
                  <c:v>71.400000000000006</c:v>
                </c:pt>
                <c:pt idx="22">
                  <c:v>54.1</c:v>
                </c:pt>
                <c:pt idx="23">
                  <c:v>52.9</c:v>
                </c:pt>
                <c:pt idx="24">
                  <c:v>31.8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51-4C10-AA15-546796BA7624}"/>
            </c:ext>
          </c:extLst>
        </c:ser>
        <c:ser>
          <c:idx val="1"/>
          <c:order val="1"/>
          <c:tx>
            <c:strRef>
              <c:f>'Весна 2024'!$C$3</c:f>
              <c:strCache>
                <c:ptCount val="1"/>
                <c:pt idx="0">
                  <c:v>% участия школ в проекте ДОЛ-игра</c:v>
                </c:pt>
              </c:strCache>
            </c:strRef>
          </c:tx>
          <c:spPr>
            <a:solidFill>
              <a:srgbClr val="00CC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'Весна 2024'!$A$4:$A$28</c:f>
              <c:strCache>
                <c:ptCount val="25"/>
                <c:pt idx="0">
                  <c:v>г. Алушта </c:v>
                </c:pt>
                <c:pt idx="1">
                  <c:v>г. Армянск</c:v>
                </c:pt>
                <c:pt idx="2">
                  <c:v>г. Джанкой</c:v>
                </c:pt>
                <c:pt idx="3">
                  <c:v>г. Саки</c:v>
                </c:pt>
                <c:pt idx="4">
                  <c:v>г. Симферополь</c:v>
                </c:pt>
                <c:pt idx="5">
                  <c:v>г. Судак</c:v>
                </c:pt>
                <c:pt idx="6">
                  <c:v>Сакский район</c:v>
                </c:pt>
                <c:pt idx="7">
                  <c:v>Белогорский район </c:v>
                </c:pt>
                <c:pt idx="8">
                  <c:v>Джанкойский   район </c:v>
                </c:pt>
                <c:pt idx="9">
                  <c:v>Первомайский район </c:v>
                </c:pt>
                <c:pt idx="10">
                  <c:v>Советский район</c:v>
                </c:pt>
                <c:pt idx="11">
                  <c:v>Красноперекопский район</c:v>
                </c:pt>
                <c:pt idx="12">
                  <c:v>Ленинский район</c:v>
                </c:pt>
                <c:pt idx="13">
                  <c:v>Раздольненский район </c:v>
                </c:pt>
                <c:pt idx="14">
                  <c:v>Бахчисарайский район </c:v>
                </c:pt>
                <c:pt idx="15">
                  <c:v>г. Евпатория</c:v>
                </c:pt>
                <c:pt idx="16">
                  <c:v>Черноморский район</c:v>
                </c:pt>
                <c:pt idx="17">
                  <c:v>Симферопольский район</c:v>
                </c:pt>
                <c:pt idx="18">
                  <c:v>Нижнегорский район </c:v>
                </c:pt>
                <c:pt idx="19">
                  <c:v>г. Красноперекопск</c:v>
                </c:pt>
                <c:pt idx="20">
                  <c:v>Красногвардейский район  </c:v>
                </c:pt>
                <c:pt idx="21">
                  <c:v>г. Керчь</c:v>
                </c:pt>
                <c:pt idx="22">
                  <c:v>г. Ялта</c:v>
                </c:pt>
                <c:pt idx="23">
                  <c:v>Кировский район</c:v>
                </c:pt>
                <c:pt idx="24">
                  <c:v>г. Феодосия</c:v>
                </c:pt>
              </c:strCache>
            </c:strRef>
          </c:cat>
          <c:val>
            <c:numRef>
              <c:f>'Весна 2024'!$C$4:$C$28</c:f>
              <c:numCache>
                <c:formatCode>0.00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62.5</c:v>
                </c:pt>
                <c:pt idx="3">
                  <c:v>50</c:v>
                </c:pt>
                <c:pt idx="4">
                  <c:v>91.6</c:v>
                </c:pt>
                <c:pt idx="5">
                  <c:v>88.8</c:v>
                </c:pt>
                <c:pt idx="6">
                  <c:v>79.400000000000006</c:v>
                </c:pt>
                <c:pt idx="7">
                  <c:v>100</c:v>
                </c:pt>
                <c:pt idx="8">
                  <c:v>88.2</c:v>
                </c:pt>
                <c:pt idx="9">
                  <c:v>77.7</c:v>
                </c:pt>
                <c:pt idx="10">
                  <c:v>93.3</c:v>
                </c:pt>
                <c:pt idx="11">
                  <c:v>91.6</c:v>
                </c:pt>
                <c:pt idx="12">
                  <c:v>51.7</c:v>
                </c:pt>
                <c:pt idx="13">
                  <c:v>61.7</c:v>
                </c:pt>
                <c:pt idx="14">
                  <c:v>88.4</c:v>
                </c:pt>
                <c:pt idx="15">
                  <c:v>64.7</c:v>
                </c:pt>
                <c:pt idx="16">
                  <c:v>61.5</c:v>
                </c:pt>
                <c:pt idx="17">
                  <c:v>78.5</c:v>
                </c:pt>
                <c:pt idx="18">
                  <c:v>85.7</c:v>
                </c:pt>
                <c:pt idx="19">
                  <c:v>100</c:v>
                </c:pt>
                <c:pt idx="20">
                  <c:v>76.599999999999994</c:v>
                </c:pt>
                <c:pt idx="21">
                  <c:v>66.599999999999994</c:v>
                </c:pt>
                <c:pt idx="22">
                  <c:v>41.6</c:v>
                </c:pt>
                <c:pt idx="23">
                  <c:v>41.1</c:v>
                </c:pt>
                <c:pt idx="24">
                  <c:v>13.6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51-4C10-AA15-546796BA7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shape val="box"/>
        <c:axId val="-596925728"/>
        <c:axId val="-596924096"/>
        <c:axId val="0"/>
      </c:bar3DChart>
      <c:catAx>
        <c:axId val="-59692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596924096"/>
        <c:crosses val="autoZero"/>
        <c:auto val="1"/>
        <c:lblAlgn val="ctr"/>
        <c:lblOffset val="100"/>
        <c:noMultiLvlLbl val="0"/>
      </c:catAx>
      <c:valAx>
        <c:axId val="-596924096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59692572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E530-0CBA-48EB-B17D-91110B96F5C6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04BCD-10C8-42A5-ABBA-D5D1FBF78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800" dirty="0" smtClean="0"/>
              <a:t>Финансовая грамотность – одно из ключевых направлений деятельности Банка России, которое закреплено законодательно. В апреле 2020 года в Федеральный закон от 10.07.2002 № 86-ФЗ «О центральном банке Российской Федерации (Банке России)» были внесены изменения, наделяющие его полномочиями в области повышения финансовой грамотности населения и субъектов малого и среднего предпринимательства (МСП), обеспечения доступности финансовых услуг.</a:t>
            </a:r>
          </a:p>
          <a:p>
            <a:r>
              <a:rPr lang="ru-RU" sz="800" dirty="0" smtClean="0"/>
              <a:t> </a:t>
            </a:r>
          </a:p>
          <a:p>
            <a:r>
              <a:rPr lang="ru-RU" sz="800" dirty="0" smtClean="0"/>
              <a:t>Утвержденные стратегические документы: Стратегия повышения финансовой грамотности в Российской Федерации на 2017-2023 годы и План мероприятий («дорожная карта») Министерства финансов Российской Федерации и Центрального банка Российской Федерации по реализации Стратегии; сейчас в</a:t>
            </a:r>
            <a:r>
              <a:rPr lang="ru-RU" sz="800" baseline="0" dirty="0" smtClean="0"/>
              <a:t> разработке проект </a:t>
            </a:r>
            <a:r>
              <a:rPr lang="ru-RU" sz="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Стратегии повышения финансовой грамотности и формирования финансовой культуры населения до </a:t>
            </a:r>
            <a:r>
              <a:rPr lang="ru-RU" sz="800" b="0" dirty="0" smtClean="0">
                <a:solidFill>
                  <a:srgbClr val="0F50A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2030 года. </a:t>
            </a:r>
          </a:p>
          <a:p>
            <a:endParaRPr lang="ru-RU" sz="800" b="0" dirty="0" smtClean="0">
              <a:solidFill>
                <a:srgbClr val="0F50A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sz="800" b="0" dirty="0" smtClean="0">
                <a:solidFill>
                  <a:srgbClr val="0F50A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июне подписано трехстороннее Соглашение о сотрудничестве </a:t>
            </a:r>
            <a:r>
              <a:rPr lang="ru-RU" sz="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между Минпросвещения России, Минфином России и Банком России в области повышения финансовой грамотности обучающихся и педагогических работников, а также подготовки кадров для финансовой отрасли и</a:t>
            </a:r>
            <a:r>
              <a:rPr lang="ru-RU" sz="8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сейчас готовится перечень совместных мероприятий, детально описывающий все направления взаимодействия в рамках Соглашения. </a:t>
            </a:r>
          </a:p>
          <a:p>
            <a:endParaRPr lang="ru-RU" sz="800" b="0" baseline="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sz="800" b="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Кроме того, вопросы финансовой грамотности отражены в Указе Президента о целях развития Российской Федерации и Перечне поручений Президента </a:t>
            </a:r>
            <a:r>
              <a:rPr lang="ru-RU" sz="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 итогам последнего заседания Совета по стратегическому развитию и национальным проектам.</a:t>
            </a:r>
            <a:endParaRPr lang="ru-RU" sz="800" b="0" dirty="0" smtClean="0">
              <a:solidFill>
                <a:srgbClr val="0F50A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u-RU" sz="800" dirty="0" smtClean="0"/>
          </a:p>
          <a:p>
            <a:r>
              <a:rPr lang="ru-RU" sz="800" dirty="0" smtClean="0"/>
              <a:t>На региональном уровне утверждены:</a:t>
            </a:r>
          </a:p>
          <a:p>
            <a:r>
              <a:rPr lang="ru-RU" sz="800" dirty="0" smtClean="0"/>
              <a:t>Региональные программы по повышению финансовой грамотности населения и планы по их реализации.</a:t>
            </a:r>
          </a:p>
          <a:p>
            <a:endParaRPr lang="en-US" sz="800" dirty="0" smtClean="0"/>
          </a:p>
          <a:p>
            <a:r>
              <a:rPr lang="ru-RU" sz="800" dirty="0" smtClean="0"/>
              <a:t>Обучающиеся образовательных организаций составляют потенциал развития России. В Стратегии повышения финансовой грамотности в Российской Федерации на 2017-2023 годы обучающиеся выделены в качестве одной из приоритетных целевых групп</a:t>
            </a:r>
            <a:r>
              <a:rPr lang="ru-RU" sz="800" baseline="0" dirty="0" smtClean="0"/>
              <a:t> населения</a:t>
            </a:r>
            <a:r>
              <a:rPr lang="ru-RU" sz="800" dirty="0" smtClean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616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800" dirty="0" smtClean="0"/>
              <a:t>По результатам весенней сессии</a:t>
            </a:r>
            <a:r>
              <a:rPr lang="ru-RU" sz="800" baseline="0" dirty="0" smtClean="0"/>
              <a:t> 2023:</a:t>
            </a:r>
          </a:p>
          <a:p>
            <a:pPr marL="171450" indent="-171450">
              <a:buFontTx/>
              <a:buChar char="-"/>
            </a:pPr>
            <a:r>
              <a:rPr lang="ru-RU" sz="800" baseline="0" dirty="0" smtClean="0"/>
              <a:t>Охват образовательных организаций: 52% (20 328) школ, 67% (2 011) ПОО, 410 организаций для детей-сирот и 312 иных ОО.</a:t>
            </a:r>
          </a:p>
          <a:p>
            <a:pPr marL="171450" indent="-171450">
              <a:buFontTx/>
              <a:buChar char="-"/>
            </a:pPr>
            <a:r>
              <a:rPr lang="ru-RU" sz="800" baseline="0" dirty="0" smtClean="0"/>
              <a:t>2,7 млн просмотров</a:t>
            </a:r>
            <a:endParaRPr lang="ru-RU" sz="800" dirty="0" smtClean="0"/>
          </a:p>
          <a:p>
            <a:endParaRPr lang="ru-RU" sz="800" dirty="0" smtClean="0"/>
          </a:p>
          <a:p>
            <a:r>
              <a:rPr lang="ru-RU" sz="800" dirty="0" smtClean="0"/>
              <a:t>Преимущества онлайн-уроков:</a:t>
            </a:r>
          </a:p>
          <a:p>
            <a:pPr lvl="0"/>
            <a:r>
              <a:rPr lang="ru-RU" sz="800" b="1" dirty="0" smtClean="0"/>
              <a:t>Доступность</a:t>
            </a:r>
            <a:r>
              <a:rPr lang="ru-RU" sz="800" dirty="0" smtClean="0"/>
              <a:t>. Подключиться могут  школьники на территории всей страны, от Калининграда до Петропавловска-Камчатского.</a:t>
            </a:r>
          </a:p>
          <a:p>
            <a:pPr lvl="0"/>
            <a:r>
              <a:rPr lang="ru-RU" sz="800" b="1" dirty="0" smtClean="0"/>
              <a:t>Стандарты</a:t>
            </a:r>
            <a:r>
              <a:rPr lang="ru-RU" sz="800" dirty="0" smtClean="0"/>
              <a:t>. Информационные продукты разработаны по единым стандартам с учетом особенностей целевой аудитории. </a:t>
            </a:r>
          </a:p>
          <a:p>
            <a:pPr lvl="0"/>
            <a:r>
              <a:rPr lang="ru-RU" sz="800" b="1" dirty="0" smtClean="0"/>
              <a:t>Интеграция</a:t>
            </a:r>
            <a:r>
              <a:rPr lang="ru-RU" sz="800" dirty="0" smtClean="0"/>
              <a:t>. Темы соответствуют учебникам по финансовой грамотности (Банка России и Минфина России), что позволяет легко встроить уроки в школьную программу.</a:t>
            </a:r>
          </a:p>
          <a:p>
            <a:pPr lvl="0"/>
            <a:r>
              <a:rPr lang="ru-RU" sz="800" b="1" dirty="0" smtClean="0"/>
              <a:t>«Живые коммуникации»</a:t>
            </a:r>
            <a:r>
              <a:rPr lang="ru-RU" sz="800" dirty="0" smtClean="0"/>
              <a:t>. Возможность задать вопрос и получить ответ профессионала в прямом эфире.</a:t>
            </a:r>
          </a:p>
          <a:p>
            <a:pPr lvl="0"/>
            <a:endParaRPr lang="ru-RU" sz="800" dirty="0" smtClean="0"/>
          </a:p>
          <a:p>
            <a:r>
              <a:rPr lang="ru-RU" sz="800" dirty="0" smtClean="0"/>
              <a:t>Задачи онлайн-уроков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800" dirty="0" smtClean="0"/>
              <a:t>Пробудить интерес к финансовым знаниям.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800" dirty="0" smtClean="0"/>
              <a:t>Заложить установки грамотного финансового поведения и закрепить базовые понятия.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800" dirty="0" smtClean="0"/>
              <a:t>Познакомить с актуальными финансовыми продуктами и услугами.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800" dirty="0" smtClean="0"/>
              <a:t>Предупредить о рисках на финансовом рынке.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800" dirty="0" smtClean="0"/>
          </a:p>
          <a:p>
            <a:r>
              <a:rPr lang="ru-RU" sz="800" dirty="0" smtClean="0"/>
              <a:t>Принять участие в онлайн-уроках могут все образовательные организации, имеющие доступ в Интернет, компьютер, устройство для вывода изображения на экран (проектор, интерактивная доска и т.п.) и звука.</a:t>
            </a:r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661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F52221-F324-4CAD-9D34-52271843B22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106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F52221-F324-4CAD-9D34-52271843B22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731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EF024-4269-422C-B0A5-6759C583420F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774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3/26/2024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0436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880604" y="0"/>
            <a:ext cx="4311396" cy="3505200"/>
          </a:xfrm>
          <a:custGeom>
            <a:avLst/>
            <a:gdLst/>
            <a:ahLst/>
            <a:cxnLst/>
            <a:rect l="l" t="t" r="r" b="b"/>
            <a:pathLst>
              <a:path w="4311396" h="3505200">
                <a:moveTo>
                  <a:pt x="0" y="3505200"/>
                </a:moveTo>
                <a:lnTo>
                  <a:pt x="4311396" y="3505200"/>
                </a:lnTo>
                <a:lnTo>
                  <a:pt x="4311396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3874008" cy="6857999"/>
          </a:xfrm>
          <a:custGeom>
            <a:avLst/>
            <a:gdLst/>
            <a:ahLst/>
            <a:cxnLst/>
            <a:rect l="l" t="t" r="r" b="b"/>
            <a:pathLst>
              <a:path w="3874008" h="6857999">
                <a:moveTo>
                  <a:pt x="3861308" y="0"/>
                </a:moveTo>
                <a:lnTo>
                  <a:pt x="0" y="0"/>
                </a:lnTo>
                <a:lnTo>
                  <a:pt x="0" y="6857999"/>
                </a:lnTo>
                <a:lnTo>
                  <a:pt x="1310894" y="6842912"/>
                </a:lnTo>
                <a:lnTo>
                  <a:pt x="3874008" y="4229989"/>
                </a:lnTo>
                <a:lnTo>
                  <a:pt x="3861308" y="0"/>
                </a:lnTo>
              </a:path>
            </a:pathLst>
          </a:custGeom>
          <a:solidFill>
            <a:srgbClr val="7CCA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12192000" cy="6857997"/>
          </a:xfrm>
          <a:custGeom>
            <a:avLst/>
            <a:gdLst/>
            <a:ahLst/>
            <a:cxnLst/>
            <a:rect l="l" t="t" r="r" b="b"/>
            <a:pathLst>
              <a:path w="12192000" h="6857997">
                <a:moveTo>
                  <a:pt x="9574303" y="0"/>
                </a:moveTo>
                <a:lnTo>
                  <a:pt x="15360" y="0"/>
                </a:lnTo>
                <a:lnTo>
                  <a:pt x="0" y="18648"/>
                </a:lnTo>
                <a:lnTo>
                  <a:pt x="0" y="2001949"/>
                </a:lnTo>
                <a:lnTo>
                  <a:pt x="5895521" y="6857997"/>
                </a:lnTo>
                <a:lnTo>
                  <a:pt x="12192000" y="6857996"/>
                </a:lnTo>
                <a:lnTo>
                  <a:pt x="12192000" y="2156175"/>
                </a:lnTo>
                <a:lnTo>
                  <a:pt x="9574303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08431" y="486155"/>
            <a:ext cx="2150364" cy="864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525265" y="4793741"/>
            <a:ext cx="1716532" cy="1635264"/>
          </a:xfrm>
          <a:custGeom>
            <a:avLst/>
            <a:gdLst/>
            <a:ahLst/>
            <a:cxnLst/>
            <a:rect l="l" t="t" r="r" b="b"/>
            <a:pathLst>
              <a:path w="1716532" h="1635264">
                <a:moveTo>
                  <a:pt x="1275207" y="0"/>
                </a:moveTo>
                <a:lnTo>
                  <a:pt x="1259419" y="97179"/>
                </a:lnTo>
                <a:lnTo>
                  <a:pt x="1237066" y="191811"/>
                </a:lnTo>
                <a:lnTo>
                  <a:pt x="1208400" y="283661"/>
                </a:lnTo>
                <a:lnTo>
                  <a:pt x="1173675" y="372493"/>
                </a:lnTo>
                <a:lnTo>
                  <a:pt x="1133141" y="458069"/>
                </a:lnTo>
                <a:lnTo>
                  <a:pt x="1087053" y="540156"/>
                </a:lnTo>
                <a:lnTo>
                  <a:pt x="1035662" y="618516"/>
                </a:lnTo>
                <a:lnTo>
                  <a:pt x="979221" y="692914"/>
                </a:lnTo>
                <a:lnTo>
                  <a:pt x="917984" y="763115"/>
                </a:lnTo>
                <a:lnTo>
                  <a:pt x="852201" y="828881"/>
                </a:lnTo>
                <a:lnTo>
                  <a:pt x="782127" y="889977"/>
                </a:lnTo>
                <a:lnTo>
                  <a:pt x="708013" y="946168"/>
                </a:lnTo>
                <a:lnTo>
                  <a:pt x="630113" y="997218"/>
                </a:lnTo>
                <a:lnTo>
                  <a:pt x="548678" y="1042890"/>
                </a:lnTo>
                <a:lnTo>
                  <a:pt x="463962" y="1082949"/>
                </a:lnTo>
                <a:lnTo>
                  <a:pt x="376217" y="1117159"/>
                </a:lnTo>
                <a:lnTo>
                  <a:pt x="285696" y="1145284"/>
                </a:lnTo>
                <a:lnTo>
                  <a:pt x="192651" y="1167088"/>
                </a:lnTo>
                <a:lnTo>
                  <a:pt x="97334" y="1182335"/>
                </a:lnTo>
                <a:lnTo>
                  <a:pt x="0" y="1190790"/>
                </a:lnTo>
                <a:lnTo>
                  <a:pt x="22098" y="1635264"/>
                </a:lnTo>
                <a:lnTo>
                  <a:pt x="151419" y="1624066"/>
                </a:lnTo>
                <a:lnTo>
                  <a:pt x="278059" y="1603863"/>
                </a:lnTo>
                <a:lnTo>
                  <a:pt x="401683" y="1574966"/>
                </a:lnTo>
                <a:lnTo>
                  <a:pt x="521955" y="1537690"/>
                </a:lnTo>
                <a:lnTo>
                  <a:pt x="638540" y="1492346"/>
                </a:lnTo>
                <a:lnTo>
                  <a:pt x="751101" y="1439247"/>
                </a:lnTo>
                <a:lnTo>
                  <a:pt x="859303" y="1378706"/>
                </a:lnTo>
                <a:lnTo>
                  <a:pt x="962810" y="1311035"/>
                </a:lnTo>
                <a:lnTo>
                  <a:pt x="1061287" y="1236546"/>
                </a:lnTo>
                <a:lnTo>
                  <a:pt x="1154398" y="1155553"/>
                </a:lnTo>
                <a:lnTo>
                  <a:pt x="1241807" y="1068369"/>
                </a:lnTo>
                <a:lnTo>
                  <a:pt x="1323179" y="975304"/>
                </a:lnTo>
                <a:lnTo>
                  <a:pt x="1398178" y="876673"/>
                </a:lnTo>
                <a:lnTo>
                  <a:pt x="1466468" y="772788"/>
                </a:lnTo>
                <a:lnTo>
                  <a:pt x="1527714" y="663961"/>
                </a:lnTo>
                <a:lnTo>
                  <a:pt x="1581580" y="550505"/>
                </a:lnTo>
                <a:lnTo>
                  <a:pt x="1627731" y="432732"/>
                </a:lnTo>
                <a:lnTo>
                  <a:pt x="1665830" y="310956"/>
                </a:lnTo>
                <a:lnTo>
                  <a:pt x="1695542" y="185488"/>
                </a:lnTo>
                <a:lnTo>
                  <a:pt x="1716532" y="56641"/>
                </a:lnTo>
                <a:lnTo>
                  <a:pt x="1275207" y="0"/>
                </a:lnTo>
                <a:close/>
              </a:path>
            </a:pathLst>
          </a:custGeom>
          <a:solidFill>
            <a:srgbClr val="9293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658937" y="2788285"/>
            <a:ext cx="1728787" cy="3123933"/>
          </a:xfrm>
          <a:custGeom>
            <a:avLst/>
            <a:gdLst/>
            <a:ahLst/>
            <a:cxnLst/>
            <a:rect l="l" t="t" r="r" b="b"/>
            <a:pathLst>
              <a:path w="1728787" h="3123933">
                <a:moveTo>
                  <a:pt x="1705292" y="0"/>
                </a:moveTo>
                <a:lnTo>
                  <a:pt x="1636031" y="4956"/>
                </a:lnTo>
                <a:lnTo>
                  <a:pt x="1567244" y="12564"/>
                </a:lnTo>
                <a:lnTo>
                  <a:pt x="1499000" y="22793"/>
                </a:lnTo>
                <a:lnTo>
                  <a:pt x="1431366" y="35611"/>
                </a:lnTo>
                <a:lnTo>
                  <a:pt x="1364412" y="50986"/>
                </a:lnTo>
                <a:lnTo>
                  <a:pt x="1298206" y="68886"/>
                </a:lnTo>
                <a:lnTo>
                  <a:pt x="1232815" y="89279"/>
                </a:lnTo>
                <a:lnTo>
                  <a:pt x="1168310" y="112133"/>
                </a:lnTo>
                <a:lnTo>
                  <a:pt x="1104757" y="137418"/>
                </a:lnTo>
                <a:lnTo>
                  <a:pt x="1042225" y="165100"/>
                </a:lnTo>
                <a:lnTo>
                  <a:pt x="980783" y="195147"/>
                </a:lnTo>
                <a:lnTo>
                  <a:pt x="920499" y="227530"/>
                </a:lnTo>
                <a:lnTo>
                  <a:pt x="861442" y="262214"/>
                </a:lnTo>
                <a:lnTo>
                  <a:pt x="803679" y="299169"/>
                </a:lnTo>
                <a:lnTo>
                  <a:pt x="747279" y="338363"/>
                </a:lnTo>
                <a:lnTo>
                  <a:pt x="692312" y="379764"/>
                </a:lnTo>
                <a:lnTo>
                  <a:pt x="638844" y="423340"/>
                </a:lnTo>
                <a:lnTo>
                  <a:pt x="586944" y="469059"/>
                </a:lnTo>
                <a:lnTo>
                  <a:pt x="536682" y="516890"/>
                </a:lnTo>
                <a:lnTo>
                  <a:pt x="488124" y="566801"/>
                </a:lnTo>
                <a:lnTo>
                  <a:pt x="391341" y="678958"/>
                </a:lnTo>
                <a:lnTo>
                  <a:pt x="305271" y="796717"/>
                </a:lnTo>
                <a:lnTo>
                  <a:pt x="229894" y="919420"/>
                </a:lnTo>
                <a:lnTo>
                  <a:pt x="165190" y="1046408"/>
                </a:lnTo>
                <a:lnTo>
                  <a:pt x="111140" y="1177023"/>
                </a:lnTo>
                <a:lnTo>
                  <a:pt x="67724" y="1310607"/>
                </a:lnTo>
                <a:lnTo>
                  <a:pt x="34922" y="1446502"/>
                </a:lnTo>
                <a:lnTo>
                  <a:pt x="12713" y="1584049"/>
                </a:lnTo>
                <a:lnTo>
                  <a:pt x="1079" y="1722591"/>
                </a:lnTo>
                <a:lnTo>
                  <a:pt x="0" y="1861469"/>
                </a:lnTo>
                <a:lnTo>
                  <a:pt x="9455" y="2000024"/>
                </a:lnTo>
                <a:lnTo>
                  <a:pt x="29424" y="2137600"/>
                </a:lnTo>
                <a:lnTo>
                  <a:pt x="59889" y="2273537"/>
                </a:lnTo>
                <a:lnTo>
                  <a:pt x="100829" y="2407177"/>
                </a:lnTo>
                <a:lnTo>
                  <a:pt x="152225" y="2537863"/>
                </a:lnTo>
                <a:lnTo>
                  <a:pt x="214056" y="2664936"/>
                </a:lnTo>
                <a:lnTo>
                  <a:pt x="286303" y="2787737"/>
                </a:lnTo>
                <a:lnTo>
                  <a:pt x="368946" y="2905609"/>
                </a:lnTo>
                <a:lnTo>
                  <a:pt x="461965" y="3017894"/>
                </a:lnTo>
                <a:lnTo>
                  <a:pt x="565340" y="3123933"/>
                </a:lnTo>
                <a:lnTo>
                  <a:pt x="876871" y="2791079"/>
                </a:lnTo>
                <a:lnTo>
                  <a:pt x="839878" y="2754571"/>
                </a:lnTo>
                <a:lnTo>
                  <a:pt x="804428" y="2716787"/>
                </a:lnTo>
                <a:lnTo>
                  <a:pt x="770546" y="2677777"/>
                </a:lnTo>
                <a:lnTo>
                  <a:pt x="738253" y="2637592"/>
                </a:lnTo>
                <a:lnTo>
                  <a:pt x="707574" y="2596284"/>
                </a:lnTo>
                <a:lnTo>
                  <a:pt x="678532" y="2553904"/>
                </a:lnTo>
                <a:lnTo>
                  <a:pt x="651150" y="2510502"/>
                </a:lnTo>
                <a:lnTo>
                  <a:pt x="625452" y="2466129"/>
                </a:lnTo>
                <a:lnTo>
                  <a:pt x="601460" y="2420837"/>
                </a:lnTo>
                <a:lnTo>
                  <a:pt x="579199" y="2374677"/>
                </a:lnTo>
                <a:lnTo>
                  <a:pt x="558691" y="2327700"/>
                </a:lnTo>
                <a:lnTo>
                  <a:pt x="539960" y="2279956"/>
                </a:lnTo>
                <a:lnTo>
                  <a:pt x="523030" y="2231498"/>
                </a:lnTo>
                <a:lnTo>
                  <a:pt x="507923" y="2182375"/>
                </a:lnTo>
                <a:lnTo>
                  <a:pt x="494663" y="2132639"/>
                </a:lnTo>
                <a:lnTo>
                  <a:pt x="483273" y="2082341"/>
                </a:lnTo>
                <a:lnTo>
                  <a:pt x="473776" y="2031533"/>
                </a:lnTo>
                <a:lnTo>
                  <a:pt x="466197" y="1980264"/>
                </a:lnTo>
                <a:lnTo>
                  <a:pt x="460558" y="1928587"/>
                </a:lnTo>
                <a:lnTo>
                  <a:pt x="456882" y="1876552"/>
                </a:lnTo>
                <a:lnTo>
                  <a:pt x="455633" y="1765500"/>
                </a:lnTo>
                <a:lnTo>
                  <a:pt x="463174" y="1656463"/>
                </a:lnTo>
                <a:lnTo>
                  <a:pt x="479178" y="1549807"/>
                </a:lnTo>
                <a:lnTo>
                  <a:pt x="503316" y="1445899"/>
                </a:lnTo>
                <a:lnTo>
                  <a:pt x="535263" y="1345102"/>
                </a:lnTo>
                <a:lnTo>
                  <a:pt x="574690" y="1247784"/>
                </a:lnTo>
                <a:lnTo>
                  <a:pt x="621270" y="1154309"/>
                </a:lnTo>
                <a:lnTo>
                  <a:pt x="674676" y="1065044"/>
                </a:lnTo>
                <a:lnTo>
                  <a:pt x="734580" y="980354"/>
                </a:lnTo>
                <a:lnTo>
                  <a:pt x="800655" y="900604"/>
                </a:lnTo>
                <a:lnTo>
                  <a:pt x="872574" y="826161"/>
                </a:lnTo>
                <a:lnTo>
                  <a:pt x="950009" y="757390"/>
                </a:lnTo>
                <a:lnTo>
                  <a:pt x="1032633" y="694657"/>
                </a:lnTo>
                <a:lnTo>
                  <a:pt x="1120118" y="638327"/>
                </a:lnTo>
                <a:lnTo>
                  <a:pt x="1212137" y="588766"/>
                </a:lnTo>
                <a:lnTo>
                  <a:pt x="1308363" y="546339"/>
                </a:lnTo>
                <a:lnTo>
                  <a:pt x="1408469" y="511413"/>
                </a:lnTo>
                <a:lnTo>
                  <a:pt x="1512126" y="484353"/>
                </a:lnTo>
                <a:lnTo>
                  <a:pt x="1619008" y="465525"/>
                </a:lnTo>
                <a:lnTo>
                  <a:pt x="1728787" y="455294"/>
                </a:lnTo>
                <a:lnTo>
                  <a:pt x="1705292" y="0"/>
                </a:lnTo>
                <a:close/>
              </a:path>
            </a:pathLst>
          </a:custGeom>
          <a:solidFill>
            <a:srgbClr val="9293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279013" y="2788016"/>
            <a:ext cx="1987371" cy="2122565"/>
          </a:xfrm>
          <a:custGeom>
            <a:avLst/>
            <a:gdLst/>
            <a:ahLst/>
            <a:cxnLst/>
            <a:rect l="l" t="t" r="r" b="b"/>
            <a:pathLst>
              <a:path w="1987371" h="2122565">
                <a:moveTo>
                  <a:pt x="1383736" y="457612"/>
                </a:moveTo>
                <a:lnTo>
                  <a:pt x="178314" y="457612"/>
                </a:lnTo>
                <a:lnTo>
                  <a:pt x="197326" y="457712"/>
                </a:lnTo>
                <a:lnTo>
                  <a:pt x="216332" y="458077"/>
                </a:lnTo>
                <a:lnTo>
                  <a:pt x="273289" y="460760"/>
                </a:lnTo>
                <a:lnTo>
                  <a:pt x="330088" y="465826"/>
                </a:lnTo>
                <a:lnTo>
                  <a:pt x="386647" y="473276"/>
                </a:lnTo>
                <a:lnTo>
                  <a:pt x="532337" y="503798"/>
                </a:lnTo>
                <a:lnTo>
                  <a:pt x="636482" y="536104"/>
                </a:lnTo>
                <a:lnTo>
                  <a:pt x="736335" y="576085"/>
                </a:lnTo>
                <a:lnTo>
                  <a:pt x="831618" y="623337"/>
                </a:lnTo>
                <a:lnTo>
                  <a:pt x="922051" y="677460"/>
                </a:lnTo>
                <a:lnTo>
                  <a:pt x="1007356" y="738051"/>
                </a:lnTo>
                <a:lnTo>
                  <a:pt x="1087254" y="804709"/>
                </a:lnTo>
                <a:lnTo>
                  <a:pt x="1161466" y="877032"/>
                </a:lnTo>
                <a:lnTo>
                  <a:pt x="1229713" y="954617"/>
                </a:lnTo>
                <a:lnTo>
                  <a:pt x="1291717" y="1037065"/>
                </a:lnTo>
                <a:lnTo>
                  <a:pt x="1347197" y="1123971"/>
                </a:lnTo>
                <a:lnTo>
                  <a:pt x="1395876" y="1214936"/>
                </a:lnTo>
                <a:lnTo>
                  <a:pt x="1437474" y="1309557"/>
                </a:lnTo>
                <a:lnTo>
                  <a:pt x="1471713" y="1407432"/>
                </a:lnTo>
                <a:lnTo>
                  <a:pt x="1498314" y="1508159"/>
                </a:lnTo>
                <a:lnTo>
                  <a:pt x="1516997" y="1611337"/>
                </a:lnTo>
                <a:lnTo>
                  <a:pt x="1527485" y="1716565"/>
                </a:lnTo>
                <a:lnTo>
                  <a:pt x="1529497" y="1823439"/>
                </a:lnTo>
                <a:lnTo>
                  <a:pt x="1522756" y="1931559"/>
                </a:lnTo>
                <a:lnTo>
                  <a:pt x="1506982" y="2040523"/>
                </a:lnTo>
                <a:lnTo>
                  <a:pt x="1957451" y="2122565"/>
                </a:lnTo>
                <a:lnTo>
                  <a:pt x="1965962" y="2072671"/>
                </a:lnTo>
                <a:lnTo>
                  <a:pt x="1973054" y="2022599"/>
                </a:lnTo>
                <a:lnTo>
                  <a:pt x="1978726" y="1972380"/>
                </a:lnTo>
                <a:lnTo>
                  <a:pt x="1982976" y="1922041"/>
                </a:lnTo>
                <a:lnTo>
                  <a:pt x="1985803" y="1871613"/>
                </a:lnTo>
                <a:lnTo>
                  <a:pt x="1987205" y="1821124"/>
                </a:lnTo>
                <a:lnTo>
                  <a:pt x="1987371" y="1795866"/>
                </a:lnTo>
                <a:lnTo>
                  <a:pt x="1987180" y="1770603"/>
                </a:lnTo>
                <a:lnTo>
                  <a:pt x="1985728" y="1720079"/>
                </a:lnTo>
                <a:lnTo>
                  <a:pt x="1982846" y="1669581"/>
                </a:lnTo>
                <a:lnTo>
                  <a:pt x="1978533" y="1619137"/>
                </a:lnTo>
                <a:lnTo>
                  <a:pt x="1957948" y="1472946"/>
                </a:lnTo>
                <a:lnTo>
                  <a:pt x="1926062" y="1331181"/>
                </a:lnTo>
                <a:lnTo>
                  <a:pt x="1883383" y="1194257"/>
                </a:lnTo>
                <a:lnTo>
                  <a:pt x="1830421" y="1062589"/>
                </a:lnTo>
                <a:lnTo>
                  <a:pt x="1767685" y="936590"/>
                </a:lnTo>
                <a:lnTo>
                  <a:pt x="1695683" y="816675"/>
                </a:lnTo>
                <a:lnTo>
                  <a:pt x="1614926" y="703258"/>
                </a:lnTo>
                <a:lnTo>
                  <a:pt x="1525923" y="596755"/>
                </a:lnTo>
                <a:lnTo>
                  <a:pt x="1429182" y="497579"/>
                </a:lnTo>
                <a:lnTo>
                  <a:pt x="1383736" y="457612"/>
                </a:lnTo>
                <a:close/>
              </a:path>
              <a:path w="1987371" h="2122565">
                <a:moveTo>
                  <a:pt x="148244" y="0"/>
                </a:moveTo>
                <a:lnTo>
                  <a:pt x="0" y="8777"/>
                </a:lnTo>
                <a:lnTo>
                  <a:pt x="45338" y="464326"/>
                </a:lnTo>
                <a:lnTo>
                  <a:pt x="64302" y="462573"/>
                </a:lnTo>
                <a:lnTo>
                  <a:pt x="83282" y="461084"/>
                </a:lnTo>
                <a:lnTo>
                  <a:pt x="140287" y="458206"/>
                </a:lnTo>
                <a:lnTo>
                  <a:pt x="1383736" y="457612"/>
                </a:lnTo>
                <a:lnTo>
                  <a:pt x="1325213" y="406144"/>
                </a:lnTo>
                <a:lnTo>
                  <a:pt x="1214525" y="322866"/>
                </a:lnTo>
                <a:lnTo>
                  <a:pt x="1097627" y="248159"/>
                </a:lnTo>
                <a:lnTo>
                  <a:pt x="975029" y="182437"/>
                </a:lnTo>
                <a:lnTo>
                  <a:pt x="847239" y="126114"/>
                </a:lnTo>
                <a:lnTo>
                  <a:pt x="714767" y="79606"/>
                </a:lnTo>
                <a:lnTo>
                  <a:pt x="578123" y="43325"/>
                </a:lnTo>
                <a:lnTo>
                  <a:pt x="437815" y="17688"/>
                </a:lnTo>
                <a:lnTo>
                  <a:pt x="294352" y="3108"/>
                </a:lnTo>
                <a:lnTo>
                  <a:pt x="148244" y="0"/>
                </a:lnTo>
                <a:close/>
              </a:path>
            </a:pathLst>
          </a:custGeom>
          <a:solidFill>
            <a:srgbClr val="9293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711451" y="6525768"/>
            <a:ext cx="288036" cy="288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756410" y="6572122"/>
            <a:ext cx="142341" cy="141275"/>
          </a:xfrm>
          <a:custGeom>
            <a:avLst/>
            <a:gdLst/>
            <a:ahLst/>
            <a:cxnLst/>
            <a:rect l="l" t="t" r="r" b="b"/>
            <a:pathLst>
              <a:path w="142341" h="141275">
                <a:moveTo>
                  <a:pt x="57502" y="0"/>
                </a:moveTo>
                <a:lnTo>
                  <a:pt x="21119" y="19466"/>
                </a:lnTo>
                <a:lnTo>
                  <a:pt x="1466" y="55754"/>
                </a:lnTo>
                <a:lnTo>
                  <a:pt x="0" y="70232"/>
                </a:lnTo>
                <a:lnTo>
                  <a:pt x="369" y="77526"/>
                </a:lnTo>
                <a:lnTo>
                  <a:pt x="15406" y="113719"/>
                </a:lnTo>
                <a:lnTo>
                  <a:pt x="49484" y="136626"/>
                </a:lnTo>
                <a:lnTo>
                  <a:pt x="80769" y="141275"/>
                </a:lnTo>
                <a:lnTo>
                  <a:pt x="93553" y="138349"/>
                </a:lnTo>
                <a:lnTo>
                  <a:pt x="125068" y="115958"/>
                </a:lnTo>
                <a:lnTo>
                  <a:pt x="141380" y="75682"/>
                </a:lnTo>
                <a:lnTo>
                  <a:pt x="142341" y="58847"/>
                </a:lnTo>
                <a:lnTo>
                  <a:pt x="139075" y="46465"/>
                </a:lnTo>
                <a:lnTo>
                  <a:pt x="115965" y="16150"/>
                </a:lnTo>
                <a:lnTo>
                  <a:pt x="74806" y="766"/>
                </a:lnTo>
                <a:lnTo>
                  <a:pt x="575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756410" y="6572122"/>
            <a:ext cx="142341" cy="141275"/>
          </a:xfrm>
          <a:custGeom>
            <a:avLst/>
            <a:gdLst/>
            <a:ahLst/>
            <a:cxnLst/>
            <a:rect l="l" t="t" r="r" b="b"/>
            <a:pathLst>
              <a:path w="142341" h="141275">
                <a:moveTo>
                  <a:pt x="0" y="70232"/>
                </a:moveTo>
                <a:lnTo>
                  <a:pt x="12318" y="30081"/>
                </a:lnTo>
                <a:lnTo>
                  <a:pt x="44003" y="4135"/>
                </a:lnTo>
                <a:lnTo>
                  <a:pt x="57502" y="0"/>
                </a:lnTo>
                <a:lnTo>
                  <a:pt x="74806" y="766"/>
                </a:lnTo>
                <a:lnTo>
                  <a:pt x="115965" y="16150"/>
                </a:lnTo>
                <a:lnTo>
                  <a:pt x="139075" y="46465"/>
                </a:lnTo>
                <a:lnTo>
                  <a:pt x="142341" y="58847"/>
                </a:lnTo>
                <a:lnTo>
                  <a:pt x="141380" y="75682"/>
                </a:lnTo>
                <a:lnTo>
                  <a:pt x="125068" y="115958"/>
                </a:lnTo>
                <a:lnTo>
                  <a:pt x="93553" y="138349"/>
                </a:lnTo>
                <a:lnTo>
                  <a:pt x="80769" y="141275"/>
                </a:lnTo>
                <a:lnTo>
                  <a:pt x="64371" y="140175"/>
                </a:lnTo>
                <a:lnTo>
                  <a:pt x="24851" y="123156"/>
                </a:lnTo>
                <a:lnTo>
                  <a:pt x="3014" y="90662"/>
                </a:lnTo>
                <a:lnTo>
                  <a:pt x="0" y="70232"/>
                </a:lnTo>
                <a:close/>
              </a:path>
            </a:pathLst>
          </a:custGeom>
          <a:ln w="38100">
            <a:solidFill>
              <a:srgbClr val="7CCAD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2043683" y="6188964"/>
            <a:ext cx="289560" cy="2880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2088647" y="6233922"/>
            <a:ext cx="144773" cy="143252"/>
          </a:xfrm>
          <a:custGeom>
            <a:avLst/>
            <a:gdLst/>
            <a:ahLst/>
            <a:cxnLst/>
            <a:rect l="l" t="t" r="r" b="b"/>
            <a:pathLst>
              <a:path w="144773" h="143252">
                <a:moveTo>
                  <a:pt x="72105" y="0"/>
                </a:moveTo>
                <a:lnTo>
                  <a:pt x="31765" y="12322"/>
                </a:lnTo>
                <a:lnTo>
                  <a:pt x="5654" y="43805"/>
                </a:lnTo>
                <a:lnTo>
                  <a:pt x="0" y="72482"/>
                </a:lnTo>
                <a:lnTo>
                  <a:pt x="1615" y="86768"/>
                </a:lnTo>
                <a:lnTo>
                  <a:pt x="21561" y="122556"/>
                </a:lnTo>
                <a:lnTo>
                  <a:pt x="58361" y="141818"/>
                </a:lnTo>
                <a:lnTo>
                  <a:pt x="73084" y="143252"/>
                </a:lnTo>
                <a:lnTo>
                  <a:pt x="87558" y="141679"/>
                </a:lnTo>
                <a:lnTo>
                  <a:pt x="123810" y="121984"/>
                </a:lnTo>
                <a:lnTo>
                  <a:pt x="143320" y="85640"/>
                </a:lnTo>
                <a:lnTo>
                  <a:pt x="144773" y="71119"/>
                </a:lnTo>
                <a:lnTo>
                  <a:pt x="143216" y="56772"/>
                </a:lnTo>
                <a:lnTo>
                  <a:pt x="123377" y="20812"/>
                </a:lnTo>
                <a:lnTo>
                  <a:pt x="86732" y="1442"/>
                </a:lnTo>
                <a:lnTo>
                  <a:pt x="721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2088642" y="6233922"/>
            <a:ext cx="144778" cy="143252"/>
          </a:xfrm>
          <a:custGeom>
            <a:avLst/>
            <a:gdLst/>
            <a:ahLst/>
            <a:cxnLst/>
            <a:rect l="l" t="t" r="r" b="b"/>
            <a:pathLst>
              <a:path w="144778" h="143252">
                <a:moveTo>
                  <a:pt x="0" y="71627"/>
                </a:moveTo>
                <a:lnTo>
                  <a:pt x="12301" y="31658"/>
                </a:lnTo>
                <a:lnTo>
                  <a:pt x="44020" y="5704"/>
                </a:lnTo>
                <a:lnTo>
                  <a:pt x="72110" y="0"/>
                </a:lnTo>
                <a:lnTo>
                  <a:pt x="86737" y="1442"/>
                </a:lnTo>
                <a:lnTo>
                  <a:pt x="123382" y="20812"/>
                </a:lnTo>
                <a:lnTo>
                  <a:pt x="143221" y="56772"/>
                </a:lnTo>
                <a:lnTo>
                  <a:pt x="144778" y="71119"/>
                </a:lnTo>
                <a:lnTo>
                  <a:pt x="143325" y="85640"/>
                </a:lnTo>
                <a:lnTo>
                  <a:pt x="123815" y="121984"/>
                </a:lnTo>
                <a:lnTo>
                  <a:pt x="87563" y="141679"/>
                </a:lnTo>
                <a:lnTo>
                  <a:pt x="73089" y="143252"/>
                </a:lnTo>
                <a:lnTo>
                  <a:pt x="58366" y="141818"/>
                </a:lnTo>
                <a:lnTo>
                  <a:pt x="21566" y="122556"/>
                </a:lnTo>
                <a:lnTo>
                  <a:pt x="1620" y="86768"/>
                </a:lnTo>
                <a:lnTo>
                  <a:pt x="0" y="71627"/>
                </a:lnTo>
                <a:close/>
              </a:path>
            </a:pathLst>
          </a:custGeom>
          <a:ln w="38100">
            <a:solidFill>
              <a:srgbClr val="E82E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2371344" y="5861303"/>
            <a:ext cx="288036" cy="2895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2416306" y="5906262"/>
            <a:ext cx="143249" cy="144776"/>
          </a:xfrm>
          <a:custGeom>
            <a:avLst/>
            <a:gdLst/>
            <a:ahLst/>
            <a:cxnLst/>
            <a:rect l="l" t="t" r="r" b="b"/>
            <a:pathLst>
              <a:path w="143249" h="144776">
                <a:moveTo>
                  <a:pt x="71346" y="0"/>
                </a:moveTo>
                <a:lnTo>
                  <a:pt x="31469" y="12453"/>
                </a:lnTo>
                <a:lnTo>
                  <a:pt x="5607" y="44272"/>
                </a:lnTo>
                <a:lnTo>
                  <a:pt x="0" y="73244"/>
                </a:lnTo>
                <a:lnTo>
                  <a:pt x="1601" y="87683"/>
                </a:lnTo>
                <a:lnTo>
                  <a:pt x="21364" y="123856"/>
                </a:lnTo>
                <a:lnTo>
                  <a:pt x="57772" y="143327"/>
                </a:lnTo>
                <a:lnTo>
                  <a:pt x="72318" y="144776"/>
                </a:lnTo>
                <a:lnTo>
                  <a:pt x="86614" y="143186"/>
                </a:lnTo>
                <a:lnTo>
                  <a:pt x="122476" y="123280"/>
                </a:lnTo>
                <a:lnTo>
                  <a:pt x="141808" y="86554"/>
                </a:lnTo>
                <a:lnTo>
                  <a:pt x="143249" y="71881"/>
                </a:lnTo>
                <a:lnTo>
                  <a:pt x="141706" y="57381"/>
                </a:lnTo>
                <a:lnTo>
                  <a:pt x="122048" y="21035"/>
                </a:lnTo>
                <a:lnTo>
                  <a:pt x="85796" y="1458"/>
                </a:lnTo>
                <a:lnTo>
                  <a:pt x="713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2416301" y="5906262"/>
            <a:ext cx="143254" cy="144776"/>
          </a:xfrm>
          <a:custGeom>
            <a:avLst/>
            <a:gdLst/>
            <a:ahLst/>
            <a:cxnLst/>
            <a:rect l="l" t="t" r="r" b="b"/>
            <a:pathLst>
              <a:path w="143254" h="144776">
                <a:moveTo>
                  <a:pt x="0" y="72389"/>
                </a:moveTo>
                <a:lnTo>
                  <a:pt x="12195" y="31996"/>
                </a:lnTo>
                <a:lnTo>
                  <a:pt x="43593" y="5765"/>
                </a:lnTo>
                <a:lnTo>
                  <a:pt x="71351" y="0"/>
                </a:lnTo>
                <a:lnTo>
                  <a:pt x="85801" y="1458"/>
                </a:lnTo>
                <a:lnTo>
                  <a:pt x="122053" y="21035"/>
                </a:lnTo>
                <a:lnTo>
                  <a:pt x="141711" y="57381"/>
                </a:lnTo>
                <a:lnTo>
                  <a:pt x="143254" y="71881"/>
                </a:lnTo>
                <a:lnTo>
                  <a:pt x="141813" y="86554"/>
                </a:lnTo>
                <a:lnTo>
                  <a:pt x="122481" y="123280"/>
                </a:lnTo>
                <a:lnTo>
                  <a:pt x="86619" y="143186"/>
                </a:lnTo>
                <a:lnTo>
                  <a:pt x="72323" y="144776"/>
                </a:lnTo>
                <a:lnTo>
                  <a:pt x="57777" y="143327"/>
                </a:lnTo>
                <a:lnTo>
                  <a:pt x="21369" y="123856"/>
                </a:lnTo>
                <a:lnTo>
                  <a:pt x="1605" y="87683"/>
                </a:lnTo>
                <a:lnTo>
                  <a:pt x="0" y="72389"/>
                </a:lnTo>
                <a:close/>
              </a:path>
            </a:pathLst>
          </a:custGeom>
          <a:ln w="38100">
            <a:solidFill>
              <a:srgbClr val="F083B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2683764" y="5538215"/>
            <a:ext cx="288036" cy="2895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2728726" y="5583174"/>
            <a:ext cx="143249" cy="144776"/>
          </a:xfrm>
          <a:custGeom>
            <a:avLst/>
            <a:gdLst/>
            <a:ahLst/>
            <a:cxnLst/>
            <a:rect l="l" t="t" r="r" b="b"/>
            <a:pathLst>
              <a:path w="143249" h="144776">
                <a:moveTo>
                  <a:pt x="71346" y="0"/>
                </a:moveTo>
                <a:lnTo>
                  <a:pt x="31469" y="12453"/>
                </a:lnTo>
                <a:lnTo>
                  <a:pt x="5607" y="44272"/>
                </a:lnTo>
                <a:lnTo>
                  <a:pt x="0" y="73244"/>
                </a:lnTo>
                <a:lnTo>
                  <a:pt x="1601" y="87683"/>
                </a:lnTo>
                <a:lnTo>
                  <a:pt x="21364" y="123856"/>
                </a:lnTo>
                <a:lnTo>
                  <a:pt x="57772" y="143327"/>
                </a:lnTo>
                <a:lnTo>
                  <a:pt x="72318" y="144776"/>
                </a:lnTo>
                <a:lnTo>
                  <a:pt x="86614" y="143186"/>
                </a:lnTo>
                <a:lnTo>
                  <a:pt x="122476" y="123280"/>
                </a:lnTo>
                <a:lnTo>
                  <a:pt x="141808" y="86554"/>
                </a:lnTo>
                <a:lnTo>
                  <a:pt x="143249" y="71881"/>
                </a:lnTo>
                <a:lnTo>
                  <a:pt x="141706" y="57381"/>
                </a:lnTo>
                <a:lnTo>
                  <a:pt x="122048" y="21035"/>
                </a:lnTo>
                <a:lnTo>
                  <a:pt x="85796" y="1458"/>
                </a:lnTo>
                <a:lnTo>
                  <a:pt x="713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2728722" y="5583174"/>
            <a:ext cx="143254" cy="144776"/>
          </a:xfrm>
          <a:custGeom>
            <a:avLst/>
            <a:gdLst/>
            <a:ahLst/>
            <a:cxnLst/>
            <a:rect l="l" t="t" r="r" b="b"/>
            <a:pathLst>
              <a:path w="143254" h="144776">
                <a:moveTo>
                  <a:pt x="0" y="72389"/>
                </a:moveTo>
                <a:lnTo>
                  <a:pt x="12195" y="31996"/>
                </a:lnTo>
                <a:lnTo>
                  <a:pt x="43593" y="5765"/>
                </a:lnTo>
                <a:lnTo>
                  <a:pt x="71351" y="0"/>
                </a:lnTo>
                <a:lnTo>
                  <a:pt x="85801" y="1458"/>
                </a:lnTo>
                <a:lnTo>
                  <a:pt x="122053" y="21035"/>
                </a:lnTo>
                <a:lnTo>
                  <a:pt x="141711" y="57381"/>
                </a:lnTo>
                <a:lnTo>
                  <a:pt x="143254" y="71881"/>
                </a:lnTo>
                <a:lnTo>
                  <a:pt x="141813" y="86554"/>
                </a:lnTo>
                <a:lnTo>
                  <a:pt x="122481" y="123280"/>
                </a:lnTo>
                <a:lnTo>
                  <a:pt x="86619" y="143186"/>
                </a:lnTo>
                <a:lnTo>
                  <a:pt x="72323" y="144776"/>
                </a:lnTo>
                <a:lnTo>
                  <a:pt x="57777" y="143327"/>
                </a:lnTo>
                <a:lnTo>
                  <a:pt x="21369" y="123856"/>
                </a:lnTo>
                <a:lnTo>
                  <a:pt x="1605" y="87683"/>
                </a:lnTo>
                <a:lnTo>
                  <a:pt x="0" y="72389"/>
                </a:lnTo>
                <a:close/>
              </a:path>
            </a:pathLst>
          </a:custGeom>
          <a:ln w="38100">
            <a:solidFill>
              <a:srgbClr val="92939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7469123" y="0"/>
            <a:ext cx="4722876" cy="2785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2014727" y="5155691"/>
            <a:ext cx="1569720" cy="1702307"/>
          </a:xfrm>
          <a:custGeom>
            <a:avLst/>
            <a:gdLst/>
            <a:ahLst/>
            <a:cxnLst/>
            <a:rect l="l" t="t" r="r" b="b"/>
            <a:pathLst>
              <a:path w="1569720" h="1702307">
                <a:moveTo>
                  <a:pt x="1569720" y="0"/>
                </a:moveTo>
                <a:lnTo>
                  <a:pt x="0" y="1702307"/>
                </a:lnTo>
                <a:lnTo>
                  <a:pt x="1569720" y="1702307"/>
                </a:lnTo>
                <a:lnTo>
                  <a:pt x="1569720" y="0"/>
                </a:lnTo>
                <a:close/>
              </a:path>
            </a:pathLst>
          </a:custGeom>
          <a:solidFill>
            <a:srgbClr val="F083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5849111" y="3086100"/>
            <a:ext cx="413003" cy="3962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3/26/2024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803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217472" y="1923628"/>
            <a:ext cx="2882671" cy="39663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3893" y="2139442"/>
            <a:ext cx="3004843" cy="44968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3/26/2024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4003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3/26/2024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3456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899647" y="5353811"/>
            <a:ext cx="1280159" cy="1504187"/>
          </a:xfrm>
          <a:custGeom>
            <a:avLst/>
            <a:gdLst/>
            <a:ahLst/>
            <a:cxnLst/>
            <a:rect l="l" t="t" r="r" b="b"/>
            <a:pathLst>
              <a:path w="1280159" h="1504187">
                <a:moveTo>
                  <a:pt x="1280159" y="0"/>
                </a:moveTo>
                <a:lnTo>
                  <a:pt x="0" y="1504187"/>
                </a:lnTo>
                <a:lnTo>
                  <a:pt x="1280159" y="1504187"/>
                </a:lnTo>
                <a:lnTo>
                  <a:pt x="1280159" y="0"/>
                </a:lnTo>
                <a:close/>
              </a:path>
            </a:pathLst>
          </a:custGeom>
          <a:solidFill>
            <a:srgbClr val="7CCA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899647" y="5353811"/>
            <a:ext cx="1280159" cy="1504185"/>
          </a:xfrm>
          <a:custGeom>
            <a:avLst/>
            <a:gdLst/>
            <a:ahLst/>
            <a:cxnLst/>
            <a:rect l="l" t="t" r="r" b="b"/>
            <a:pathLst>
              <a:path w="1280159" h="1504185">
                <a:moveTo>
                  <a:pt x="1280159" y="1504185"/>
                </a:moveTo>
                <a:lnTo>
                  <a:pt x="1280159" y="0"/>
                </a:lnTo>
                <a:lnTo>
                  <a:pt x="1" y="1504185"/>
                </a:lnTo>
              </a:path>
            </a:pathLst>
          </a:custGeom>
          <a:ln w="12191">
            <a:solidFill>
              <a:srgbClr val="5A94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4826508" cy="5734812"/>
          </a:xfrm>
          <a:custGeom>
            <a:avLst/>
            <a:gdLst/>
            <a:ahLst/>
            <a:cxnLst/>
            <a:rect l="l" t="t" r="r" b="b"/>
            <a:pathLst>
              <a:path w="4826508" h="5734812">
                <a:moveTo>
                  <a:pt x="4826508" y="0"/>
                </a:moveTo>
                <a:lnTo>
                  <a:pt x="0" y="0"/>
                </a:lnTo>
                <a:lnTo>
                  <a:pt x="0" y="5734812"/>
                </a:lnTo>
                <a:lnTo>
                  <a:pt x="4826508" y="0"/>
                </a:lnTo>
                <a:close/>
              </a:path>
            </a:pathLst>
          </a:custGeom>
          <a:solidFill>
            <a:srgbClr val="7CCA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4826508" cy="5734812"/>
          </a:xfrm>
          <a:custGeom>
            <a:avLst/>
            <a:gdLst/>
            <a:ahLst/>
            <a:cxnLst/>
            <a:rect l="l" t="t" r="r" b="b"/>
            <a:pathLst>
              <a:path w="4826508" h="5734812">
                <a:moveTo>
                  <a:pt x="0" y="0"/>
                </a:moveTo>
                <a:lnTo>
                  <a:pt x="0" y="5734812"/>
                </a:lnTo>
                <a:lnTo>
                  <a:pt x="4826508" y="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5A94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0"/>
            <a:ext cx="4838700" cy="5734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4267200"/>
            <a:ext cx="3771900" cy="1086612"/>
          </a:xfrm>
          <a:custGeom>
            <a:avLst/>
            <a:gdLst/>
            <a:ahLst/>
            <a:cxnLst/>
            <a:rect l="l" t="t" r="r" b="b"/>
            <a:pathLst>
              <a:path w="3771900" h="1086612">
                <a:moveTo>
                  <a:pt x="0" y="1086612"/>
                </a:moveTo>
                <a:lnTo>
                  <a:pt x="3771900" y="1086612"/>
                </a:lnTo>
                <a:lnTo>
                  <a:pt x="3771900" y="0"/>
                </a:lnTo>
                <a:lnTo>
                  <a:pt x="0" y="0"/>
                </a:lnTo>
                <a:lnTo>
                  <a:pt x="0" y="1086612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78891" y="0"/>
            <a:ext cx="3874008" cy="5753100"/>
          </a:xfrm>
          <a:custGeom>
            <a:avLst/>
            <a:gdLst/>
            <a:ahLst/>
            <a:cxnLst/>
            <a:rect l="l" t="t" r="r" b="b"/>
            <a:pathLst>
              <a:path w="3874008" h="5753100">
                <a:moveTo>
                  <a:pt x="3861308" y="0"/>
                </a:moveTo>
                <a:lnTo>
                  <a:pt x="0" y="0"/>
                </a:lnTo>
                <a:lnTo>
                  <a:pt x="0" y="5753100"/>
                </a:lnTo>
                <a:lnTo>
                  <a:pt x="1310894" y="5740438"/>
                </a:lnTo>
                <a:lnTo>
                  <a:pt x="3874008" y="3548507"/>
                </a:lnTo>
                <a:lnTo>
                  <a:pt x="3861308" y="0"/>
                </a:lnTo>
                <a:close/>
              </a:path>
            </a:pathLst>
          </a:custGeom>
          <a:solidFill>
            <a:srgbClr val="7CCA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553212" y="5492209"/>
            <a:ext cx="69845" cy="67753"/>
          </a:xfrm>
          <a:custGeom>
            <a:avLst/>
            <a:gdLst/>
            <a:ahLst/>
            <a:cxnLst/>
            <a:rect l="l" t="t" r="r" b="b"/>
            <a:pathLst>
              <a:path w="69845" h="67753">
                <a:moveTo>
                  <a:pt x="21991" y="0"/>
                </a:moveTo>
                <a:lnTo>
                  <a:pt x="10549" y="7658"/>
                </a:lnTo>
                <a:lnTo>
                  <a:pt x="2831" y="19060"/>
                </a:lnTo>
                <a:lnTo>
                  <a:pt x="0" y="33052"/>
                </a:lnTo>
                <a:lnTo>
                  <a:pt x="711" y="40118"/>
                </a:lnTo>
                <a:lnTo>
                  <a:pt x="5473" y="51492"/>
                </a:lnTo>
                <a:lnTo>
                  <a:pt x="14519" y="60452"/>
                </a:lnTo>
                <a:lnTo>
                  <a:pt x="27621" y="66153"/>
                </a:lnTo>
                <a:lnTo>
                  <a:pt x="44555" y="67753"/>
                </a:lnTo>
                <a:lnTo>
                  <a:pt x="55264" y="62553"/>
                </a:lnTo>
                <a:lnTo>
                  <a:pt x="63584" y="53173"/>
                </a:lnTo>
                <a:lnTo>
                  <a:pt x="68712" y="39688"/>
                </a:lnTo>
                <a:lnTo>
                  <a:pt x="69845" y="22173"/>
                </a:lnTo>
                <a:lnTo>
                  <a:pt x="64068" y="12326"/>
                </a:lnTo>
                <a:lnTo>
                  <a:pt x="54216" y="4856"/>
                </a:lnTo>
                <a:lnTo>
                  <a:pt x="40216" y="500"/>
                </a:lnTo>
                <a:lnTo>
                  <a:pt x="219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327403" y="5492209"/>
            <a:ext cx="69845" cy="67751"/>
          </a:xfrm>
          <a:custGeom>
            <a:avLst/>
            <a:gdLst/>
            <a:ahLst/>
            <a:cxnLst/>
            <a:rect l="l" t="t" r="r" b="b"/>
            <a:pathLst>
              <a:path w="69845" h="67751">
                <a:moveTo>
                  <a:pt x="21975" y="0"/>
                </a:moveTo>
                <a:lnTo>
                  <a:pt x="10535" y="7658"/>
                </a:lnTo>
                <a:lnTo>
                  <a:pt x="2826" y="19060"/>
                </a:lnTo>
                <a:lnTo>
                  <a:pt x="0" y="33052"/>
                </a:lnTo>
                <a:lnTo>
                  <a:pt x="712" y="40130"/>
                </a:lnTo>
                <a:lnTo>
                  <a:pt x="5470" y="51500"/>
                </a:lnTo>
                <a:lnTo>
                  <a:pt x="14511" y="60455"/>
                </a:lnTo>
                <a:lnTo>
                  <a:pt x="27618" y="66154"/>
                </a:lnTo>
                <a:lnTo>
                  <a:pt x="44573" y="67751"/>
                </a:lnTo>
                <a:lnTo>
                  <a:pt x="55284" y="62550"/>
                </a:lnTo>
                <a:lnTo>
                  <a:pt x="63597" y="53169"/>
                </a:lnTo>
                <a:lnTo>
                  <a:pt x="68717" y="39682"/>
                </a:lnTo>
                <a:lnTo>
                  <a:pt x="69845" y="22164"/>
                </a:lnTo>
                <a:lnTo>
                  <a:pt x="64073" y="12321"/>
                </a:lnTo>
                <a:lnTo>
                  <a:pt x="54224" y="4853"/>
                </a:lnTo>
                <a:lnTo>
                  <a:pt x="40219" y="499"/>
                </a:lnTo>
                <a:lnTo>
                  <a:pt x="219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940308" y="5492209"/>
            <a:ext cx="69845" cy="67753"/>
          </a:xfrm>
          <a:custGeom>
            <a:avLst/>
            <a:gdLst/>
            <a:ahLst/>
            <a:cxnLst/>
            <a:rect l="l" t="t" r="r" b="b"/>
            <a:pathLst>
              <a:path w="69845" h="67753">
                <a:moveTo>
                  <a:pt x="21991" y="0"/>
                </a:moveTo>
                <a:lnTo>
                  <a:pt x="10549" y="7658"/>
                </a:lnTo>
                <a:lnTo>
                  <a:pt x="2831" y="19060"/>
                </a:lnTo>
                <a:lnTo>
                  <a:pt x="0" y="33052"/>
                </a:lnTo>
                <a:lnTo>
                  <a:pt x="711" y="40118"/>
                </a:lnTo>
                <a:lnTo>
                  <a:pt x="5473" y="51492"/>
                </a:lnTo>
                <a:lnTo>
                  <a:pt x="14519" y="60452"/>
                </a:lnTo>
                <a:lnTo>
                  <a:pt x="27621" y="66153"/>
                </a:lnTo>
                <a:lnTo>
                  <a:pt x="44555" y="67753"/>
                </a:lnTo>
                <a:lnTo>
                  <a:pt x="55264" y="62553"/>
                </a:lnTo>
                <a:lnTo>
                  <a:pt x="63584" y="53173"/>
                </a:lnTo>
                <a:lnTo>
                  <a:pt x="68712" y="39688"/>
                </a:lnTo>
                <a:lnTo>
                  <a:pt x="69845" y="22173"/>
                </a:lnTo>
                <a:lnTo>
                  <a:pt x="64068" y="12326"/>
                </a:lnTo>
                <a:lnTo>
                  <a:pt x="54216" y="4856"/>
                </a:lnTo>
                <a:lnTo>
                  <a:pt x="40216" y="500"/>
                </a:lnTo>
                <a:lnTo>
                  <a:pt x="219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675131" y="6245070"/>
            <a:ext cx="69844" cy="67747"/>
          </a:xfrm>
          <a:custGeom>
            <a:avLst/>
            <a:gdLst/>
            <a:ahLst/>
            <a:cxnLst/>
            <a:rect l="l" t="t" r="r" b="b"/>
            <a:pathLst>
              <a:path w="69844" h="67747">
                <a:moveTo>
                  <a:pt x="21991" y="0"/>
                </a:moveTo>
                <a:lnTo>
                  <a:pt x="10549" y="7667"/>
                </a:lnTo>
                <a:lnTo>
                  <a:pt x="2831" y="19070"/>
                </a:lnTo>
                <a:lnTo>
                  <a:pt x="0" y="33047"/>
                </a:lnTo>
                <a:lnTo>
                  <a:pt x="710" y="40097"/>
                </a:lnTo>
                <a:lnTo>
                  <a:pt x="5471" y="51467"/>
                </a:lnTo>
                <a:lnTo>
                  <a:pt x="14515" y="60433"/>
                </a:lnTo>
                <a:lnTo>
                  <a:pt x="27617" y="66143"/>
                </a:lnTo>
                <a:lnTo>
                  <a:pt x="44548" y="67747"/>
                </a:lnTo>
                <a:lnTo>
                  <a:pt x="55259" y="62542"/>
                </a:lnTo>
                <a:lnTo>
                  <a:pt x="63582" y="53158"/>
                </a:lnTo>
                <a:lnTo>
                  <a:pt x="68711" y="39676"/>
                </a:lnTo>
                <a:lnTo>
                  <a:pt x="69844" y="22180"/>
                </a:lnTo>
                <a:lnTo>
                  <a:pt x="64066" y="12337"/>
                </a:lnTo>
                <a:lnTo>
                  <a:pt x="54215" y="4862"/>
                </a:lnTo>
                <a:lnTo>
                  <a:pt x="40215" y="501"/>
                </a:lnTo>
                <a:lnTo>
                  <a:pt x="21991" y="0"/>
                </a:lnTo>
                <a:close/>
              </a:path>
            </a:pathLst>
          </a:custGeom>
          <a:solidFill>
            <a:srgbClr val="7CCA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467611" y="6245070"/>
            <a:ext cx="69844" cy="67746"/>
          </a:xfrm>
          <a:custGeom>
            <a:avLst/>
            <a:gdLst/>
            <a:ahLst/>
            <a:cxnLst/>
            <a:rect l="l" t="t" r="r" b="b"/>
            <a:pathLst>
              <a:path w="69844" h="67746">
                <a:moveTo>
                  <a:pt x="21975" y="0"/>
                </a:moveTo>
                <a:lnTo>
                  <a:pt x="10535" y="7667"/>
                </a:lnTo>
                <a:lnTo>
                  <a:pt x="2826" y="19070"/>
                </a:lnTo>
                <a:lnTo>
                  <a:pt x="0" y="33047"/>
                </a:lnTo>
                <a:lnTo>
                  <a:pt x="711" y="40110"/>
                </a:lnTo>
                <a:lnTo>
                  <a:pt x="5468" y="51475"/>
                </a:lnTo>
                <a:lnTo>
                  <a:pt x="14508" y="60436"/>
                </a:lnTo>
                <a:lnTo>
                  <a:pt x="27614" y="66144"/>
                </a:lnTo>
                <a:lnTo>
                  <a:pt x="44566" y="67746"/>
                </a:lnTo>
                <a:lnTo>
                  <a:pt x="55279" y="62539"/>
                </a:lnTo>
                <a:lnTo>
                  <a:pt x="63595" y="53154"/>
                </a:lnTo>
                <a:lnTo>
                  <a:pt x="68716" y="39670"/>
                </a:lnTo>
                <a:lnTo>
                  <a:pt x="69844" y="22171"/>
                </a:lnTo>
                <a:lnTo>
                  <a:pt x="64071" y="12331"/>
                </a:lnTo>
                <a:lnTo>
                  <a:pt x="54223" y="4859"/>
                </a:lnTo>
                <a:lnTo>
                  <a:pt x="40218" y="500"/>
                </a:lnTo>
                <a:lnTo>
                  <a:pt x="21975" y="0"/>
                </a:lnTo>
                <a:close/>
              </a:path>
            </a:pathLst>
          </a:custGeom>
          <a:solidFill>
            <a:srgbClr val="7CCA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071372" y="6245070"/>
            <a:ext cx="69844" cy="67747"/>
          </a:xfrm>
          <a:custGeom>
            <a:avLst/>
            <a:gdLst/>
            <a:ahLst/>
            <a:cxnLst/>
            <a:rect l="l" t="t" r="r" b="b"/>
            <a:pathLst>
              <a:path w="69844" h="67747">
                <a:moveTo>
                  <a:pt x="21991" y="0"/>
                </a:moveTo>
                <a:lnTo>
                  <a:pt x="10549" y="7667"/>
                </a:lnTo>
                <a:lnTo>
                  <a:pt x="2831" y="19070"/>
                </a:lnTo>
                <a:lnTo>
                  <a:pt x="0" y="33047"/>
                </a:lnTo>
                <a:lnTo>
                  <a:pt x="710" y="40097"/>
                </a:lnTo>
                <a:lnTo>
                  <a:pt x="5471" y="51467"/>
                </a:lnTo>
                <a:lnTo>
                  <a:pt x="14515" y="60433"/>
                </a:lnTo>
                <a:lnTo>
                  <a:pt x="27617" y="66143"/>
                </a:lnTo>
                <a:lnTo>
                  <a:pt x="44548" y="67747"/>
                </a:lnTo>
                <a:lnTo>
                  <a:pt x="55259" y="62542"/>
                </a:lnTo>
                <a:lnTo>
                  <a:pt x="63582" y="53158"/>
                </a:lnTo>
                <a:lnTo>
                  <a:pt x="68711" y="39676"/>
                </a:lnTo>
                <a:lnTo>
                  <a:pt x="69844" y="22180"/>
                </a:lnTo>
                <a:lnTo>
                  <a:pt x="64066" y="12337"/>
                </a:lnTo>
                <a:lnTo>
                  <a:pt x="54215" y="4862"/>
                </a:lnTo>
                <a:lnTo>
                  <a:pt x="40215" y="501"/>
                </a:lnTo>
                <a:lnTo>
                  <a:pt x="21991" y="0"/>
                </a:lnTo>
                <a:close/>
              </a:path>
            </a:pathLst>
          </a:custGeom>
          <a:solidFill>
            <a:srgbClr val="7CCA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278891" y="6242306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8"/>
                </a:lnTo>
                <a:lnTo>
                  <a:pt x="10559" y="10637"/>
                </a:lnTo>
                <a:lnTo>
                  <a:pt x="2831" y="21971"/>
                </a:lnTo>
                <a:lnTo>
                  <a:pt x="0" y="35811"/>
                </a:lnTo>
                <a:lnTo>
                  <a:pt x="27" y="37202"/>
                </a:lnTo>
                <a:lnTo>
                  <a:pt x="3300" y="50651"/>
                </a:lnTo>
                <a:lnTo>
                  <a:pt x="11336" y="61585"/>
                </a:lnTo>
                <a:lnTo>
                  <a:pt x="23141" y="68929"/>
                </a:lnTo>
                <a:lnTo>
                  <a:pt x="37720" y="71608"/>
                </a:lnTo>
                <a:lnTo>
                  <a:pt x="51557" y="68477"/>
                </a:lnTo>
                <a:lnTo>
                  <a:pt x="62813" y="60652"/>
                </a:lnTo>
                <a:lnTo>
                  <a:pt x="70378" y="49148"/>
                </a:lnTo>
                <a:lnTo>
                  <a:pt x="73142" y="34981"/>
                </a:lnTo>
                <a:lnTo>
                  <a:pt x="70032" y="21334"/>
                </a:lnTo>
                <a:lnTo>
                  <a:pt x="62100" y="10217"/>
                </a:lnTo>
                <a:lnTo>
                  <a:pt x="50433" y="2737"/>
                </a:lnTo>
                <a:lnTo>
                  <a:pt x="36114" y="0"/>
                </a:lnTo>
                <a:close/>
              </a:path>
            </a:pathLst>
          </a:custGeom>
          <a:solidFill>
            <a:srgbClr val="7CCA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278891" y="5977143"/>
            <a:ext cx="73100" cy="73040"/>
          </a:xfrm>
          <a:custGeom>
            <a:avLst/>
            <a:gdLst/>
            <a:ahLst/>
            <a:cxnLst/>
            <a:rect l="l" t="t" r="r" b="b"/>
            <a:pathLst>
              <a:path w="73100" h="73040">
                <a:moveTo>
                  <a:pt x="35494" y="0"/>
                </a:moveTo>
                <a:lnTo>
                  <a:pt x="21635" y="3163"/>
                </a:lnTo>
                <a:lnTo>
                  <a:pt x="10357" y="11053"/>
                </a:lnTo>
                <a:lnTo>
                  <a:pt x="2774" y="22556"/>
                </a:lnTo>
                <a:lnTo>
                  <a:pt x="0" y="36560"/>
                </a:lnTo>
                <a:lnTo>
                  <a:pt x="143" y="39813"/>
                </a:lnTo>
                <a:lnTo>
                  <a:pt x="3907" y="52899"/>
                </a:lnTo>
                <a:lnTo>
                  <a:pt x="12201" y="63466"/>
                </a:lnTo>
                <a:lnTo>
                  <a:pt x="24242" y="70513"/>
                </a:lnTo>
                <a:lnTo>
                  <a:pt x="39248" y="73040"/>
                </a:lnTo>
                <a:lnTo>
                  <a:pt x="52542" y="69433"/>
                </a:lnTo>
                <a:lnTo>
                  <a:pt x="63301" y="61248"/>
                </a:lnTo>
                <a:lnTo>
                  <a:pt x="70497" y="49349"/>
                </a:lnTo>
                <a:lnTo>
                  <a:pt x="73100" y="34601"/>
                </a:lnTo>
                <a:lnTo>
                  <a:pt x="69691" y="21053"/>
                </a:lnTo>
                <a:lnTo>
                  <a:pt x="61638" y="10059"/>
                </a:lnTo>
                <a:lnTo>
                  <a:pt x="49915" y="2686"/>
                </a:lnTo>
                <a:lnTo>
                  <a:pt x="35494" y="0"/>
                </a:lnTo>
                <a:close/>
              </a:path>
            </a:pathLst>
          </a:custGeom>
          <a:solidFill>
            <a:srgbClr val="7CCA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7365492" y="1124711"/>
            <a:ext cx="4826506" cy="57332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0247376" y="0"/>
            <a:ext cx="1944624" cy="464820"/>
          </a:xfrm>
          <a:custGeom>
            <a:avLst/>
            <a:gdLst/>
            <a:ahLst/>
            <a:cxnLst/>
            <a:rect l="l" t="t" r="r" b="b"/>
            <a:pathLst>
              <a:path w="1944624" h="464820">
                <a:moveTo>
                  <a:pt x="0" y="464820"/>
                </a:moveTo>
                <a:lnTo>
                  <a:pt x="1944624" y="464820"/>
                </a:lnTo>
                <a:lnTo>
                  <a:pt x="1944624" y="0"/>
                </a:lnTo>
                <a:lnTo>
                  <a:pt x="0" y="0"/>
                </a:lnTo>
                <a:lnTo>
                  <a:pt x="0" y="464820"/>
                </a:lnTo>
              </a:path>
            </a:pathLst>
          </a:custGeom>
          <a:solidFill>
            <a:srgbClr val="F083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1045952" y="648937"/>
            <a:ext cx="69845" cy="67751"/>
          </a:xfrm>
          <a:custGeom>
            <a:avLst/>
            <a:gdLst/>
            <a:ahLst/>
            <a:cxnLst/>
            <a:rect l="l" t="t" r="r" b="b"/>
            <a:pathLst>
              <a:path w="69845" h="67751">
                <a:moveTo>
                  <a:pt x="21975" y="0"/>
                </a:moveTo>
                <a:lnTo>
                  <a:pt x="10535" y="7658"/>
                </a:lnTo>
                <a:lnTo>
                  <a:pt x="2826" y="19060"/>
                </a:lnTo>
                <a:lnTo>
                  <a:pt x="0" y="33052"/>
                </a:lnTo>
                <a:lnTo>
                  <a:pt x="712" y="40130"/>
                </a:lnTo>
                <a:lnTo>
                  <a:pt x="5470" y="51500"/>
                </a:lnTo>
                <a:lnTo>
                  <a:pt x="14511" y="60455"/>
                </a:lnTo>
                <a:lnTo>
                  <a:pt x="27618" y="66154"/>
                </a:lnTo>
                <a:lnTo>
                  <a:pt x="44573" y="67751"/>
                </a:lnTo>
                <a:lnTo>
                  <a:pt x="55284" y="62550"/>
                </a:lnTo>
                <a:lnTo>
                  <a:pt x="63597" y="53169"/>
                </a:lnTo>
                <a:lnTo>
                  <a:pt x="68717" y="39682"/>
                </a:lnTo>
                <a:lnTo>
                  <a:pt x="69845" y="22164"/>
                </a:lnTo>
                <a:lnTo>
                  <a:pt x="64073" y="12321"/>
                </a:lnTo>
                <a:lnTo>
                  <a:pt x="54224" y="4853"/>
                </a:lnTo>
                <a:lnTo>
                  <a:pt x="40219" y="499"/>
                </a:lnTo>
                <a:lnTo>
                  <a:pt x="21975" y="0"/>
                </a:lnTo>
                <a:close/>
              </a:path>
            </a:pathLst>
          </a:custGeom>
          <a:solidFill>
            <a:srgbClr val="7CCA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1836907" y="646178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42" y="2932"/>
                </a:lnTo>
                <a:lnTo>
                  <a:pt x="10564" y="10623"/>
                </a:lnTo>
                <a:lnTo>
                  <a:pt x="2833" y="21955"/>
                </a:lnTo>
                <a:lnTo>
                  <a:pt x="0" y="35811"/>
                </a:lnTo>
                <a:lnTo>
                  <a:pt x="27" y="37205"/>
                </a:lnTo>
                <a:lnTo>
                  <a:pt x="3302" y="50667"/>
                </a:lnTo>
                <a:lnTo>
                  <a:pt x="11341" y="61599"/>
                </a:lnTo>
                <a:lnTo>
                  <a:pt x="23146" y="68934"/>
                </a:lnTo>
                <a:lnTo>
                  <a:pt x="37720" y="71608"/>
                </a:lnTo>
                <a:lnTo>
                  <a:pt x="51552" y="68483"/>
                </a:lnTo>
                <a:lnTo>
                  <a:pt x="62809" y="60666"/>
                </a:lnTo>
                <a:lnTo>
                  <a:pt x="70376" y="49163"/>
                </a:lnTo>
                <a:lnTo>
                  <a:pt x="73142" y="34979"/>
                </a:lnTo>
                <a:lnTo>
                  <a:pt x="70030" y="21318"/>
                </a:lnTo>
                <a:lnTo>
                  <a:pt x="62096" y="10203"/>
                </a:lnTo>
                <a:lnTo>
                  <a:pt x="50428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7CCA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1442192" y="648937"/>
            <a:ext cx="69845" cy="67751"/>
          </a:xfrm>
          <a:custGeom>
            <a:avLst/>
            <a:gdLst/>
            <a:ahLst/>
            <a:cxnLst/>
            <a:rect l="l" t="t" r="r" b="b"/>
            <a:pathLst>
              <a:path w="69845" h="67751">
                <a:moveTo>
                  <a:pt x="21975" y="0"/>
                </a:moveTo>
                <a:lnTo>
                  <a:pt x="10535" y="7658"/>
                </a:lnTo>
                <a:lnTo>
                  <a:pt x="2826" y="19060"/>
                </a:lnTo>
                <a:lnTo>
                  <a:pt x="0" y="33052"/>
                </a:lnTo>
                <a:lnTo>
                  <a:pt x="712" y="40130"/>
                </a:lnTo>
                <a:lnTo>
                  <a:pt x="5470" y="51500"/>
                </a:lnTo>
                <a:lnTo>
                  <a:pt x="14511" y="60455"/>
                </a:lnTo>
                <a:lnTo>
                  <a:pt x="27618" y="66154"/>
                </a:lnTo>
                <a:lnTo>
                  <a:pt x="44573" y="67751"/>
                </a:lnTo>
                <a:lnTo>
                  <a:pt x="55284" y="62550"/>
                </a:lnTo>
                <a:lnTo>
                  <a:pt x="63597" y="53169"/>
                </a:lnTo>
                <a:lnTo>
                  <a:pt x="68717" y="39682"/>
                </a:lnTo>
                <a:lnTo>
                  <a:pt x="69845" y="22164"/>
                </a:lnTo>
                <a:lnTo>
                  <a:pt x="64073" y="12321"/>
                </a:lnTo>
                <a:lnTo>
                  <a:pt x="54224" y="4853"/>
                </a:lnTo>
                <a:lnTo>
                  <a:pt x="40219" y="499"/>
                </a:lnTo>
                <a:lnTo>
                  <a:pt x="21975" y="0"/>
                </a:lnTo>
                <a:close/>
              </a:path>
            </a:pathLst>
          </a:custGeom>
          <a:solidFill>
            <a:srgbClr val="7CCA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0649711" y="648937"/>
            <a:ext cx="69845" cy="67751"/>
          </a:xfrm>
          <a:custGeom>
            <a:avLst/>
            <a:gdLst/>
            <a:ahLst/>
            <a:cxnLst/>
            <a:rect l="l" t="t" r="r" b="b"/>
            <a:pathLst>
              <a:path w="69845" h="67751">
                <a:moveTo>
                  <a:pt x="21975" y="0"/>
                </a:moveTo>
                <a:lnTo>
                  <a:pt x="10535" y="7658"/>
                </a:lnTo>
                <a:lnTo>
                  <a:pt x="2826" y="19060"/>
                </a:lnTo>
                <a:lnTo>
                  <a:pt x="0" y="33052"/>
                </a:lnTo>
                <a:lnTo>
                  <a:pt x="712" y="40130"/>
                </a:lnTo>
                <a:lnTo>
                  <a:pt x="5470" y="51500"/>
                </a:lnTo>
                <a:lnTo>
                  <a:pt x="14511" y="60455"/>
                </a:lnTo>
                <a:lnTo>
                  <a:pt x="27618" y="66154"/>
                </a:lnTo>
                <a:lnTo>
                  <a:pt x="44573" y="67751"/>
                </a:lnTo>
                <a:lnTo>
                  <a:pt x="55284" y="62550"/>
                </a:lnTo>
                <a:lnTo>
                  <a:pt x="63597" y="53169"/>
                </a:lnTo>
                <a:lnTo>
                  <a:pt x="68717" y="39682"/>
                </a:lnTo>
                <a:lnTo>
                  <a:pt x="69845" y="22164"/>
                </a:lnTo>
                <a:lnTo>
                  <a:pt x="64073" y="12321"/>
                </a:lnTo>
                <a:lnTo>
                  <a:pt x="54224" y="4853"/>
                </a:lnTo>
                <a:lnTo>
                  <a:pt x="40219" y="499"/>
                </a:lnTo>
                <a:lnTo>
                  <a:pt x="21975" y="0"/>
                </a:lnTo>
                <a:close/>
              </a:path>
            </a:pathLst>
          </a:custGeom>
          <a:solidFill>
            <a:srgbClr val="7CCA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11045952" y="930877"/>
            <a:ext cx="69845" cy="67751"/>
          </a:xfrm>
          <a:custGeom>
            <a:avLst/>
            <a:gdLst/>
            <a:ahLst/>
            <a:cxnLst/>
            <a:rect l="l" t="t" r="r" b="b"/>
            <a:pathLst>
              <a:path w="69845" h="67751">
                <a:moveTo>
                  <a:pt x="21975" y="0"/>
                </a:moveTo>
                <a:lnTo>
                  <a:pt x="10535" y="7658"/>
                </a:lnTo>
                <a:lnTo>
                  <a:pt x="2826" y="19060"/>
                </a:lnTo>
                <a:lnTo>
                  <a:pt x="0" y="33052"/>
                </a:lnTo>
                <a:lnTo>
                  <a:pt x="712" y="40130"/>
                </a:lnTo>
                <a:lnTo>
                  <a:pt x="5470" y="51500"/>
                </a:lnTo>
                <a:lnTo>
                  <a:pt x="14511" y="60455"/>
                </a:lnTo>
                <a:lnTo>
                  <a:pt x="27618" y="66154"/>
                </a:lnTo>
                <a:lnTo>
                  <a:pt x="44573" y="67751"/>
                </a:lnTo>
                <a:lnTo>
                  <a:pt x="55284" y="62550"/>
                </a:lnTo>
                <a:lnTo>
                  <a:pt x="63597" y="53169"/>
                </a:lnTo>
                <a:lnTo>
                  <a:pt x="68717" y="39682"/>
                </a:lnTo>
                <a:lnTo>
                  <a:pt x="69845" y="22164"/>
                </a:lnTo>
                <a:lnTo>
                  <a:pt x="64073" y="12321"/>
                </a:lnTo>
                <a:lnTo>
                  <a:pt x="54224" y="4853"/>
                </a:lnTo>
                <a:lnTo>
                  <a:pt x="40219" y="499"/>
                </a:lnTo>
                <a:lnTo>
                  <a:pt x="21975" y="0"/>
                </a:lnTo>
                <a:close/>
              </a:path>
            </a:pathLst>
          </a:custGeom>
          <a:solidFill>
            <a:srgbClr val="7CCA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11836907" y="928118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42" y="2932"/>
                </a:lnTo>
                <a:lnTo>
                  <a:pt x="10564" y="10623"/>
                </a:lnTo>
                <a:lnTo>
                  <a:pt x="2833" y="21955"/>
                </a:lnTo>
                <a:lnTo>
                  <a:pt x="0" y="35811"/>
                </a:lnTo>
                <a:lnTo>
                  <a:pt x="27" y="37205"/>
                </a:lnTo>
                <a:lnTo>
                  <a:pt x="3302" y="50667"/>
                </a:lnTo>
                <a:lnTo>
                  <a:pt x="11341" y="61599"/>
                </a:lnTo>
                <a:lnTo>
                  <a:pt x="23146" y="68934"/>
                </a:lnTo>
                <a:lnTo>
                  <a:pt x="37720" y="71608"/>
                </a:lnTo>
                <a:lnTo>
                  <a:pt x="51552" y="68483"/>
                </a:lnTo>
                <a:lnTo>
                  <a:pt x="62809" y="60666"/>
                </a:lnTo>
                <a:lnTo>
                  <a:pt x="70376" y="49163"/>
                </a:lnTo>
                <a:lnTo>
                  <a:pt x="73142" y="34979"/>
                </a:lnTo>
                <a:lnTo>
                  <a:pt x="70030" y="21318"/>
                </a:lnTo>
                <a:lnTo>
                  <a:pt x="62096" y="10203"/>
                </a:lnTo>
                <a:lnTo>
                  <a:pt x="50428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7CCA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11442192" y="930877"/>
            <a:ext cx="69845" cy="67751"/>
          </a:xfrm>
          <a:custGeom>
            <a:avLst/>
            <a:gdLst/>
            <a:ahLst/>
            <a:cxnLst/>
            <a:rect l="l" t="t" r="r" b="b"/>
            <a:pathLst>
              <a:path w="69845" h="67751">
                <a:moveTo>
                  <a:pt x="21975" y="0"/>
                </a:moveTo>
                <a:lnTo>
                  <a:pt x="10535" y="7658"/>
                </a:lnTo>
                <a:lnTo>
                  <a:pt x="2826" y="19060"/>
                </a:lnTo>
                <a:lnTo>
                  <a:pt x="0" y="33052"/>
                </a:lnTo>
                <a:lnTo>
                  <a:pt x="712" y="40130"/>
                </a:lnTo>
                <a:lnTo>
                  <a:pt x="5470" y="51500"/>
                </a:lnTo>
                <a:lnTo>
                  <a:pt x="14511" y="60455"/>
                </a:lnTo>
                <a:lnTo>
                  <a:pt x="27618" y="66154"/>
                </a:lnTo>
                <a:lnTo>
                  <a:pt x="44573" y="67751"/>
                </a:lnTo>
                <a:lnTo>
                  <a:pt x="55284" y="62550"/>
                </a:lnTo>
                <a:lnTo>
                  <a:pt x="63597" y="53169"/>
                </a:lnTo>
                <a:lnTo>
                  <a:pt x="68717" y="39682"/>
                </a:lnTo>
                <a:lnTo>
                  <a:pt x="69845" y="22164"/>
                </a:lnTo>
                <a:lnTo>
                  <a:pt x="64073" y="12321"/>
                </a:lnTo>
                <a:lnTo>
                  <a:pt x="54224" y="4853"/>
                </a:lnTo>
                <a:lnTo>
                  <a:pt x="40219" y="499"/>
                </a:lnTo>
                <a:lnTo>
                  <a:pt x="21975" y="0"/>
                </a:lnTo>
                <a:close/>
              </a:path>
            </a:pathLst>
          </a:custGeom>
          <a:solidFill>
            <a:srgbClr val="7CCA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1213608" y="5870447"/>
            <a:ext cx="2114303" cy="987551"/>
          </a:xfrm>
          <a:custGeom>
            <a:avLst/>
            <a:gdLst/>
            <a:ahLst/>
            <a:cxnLst/>
            <a:rect l="l" t="t" r="r" b="b"/>
            <a:pathLst>
              <a:path w="2114303" h="987551">
                <a:moveTo>
                  <a:pt x="1733941" y="632231"/>
                </a:moveTo>
                <a:lnTo>
                  <a:pt x="1057151" y="632231"/>
                </a:lnTo>
                <a:lnTo>
                  <a:pt x="1437513" y="987551"/>
                </a:lnTo>
                <a:lnTo>
                  <a:pt x="2114303" y="987551"/>
                </a:lnTo>
                <a:lnTo>
                  <a:pt x="1733941" y="632231"/>
                </a:lnTo>
                <a:close/>
              </a:path>
              <a:path w="2114303" h="987551">
                <a:moveTo>
                  <a:pt x="1057151" y="0"/>
                </a:moveTo>
                <a:lnTo>
                  <a:pt x="0" y="987551"/>
                </a:lnTo>
                <a:lnTo>
                  <a:pt x="676789" y="987551"/>
                </a:lnTo>
                <a:lnTo>
                  <a:pt x="1057151" y="632231"/>
                </a:lnTo>
                <a:lnTo>
                  <a:pt x="1733941" y="632231"/>
                </a:lnTo>
                <a:lnTo>
                  <a:pt x="1057151" y="0"/>
                </a:lnTo>
                <a:close/>
              </a:path>
            </a:pathLst>
          </a:custGeom>
          <a:solidFill>
            <a:srgbClr val="7CCA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2423160" y="5757671"/>
            <a:ext cx="1702307" cy="1100327"/>
          </a:xfrm>
          <a:custGeom>
            <a:avLst/>
            <a:gdLst/>
            <a:ahLst/>
            <a:cxnLst/>
            <a:rect l="l" t="t" r="r" b="b"/>
            <a:pathLst>
              <a:path w="1702307" h="1100327">
                <a:moveTo>
                  <a:pt x="1702307" y="0"/>
                </a:moveTo>
                <a:lnTo>
                  <a:pt x="0" y="0"/>
                </a:lnTo>
                <a:lnTo>
                  <a:pt x="1193267" y="1100327"/>
                </a:lnTo>
                <a:lnTo>
                  <a:pt x="1702307" y="1100327"/>
                </a:lnTo>
                <a:lnTo>
                  <a:pt x="1702307" y="0"/>
                </a:lnTo>
                <a:close/>
              </a:path>
            </a:pathLst>
          </a:custGeom>
          <a:solidFill>
            <a:srgbClr val="F083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11219688" y="1301571"/>
            <a:ext cx="972308" cy="2081632"/>
          </a:xfrm>
          <a:custGeom>
            <a:avLst/>
            <a:gdLst/>
            <a:ahLst/>
            <a:cxnLst/>
            <a:rect l="l" t="t" r="r" b="b"/>
            <a:pathLst>
              <a:path w="972308" h="2081632">
                <a:moveTo>
                  <a:pt x="972308" y="0"/>
                </a:moveTo>
                <a:lnTo>
                  <a:pt x="0" y="1040816"/>
                </a:lnTo>
                <a:lnTo>
                  <a:pt x="972308" y="2081632"/>
                </a:lnTo>
                <a:lnTo>
                  <a:pt x="972308" y="1404882"/>
                </a:lnTo>
                <a:lnTo>
                  <a:pt x="632205" y="1040816"/>
                </a:lnTo>
                <a:lnTo>
                  <a:pt x="972308" y="676750"/>
                </a:lnTo>
                <a:lnTo>
                  <a:pt x="972308" y="0"/>
                </a:lnTo>
                <a:close/>
              </a:path>
            </a:pathLst>
          </a:custGeom>
          <a:solidFill>
            <a:srgbClr val="7CCA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6999731" y="0"/>
            <a:ext cx="1235466" cy="464820"/>
          </a:xfrm>
          <a:custGeom>
            <a:avLst/>
            <a:gdLst/>
            <a:ahLst/>
            <a:cxnLst/>
            <a:rect l="l" t="t" r="r" b="b"/>
            <a:pathLst>
              <a:path w="1235466" h="464820">
                <a:moveTo>
                  <a:pt x="1235466" y="0"/>
                </a:moveTo>
                <a:lnTo>
                  <a:pt x="603260" y="0"/>
                </a:lnTo>
                <a:lnTo>
                  <a:pt x="0" y="464820"/>
                </a:lnTo>
                <a:lnTo>
                  <a:pt x="632206" y="464820"/>
                </a:lnTo>
                <a:lnTo>
                  <a:pt x="1235466" y="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3/26/2024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3427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3/26/2024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1669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3/26/2024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606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855968" y="1790446"/>
            <a:ext cx="5022474" cy="35620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3/26/2024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2235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3/26/2024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9378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3/26/2024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5322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3/26/2024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985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3/26/2024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7118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3/26/2024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9986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3/26/2024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237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3/26/2024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7460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3/26/2024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35231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407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969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1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3/26/2024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023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65860" y="6010655"/>
            <a:ext cx="1924812" cy="318516"/>
          </a:xfrm>
          <a:custGeom>
            <a:avLst/>
            <a:gdLst/>
            <a:ahLst/>
            <a:cxnLst/>
            <a:rect l="l" t="t" r="r" b="b"/>
            <a:pathLst>
              <a:path w="1924812" h="318515">
                <a:moveTo>
                  <a:pt x="1871726" y="0"/>
                </a:moveTo>
                <a:lnTo>
                  <a:pt x="39990" y="1627"/>
                </a:lnTo>
                <a:lnTo>
                  <a:pt x="7457" y="25937"/>
                </a:lnTo>
                <a:lnTo>
                  <a:pt x="0" y="53086"/>
                </a:lnTo>
                <a:lnTo>
                  <a:pt x="1628" y="278525"/>
                </a:lnTo>
                <a:lnTo>
                  <a:pt x="25942" y="311058"/>
                </a:lnTo>
                <a:lnTo>
                  <a:pt x="53086" y="318516"/>
                </a:lnTo>
                <a:lnTo>
                  <a:pt x="1884830" y="316887"/>
                </a:lnTo>
                <a:lnTo>
                  <a:pt x="1917359" y="292573"/>
                </a:lnTo>
                <a:lnTo>
                  <a:pt x="1924812" y="265430"/>
                </a:lnTo>
                <a:lnTo>
                  <a:pt x="1923184" y="39985"/>
                </a:lnTo>
                <a:lnTo>
                  <a:pt x="1898880" y="7454"/>
                </a:lnTo>
                <a:lnTo>
                  <a:pt x="1871726" y="0"/>
                </a:lnTo>
                <a:close/>
              </a:path>
            </a:pathLst>
          </a:custGeom>
          <a:solidFill>
            <a:srgbClr val="1784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85672" y="5475732"/>
            <a:ext cx="3621024" cy="318516"/>
          </a:xfrm>
          <a:custGeom>
            <a:avLst/>
            <a:gdLst/>
            <a:ahLst/>
            <a:cxnLst/>
            <a:rect l="l" t="t" r="r" b="b"/>
            <a:pathLst>
              <a:path w="3621024" h="318515">
                <a:moveTo>
                  <a:pt x="3567938" y="0"/>
                </a:moveTo>
                <a:lnTo>
                  <a:pt x="39990" y="1627"/>
                </a:lnTo>
                <a:lnTo>
                  <a:pt x="7457" y="25931"/>
                </a:lnTo>
                <a:lnTo>
                  <a:pt x="0" y="53086"/>
                </a:lnTo>
                <a:lnTo>
                  <a:pt x="1628" y="278525"/>
                </a:lnTo>
                <a:lnTo>
                  <a:pt x="25942" y="311058"/>
                </a:lnTo>
                <a:lnTo>
                  <a:pt x="53086" y="318516"/>
                </a:lnTo>
                <a:lnTo>
                  <a:pt x="3581042" y="316887"/>
                </a:lnTo>
                <a:lnTo>
                  <a:pt x="3613571" y="292573"/>
                </a:lnTo>
                <a:lnTo>
                  <a:pt x="3621024" y="265430"/>
                </a:lnTo>
                <a:lnTo>
                  <a:pt x="3619396" y="39981"/>
                </a:lnTo>
                <a:lnTo>
                  <a:pt x="3595092" y="7452"/>
                </a:lnTo>
                <a:lnTo>
                  <a:pt x="3567938" y="0"/>
                </a:lnTo>
                <a:close/>
              </a:path>
            </a:pathLst>
          </a:custGeom>
          <a:solidFill>
            <a:srgbClr val="1784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85672" y="4969764"/>
            <a:ext cx="2526791" cy="318516"/>
          </a:xfrm>
          <a:custGeom>
            <a:avLst/>
            <a:gdLst/>
            <a:ahLst/>
            <a:cxnLst/>
            <a:rect l="l" t="t" r="r" b="b"/>
            <a:pathLst>
              <a:path w="2526791" h="318516">
                <a:moveTo>
                  <a:pt x="2473705" y="0"/>
                </a:moveTo>
                <a:lnTo>
                  <a:pt x="39985" y="1627"/>
                </a:lnTo>
                <a:lnTo>
                  <a:pt x="7454" y="25931"/>
                </a:lnTo>
                <a:lnTo>
                  <a:pt x="0" y="53086"/>
                </a:lnTo>
                <a:lnTo>
                  <a:pt x="1627" y="278534"/>
                </a:lnTo>
                <a:lnTo>
                  <a:pt x="25937" y="311063"/>
                </a:lnTo>
                <a:lnTo>
                  <a:pt x="53086" y="318516"/>
                </a:lnTo>
                <a:lnTo>
                  <a:pt x="2486810" y="316888"/>
                </a:lnTo>
                <a:lnTo>
                  <a:pt x="2519339" y="292584"/>
                </a:lnTo>
                <a:lnTo>
                  <a:pt x="2526791" y="265430"/>
                </a:lnTo>
                <a:lnTo>
                  <a:pt x="2525164" y="39981"/>
                </a:lnTo>
                <a:lnTo>
                  <a:pt x="2500860" y="7452"/>
                </a:lnTo>
                <a:lnTo>
                  <a:pt x="2473705" y="0"/>
                </a:lnTo>
                <a:close/>
              </a:path>
            </a:pathLst>
          </a:custGeom>
          <a:solidFill>
            <a:srgbClr val="1784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165860" y="4451603"/>
            <a:ext cx="2186940" cy="320039"/>
          </a:xfrm>
          <a:custGeom>
            <a:avLst/>
            <a:gdLst/>
            <a:ahLst/>
            <a:cxnLst/>
            <a:rect l="l" t="t" r="r" b="b"/>
            <a:pathLst>
              <a:path w="2186940" h="320039">
                <a:moveTo>
                  <a:pt x="2133600" y="0"/>
                </a:moveTo>
                <a:lnTo>
                  <a:pt x="39847" y="1720"/>
                </a:lnTo>
                <a:lnTo>
                  <a:pt x="7422" y="26175"/>
                </a:lnTo>
                <a:lnTo>
                  <a:pt x="0" y="53340"/>
                </a:lnTo>
                <a:lnTo>
                  <a:pt x="1720" y="280192"/>
                </a:lnTo>
                <a:lnTo>
                  <a:pt x="26175" y="312617"/>
                </a:lnTo>
                <a:lnTo>
                  <a:pt x="53340" y="320040"/>
                </a:lnTo>
                <a:lnTo>
                  <a:pt x="2147092" y="318319"/>
                </a:lnTo>
                <a:lnTo>
                  <a:pt x="2179517" y="293864"/>
                </a:lnTo>
                <a:lnTo>
                  <a:pt x="2186940" y="266700"/>
                </a:lnTo>
                <a:lnTo>
                  <a:pt x="2185219" y="39847"/>
                </a:lnTo>
                <a:lnTo>
                  <a:pt x="2160764" y="7422"/>
                </a:lnTo>
                <a:lnTo>
                  <a:pt x="2133600" y="0"/>
                </a:lnTo>
                <a:close/>
              </a:path>
            </a:pathLst>
          </a:custGeom>
          <a:solidFill>
            <a:srgbClr val="1784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165860" y="3941064"/>
            <a:ext cx="1789176" cy="318516"/>
          </a:xfrm>
          <a:custGeom>
            <a:avLst/>
            <a:gdLst/>
            <a:ahLst/>
            <a:cxnLst/>
            <a:rect l="l" t="t" r="r" b="b"/>
            <a:pathLst>
              <a:path w="1789176" h="318516">
                <a:moveTo>
                  <a:pt x="1736089" y="0"/>
                </a:moveTo>
                <a:lnTo>
                  <a:pt x="39985" y="1627"/>
                </a:lnTo>
                <a:lnTo>
                  <a:pt x="7454" y="25931"/>
                </a:lnTo>
                <a:lnTo>
                  <a:pt x="0" y="53086"/>
                </a:lnTo>
                <a:lnTo>
                  <a:pt x="1627" y="278534"/>
                </a:lnTo>
                <a:lnTo>
                  <a:pt x="25937" y="311063"/>
                </a:lnTo>
                <a:lnTo>
                  <a:pt x="53086" y="318516"/>
                </a:lnTo>
                <a:lnTo>
                  <a:pt x="1749194" y="316888"/>
                </a:lnTo>
                <a:lnTo>
                  <a:pt x="1781723" y="292584"/>
                </a:lnTo>
                <a:lnTo>
                  <a:pt x="1789176" y="265430"/>
                </a:lnTo>
                <a:lnTo>
                  <a:pt x="1787548" y="39981"/>
                </a:lnTo>
                <a:lnTo>
                  <a:pt x="1763244" y="7452"/>
                </a:lnTo>
                <a:lnTo>
                  <a:pt x="1736089" y="0"/>
                </a:lnTo>
                <a:close/>
              </a:path>
            </a:pathLst>
          </a:custGeom>
          <a:solidFill>
            <a:srgbClr val="1784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165860" y="3442715"/>
            <a:ext cx="891540" cy="320040"/>
          </a:xfrm>
          <a:custGeom>
            <a:avLst/>
            <a:gdLst/>
            <a:ahLst/>
            <a:cxnLst/>
            <a:rect l="l" t="t" r="r" b="b"/>
            <a:pathLst>
              <a:path w="891539" h="320040">
                <a:moveTo>
                  <a:pt x="838200" y="0"/>
                </a:moveTo>
                <a:lnTo>
                  <a:pt x="39847" y="1720"/>
                </a:lnTo>
                <a:lnTo>
                  <a:pt x="7422" y="26175"/>
                </a:lnTo>
                <a:lnTo>
                  <a:pt x="0" y="53339"/>
                </a:lnTo>
                <a:lnTo>
                  <a:pt x="1720" y="280192"/>
                </a:lnTo>
                <a:lnTo>
                  <a:pt x="26175" y="312617"/>
                </a:lnTo>
                <a:lnTo>
                  <a:pt x="53340" y="320040"/>
                </a:lnTo>
                <a:lnTo>
                  <a:pt x="851692" y="318319"/>
                </a:lnTo>
                <a:lnTo>
                  <a:pt x="884117" y="293864"/>
                </a:lnTo>
                <a:lnTo>
                  <a:pt x="891540" y="266700"/>
                </a:lnTo>
                <a:lnTo>
                  <a:pt x="889819" y="39847"/>
                </a:lnTo>
                <a:lnTo>
                  <a:pt x="865364" y="7422"/>
                </a:lnTo>
                <a:lnTo>
                  <a:pt x="838200" y="0"/>
                </a:lnTo>
                <a:close/>
              </a:path>
            </a:pathLst>
          </a:custGeom>
          <a:solidFill>
            <a:srgbClr val="1784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168908" y="2918460"/>
            <a:ext cx="1921764" cy="318515"/>
          </a:xfrm>
          <a:custGeom>
            <a:avLst/>
            <a:gdLst/>
            <a:ahLst/>
            <a:cxnLst/>
            <a:rect l="l" t="t" r="r" b="b"/>
            <a:pathLst>
              <a:path w="1921764" h="318515">
                <a:moveTo>
                  <a:pt x="1868677" y="0"/>
                </a:moveTo>
                <a:lnTo>
                  <a:pt x="39990" y="1627"/>
                </a:lnTo>
                <a:lnTo>
                  <a:pt x="7457" y="25931"/>
                </a:lnTo>
                <a:lnTo>
                  <a:pt x="0" y="53086"/>
                </a:lnTo>
                <a:lnTo>
                  <a:pt x="1628" y="278534"/>
                </a:lnTo>
                <a:lnTo>
                  <a:pt x="25942" y="311063"/>
                </a:lnTo>
                <a:lnTo>
                  <a:pt x="53085" y="318515"/>
                </a:lnTo>
                <a:lnTo>
                  <a:pt x="1881782" y="316888"/>
                </a:lnTo>
                <a:lnTo>
                  <a:pt x="1914311" y="292584"/>
                </a:lnTo>
                <a:lnTo>
                  <a:pt x="1921764" y="265429"/>
                </a:lnTo>
                <a:lnTo>
                  <a:pt x="1920136" y="39981"/>
                </a:lnTo>
                <a:lnTo>
                  <a:pt x="1895832" y="7452"/>
                </a:lnTo>
                <a:lnTo>
                  <a:pt x="1868677" y="0"/>
                </a:lnTo>
                <a:close/>
              </a:path>
            </a:pathLst>
          </a:custGeom>
          <a:solidFill>
            <a:srgbClr val="1784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168908" y="2420111"/>
            <a:ext cx="2543555" cy="288036"/>
          </a:xfrm>
          <a:custGeom>
            <a:avLst/>
            <a:gdLst/>
            <a:ahLst/>
            <a:cxnLst/>
            <a:rect l="l" t="t" r="r" b="b"/>
            <a:pathLst>
              <a:path w="2543555" h="288036">
                <a:moveTo>
                  <a:pt x="2495550" y="0"/>
                </a:moveTo>
                <a:lnTo>
                  <a:pt x="42928" y="264"/>
                </a:lnTo>
                <a:lnTo>
                  <a:pt x="8161" y="21205"/>
                </a:lnTo>
                <a:lnTo>
                  <a:pt x="0" y="48005"/>
                </a:lnTo>
                <a:lnTo>
                  <a:pt x="265" y="245111"/>
                </a:lnTo>
                <a:lnTo>
                  <a:pt x="21216" y="279881"/>
                </a:lnTo>
                <a:lnTo>
                  <a:pt x="48005" y="288036"/>
                </a:lnTo>
                <a:lnTo>
                  <a:pt x="2500631" y="287771"/>
                </a:lnTo>
                <a:lnTo>
                  <a:pt x="2535401" y="266830"/>
                </a:lnTo>
                <a:lnTo>
                  <a:pt x="2543555" y="240029"/>
                </a:lnTo>
                <a:lnTo>
                  <a:pt x="2543291" y="42924"/>
                </a:lnTo>
                <a:lnTo>
                  <a:pt x="2522350" y="8154"/>
                </a:lnTo>
                <a:lnTo>
                  <a:pt x="2495550" y="0"/>
                </a:lnTo>
                <a:close/>
              </a:path>
            </a:pathLst>
          </a:custGeom>
          <a:solidFill>
            <a:srgbClr val="1784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165860" y="1883664"/>
            <a:ext cx="2049779" cy="329184"/>
          </a:xfrm>
          <a:custGeom>
            <a:avLst/>
            <a:gdLst/>
            <a:ahLst/>
            <a:cxnLst/>
            <a:rect l="l" t="t" r="r" b="b"/>
            <a:pathLst>
              <a:path w="2049779" h="329184">
                <a:moveTo>
                  <a:pt x="1994915" y="0"/>
                </a:moveTo>
                <a:lnTo>
                  <a:pt x="53241" y="23"/>
                </a:lnTo>
                <a:lnTo>
                  <a:pt x="15538" y="16586"/>
                </a:lnTo>
                <a:lnTo>
                  <a:pt x="0" y="54863"/>
                </a:lnTo>
                <a:lnTo>
                  <a:pt x="23" y="275944"/>
                </a:lnTo>
                <a:lnTo>
                  <a:pt x="16605" y="313663"/>
                </a:lnTo>
                <a:lnTo>
                  <a:pt x="54864" y="329184"/>
                </a:lnTo>
                <a:lnTo>
                  <a:pt x="1996540" y="329160"/>
                </a:lnTo>
                <a:lnTo>
                  <a:pt x="2034259" y="312597"/>
                </a:lnTo>
                <a:lnTo>
                  <a:pt x="2049779" y="274320"/>
                </a:lnTo>
                <a:lnTo>
                  <a:pt x="2049756" y="53239"/>
                </a:lnTo>
                <a:lnTo>
                  <a:pt x="2033193" y="15520"/>
                </a:lnTo>
                <a:lnTo>
                  <a:pt x="1994915" y="0"/>
                </a:lnTo>
                <a:close/>
              </a:path>
            </a:pathLst>
          </a:custGeom>
          <a:solidFill>
            <a:srgbClr val="17848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170432" y="6341364"/>
            <a:ext cx="10151999" cy="0"/>
          </a:xfrm>
          <a:custGeom>
            <a:avLst/>
            <a:gdLst/>
            <a:ahLst/>
            <a:cxnLst/>
            <a:rect l="l" t="t" r="r" b="b"/>
            <a:pathLst>
              <a:path w="10151999">
                <a:moveTo>
                  <a:pt x="0" y="0"/>
                </a:moveTo>
                <a:lnTo>
                  <a:pt x="10151999" y="0"/>
                </a:lnTo>
              </a:path>
            </a:pathLst>
          </a:custGeom>
          <a:ln w="12192">
            <a:solidFill>
              <a:srgbClr val="D6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158239" y="2188464"/>
            <a:ext cx="10240010" cy="32385"/>
          </a:xfrm>
          <a:custGeom>
            <a:avLst/>
            <a:gdLst/>
            <a:ahLst/>
            <a:cxnLst/>
            <a:rect l="l" t="t" r="r" b="b"/>
            <a:pathLst>
              <a:path w="10240010" h="32385">
                <a:moveTo>
                  <a:pt x="0" y="32385"/>
                </a:moveTo>
                <a:lnTo>
                  <a:pt x="10240010" y="0"/>
                </a:lnTo>
              </a:path>
            </a:pathLst>
          </a:custGeom>
          <a:ln w="12192">
            <a:solidFill>
              <a:srgbClr val="D6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158239" y="2732532"/>
            <a:ext cx="10151999" cy="23875"/>
          </a:xfrm>
          <a:custGeom>
            <a:avLst/>
            <a:gdLst/>
            <a:ahLst/>
            <a:cxnLst/>
            <a:rect l="l" t="t" r="r" b="b"/>
            <a:pathLst>
              <a:path w="10151999" h="23875">
                <a:moveTo>
                  <a:pt x="0" y="23875"/>
                </a:moveTo>
                <a:lnTo>
                  <a:pt x="10151999" y="0"/>
                </a:lnTo>
              </a:path>
            </a:pathLst>
          </a:custGeom>
          <a:ln w="12192">
            <a:solidFill>
              <a:srgbClr val="D6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158239" y="3268979"/>
            <a:ext cx="10151999" cy="0"/>
          </a:xfrm>
          <a:custGeom>
            <a:avLst/>
            <a:gdLst/>
            <a:ahLst/>
            <a:cxnLst/>
            <a:rect l="l" t="t" r="r" b="b"/>
            <a:pathLst>
              <a:path w="10151999">
                <a:moveTo>
                  <a:pt x="0" y="0"/>
                </a:moveTo>
                <a:lnTo>
                  <a:pt x="10151999" y="0"/>
                </a:lnTo>
              </a:path>
            </a:pathLst>
          </a:custGeom>
          <a:ln w="12192">
            <a:solidFill>
              <a:srgbClr val="D6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158239" y="3781044"/>
            <a:ext cx="10151999" cy="0"/>
          </a:xfrm>
          <a:custGeom>
            <a:avLst/>
            <a:gdLst/>
            <a:ahLst/>
            <a:cxnLst/>
            <a:rect l="l" t="t" r="r" b="b"/>
            <a:pathLst>
              <a:path w="10151999">
                <a:moveTo>
                  <a:pt x="0" y="0"/>
                </a:moveTo>
                <a:lnTo>
                  <a:pt x="10151999" y="0"/>
                </a:lnTo>
              </a:path>
            </a:pathLst>
          </a:custGeom>
          <a:ln w="12192">
            <a:solidFill>
              <a:srgbClr val="D6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158239" y="4293108"/>
            <a:ext cx="10151999" cy="0"/>
          </a:xfrm>
          <a:custGeom>
            <a:avLst/>
            <a:gdLst/>
            <a:ahLst/>
            <a:cxnLst/>
            <a:rect l="l" t="t" r="r" b="b"/>
            <a:pathLst>
              <a:path w="10151999">
                <a:moveTo>
                  <a:pt x="0" y="0"/>
                </a:moveTo>
                <a:lnTo>
                  <a:pt x="10151999" y="0"/>
                </a:lnTo>
              </a:path>
            </a:pathLst>
          </a:custGeom>
          <a:ln w="12192">
            <a:solidFill>
              <a:srgbClr val="D6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158239" y="4805171"/>
            <a:ext cx="10151999" cy="0"/>
          </a:xfrm>
          <a:custGeom>
            <a:avLst/>
            <a:gdLst/>
            <a:ahLst/>
            <a:cxnLst/>
            <a:rect l="l" t="t" r="r" b="b"/>
            <a:pathLst>
              <a:path w="10151999">
                <a:moveTo>
                  <a:pt x="0" y="0"/>
                </a:moveTo>
                <a:lnTo>
                  <a:pt x="10151999" y="0"/>
                </a:lnTo>
              </a:path>
            </a:pathLst>
          </a:custGeom>
          <a:ln w="12192">
            <a:solidFill>
              <a:srgbClr val="D6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158239" y="5317235"/>
            <a:ext cx="10151999" cy="0"/>
          </a:xfrm>
          <a:custGeom>
            <a:avLst/>
            <a:gdLst/>
            <a:ahLst/>
            <a:cxnLst/>
            <a:rect l="l" t="t" r="r" b="b"/>
            <a:pathLst>
              <a:path w="10151999">
                <a:moveTo>
                  <a:pt x="0" y="0"/>
                </a:moveTo>
                <a:lnTo>
                  <a:pt x="10151999" y="0"/>
                </a:lnTo>
              </a:path>
            </a:pathLst>
          </a:custGeom>
          <a:ln w="12192">
            <a:solidFill>
              <a:srgbClr val="D6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158239" y="5829300"/>
            <a:ext cx="10151999" cy="0"/>
          </a:xfrm>
          <a:custGeom>
            <a:avLst/>
            <a:gdLst/>
            <a:ahLst/>
            <a:cxnLst/>
            <a:rect l="l" t="t" r="r" b="b"/>
            <a:pathLst>
              <a:path w="10151999">
                <a:moveTo>
                  <a:pt x="0" y="0"/>
                </a:moveTo>
                <a:lnTo>
                  <a:pt x="10151999" y="0"/>
                </a:lnTo>
              </a:path>
            </a:pathLst>
          </a:custGeom>
          <a:ln w="12192">
            <a:solidFill>
              <a:srgbClr val="D6DC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38809" y="456837"/>
            <a:ext cx="208685" cy="207811"/>
          </a:xfrm>
          <a:custGeom>
            <a:avLst/>
            <a:gdLst/>
            <a:ahLst/>
            <a:cxnLst/>
            <a:rect l="l" t="t" r="r" b="b"/>
            <a:pathLst>
              <a:path w="208685" h="207811">
                <a:moveTo>
                  <a:pt x="95121" y="0"/>
                </a:moveTo>
                <a:lnTo>
                  <a:pt x="54653" y="12147"/>
                </a:lnTo>
                <a:lnTo>
                  <a:pt x="23013" y="38507"/>
                </a:lnTo>
                <a:lnTo>
                  <a:pt x="3892" y="75387"/>
                </a:lnTo>
                <a:lnTo>
                  <a:pt x="0" y="107994"/>
                </a:lnTo>
                <a:lnTo>
                  <a:pt x="1431" y="121691"/>
                </a:lnTo>
                <a:lnTo>
                  <a:pt x="15932" y="158799"/>
                </a:lnTo>
                <a:lnTo>
                  <a:pt x="44064" y="187458"/>
                </a:lnTo>
                <a:lnTo>
                  <a:pt x="83659" y="204488"/>
                </a:lnTo>
                <a:lnTo>
                  <a:pt x="115357" y="207811"/>
                </a:lnTo>
                <a:lnTo>
                  <a:pt x="129357" y="205358"/>
                </a:lnTo>
                <a:lnTo>
                  <a:pt x="166590" y="187631"/>
                </a:lnTo>
                <a:lnTo>
                  <a:pt x="193894" y="156938"/>
                </a:lnTo>
                <a:lnTo>
                  <a:pt x="207700" y="116608"/>
                </a:lnTo>
                <a:lnTo>
                  <a:pt x="208685" y="101598"/>
                </a:lnTo>
                <a:lnTo>
                  <a:pt x="207442" y="87712"/>
                </a:lnTo>
                <a:lnTo>
                  <a:pt x="193326" y="50036"/>
                </a:lnTo>
                <a:lnTo>
                  <a:pt x="165493" y="20868"/>
                </a:lnTo>
                <a:lnTo>
                  <a:pt x="126336" y="3461"/>
                </a:lnTo>
                <a:lnTo>
                  <a:pt x="95121" y="0"/>
                </a:lnTo>
                <a:close/>
              </a:path>
            </a:pathLst>
          </a:custGeom>
          <a:solidFill>
            <a:srgbClr val="9AA8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040205" y="456837"/>
            <a:ext cx="208685" cy="207811"/>
          </a:xfrm>
          <a:custGeom>
            <a:avLst/>
            <a:gdLst/>
            <a:ahLst/>
            <a:cxnLst/>
            <a:rect l="l" t="t" r="r" b="b"/>
            <a:pathLst>
              <a:path w="208685" h="207811">
                <a:moveTo>
                  <a:pt x="95121" y="0"/>
                </a:moveTo>
                <a:lnTo>
                  <a:pt x="54653" y="12147"/>
                </a:lnTo>
                <a:lnTo>
                  <a:pt x="23013" y="38507"/>
                </a:lnTo>
                <a:lnTo>
                  <a:pt x="3892" y="75387"/>
                </a:lnTo>
                <a:lnTo>
                  <a:pt x="0" y="107994"/>
                </a:lnTo>
                <a:lnTo>
                  <a:pt x="1431" y="121691"/>
                </a:lnTo>
                <a:lnTo>
                  <a:pt x="15932" y="158799"/>
                </a:lnTo>
                <a:lnTo>
                  <a:pt x="44064" y="187458"/>
                </a:lnTo>
                <a:lnTo>
                  <a:pt x="83659" y="204488"/>
                </a:lnTo>
                <a:lnTo>
                  <a:pt x="115357" y="207811"/>
                </a:lnTo>
                <a:lnTo>
                  <a:pt x="129357" y="205358"/>
                </a:lnTo>
                <a:lnTo>
                  <a:pt x="166590" y="187631"/>
                </a:lnTo>
                <a:lnTo>
                  <a:pt x="193894" y="156938"/>
                </a:lnTo>
                <a:lnTo>
                  <a:pt x="207700" y="116608"/>
                </a:lnTo>
                <a:lnTo>
                  <a:pt x="208685" y="101598"/>
                </a:lnTo>
                <a:lnTo>
                  <a:pt x="207442" y="87712"/>
                </a:lnTo>
                <a:lnTo>
                  <a:pt x="193326" y="50036"/>
                </a:lnTo>
                <a:lnTo>
                  <a:pt x="165493" y="20868"/>
                </a:lnTo>
                <a:lnTo>
                  <a:pt x="126336" y="3461"/>
                </a:lnTo>
                <a:lnTo>
                  <a:pt x="95121" y="0"/>
                </a:lnTo>
                <a:close/>
              </a:path>
            </a:pathLst>
          </a:custGeom>
          <a:solidFill>
            <a:srgbClr val="00527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790269" y="456837"/>
            <a:ext cx="208685" cy="207811"/>
          </a:xfrm>
          <a:custGeom>
            <a:avLst/>
            <a:gdLst/>
            <a:ahLst/>
            <a:cxnLst/>
            <a:rect l="l" t="t" r="r" b="b"/>
            <a:pathLst>
              <a:path w="208685" h="207811">
                <a:moveTo>
                  <a:pt x="95121" y="0"/>
                </a:moveTo>
                <a:lnTo>
                  <a:pt x="54653" y="12147"/>
                </a:lnTo>
                <a:lnTo>
                  <a:pt x="23013" y="38507"/>
                </a:lnTo>
                <a:lnTo>
                  <a:pt x="3892" y="75387"/>
                </a:lnTo>
                <a:lnTo>
                  <a:pt x="0" y="107994"/>
                </a:lnTo>
                <a:lnTo>
                  <a:pt x="1431" y="121691"/>
                </a:lnTo>
                <a:lnTo>
                  <a:pt x="15932" y="158799"/>
                </a:lnTo>
                <a:lnTo>
                  <a:pt x="44064" y="187458"/>
                </a:lnTo>
                <a:lnTo>
                  <a:pt x="83659" y="204488"/>
                </a:lnTo>
                <a:lnTo>
                  <a:pt x="115357" y="207811"/>
                </a:lnTo>
                <a:lnTo>
                  <a:pt x="129357" y="205358"/>
                </a:lnTo>
                <a:lnTo>
                  <a:pt x="166590" y="187631"/>
                </a:lnTo>
                <a:lnTo>
                  <a:pt x="193894" y="156938"/>
                </a:lnTo>
                <a:lnTo>
                  <a:pt x="207700" y="116608"/>
                </a:lnTo>
                <a:lnTo>
                  <a:pt x="208685" y="101598"/>
                </a:lnTo>
                <a:lnTo>
                  <a:pt x="207442" y="87712"/>
                </a:lnTo>
                <a:lnTo>
                  <a:pt x="193326" y="50036"/>
                </a:lnTo>
                <a:lnTo>
                  <a:pt x="165493" y="20868"/>
                </a:lnTo>
                <a:lnTo>
                  <a:pt x="126336" y="3461"/>
                </a:lnTo>
                <a:lnTo>
                  <a:pt x="95121" y="0"/>
                </a:lnTo>
                <a:close/>
              </a:path>
            </a:pathLst>
          </a:custGeom>
          <a:solidFill>
            <a:srgbClr val="3592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5513832" y="1524000"/>
            <a:ext cx="1344167" cy="338327"/>
          </a:xfrm>
          <a:custGeom>
            <a:avLst/>
            <a:gdLst/>
            <a:ahLst/>
            <a:cxnLst/>
            <a:rect l="l" t="t" r="r" b="b"/>
            <a:pathLst>
              <a:path w="1344167" h="338327">
                <a:moveTo>
                  <a:pt x="0" y="338327"/>
                </a:moveTo>
                <a:lnTo>
                  <a:pt x="1344167" y="338327"/>
                </a:lnTo>
                <a:lnTo>
                  <a:pt x="1344167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5465064" y="6380988"/>
            <a:ext cx="1455419" cy="350520"/>
          </a:xfrm>
          <a:custGeom>
            <a:avLst/>
            <a:gdLst/>
            <a:ahLst/>
            <a:cxnLst/>
            <a:rect l="l" t="t" r="r" b="b"/>
            <a:pathLst>
              <a:path w="1455419" h="350520">
                <a:moveTo>
                  <a:pt x="0" y="350520"/>
                </a:moveTo>
                <a:lnTo>
                  <a:pt x="1455419" y="350520"/>
                </a:lnTo>
                <a:lnTo>
                  <a:pt x="1455419" y="0"/>
                </a:lnTo>
                <a:lnTo>
                  <a:pt x="0" y="0"/>
                </a:lnTo>
                <a:lnTo>
                  <a:pt x="0" y="350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5465064" y="6380988"/>
            <a:ext cx="1455419" cy="350520"/>
          </a:xfrm>
          <a:custGeom>
            <a:avLst/>
            <a:gdLst/>
            <a:ahLst/>
            <a:cxnLst/>
            <a:rect l="l" t="t" r="r" b="b"/>
            <a:pathLst>
              <a:path w="1455419" h="350520">
                <a:moveTo>
                  <a:pt x="0" y="350520"/>
                </a:moveTo>
                <a:lnTo>
                  <a:pt x="1455419" y="350520"/>
                </a:lnTo>
                <a:lnTo>
                  <a:pt x="1455419" y="0"/>
                </a:lnTo>
                <a:lnTo>
                  <a:pt x="0" y="0"/>
                </a:lnTo>
                <a:lnTo>
                  <a:pt x="0" y="35052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7705343" y="6393179"/>
            <a:ext cx="1286255" cy="338328"/>
          </a:xfrm>
          <a:custGeom>
            <a:avLst/>
            <a:gdLst/>
            <a:ahLst/>
            <a:cxnLst/>
            <a:rect l="l" t="t" r="r" b="b"/>
            <a:pathLst>
              <a:path w="1286255" h="338327">
                <a:moveTo>
                  <a:pt x="0" y="338328"/>
                </a:moveTo>
                <a:lnTo>
                  <a:pt x="1286255" y="338328"/>
                </a:lnTo>
                <a:lnTo>
                  <a:pt x="1286255" y="0"/>
                </a:lnTo>
                <a:lnTo>
                  <a:pt x="0" y="0"/>
                </a:lnTo>
                <a:lnTo>
                  <a:pt x="0" y="338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7705343" y="6393179"/>
            <a:ext cx="1286255" cy="338328"/>
          </a:xfrm>
          <a:custGeom>
            <a:avLst/>
            <a:gdLst/>
            <a:ahLst/>
            <a:cxnLst/>
            <a:rect l="l" t="t" r="r" b="b"/>
            <a:pathLst>
              <a:path w="1286255" h="338327">
                <a:moveTo>
                  <a:pt x="0" y="338328"/>
                </a:moveTo>
                <a:lnTo>
                  <a:pt x="1286255" y="338328"/>
                </a:lnTo>
                <a:lnTo>
                  <a:pt x="1286255" y="0"/>
                </a:lnTo>
                <a:lnTo>
                  <a:pt x="0" y="0"/>
                </a:lnTo>
                <a:lnTo>
                  <a:pt x="0" y="338328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7763256" y="1488947"/>
            <a:ext cx="1187196" cy="338327"/>
          </a:xfrm>
          <a:custGeom>
            <a:avLst/>
            <a:gdLst/>
            <a:ahLst/>
            <a:cxnLst/>
            <a:rect l="l" t="t" r="r" b="b"/>
            <a:pathLst>
              <a:path w="1187196" h="338327">
                <a:moveTo>
                  <a:pt x="0" y="338327"/>
                </a:moveTo>
                <a:lnTo>
                  <a:pt x="1187196" y="338327"/>
                </a:lnTo>
                <a:lnTo>
                  <a:pt x="1187196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5857494" y="95631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647700" h="647700">
                <a:moveTo>
                  <a:pt x="323850" y="0"/>
                </a:moveTo>
                <a:lnTo>
                  <a:pt x="271329" y="4239"/>
                </a:lnTo>
                <a:lnTo>
                  <a:pt x="221504" y="16514"/>
                </a:lnTo>
                <a:lnTo>
                  <a:pt x="175040" y="36155"/>
                </a:lnTo>
                <a:lnTo>
                  <a:pt x="132606" y="62496"/>
                </a:lnTo>
                <a:lnTo>
                  <a:pt x="94869" y="94869"/>
                </a:lnTo>
                <a:lnTo>
                  <a:pt x="62496" y="132606"/>
                </a:lnTo>
                <a:lnTo>
                  <a:pt x="36155" y="175040"/>
                </a:lnTo>
                <a:lnTo>
                  <a:pt x="16514" y="221504"/>
                </a:lnTo>
                <a:lnTo>
                  <a:pt x="4239" y="271329"/>
                </a:lnTo>
                <a:lnTo>
                  <a:pt x="0" y="323850"/>
                </a:lnTo>
                <a:lnTo>
                  <a:pt x="1073" y="350405"/>
                </a:lnTo>
                <a:lnTo>
                  <a:pt x="9414" y="401661"/>
                </a:lnTo>
                <a:lnTo>
                  <a:pt x="25455" y="449889"/>
                </a:lnTo>
                <a:lnTo>
                  <a:pt x="48530" y="494421"/>
                </a:lnTo>
                <a:lnTo>
                  <a:pt x="77970" y="534591"/>
                </a:lnTo>
                <a:lnTo>
                  <a:pt x="113108" y="569729"/>
                </a:lnTo>
                <a:lnTo>
                  <a:pt x="153278" y="599169"/>
                </a:lnTo>
                <a:lnTo>
                  <a:pt x="197810" y="622244"/>
                </a:lnTo>
                <a:lnTo>
                  <a:pt x="246038" y="638285"/>
                </a:lnTo>
                <a:lnTo>
                  <a:pt x="297294" y="646626"/>
                </a:lnTo>
                <a:lnTo>
                  <a:pt x="323850" y="647700"/>
                </a:lnTo>
                <a:lnTo>
                  <a:pt x="350405" y="646626"/>
                </a:lnTo>
                <a:lnTo>
                  <a:pt x="401661" y="638285"/>
                </a:lnTo>
                <a:lnTo>
                  <a:pt x="449889" y="622244"/>
                </a:lnTo>
                <a:lnTo>
                  <a:pt x="494421" y="599169"/>
                </a:lnTo>
                <a:lnTo>
                  <a:pt x="534591" y="569729"/>
                </a:lnTo>
                <a:lnTo>
                  <a:pt x="569729" y="534591"/>
                </a:lnTo>
                <a:lnTo>
                  <a:pt x="599169" y="494421"/>
                </a:lnTo>
                <a:lnTo>
                  <a:pt x="622244" y="449889"/>
                </a:lnTo>
                <a:lnTo>
                  <a:pt x="638285" y="401661"/>
                </a:lnTo>
                <a:lnTo>
                  <a:pt x="646626" y="350405"/>
                </a:lnTo>
                <a:lnTo>
                  <a:pt x="647700" y="323850"/>
                </a:lnTo>
                <a:lnTo>
                  <a:pt x="646626" y="297294"/>
                </a:lnTo>
                <a:lnTo>
                  <a:pt x="638285" y="246038"/>
                </a:lnTo>
                <a:lnTo>
                  <a:pt x="622244" y="197810"/>
                </a:lnTo>
                <a:lnTo>
                  <a:pt x="599169" y="153278"/>
                </a:lnTo>
                <a:lnTo>
                  <a:pt x="569729" y="113108"/>
                </a:lnTo>
                <a:lnTo>
                  <a:pt x="534591" y="77970"/>
                </a:lnTo>
                <a:lnTo>
                  <a:pt x="494421" y="48530"/>
                </a:lnTo>
                <a:lnTo>
                  <a:pt x="449889" y="25455"/>
                </a:lnTo>
                <a:lnTo>
                  <a:pt x="401661" y="9414"/>
                </a:lnTo>
                <a:lnTo>
                  <a:pt x="350405" y="1073"/>
                </a:lnTo>
                <a:lnTo>
                  <a:pt x="3238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5857494" y="95631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647700" h="647700">
                <a:moveTo>
                  <a:pt x="0" y="323850"/>
                </a:moveTo>
                <a:lnTo>
                  <a:pt x="4239" y="271329"/>
                </a:lnTo>
                <a:lnTo>
                  <a:pt x="16514" y="221504"/>
                </a:lnTo>
                <a:lnTo>
                  <a:pt x="36155" y="175040"/>
                </a:lnTo>
                <a:lnTo>
                  <a:pt x="62496" y="132606"/>
                </a:lnTo>
                <a:lnTo>
                  <a:pt x="94869" y="94869"/>
                </a:lnTo>
                <a:lnTo>
                  <a:pt x="132606" y="62496"/>
                </a:lnTo>
                <a:lnTo>
                  <a:pt x="175040" y="36155"/>
                </a:lnTo>
                <a:lnTo>
                  <a:pt x="221504" y="16514"/>
                </a:lnTo>
                <a:lnTo>
                  <a:pt x="271329" y="4239"/>
                </a:lnTo>
                <a:lnTo>
                  <a:pt x="323850" y="0"/>
                </a:lnTo>
                <a:lnTo>
                  <a:pt x="350405" y="1073"/>
                </a:lnTo>
                <a:lnTo>
                  <a:pt x="401661" y="9414"/>
                </a:lnTo>
                <a:lnTo>
                  <a:pt x="449889" y="25455"/>
                </a:lnTo>
                <a:lnTo>
                  <a:pt x="494421" y="48530"/>
                </a:lnTo>
                <a:lnTo>
                  <a:pt x="534591" y="77970"/>
                </a:lnTo>
                <a:lnTo>
                  <a:pt x="569729" y="113108"/>
                </a:lnTo>
                <a:lnTo>
                  <a:pt x="599169" y="153278"/>
                </a:lnTo>
                <a:lnTo>
                  <a:pt x="622244" y="197810"/>
                </a:lnTo>
                <a:lnTo>
                  <a:pt x="638285" y="246038"/>
                </a:lnTo>
                <a:lnTo>
                  <a:pt x="646626" y="297294"/>
                </a:lnTo>
                <a:lnTo>
                  <a:pt x="647700" y="323850"/>
                </a:lnTo>
                <a:lnTo>
                  <a:pt x="646626" y="350405"/>
                </a:lnTo>
                <a:lnTo>
                  <a:pt x="638285" y="401661"/>
                </a:lnTo>
                <a:lnTo>
                  <a:pt x="622244" y="449889"/>
                </a:lnTo>
                <a:lnTo>
                  <a:pt x="599169" y="494421"/>
                </a:lnTo>
                <a:lnTo>
                  <a:pt x="569729" y="534591"/>
                </a:lnTo>
                <a:lnTo>
                  <a:pt x="534591" y="569729"/>
                </a:lnTo>
                <a:lnTo>
                  <a:pt x="494421" y="599169"/>
                </a:lnTo>
                <a:lnTo>
                  <a:pt x="449889" y="622244"/>
                </a:lnTo>
                <a:lnTo>
                  <a:pt x="401661" y="638285"/>
                </a:lnTo>
                <a:lnTo>
                  <a:pt x="350405" y="646626"/>
                </a:lnTo>
                <a:lnTo>
                  <a:pt x="323850" y="647700"/>
                </a:lnTo>
                <a:lnTo>
                  <a:pt x="297294" y="646626"/>
                </a:lnTo>
                <a:lnTo>
                  <a:pt x="246038" y="638285"/>
                </a:lnTo>
                <a:lnTo>
                  <a:pt x="197810" y="622244"/>
                </a:lnTo>
                <a:lnTo>
                  <a:pt x="153278" y="599169"/>
                </a:lnTo>
                <a:lnTo>
                  <a:pt x="113108" y="569729"/>
                </a:lnTo>
                <a:lnTo>
                  <a:pt x="77970" y="534591"/>
                </a:lnTo>
                <a:lnTo>
                  <a:pt x="48530" y="494421"/>
                </a:lnTo>
                <a:lnTo>
                  <a:pt x="25455" y="449889"/>
                </a:lnTo>
                <a:lnTo>
                  <a:pt x="9414" y="401661"/>
                </a:lnTo>
                <a:lnTo>
                  <a:pt x="1073" y="350405"/>
                </a:lnTo>
                <a:lnTo>
                  <a:pt x="0" y="323850"/>
                </a:lnTo>
                <a:close/>
              </a:path>
            </a:pathLst>
          </a:custGeom>
          <a:ln w="19812">
            <a:solidFill>
              <a:srgbClr val="35929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5903976" y="989075"/>
            <a:ext cx="557784" cy="582168"/>
          </a:xfrm>
          <a:custGeom>
            <a:avLst/>
            <a:gdLst/>
            <a:ahLst/>
            <a:cxnLst/>
            <a:rect l="l" t="t" r="r" b="b"/>
            <a:pathLst>
              <a:path w="557784" h="582168">
                <a:moveTo>
                  <a:pt x="278891" y="0"/>
                </a:moveTo>
                <a:lnTo>
                  <a:pt x="233648" y="3809"/>
                </a:lnTo>
                <a:lnTo>
                  <a:pt x="190731" y="14837"/>
                </a:lnTo>
                <a:lnTo>
                  <a:pt x="150714" y="32486"/>
                </a:lnTo>
                <a:lnTo>
                  <a:pt x="114171" y="56156"/>
                </a:lnTo>
                <a:lnTo>
                  <a:pt x="81676" y="85248"/>
                </a:lnTo>
                <a:lnTo>
                  <a:pt x="53803" y="119164"/>
                </a:lnTo>
                <a:lnTo>
                  <a:pt x="31125" y="157304"/>
                </a:lnTo>
                <a:lnTo>
                  <a:pt x="14215" y="199070"/>
                </a:lnTo>
                <a:lnTo>
                  <a:pt x="3649" y="243863"/>
                </a:lnTo>
                <a:lnTo>
                  <a:pt x="0" y="291084"/>
                </a:lnTo>
                <a:lnTo>
                  <a:pt x="924" y="314960"/>
                </a:lnTo>
                <a:lnTo>
                  <a:pt x="8104" y="361041"/>
                </a:lnTo>
                <a:lnTo>
                  <a:pt x="21913" y="404395"/>
                </a:lnTo>
                <a:lnTo>
                  <a:pt x="41778" y="444423"/>
                </a:lnTo>
                <a:lnTo>
                  <a:pt x="67126" y="480526"/>
                </a:lnTo>
                <a:lnTo>
                  <a:pt x="97382" y="512105"/>
                </a:lnTo>
                <a:lnTo>
                  <a:pt x="131973" y="538561"/>
                </a:lnTo>
                <a:lnTo>
                  <a:pt x="170324" y="559296"/>
                </a:lnTo>
                <a:lnTo>
                  <a:pt x="211863" y="573709"/>
                </a:lnTo>
                <a:lnTo>
                  <a:pt x="256015" y="581203"/>
                </a:lnTo>
                <a:lnTo>
                  <a:pt x="278891" y="582168"/>
                </a:lnTo>
                <a:lnTo>
                  <a:pt x="301768" y="581203"/>
                </a:lnTo>
                <a:lnTo>
                  <a:pt x="345920" y="573709"/>
                </a:lnTo>
                <a:lnTo>
                  <a:pt x="387459" y="559296"/>
                </a:lnTo>
                <a:lnTo>
                  <a:pt x="425810" y="538561"/>
                </a:lnTo>
                <a:lnTo>
                  <a:pt x="460401" y="512105"/>
                </a:lnTo>
                <a:lnTo>
                  <a:pt x="490657" y="480526"/>
                </a:lnTo>
                <a:lnTo>
                  <a:pt x="516005" y="444423"/>
                </a:lnTo>
                <a:lnTo>
                  <a:pt x="535870" y="404395"/>
                </a:lnTo>
                <a:lnTo>
                  <a:pt x="549679" y="361041"/>
                </a:lnTo>
                <a:lnTo>
                  <a:pt x="556859" y="314960"/>
                </a:lnTo>
                <a:lnTo>
                  <a:pt x="557784" y="291084"/>
                </a:lnTo>
                <a:lnTo>
                  <a:pt x="556859" y="267207"/>
                </a:lnTo>
                <a:lnTo>
                  <a:pt x="549679" y="221126"/>
                </a:lnTo>
                <a:lnTo>
                  <a:pt x="535870" y="177772"/>
                </a:lnTo>
                <a:lnTo>
                  <a:pt x="516005" y="137744"/>
                </a:lnTo>
                <a:lnTo>
                  <a:pt x="490657" y="101641"/>
                </a:lnTo>
                <a:lnTo>
                  <a:pt x="460401" y="70062"/>
                </a:lnTo>
                <a:lnTo>
                  <a:pt x="425810" y="43606"/>
                </a:lnTo>
                <a:lnTo>
                  <a:pt x="387459" y="22871"/>
                </a:lnTo>
                <a:lnTo>
                  <a:pt x="345920" y="8458"/>
                </a:lnTo>
                <a:lnTo>
                  <a:pt x="301768" y="964"/>
                </a:lnTo>
                <a:lnTo>
                  <a:pt x="278891" y="0"/>
                </a:lnTo>
                <a:close/>
              </a:path>
            </a:pathLst>
          </a:custGeom>
          <a:solidFill>
            <a:srgbClr val="3592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5966459" y="1069847"/>
            <a:ext cx="458724" cy="441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5992367" y="1095755"/>
            <a:ext cx="352043" cy="335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8009381" y="947166"/>
            <a:ext cx="649224" cy="649224"/>
          </a:xfrm>
          <a:custGeom>
            <a:avLst/>
            <a:gdLst/>
            <a:ahLst/>
            <a:cxnLst/>
            <a:rect l="l" t="t" r="r" b="b"/>
            <a:pathLst>
              <a:path w="649224" h="649224">
                <a:moveTo>
                  <a:pt x="0" y="324612"/>
                </a:moveTo>
                <a:lnTo>
                  <a:pt x="4247" y="271947"/>
                </a:lnTo>
                <a:lnTo>
                  <a:pt x="16544" y="221991"/>
                </a:lnTo>
                <a:lnTo>
                  <a:pt x="36223" y="175413"/>
                </a:lnTo>
                <a:lnTo>
                  <a:pt x="62618" y="132880"/>
                </a:lnTo>
                <a:lnTo>
                  <a:pt x="95059" y="95059"/>
                </a:lnTo>
                <a:lnTo>
                  <a:pt x="132880" y="62618"/>
                </a:lnTo>
                <a:lnTo>
                  <a:pt x="175413" y="36223"/>
                </a:lnTo>
                <a:lnTo>
                  <a:pt x="221991" y="16544"/>
                </a:lnTo>
                <a:lnTo>
                  <a:pt x="271947" y="4247"/>
                </a:lnTo>
                <a:lnTo>
                  <a:pt x="324612" y="0"/>
                </a:lnTo>
                <a:lnTo>
                  <a:pt x="351241" y="1075"/>
                </a:lnTo>
                <a:lnTo>
                  <a:pt x="402634" y="9431"/>
                </a:lnTo>
                <a:lnTo>
                  <a:pt x="450984" y="25503"/>
                </a:lnTo>
                <a:lnTo>
                  <a:pt x="495624" y="48623"/>
                </a:lnTo>
                <a:lnTo>
                  <a:pt x="535884" y="78124"/>
                </a:lnTo>
                <a:lnTo>
                  <a:pt x="571099" y="113339"/>
                </a:lnTo>
                <a:lnTo>
                  <a:pt x="600600" y="153599"/>
                </a:lnTo>
                <a:lnTo>
                  <a:pt x="623720" y="198239"/>
                </a:lnTo>
                <a:lnTo>
                  <a:pt x="639792" y="246589"/>
                </a:lnTo>
                <a:lnTo>
                  <a:pt x="648148" y="297982"/>
                </a:lnTo>
                <a:lnTo>
                  <a:pt x="649224" y="324612"/>
                </a:lnTo>
                <a:lnTo>
                  <a:pt x="648148" y="351241"/>
                </a:lnTo>
                <a:lnTo>
                  <a:pt x="639792" y="402634"/>
                </a:lnTo>
                <a:lnTo>
                  <a:pt x="623720" y="450984"/>
                </a:lnTo>
                <a:lnTo>
                  <a:pt x="600600" y="495624"/>
                </a:lnTo>
                <a:lnTo>
                  <a:pt x="571099" y="535884"/>
                </a:lnTo>
                <a:lnTo>
                  <a:pt x="535884" y="571099"/>
                </a:lnTo>
                <a:lnTo>
                  <a:pt x="495624" y="600600"/>
                </a:lnTo>
                <a:lnTo>
                  <a:pt x="450984" y="623720"/>
                </a:lnTo>
                <a:lnTo>
                  <a:pt x="402634" y="639792"/>
                </a:lnTo>
                <a:lnTo>
                  <a:pt x="351241" y="648148"/>
                </a:lnTo>
                <a:lnTo>
                  <a:pt x="324612" y="649224"/>
                </a:lnTo>
                <a:lnTo>
                  <a:pt x="297982" y="648148"/>
                </a:lnTo>
                <a:lnTo>
                  <a:pt x="246589" y="639792"/>
                </a:lnTo>
                <a:lnTo>
                  <a:pt x="198239" y="623720"/>
                </a:lnTo>
                <a:lnTo>
                  <a:pt x="153599" y="600600"/>
                </a:lnTo>
                <a:lnTo>
                  <a:pt x="113339" y="571099"/>
                </a:lnTo>
                <a:lnTo>
                  <a:pt x="78124" y="535884"/>
                </a:lnTo>
                <a:lnTo>
                  <a:pt x="48623" y="495624"/>
                </a:lnTo>
                <a:lnTo>
                  <a:pt x="25503" y="450984"/>
                </a:lnTo>
                <a:lnTo>
                  <a:pt x="9431" y="402634"/>
                </a:lnTo>
                <a:lnTo>
                  <a:pt x="1075" y="351241"/>
                </a:lnTo>
                <a:lnTo>
                  <a:pt x="0" y="324612"/>
                </a:lnTo>
                <a:close/>
              </a:path>
            </a:pathLst>
          </a:custGeom>
          <a:ln w="19812">
            <a:solidFill>
              <a:srgbClr val="35929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8045195" y="979932"/>
            <a:ext cx="582168" cy="582167"/>
          </a:xfrm>
          <a:custGeom>
            <a:avLst/>
            <a:gdLst/>
            <a:ahLst/>
            <a:cxnLst/>
            <a:rect l="l" t="t" r="r" b="b"/>
            <a:pathLst>
              <a:path w="582168" h="582167">
                <a:moveTo>
                  <a:pt x="291083" y="0"/>
                </a:moveTo>
                <a:lnTo>
                  <a:pt x="243863" y="3809"/>
                </a:lnTo>
                <a:lnTo>
                  <a:pt x="199070" y="14837"/>
                </a:lnTo>
                <a:lnTo>
                  <a:pt x="157304" y="32486"/>
                </a:lnTo>
                <a:lnTo>
                  <a:pt x="119164" y="56156"/>
                </a:lnTo>
                <a:lnTo>
                  <a:pt x="85248" y="85248"/>
                </a:lnTo>
                <a:lnTo>
                  <a:pt x="56156" y="119164"/>
                </a:lnTo>
                <a:lnTo>
                  <a:pt x="32486" y="157304"/>
                </a:lnTo>
                <a:lnTo>
                  <a:pt x="14837" y="199070"/>
                </a:lnTo>
                <a:lnTo>
                  <a:pt x="3809" y="243863"/>
                </a:lnTo>
                <a:lnTo>
                  <a:pt x="0" y="291083"/>
                </a:lnTo>
                <a:lnTo>
                  <a:pt x="964" y="314960"/>
                </a:lnTo>
                <a:lnTo>
                  <a:pt x="8458" y="361041"/>
                </a:lnTo>
                <a:lnTo>
                  <a:pt x="22871" y="404395"/>
                </a:lnTo>
                <a:lnTo>
                  <a:pt x="43606" y="444423"/>
                </a:lnTo>
                <a:lnTo>
                  <a:pt x="70062" y="480526"/>
                </a:lnTo>
                <a:lnTo>
                  <a:pt x="101641" y="512105"/>
                </a:lnTo>
                <a:lnTo>
                  <a:pt x="137744" y="538561"/>
                </a:lnTo>
                <a:lnTo>
                  <a:pt x="177772" y="559296"/>
                </a:lnTo>
                <a:lnTo>
                  <a:pt x="221126" y="573709"/>
                </a:lnTo>
                <a:lnTo>
                  <a:pt x="267207" y="581203"/>
                </a:lnTo>
                <a:lnTo>
                  <a:pt x="291083" y="582167"/>
                </a:lnTo>
                <a:lnTo>
                  <a:pt x="314960" y="581203"/>
                </a:lnTo>
                <a:lnTo>
                  <a:pt x="361041" y="573709"/>
                </a:lnTo>
                <a:lnTo>
                  <a:pt x="404395" y="559296"/>
                </a:lnTo>
                <a:lnTo>
                  <a:pt x="444423" y="538561"/>
                </a:lnTo>
                <a:lnTo>
                  <a:pt x="480526" y="512105"/>
                </a:lnTo>
                <a:lnTo>
                  <a:pt x="512105" y="480526"/>
                </a:lnTo>
                <a:lnTo>
                  <a:pt x="538561" y="444423"/>
                </a:lnTo>
                <a:lnTo>
                  <a:pt x="559296" y="404395"/>
                </a:lnTo>
                <a:lnTo>
                  <a:pt x="573709" y="361041"/>
                </a:lnTo>
                <a:lnTo>
                  <a:pt x="581203" y="314960"/>
                </a:lnTo>
                <a:lnTo>
                  <a:pt x="582168" y="291083"/>
                </a:lnTo>
                <a:lnTo>
                  <a:pt x="581203" y="267207"/>
                </a:lnTo>
                <a:lnTo>
                  <a:pt x="573709" y="221126"/>
                </a:lnTo>
                <a:lnTo>
                  <a:pt x="559296" y="177772"/>
                </a:lnTo>
                <a:lnTo>
                  <a:pt x="538561" y="137744"/>
                </a:lnTo>
                <a:lnTo>
                  <a:pt x="512105" y="101641"/>
                </a:lnTo>
                <a:lnTo>
                  <a:pt x="480526" y="70062"/>
                </a:lnTo>
                <a:lnTo>
                  <a:pt x="444423" y="43606"/>
                </a:lnTo>
                <a:lnTo>
                  <a:pt x="404395" y="22871"/>
                </a:lnTo>
                <a:lnTo>
                  <a:pt x="361041" y="8458"/>
                </a:lnTo>
                <a:lnTo>
                  <a:pt x="314960" y="964"/>
                </a:lnTo>
                <a:lnTo>
                  <a:pt x="291083" y="0"/>
                </a:lnTo>
                <a:close/>
              </a:path>
            </a:pathLst>
          </a:custGeom>
          <a:solidFill>
            <a:srgbClr val="3592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8112252" y="1068324"/>
            <a:ext cx="470916" cy="472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8138159" y="1094232"/>
            <a:ext cx="364235" cy="3657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9670542" y="1709166"/>
            <a:ext cx="1632203" cy="4884420"/>
          </a:xfrm>
          <a:custGeom>
            <a:avLst/>
            <a:gdLst/>
            <a:ahLst/>
            <a:cxnLst/>
            <a:rect l="l" t="t" r="r" b="b"/>
            <a:pathLst>
              <a:path w="1632203" h="4884420">
                <a:moveTo>
                  <a:pt x="0" y="272034"/>
                </a:moveTo>
                <a:lnTo>
                  <a:pt x="3560" y="227908"/>
                </a:lnTo>
                <a:lnTo>
                  <a:pt x="13868" y="186049"/>
                </a:lnTo>
                <a:lnTo>
                  <a:pt x="30363" y="147018"/>
                </a:lnTo>
                <a:lnTo>
                  <a:pt x="52486" y="111373"/>
                </a:lnTo>
                <a:lnTo>
                  <a:pt x="79676" y="79676"/>
                </a:lnTo>
                <a:lnTo>
                  <a:pt x="111373" y="52486"/>
                </a:lnTo>
                <a:lnTo>
                  <a:pt x="147018" y="30363"/>
                </a:lnTo>
                <a:lnTo>
                  <a:pt x="186049" y="13868"/>
                </a:lnTo>
                <a:lnTo>
                  <a:pt x="227908" y="3560"/>
                </a:lnTo>
                <a:lnTo>
                  <a:pt x="272033" y="0"/>
                </a:lnTo>
                <a:lnTo>
                  <a:pt x="1360169" y="0"/>
                </a:lnTo>
                <a:lnTo>
                  <a:pt x="1404295" y="3560"/>
                </a:lnTo>
                <a:lnTo>
                  <a:pt x="1446154" y="13868"/>
                </a:lnTo>
                <a:lnTo>
                  <a:pt x="1485185" y="30363"/>
                </a:lnTo>
                <a:lnTo>
                  <a:pt x="1520830" y="52486"/>
                </a:lnTo>
                <a:lnTo>
                  <a:pt x="1552527" y="79676"/>
                </a:lnTo>
                <a:lnTo>
                  <a:pt x="1579717" y="111373"/>
                </a:lnTo>
                <a:lnTo>
                  <a:pt x="1601840" y="147018"/>
                </a:lnTo>
                <a:lnTo>
                  <a:pt x="1618335" y="186049"/>
                </a:lnTo>
                <a:lnTo>
                  <a:pt x="1628643" y="227908"/>
                </a:lnTo>
                <a:lnTo>
                  <a:pt x="1632203" y="272034"/>
                </a:lnTo>
                <a:lnTo>
                  <a:pt x="1632203" y="4612373"/>
                </a:lnTo>
                <a:lnTo>
                  <a:pt x="1628643" y="4656502"/>
                </a:lnTo>
                <a:lnTo>
                  <a:pt x="1618335" y="4698363"/>
                </a:lnTo>
                <a:lnTo>
                  <a:pt x="1601840" y="4737397"/>
                </a:lnTo>
                <a:lnTo>
                  <a:pt x="1579717" y="4773043"/>
                </a:lnTo>
                <a:lnTo>
                  <a:pt x="1552527" y="4804741"/>
                </a:lnTo>
                <a:lnTo>
                  <a:pt x="1520830" y="4831932"/>
                </a:lnTo>
                <a:lnTo>
                  <a:pt x="1485185" y="4854055"/>
                </a:lnTo>
                <a:lnTo>
                  <a:pt x="1446154" y="4870551"/>
                </a:lnTo>
                <a:lnTo>
                  <a:pt x="1404295" y="4880859"/>
                </a:lnTo>
                <a:lnTo>
                  <a:pt x="1360169" y="4884420"/>
                </a:lnTo>
                <a:lnTo>
                  <a:pt x="272033" y="4884420"/>
                </a:lnTo>
                <a:lnTo>
                  <a:pt x="227908" y="4880859"/>
                </a:lnTo>
                <a:lnTo>
                  <a:pt x="186049" y="4870551"/>
                </a:lnTo>
                <a:lnTo>
                  <a:pt x="147018" y="4854055"/>
                </a:lnTo>
                <a:lnTo>
                  <a:pt x="111373" y="4831932"/>
                </a:lnTo>
                <a:lnTo>
                  <a:pt x="79676" y="4804741"/>
                </a:lnTo>
                <a:lnTo>
                  <a:pt x="52486" y="4773043"/>
                </a:lnTo>
                <a:lnTo>
                  <a:pt x="30363" y="4737397"/>
                </a:lnTo>
                <a:lnTo>
                  <a:pt x="13868" y="4698363"/>
                </a:lnTo>
                <a:lnTo>
                  <a:pt x="3560" y="4656502"/>
                </a:lnTo>
                <a:lnTo>
                  <a:pt x="0" y="4612373"/>
                </a:lnTo>
                <a:lnTo>
                  <a:pt x="0" y="272034"/>
                </a:lnTo>
                <a:close/>
              </a:path>
            </a:pathLst>
          </a:custGeom>
          <a:ln w="19811">
            <a:solidFill>
              <a:srgbClr val="35929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9950195" y="6365747"/>
            <a:ext cx="1054607" cy="489204"/>
          </a:xfrm>
          <a:custGeom>
            <a:avLst/>
            <a:gdLst/>
            <a:ahLst/>
            <a:cxnLst/>
            <a:rect l="l" t="t" r="r" b="b"/>
            <a:pathLst>
              <a:path w="1054607" h="489203">
                <a:moveTo>
                  <a:pt x="0" y="489203"/>
                </a:moveTo>
                <a:lnTo>
                  <a:pt x="1054607" y="489203"/>
                </a:lnTo>
                <a:lnTo>
                  <a:pt x="1054607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9950195" y="6365747"/>
            <a:ext cx="1054607" cy="489204"/>
          </a:xfrm>
          <a:custGeom>
            <a:avLst/>
            <a:gdLst/>
            <a:ahLst/>
            <a:cxnLst/>
            <a:rect l="l" t="t" r="r" b="b"/>
            <a:pathLst>
              <a:path w="1054607" h="489203">
                <a:moveTo>
                  <a:pt x="0" y="489203"/>
                </a:moveTo>
                <a:lnTo>
                  <a:pt x="1054607" y="489203"/>
                </a:lnTo>
                <a:lnTo>
                  <a:pt x="1054607" y="0"/>
                </a:lnTo>
                <a:lnTo>
                  <a:pt x="0" y="0"/>
                </a:lnTo>
                <a:lnTo>
                  <a:pt x="0" y="48920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9904476" y="1524000"/>
            <a:ext cx="1188720" cy="338327"/>
          </a:xfrm>
          <a:custGeom>
            <a:avLst/>
            <a:gdLst/>
            <a:ahLst/>
            <a:cxnLst/>
            <a:rect l="l" t="t" r="r" b="b"/>
            <a:pathLst>
              <a:path w="1188720" h="338327">
                <a:moveTo>
                  <a:pt x="0" y="338327"/>
                </a:moveTo>
                <a:lnTo>
                  <a:pt x="1188720" y="338327"/>
                </a:lnTo>
                <a:lnTo>
                  <a:pt x="118872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10181081" y="947166"/>
            <a:ext cx="647700" cy="649224"/>
          </a:xfrm>
          <a:custGeom>
            <a:avLst/>
            <a:gdLst/>
            <a:ahLst/>
            <a:cxnLst/>
            <a:rect l="l" t="t" r="r" b="b"/>
            <a:pathLst>
              <a:path w="647700" h="649224">
                <a:moveTo>
                  <a:pt x="0" y="324612"/>
                </a:moveTo>
                <a:lnTo>
                  <a:pt x="4239" y="271947"/>
                </a:lnTo>
                <a:lnTo>
                  <a:pt x="16514" y="221991"/>
                </a:lnTo>
                <a:lnTo>
                  <a:pt x="36155" y="175413"/>
                </a:lnTo>
                <a:lnTo>
                  <a:pt x="62496" y="132880"/>
                </a:lnTo>
                <a:lnTo>
                  <a:pt x="94869" y="95059"/>
                </a:lnTo>
                <a:lnTo>
                  <a:pt x="132606" y="62618"/>
                </a:lnTo>
                <a:lnTo>
                  <a:pt x="175040" y="36223"/>
                </a:lnTo>
                <a:lnTo>
                  <a:pt x="221504" y="16544"/>
                </a:lnTo>
                <a:lnTo>
                  <a:pt x="271329" y="4247"/>
                </a:lnTo>
                <a:lnTo>
                  <a:pt x="323850" y="0"/>
                </a:lnTo>
                <a:lnTo>
                  <a:pt x="350405" y="1075"/>
                </a:lnTo>
                <a:lnTo>
                  <a:pt x="401661" y="9431"/>
                </a:lnTo>
                <a:lnTo>
                  <a:pt x="449889" y="25503"/>
                </a:lnTo>
                <a:lnTo>
                  <a:pt x="494421" y="48623"/>
                </a:lnTo>
                <a:lnTo>
                  <a:pt x="534591" y="78124"/>
                </a:lnTo>
                <a:lnTo>
                  <a:pt x="569729" y="113339"/>
                </a:lnTo>
                <a:lnTo>
                  <a:pt x="599169" y="153599"/>
                </a:lnTo>
                <a:lnTo>
                  <a:pt x="622244" y="198239"/>
                </a:lnTo>
                <a:lnTo>
                  <a:pt x="638285" y="246589"/>
                </a:lnTo>
                <a:lnTo>
                  <a:pt x="646626" y="297982"/>
                </a:lnTo>
                <a:lnTo>
                  <a:pt x="647700" y="324612"/>
                </a:lnTo>
                <a:lnTo>
                  <a:pt x="646626" y="351241"/>
                </a:lnTo>
                <a:lnTo>
                  <a:pt x="638285" y="402634"/>
                </a:lnTo>
                <a:lnTo>
                  <a:pt x="622244" y="450984"/>
                </a:lnTo>
                <a:lnTo>
                  <a:pt x="599169" y="495624"/>
                </a:lnTo>
                <a:lnTo>
                  <a:pt x="569729" y="535884"/>
                </a:lnTo>
                <a:lnTo>
                  <a:pt x="534591" y="571099"/>
                </a:lnTo>
                <a:lnTo>
                  <a:pt x="494421" y="600600"/>
                </a:lnTo>
                <a:lnTo>
                  <a:pt x="449889" y="623720"/>
                </a:lnTo>
                <a:lnTo>
                  <a:pt x="401661" y="639792"/>
                </a:lnTo>
                <a:lnTo>
                  <a:pt x="350405" y="648148"/>
                </a:lnTo>
                <a:lnTo>
                  <a:pt x="323850" y="649224"/>
                </a:lnTo>
                <a:lnTo>
                  <a:pt x="297294" y="648148"/>
                </a:lnTo>
                <a:lnTo>
                  <a:pt x="246038" y="639792"/>
                </a:lnTo>
                <a:lnTo>
                  <a:pt x="197810" y="623720"/>
                </a:lnTo>
                <a:lnTo>
                  <a:pt x="153278" y="600600"/>
                </a:lnTo>
                <a:lnTo>
                  <a:pt x="113108" y="571099"/>
                </a:lnTo>
                <a:lnTo>
                  <a:pt x="77970" y="535884"/>
                </a:lnTo>
                <a:lnTo>
                  <a:pt x="48530" y="495624"/>
                </a:lnTo>
                <a:lnTo>
                  <a:pt x="25455" y="450984"/>
                </a:lnTo>
                <a:lnTo>
                  <a:pt x="9414" y="402634"/>
                </a:lnTo>
                <a:lnTo>
                  <a:pt x="1073" y="351241"/>
                </a:lnTo>
                <a:lnTo>
                  <a:pt x="0" y="324612"/>
                </a:lnTo>
                <a:close/>
              </a:path>
            </a:pathLst>
          </a:custGeom>
          <a:ln w="19812">
            <a:solidFill>
              <a:srgbClr val="35929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10215371" y="979932"/>
            <a:ext cx="582168" cy="582167"/>
          </a:xfrm>
          <a:custGeom>
            <a:avLst/>
            <a:gdLst/>
            <a:ahLst/>
            <a:cxnLst/>
            <a:rect l="l" t="t" r="r" b="b"/>
            <a:pathLst>
              <a:path w="582168" h="582167">
                <a:moveTo>
                  <a:pt x="291083" y="0"/>
                </a:moveTo>
                <a:lnTo>
                  <a:pt x="243863" y="3809"/>
                </a:lnTo>
                <a:lnTo>
                  <a:pt x="199070" y="14837"/>
                </a:lnTo>
                <a:lnTo>
                  <a:pt x="157304" y="32486"/>
                </a:lnTo>
                <a:lnTo>
                  <a:pt x="119164" y="56156"/>
                </a:lnTo>
                <a:lnTo>
                  <a:pt x="85248" y="85248"/>
                </a:lnTo>
                <a:lnTo>
                  <a:pt x="56156" y="119164"/>
                </a:lnTo>
                <a:lnTo>
                  <a:pt x="32486" y="157304"/>
                </a:lnTo>
                <a:lnTo>
                  <a:pt x="14837" y="199070"/>
                </a:lnTo>
                <a:lnTo>
                  <a:pt x="3809" y="243863"/>
                </a:lnTo>
                <a:lnTo>
                  <a:pt x="0" y="291083"/>
                </a:lnTo>
                <a:lnTo>
                  <a:pt x="964" y="314960"/>
                </a:lnTo>
                <a:lnTo>
                  <a:pt x="8458" y="361041"/>
                </a:lnTo>
                <a:lnTo>
                  <a:pt x="22871" y="404395"/>
                </a:lnTo>
                <a:lnTo>
                  <a:pt x="43606" y="444423"/>
                </a:lnTo>
                <a:lnTo>
                  <a:pt x="70062" y="480526"/>
                </a:lnTo>
                <a:lnTo>
                  <a:pt x="101641" y="512105"/>
                </a:lnTo>
                <a:lnTo>
                  <a:pt x="137744" y="538561"/>
                </a:lnTo>
                <a:lnTo>
                  <a:pt x="177772" y="559296"/>
                </a:lnTo>
                <a:lnTo>
                  <a:pt x="221126" y="573709"/>
                </a:lnTo>
                <a:lnTo>
                  <a:pt x="267207" y="581203"/>
                </a:lnTo>
                <a:lnTo>
                  <a:pt x="291083" y="582167"/>
                </a:lnTo>
                <a:lnTo>
                  <a:pt x="314960" y="581203"/>
                </a:lnTo>
                <a:lnTo>
                  <a:pt x="361041" y="573709"/>
                </a:lnTo>
                <a:lnTo>
                  <a:pt x="404395" y="559296"/>
                </a:lnTo>
                <a:lnTo>
                  <a:pt x="444423" y="538561"/>
                </a:lnTo>
                <a:lnTo>
                  <a:pt x="480526" y="512105"/>
                </a:lnTo>
                <a:lnTo>
                  <a:pt x="512105" y="480526"/>
                </a:lnTo>
                <a:lnTo>
                  <a:pt x="538561" y="444423"/>
                </a:lnTo>
                <a:lnTo>
                  <a:pt x="559296" y="404395"/>
                </a:lnTo>
                <a:lnTo>
                  <a:pt x="573709" y="361041"/>
                </a:lnTo>
                <a:lnTo>
                  <a:pt x="581203" y="314960"/>
                </a:lnTo>
                <a:lnTo>
                  <a:pt x="582168" y="291083"/>
                </a:lnTo>
                <a:lnTo>
                  <a:pt x="581203" y="267207"/>
                </a:lnTo>
                <a:lnTo>
                  <a:pt x="573709" y="221126"/>
                </a:lnTo>
                <a:lnTo>
                  <a:pt x="559296" y="177772"/>
                </a:lnTo>
                <a:lnTo>
                  <a:pt x="538561" y="137744"/>
                </a:lnTo>
                <a:lnTo>
                  <a:pt x="512105" y="101641"/>
                </a:lnTo>
                <a:lnTo>
                  <a:pt x="480526" y="70062"/>
                </a:lnTo>
                <a:lnTo>
                  <a:pt x="444423" y="43606"/>
                </a:lnTo>
                <a:lnTo>
                  <a:pt x="404395" y="22871"/>
                </a:lnTo>
                <a:lnTo>
                  <a:pt x="361041" y="8458"/>
                </a:lnTo>
                <a:lnTo>
                  <a:pt x="314960" y="964"/>
                </a:lnTo>
                <a:lnTo>
                  <a:pt x="291083" y="0"/>
                </a:lnTo>
                <a:close/>
              </a:path>
            </a:pathLst>
          </a:custGeom>
          <a:solidFill>
            <a:srgbClr val="3592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10312907" y="1080516"/>
            <a:ext cx="441959" cy="4404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10338816" y="1106424"/>
            <a:ext cx="335279" cy="3337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259079" y="0"/>
            <a:ext cx="86868" cy="839724"/>
          </a:xfrm>
          <a:custGeom>
            <a:avLst/>
            <a:gdLst/>
            <a:ahLst/>
            <a:cxnLst/>
            <a:rect l="l" t="t" r="r" b="b"/>
            <a:pathLst>
              <a:path w="86868" h="839724">
                <a:moveTo>
                  <a:pt x="0" y="839724"/>
                </a:moveTo>
                <a:lnTo>
                  <a:pt x="86868" y="839724"/>
                </a:lnTo>
                <a:lnTo>
                  <a:pt x="86868" y="0"/>
                </a:lnTo>
                <a:lnTo>
                  <a:pt x="0" y="0"/>
                </a:lnTo>
                <a:lnTo>
                  <a:pt x="0" y="839724"/>
                </a:lnTo>
                <a:close/>
              </a:path>
            </a:pathLst>
          </a:custGeom>
          <a:solidFill>
            <a:srgbClr val="D6DC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259079" y="906795"/>
            <a:ext cx="73100" cy="73040"/>
          </a:xfrm>
          <a:custGeom>
            <a:avLst/>
            <a:gdLst/>
            <a:ahLst/>
            <a:cxnLst/>
            <a:rect l="l" t="t" r="r" b="b"/>
            <a:pathLst>
              <a:path w="73100" h="73040">
                <a:moveTo>
                  <a:pt x="35494" y="0"/>
                </a:moveTo>
                <a:lnTo>
                  <a:pt x="21635" y="3165"/>
                </a:lnTo>
                <a:lnTo>
                  <a:pt x="10357" y="11057"/>
                </a:lnTo>
                <a:lnTo>
                  <a:pt x="2774" y="22561"/>
                </a:lnTo>
                <a:lnTo>
                  <a:pt x="0" y="36560"/>
                </a:lnTo>
                <a:lnTo>
                  <a:pt x="142" y="39811"/>
                </a:lnTo>
                <a:lnTo>
                  <a:pt x="3907" y="52893"/>
                </a:lnTo>
                <a:lnTo>
                  <a:pt x="12201" y="63461"/>
                </a:lnTo>
                <a:lnTo>
                  <a:pt x="24242" y="70512"/>
                </a:lnTo>
                <a:lnTo>
                  <a:pt x="39247" y="73040"/>
                </a:lnTo>
                <a:lnTo>
                  <a:pt x="52541" y="69431"/>
                </a:lnTo>
                <a:lnTo>
                  <a:pt x="63301" y="61243"/>
                </a:lnTo>
                <a:lnTo>
                  <a:pt x="70497" y="49344"/>
                </a:lnTo>
                <a:lnTo>
                  <a:pt x="73100" y="34602"/>
                </a:lnTo>
                <a:lnTo>
                  <a:pt x="69691" y="21058"/>
                </a:lnTo>
                <a:lnTo>
                  <a:pt x="61638" y="10064"/>
                </a:lnTo>
                <a:lnTo>
                  <a:pt x="49915" y="2688"/>
                </a:lnTo>
                <a:lnTo>
                  <a:pt x="35494" y="0"/>
                </a:lnTo>
                <a:close/>
              </a:path>
            </a:pathLst>
          </a:custGeom>
          <a:solidFill>
            <a:srgbClr val="C2CAD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259079" y="1162827"/>
            <a:ext cx="73100" cy="73040"/>
          </a:xfrm>
          <a:custGeom>
            <a:avLst/>
            <a:gdLst/>
            <a:ahLst/>
            <a:cxnLst/>
            <a:rect l="l" t="t" r="r" b="b"/>
            <a:pathLst>
              <a:path w="73100" h="73040">
                <a:moveTo>
                  <a:pt x="35494" y="0"/>
                </a:moveTo>
                <a:lnTo>
                  <a:pt x="21635" y="3165"/>
                </a:lnTo>
                <a:lnTo>
                  <a:pt x="10357" y="11057"/>
                </a:lnTo>
                <a:lnTo>
                  <a:pt x="2774" y="22561"/>
                </a:lnTo>
                <a:lnTo>
                  <a:pt x="0" y="36560"/>
                </a:lnTo>
                <a:lnTo>
                  <a:pt x="142" y="39811"/>
                </a:lnTo>
                <a:lnTo>
                  <a:pt x="3907" y="52893"/>
                </a:lnTo>
                <a:lnTo>
                  <a:pt x="12201" y="63461"/>
                </a:lnTo>
                <a:lnTo>
                  <a:pt x="24242" y="70512"/>
                </a:lnTo>
                <a:lnTo>
                  <a:pt x="39247" y="73040"/>
                </a:lnTo>
                <a:lnTo>
                  <a:pt x="52541" y="69431"/>
                </a:lnTo>
                <a:lnTo>
                  <a:pt x="63301" y="61243"/>
                </a:lnTo>
                <a:lnTo>
                  <a:pt x="70497" y="49344"/>
                </a:lnTo>
                <a:lnTo>
                  <a:pt x="73100" y="34602"/>
                </a:lnTo>
                <a:lnTo>
                  <a:pt x="69691" y="21058"/>
                </a:lnTo>
                <a:lnTo>
                  <a:pt x="61638" y="10064"/>
                </a:lnTo>
                <a:lnTo>
                  <a:pt x="49915" y="2688"/>
                </a:lnTo>
                <a:lnTo>
                  <a:pt x="35494" y="0"/>
                </a:lnTo>
                <a:close/>
              </a:path>
            </a:pathLst>
          </a:custGeom>
          <a:solidFill>
            <a:srgbClr val="C2CAD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259079" y="1420370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C2CAD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259079" y="1676402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C2CAD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259079" y="1932434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C2CAD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259079" y="2188466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C2CAD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259079" y="2444498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C2CAD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259079" y="2700530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C2CAD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259079" y="2956575"/>
            <a:ext cx="73100" cy="73040"/>
          </a:xfrm>
          <a:custGeom>
            <a:avLst/>
            <a:gdLst/>
            <a:ahLst/>
            <a:cxnLst/>
            <a:rect l="l" t="t" r="r" b="b"/>
            <a:pathLst>
              <a:path w="73100" h="73040">
                <a:moveTo>
                  <a:pt x="35494" y="0"/>
                </a:moveTo>
                <a:lnTo>
                  <a:pt x="21635" y="3165"/>
                </a:lnTo>
                <a:lnTo>
                  <a:pt x="10357" y="11057"/>
                </a:lnTo>
                <a:lnTo>
                  <a:pt x="2774" y="22561"/>
                </a:lnTo>
                <a:lnTo>
                  <a:pt x="0" y="36560"/>
                </a:lnTo>
                <a:lnTo>
                  <a:pt x="142" y="39811"/>
                </a:lnTo>
                <a:lnTo>
                  <a:pt x="3907" y="52893"/>
                </a:lnTo>
                <a:lnTo>
                  <a:pt x="12201" y="63461"/>
                </a:lnTo>
                <a:lnTo>
                  <a:pt x="24242" y="70512"/>
                </a:lnTo>
                <a:lnTo>
                  <a:pt x="39247" y="73040"/>
                </a:lnTo>
                <a:lnTo>
                  <a:pt x="52541" y="69431"/>
                </a:lnTo>
                <a:lnTo>
                  <a:pt x="63301" y="61243"/>
                </a:lnTo>
                <a:lnTo>
                  <a:pt x="70497" y="49344"/>
                </a:lnTo>
                <a:lnTo>
                  <a:pt x="73100" y="34602"/>
                </a:lnTo>
                <a:lnTo>
                  <a:pt x="69691" y="21058"/>
                </a:lnTo>
                <a:lnTo>
                  <a:pt x="61638" y="10064"/>
                </a:lnTo>
                <a:lnTo>
                  <a:pt x="49915" y="2688"/>
                </a:lnTo>
                <a:lnTo>
                  <a:pt x="35494" y="0"/>
                </a:lnTo>
                <a:close/>
              </a:path>
            </a:pathLst>
          </a:custGeom>
          <a:solidFill>
            <a:srgbClr val="C2CAD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259079" y="3212607"/>
            <a:ext cx="73100" cy="73040"/>
          </a:xfrm>
          <a:custGeom>
            <a:avLst/>
            <a:gdLst/>
            <a:ahLst/>
            <a:cxnLst/>
            <a:rect l="l" t="t" r="r" b="b"/>
            <a:pathLst>
              <a:path w="73100" h="73040">
                <a:moveTo>
                  <a:pt x="35494" y="0"/>
                </a:moveTo>
                <a:lnTo>
                  <a:pt x="21635" y="3165"/>
                </a:lnTo>
                <a:lnTo>
                  <a:pt x="10357" y="11057"/>
                </a:lnTo>
                <a:lnTo>
                  <a:pt x="2774" y="22561"/>
                </a:lnTo>
                <a:lnTo>
                  <a:pt x="0" y="36560"/>
                </a:lnTo>
                <a:lnTo>
                  <a:pt x="142" y="39811"/>
                </a:lnTo>
                <a:lnTo>
                  <a:pt x="3907" y="52893"/>
                </a:lnTo>
                <a:lnTo>
                  <a:pt x="12201" y="63461"/>
                </a:lnTo>
                <a:lnTo>
                  <a:pt x="24242" y="70512"/>
                </a:lnTo>
                <a:lnTo>
                  <a:pt x="39247" y="73040"/>
                </a:lnTo>
                <a:lnTo>
                  <a:pt x="52541" y="69431"/>
                </a:lnTo>
                <a:lnTo>
                  <a:pt x="63301" y="61243"/>
                </a:lnTo>
                <a:lnTo>
                  <a:pt x="70497" y="49344"/>
                </a:lnTo>
                <a:lnTo>
                  <a:pt x="73100" y="34602"/>
                </a:lnTo>
                <a:lnTo>
                  <a:pt x="69691" y="21058"/>
                </a:lnTo>
                <a:lnTo>
                  <a:pt x="61638" y="10064"/>
                </a:lnTo>
                <a:lnTo>
                  <a:pt x="49915" y="2688"/>
                </a:lnTo>
                <a:lnTo>
                  <a:pt x="35494" y="0"/>
                </a:lnTo>
                <a:close/>
              </a:path>
            </a:pathLst>
          </a:custGeom>
          <a:solidFill>
            <a:srgbClr val="2545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259079" y="3470150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2545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259079" y="3726182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2545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259079" y="3982214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2545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259079" y="4238246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2545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259079" y="4494278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2545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259079" y="4750310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2545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259079" y="5006355"/>
            <a:ext cx="73100" cy="73040"/>
          </a:xfrm>
          <a:custGeom>
            <a:avLst/>
            <a:gdLst/>
            <a:ahLst/>
            <a:cxnLst/>
            <a:rect l="l" t="t" r="r" b="b"/>
            <a:pathLst>
              <a:path w="73100" h="73040">
                <a:moveTo>
                  <a:pt x="35494" y="0"/>
                </a:moveTo>
                <a:lnTo>
                  <a:pt x="21635" y="3165"/>
                </a:lnTo>
                <a:lnTo>
                  <a:pt x="10357" y="11057"/>
                </a:lnTo>
                <a:lnTo>
                  <a:pt x="2774" y="22561"/>
                </a:lnTo>
                <a:lnTo>
                  <a:pt x="0" y="36560"/>
                </a:lnTo>
                <a:lnTo>
                  <a:pt x="142" y="39811"/>
                </a:lnTo>
                <a:lnTo>
                  <a:pt x="3907" y="52893"/>
                </a:lnTo>
                <a:lnTo>
                  <a:pt x="12201" y="63461"/>
                </a:lnTo>
                <a:lnTo>
                  <a:pt x="24242" y="70512"/>
                </a:lnTo>
                <a:lnTo>
                  <a:pt x="39247" y="73040"/>
                </a:lnTo>
                <a:lnTo>
                  <a:pt x="52541" y="69431"/>
                </a:lnTo>
                <a:lnTo>
                  <a:pt x="63301" y="61243"/>
                </a:lnTo>
                <a:lnTo>
                  <a:pt x="70497" y="49344"/>
                </a:lnTo>
                <a:lnTo>
                  <a:pt x="73100" y="34602"/>
                </a:lnTo>
                <a:lnTo>
                  <a:pt x="69691" y="21058"/>
                </a:lnTo>
                <a:lnTo>
                  <a:pt x="61638" y="10064"/>
                </a:lnTo>
                <a:lnTo>
                  <a:pt x="49915" y="2688"/>
                </a:lnTo>
                <a:lnTo>
                  <a:pt x="35494" y="0"/>
                </a:lnTo>
                <a:close/>
              </a:path>
            </a:pathLst>
          </a:custGeom>
          <a:solidFill>
            <a:srgbClr val="2545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259079" y="5263898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2545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259079" y="5519930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2545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259079" y="5775962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8"/>
                </a:lnTo>
                <a:lnTo>
                  <a:pt x="10559" y="10637"/>
                </a:lnTo>
                <a:lnTo>
                  <a:pt x="2831" y="21971"/>
                </a:lnTo>
                <a:lnTo>
                  <a:pt x="0" y="35811"/>
                </a:lnTo>
                <a:lnTo>
                  <a:pt x="27" y="37202"/>
                </a:lnTo>
                <a:lnTo>
                  <a:pt x="3300" y="50651"/>
                </a:lnTo>
                <a:lnTo>
                  <a:pt x="11336" y="61585"/>
                </a:lnTo>
                <a:lnTo>
                  <a:pt x="23141" y="68929"/>
                </a:lnTo>
                <a:lnTo>
                  <a:pt x="37720" y="71608"/>
                </a:lnTo>
                <a:lnTo>
                  <a:pt x="51557" y="68477"/>
                </a:lnTo>
                <a:lnTo>
                  <a:pt x="62813" y="60652"/>
                </a:lnTo>
                <a:lnTo>
                  <a:pt x="70378" y="49148"/>
                </a:lnTo>
                <a:lnTo>
                  <a:pt x="73142" y="34981"/>
                </a:lnTo>
                <a:lnTo>
                  <a:pt x="70032" y="21334"/>
                </a:lnTo>
                <a:lnTo>
                  <a:pt x="62100" y="10217"/>
                </a:lnTo>
                <a:lnTo>
                  <a:pt x="50433" y="2737"/>
                </a:lnTo>
                <a:lnTo>
                  <a:pt x="36114" y="0"/>
                </a:lnTo>
                <a:close/>
              </a:path>
            </a:pathLst>
          </a:custGeom>
          <a:solidFill>
            <a:srgbClr val="2545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259079" y="6031994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8"/>
                </a:lnTo>
                <a:lnTo>
                  <a:pt x="10559" y="10637"/>
                </a:lnTo>
                <a:lnTo>
                  <a:pt x="2831" y="21971"/>
                </a:lnTo>
                <a:lnTo>
                  <a:pt x="0" y="35811"/>
                </a:lnTo>
                <a:lnTo>
                  <a:pt x="27" y="37202"/>
                </a:lnTo>
                <a:lnTo>
                  <a:pt x="3300" y="50651"/>
                </a:lnTo>
                <a:lnTo>
                  <a:pt x="11336" y="61585"/>
                </a:lnTo>
                <a:lnTo>
                  <a:pt x="23141" y="68929"/>
                </a:lnTo>
                <a:lnTo>
                  <a:pt x="37720" y="71608"/>
                </a:lnTo>
                <a:lnTo>
                  <a:pt x="51557" y="68477"/>
                </a:lnTo>
                <a:lnTo>
                  <a:pt x="62813" y="60652"/>
                </a:lnTo>
                <a:lnTo>
                  <a:pt x="70378" y="49148"/>
                </a:lnTo>
                <a:lnTo>
                  <a:pt x="73142" y="34981"/>
                </a:lnTo>
                <a:lnTo>
                  <a:pt x="70032" y="21334"/>
                </a:lnTo>
                <a:lnTo>
                  <a:pt x="62100" y="10217"/>
                </a:lnTo>
                <a:lnTo>
                  <a:pt x="50433" y="2737"/>
                </a:lnTo>
                <a:lnTo>
                  <a:pt x="36114" y="0"/>
                </a:lnTo>
                <a:close/>
              </a:path>
            </a:pathLst>
          </a:custGeom>
          <a:solidFill>
            <a:srgbClr val="2545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259079" y="6288026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8"/>
                </a:lnTo>
                <a:lnTo>
                  <a:pt x="10559" y="10637"/>
                </a:lnTo>
                <a:lnTo>
                  <a:pt x="2831" y="21971"/>
                </a:lnTo>
                <a:lnTo>
                  <a:pt x="0" y="35811"/>
                </a:lnTo>
                <a:lnTo>
                  <a:pt x="27" y="37202"/>
                </a:lnTo>
                <a:lnTo>
                  <a:pt x="3300" y="50651"/>
                </a:lnTo>
                <a:lnTo>
                  <a:pt x="11336" y="61585"/>
                </a:lnTo>
                <a:lnTo>
                  <a:pt x="23141" y="68929"/>
                </a:lnTo>
                <a:lnTo>
                  <a:pt x="37720" y="71608"/>
                </a:lnTo>
                <a:lnTo>
                  <a:pt x="51557" y="68477"/>
                </a:lnTo>
                <a:lnTo>
                  <a:pt x="62813" y="60652"/>
                </a:lnTo>
                <a:lnTo>
                  <a:pt x="70378" y="49148"/>
                </a:lnTo>
                <a:lnTo>
                  <a:pt x="73142" y="34981"/>
                </a:lnTo>
                <a:lnTo>
                  <a:pt x="70032" y="21334"/>
                </a:lnTo>
                <a:lnTo>
                  <a:pt x="62100" y="10217"/>
                </a:lnTo>
                <a:lnTo>
                  <a:pt x="50433" y="2737"/>
                </a:lnTo>
                <a:lnTo>
                  <a:pt x="36114" y="0"/>
                </a:lnTo>
                <a:close/>
              </a:path>
            </a:pathLst>
          </a:custGeom>
          <a:solidFill>
            <a:srgbClr val="2545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259079" y="6423659"/>
            <a:ext cx="86868" cy="434339"/>
          </a:xfrm>
          <a:custGeom>
            <a:avLst/>
            <a:gdLst/>
            <a:ahLst/>
            <a:cxnLst/>
            <a:rect l="l" t="t" r="r" b="b"/>
            <a:pathLst>
              <a:path w="86868" h="434340">
                <a:moveTo>
                  <a:pt x="86868" y="434339"/>
                </a:moveTo>
                <a:lnTo>
                  <a:pt x="86868" y="0"/>
                </a:lnTo>
                <a:lnTo>
                  <a:pt x="0" y="0"/>
                </a:lnTo>
                <a:lnTo>
                  <a:pt x="0" y="434339"/>
                </a:lnTo>
                <a:lnTo>
                  <a:pt x="86868" y="434339"/>
                </a:lnTo>
                <a:close/>
              </a:path>
            </a:pathLst>
          </a:custGeom>
          <a:solidFill>
            <a:srgbClr val="2545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3/26/2024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325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3/26/2024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3018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8FD0C06-D9C7-D54C-9A41-232482103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334" y="62391"/>
            <a:ext cx="8981857" cy="946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251CF26D-E10E-7648-B99B-D75FD559A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1733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0F451-84BE-468B-B81C-99B84185FD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64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C94846-A41A-46A4-82FC-F70C44E97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2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6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Контент темный">
    <p:bg>
      <p:bgPr>
        <a:solidFill>
          <a:srgbClr val="F8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568783" y="5948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504E2D-3B21-CB42-BA02-AF0E446983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663" y="360302"/>
            <a:ext cx="1373747" cy="389229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8D1869C-29C3-BA42-B9C1-C191C0B50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956" y="288927"/>
            <a:ext cx="8158595" cy="568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3CAE08A-9062-244E-8E37-7F0C8E9AA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390527"/>
            <a:ext cx="581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ED1534-C449-B249-B62F-D76E8C2D94C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5616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3/26/2024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6782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82927" y="223265"/>
            <a:ext cx="9026144" cy="116585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2300" y="1071666"/>
            <a:ext cx="10947400" cy="232837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3/26/2024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483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709" r:id="rId6"/>
    <p:sldLayoutId id="2147483712" r:id="rId7"/>
    <p:sldLayoutId id="214748371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01266" y="228980"/>
            <a:ext cx="9189466" cy="10334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7455" y="3217671"/>
            <a:ext cx="10117088" cy="14782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3/26/2024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893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87855" y="203072"/>
            <a:ext cx="9416288" cy="97572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50417" y="2634996"/>
            <a:ext cx="10091165" cy="175467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3/26/2024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949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00632" y="243966"/>
            <a:ext cx="9190735" cy="6170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05159" y="3369553"/>
            <a:ext cx="7381680" cy="201372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3/26/2024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376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11" r:id="rId6"/>
    <p:sldLayoutId id="2147483713" r:id="rId7"/>
    <p:sldLayoutId id="214748371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4.emf"/><Relationship Id="rId5" Type="http://schemas.openxmlformats.org/officeDocument/2006/relationships/image" Target="../media/image33.jpg"/><Relationship Id="rId4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9.png"/><Relationship Id="rId11" Type="http://schemas.openxmlformats.org/officeDocument/2006/relationships/image" Target="../media/image20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5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9.png"/><Relationship Id="rId11" Type="http://schemas.openxmlformats.org/officeDocument/2006/relationships/image" Target="../media/image20.png"/><Relationship Id="rId5" Type="http://schemas.openxmlformats.org/officeDocument/2006/relationships/image" Target="../media/image44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0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8.png"/><Relationship Id="rId5" Type="http://schemas.microsoft.com/office/2007/relationships/hdphoto" Target="../media/hdphoto2.wdp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fincult.info/rake/" TargetMode="External"/><Relationship Id="rId3" Type="http://schemas.openxmlformats.org/officeDocument/2006/relationships/image" Target="../media/image49.png"/><Relationship Id="rId7" Type="http://schemas.openxmlformats.org/officeDocument/2006/relationships/hyperlink" Target="http://www.cbr.ru/information_security/pmp/" TargetMode="External"/><Relationship Id="rId12" Type="http://schemas.openxmlformats.org/officeDocument/2006/relationships/image" Target="../media/image5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disk.yandex.ru/d/3jRM483_H1ALfg" TargetMode="External"/><Relationship Id="rId11" Type="http://schemas.openxmlformats.org/officeDocument/2006/relationships/image" Target="../media/image54.png"/><Relationship Id="rId5" Type="http://schemas.openxmlformats.org/officeDocument/2006/relationships/image" Target="../media/image51.png"/><Relationship Id="rId10" Type="http://schemas.openxmlformats.org/officeDocument/2006/relationships/image" Target="../media/image53.png"/><Relationship Id="rId4" Type="http://schemas.openxmlformats.org/officeDocument/2006/relationships/image" Target="../media/image50.png"/><Relationship Id="rId9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176339" y="1801090"/>
            <a:ext cx="4062411" cy="4390159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От финансовой грамотности к финансовой культуре. Проекты Банка России в образовании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176339" y="4629150"/>
            <a:ext cx="4062411" cy="185261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Барилюк Николай Николаевич Советник управляющего Отделением по Республике Крым Южного главного управления Центрального Банка </a:t>
            </a:r>
          </a:p>
          <a:p>
            <a:pPr marL="0" indent="0">
              <a:buNone/>
            </a:pPr>
            <a:r>
              <a:rPr lang="ru-RU" sz="2000" dirty="0" smtClean="0"/>
              <a:t>Российской Федерации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8" r="34908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4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B6051D-7E52-4AB1-BD24-5E9286BEB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392" y="571079"/>
            <a:ext cx="10007006" cy="842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200" dirty="0"/>
              <a:t>Статистика участия в проектах Банка России по финансовой грамотности </a:t>
            </a:r>
            <a:r>
              <a:rPr lang="ru-RU" sz="3200" dirty="0" err="1" smtClean="0"/>
              <a:t>м.о</a:t>
            </a:r>
            <a:r>
              <a:rPr lang="ru-RU" sz="3200" dirty="0" smtClean="0"/>
              <a:t>. Республики Крым 2024</a:t>
            </a:r>
            <a:endParaRPr lang="ru-RU" sz="32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79" y="302832"/>
            <a:ext cx="1030313" cy="268247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506050"/>
              </p:ext>
            </p:extLst>
          </p:nvPr>
        </p:nvGraphicFramePr>
        <p:xfrm>
          <a:off x="511079" y="1667579"/>
          <a:ext cx="3581400" cy="47941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9274">
                  <a:extLst>
                    <a:ext uri="{9D8B030D-6E8A-4147-A177-3AD203B41FA5}">
                      <a16:colId xmlns:a16="http://schemas.microsoft.com/office/drawing/2014/main" val="898598714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1459285102"/>
                    </a:ext>
                  </a:extLst>
                </a:gridCol>
                <a:gridCol w="904876">
                  <a:extLst>
                    <a:ext uri="{9D8B030D-6E8A-4147-A177-3AD203B41FA5}">
                      <a16:colId xmlns:a16="http://schemas.microsoft.com/office/drawing/2014/main" val="2254817174"/>
                    </a:ext>
                  </a:extLst>
                </a:gridCol>
              </a:tblGrid>
              <a:tr h="716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Муниципальные образования</a:t>
                      </a:r>
                      <a:b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Республики Крым</a:t>
                      </a:r>
                      <a:endParaRPr lang="ru-RU" sz="105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0000" marR="3092" marT="309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 участия школ в онлайн-уроках по ФГ</a:t>
                      </a:r>
                      <a:endParaRPr lang="ru-RU" sz="105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092" marR="3092" marT="309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 участия школ в проекте ДОЛ-игра</a:t>
                      </a:r>
                      <a:endParaRPr lang="ru-RU" sz="105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092" marR="3092" marT="309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7697"/>
                  </a:ext>
                </a:extLst>
              </a:tr>
              <a:tr h="11938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г. Алушта 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092" marT="30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100,00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2" marR="108000" marT="30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100,00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2" marR="108000" marT="30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7234780"/>
                  </a:ext>
                </a:extLst>
              </a:tr>
              <a:tr h="11938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г. Армянск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092" marT="30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100,00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2" marR="108000" marT="30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100,00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2" marR="108000" marT="30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144441"/>
                  </a:ext>
                </a:extLst>
              </a:tr>
              <a:tr h="11938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г. Джанкой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092" marT="30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100,00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2" marR="108000" marT="30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62,50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2" marR="108000" marT="30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656690"/>
                  </a:ext>
                </a:extLst>
              </a:tr>
              <a:tr h="11938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г. Саки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092" marT="30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100,00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2" marR="108000" marT="30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50,00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2" marR="108000" marT="30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379051"/>
                  </a:ext>
                </a:extLst>
              </a:tr>
              <a:tr h="11938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г. Симферополь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092" marT="30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100,00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2" marR="108000" marT="30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91,60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2" marR="108000" marT="30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481015"/>
                  </a:ext>
                </a:extLst>
              </a:tr>
              <a:tr h="11938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г. Судак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092" marT="30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100,00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2" marR="108000" marT="30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88,80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2" marR="108000" marT="30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9078316"/>
                  </a:ext>
                </a:extLst>
              </a:tr>
              <a:tr h="11938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Сакский</a:t>
                      </a:r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 район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092" marT="30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100,00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2" marR="108000" marT="30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79,40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2" marR="108000" marT="30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7397993"/>
                  </a:ext>
                </a:extLst>
              </a:tr>
              <a:tr h="11938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Белогорский район 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092" marT="30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100,00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2" marR="108000" marT="30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100,00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2" marR="108000" marT="30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408381"/>
                  </a:ext>
                </a:extLst>
              </a:tr>
              <a:tr h="11938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Джанкойский</a:t>
                      </a:r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   район 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092" marT="30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94,10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2" marR="108000" marT="30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88,20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2" marR="108000" marT="30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2822735"/>
                  </a:ext>
                </a:extLst>
              </a:tr>
              <a:tr h="11938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Первомайский район 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092" marT="30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93,70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2" marR="108000" marT="30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77,70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2" marR="108000" marT="30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866778"/>
                  </a:ext>
                </a:extLst>
              </a:tr>
              <a:tr h="11938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Советский район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092" marT="30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93,30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2" marR="108000" marT="30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93,30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2" marR="108000" marT="30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7414453"/>
                  </a:ext>
                </a:extLst>
              </a:tr>
              <a:tr h="11938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Красноперекопский</a:t>
                      </a:r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 район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092" marT="30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91,60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2" marR="108000" marT="30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91,60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2" marR="108000" marT="30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8173065"/>
                  </a:ext>
                </a:extLst>
              </a:tr>
              <a:tr h="11938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Ленинский район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092" marT="30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91,00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2" marR="108000" marT="30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51,70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2" marR="108000" marT="30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9278076"/>
                  </a:ext>
                </a:extLst>
              </a:tr>
              <a:tr h="11938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Раздольненский</a:t>
                      </a:r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 район 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092" marT="30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88,80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2" marR="108000" marT="30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61,70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2" marR="108000" marT="30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2764130"/>
                  </a:ext>
                </a:extLst>
              </a:tr>
              <a:tr h="11938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ln>
                            <a:noFill/>
                          </a:ln>
                          <a:effectLst/>
                          <a:latin typeface="+mn-lt"/>
                        </a:rPr>
                        <a:t>Бахчисарайский район </a:t>
                      </a:r>
                      <a:endParaRPr lang="ru-RU" sz="105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092" marT="30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88,40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2" marR="108000" marT="30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88,40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2" marR="108000" marT="30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184308"/>
                  </a:ext>
                </a:extLst>
              </a:tr>
              <a:tr h="11938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г. Евпатория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092" marT="30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88,20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2" marR="108000" marT="30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64,70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2" marR="108000" marT="30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6539428"/>
                  </a:ext>
                </a:extLst>
              </a:tr>
              <a:tr h="11938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Черноморский район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092" marT="30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84,60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2" marR="108000" marT="30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61,50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2" marR="108000" marT="30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0277887"/>
                  </a:ext>
                </a:extLst>
              </a:tr>
              <a:tr h="11938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ln>
                            <a:noFill/>
                          </a:ln>
                          <a:effectLst/>
                          <a:latin typeface="+mn-lt"/>
                        </a:rPr>
                        <a:t>Симферопольский район</a:t>
                      </a:r>
                      <a:endParaRPr lang="ru-RU" sz="105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092" marT="30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ln>
                            <a:noFill/>
                          </a:ln>
                          <a:effectLst/>
                          <a:latin typeface="+mn-lt"/>
                        </a:rPr>
                        <a:t>83,30</a:t>
                      </a:r>
                      <a:endParaRPr lang="ru-RU" sz="105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2" marR="108000" marT="30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78,50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2" marR="108000" marT="30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326583"/>
                  </a:ext>
                </a:extLst>
              </a:tr>
              <a:tr h="11938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Нижнегорский район 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092" marT="30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ln>
                            <a:noFill/>
                          </a:ln>
                          <a:effectLst/>
                          <a:latin typeface="+mn-lt"/>
                        </a:rPr>
                        <a:t>80,90</a:t>
                      </a:r>
                      <a:endParaRPr lang="ru-RU" sz="105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2" marR="108000" marT="30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85,70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2" marR="108000" marT="30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052946"/>
                  </a:ext>
                </a:extLst>
              </a:tr>
              <a:tr h="11938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г. Красноперекопск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3092" marT="30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80,00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2" marR="108000" marT="30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100,00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2" marR="108000" marT="30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578673"/>
                  </a:ext>
                </a:extLst>
              </a:tr>
              <a:tr h="11938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+mn-lt"/>
                        </a:rPr>
                        <a:t>Красногвардейский район  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+mn-lt"/>
                      </a:endParaRPr>
                    </a:p>
                  </a:txBody>
                  <a:tcPr marL="180000" marR="3092" marT="30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76,60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2" marR="108000" marT="30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76,60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2" marR="108000" marT="30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555261"/>
                  </a:ext>
                </a:extLst>
              </a:tr>
              <a:tr h="11938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+mn-lt"/>
                        </a:rPr>
                        <a:t>г. Керчь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+mn-lt"/>
                      </a:endParaRPr>
                    </a:p>
                  </a:txBody>
                  <a:tcPr marL="180000" marR="3092" marT="30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71,40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2" marR="108000" marT="30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66,60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2" marR="108000" marT="30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3864122"/>
                  </a:ext>
                </a:extLst>
              </a:tr>
              <a:tr h="11938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+mn-lt"/>
                        </a:rPr>
                        <a:t>г. Ялта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+mn-lt"/>
                      </a:endParaRPr>
                    </a:p>
                  </a:txBody>
                  <a:tcPr marL="180000" marR="3092" marT="30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ln>
                            <a:noFill/>
                          </a:ln>
                          <a:effectLst/>
                          <a:latin typeface="+mn-lt"/>
                        </a:rPr>
                        <a:t>54,10</a:t>
                      </a:r>
                      <a:endParaRPr lang="ru-RU" sz="105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2" marR="108000" marT="30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41,60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2" marR="108000" marT="30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409436"/>
                  </a:ext>
                </a:extLst>
              </a:tr>
              <a:tr h="11938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+mn-lt"/>
                        </a:rPr>
                        <a:t>Кировский район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+mn-lt"/>
                      </a:endParaRPr>
                    </a:p>
                  </a:txBody>
                  <a:tcPr marL="180000" marR="3092" marT="30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ln>
                            <a:noFill/>
                          </a:ln>
                          <a:effectLst/>
                          <a:latin typeface="+mn-lt"/>
                        </a:rPr>
                        <a:t>52,90</a:t>
                      </a:r>
                      <a:endParaRPr lang="ru-RU" sz="105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2" marR="108000" marT="30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41,10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2" marR="108000" marT="30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7756877"/>
                  </a:ext>
                </a:extLst>
              </a:tr>
              <a:tr h="11938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+mn-lt"/>
                        </a:rPr>
                        <a:t>г. Феодосия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+mn-lt"/>
                      </a:endParaRPr>
                    </a:p>
                  </a:txBody>
                  <a:tcPr marL="180000" marR="3092" marT="30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ln>
                            <a:noFill/>
                          </a:ln>
                          <a:effectLst/>
                          <a:latin typeface="+mn-lt"/>
                        </a:rPr>
                        <a:t>31,80</a:t>
                      </a:r>
                      <a:endParaRPr lang="ru-RU" sz="1050" b="0" i="0" u="none" strike="noStrik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2" marR="108000" marT="30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ln>
                            <a:noFill/>
                          </a:ln>
                          <a:effectLst/>
                          <a:latin typeface="+mn-lt"/>
                        </a:rPr>
                        <a:t>13,60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92" marR="108000" marT="30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9255476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8538538"/>
              </p:ext>
            </p:extLst>
          </p:nvPr>
        </p:nvGraphicFramePr>
        <p:xfrm>
          <a:off x="4276725" y="1524000"/>
          <a:ext cx="7534275" cy="4937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1256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3440" y="207032"/>
            <a:ext cx="12161970" cy="6841108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pPr defTabSz="912114"/>
            <a:endParaRPr sz="1795" kern="0" dirty="0">
              <a:solidFill>
                <a:sysClr val="windowText" lastClr="000000"/>
              </a:solidFill>
            </a:endParaRPr>
          </a:p>
        </p:txBody>
      </p:sp>
      <p:sp>
        <p:nvSpPr>
          <p:cNvPr id="68" name="object 3"/>
          <p:cNvSpPr/>
          <p:nvPr/>
        </p:nvSpPr>
        <p:spPr>
          <a:xfrm>
            <a:off x="609029" y="318599"/>
            <a:ext cx="1374303" cy="3526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394"/>
          </a:p>
        </p:txBody>
      </p:sp>
      <p:sp>
        <p:nvSpPr>
          <p:cNvPr id="69" name="object 3"/>
          <p:cNvSpPr txBox="1">
            <a:spLocks/>
          </p:cNvSpPr>
          <p:nvPr/>
        </p:nvSpPr>
        <p:spPr>
          <a:xfrm>
            <a:off x="876856" y="1656953"/>
            <a:ext cx="10873641" cy="343043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marR="3810">
              <a:lnSpc>
                <a:spcPts val="2250"/>
              </a:lnSpc>
              <a:spcBef>
                <a:spcPts val="375"/>
              </a:spcBef>
            </a:pPr>
            <a:r>
              <a:rPr lang="ru-RU" sz="2000" spc="-8" dirty="0" smtClean="0">
                <a:solidFill>
                  <a:srgbClr val="0033CC"/>
                </a:solidFill>
                <a:latin typeface="+mn-lt"/>
              </a:rPr>
              <a:t>ПРЕДУПРЕЖДЕНИЕ ФИНАНСОВОГО МОШЕННИЧЕСТВА:</a:t>
            </a:r>
            <a:endParaRPr lang="ru-RU" sz="2000" spc="-8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73" name="object 5"/>
          <p:cNvSpPr txBox="1"/>
          <p:nvPr/>
        </p:nvSpPr>
        <p:spPr>
          <a:xfrm>
            <a:off x="544619" y="2385364"/>
            <a:ext cx="4705921" cy="356776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indent="-287020">
              <a:lnSpc>
                <a:spcPct val="100000"/>
              </a:lnSpc>
              <a:buClr>
                <a:srgbClr val="FF9900"/>
              </a:buClr>
              <a:buFont typeface="Wingdings"/>
              <a:buChar char=""/>
              <a:tabLst>
                <a:tab pos="299085" algn="l"/>
              </a:tabLst>
            </a:pPr>
            <a:r>
              <a:rPr sz="1600" spc="-10" dirty="0" smtClean="0">
                <a:latin typeface="Arial"/>
                <a:cs typeface="Arial"/>
              </a:rPr>
              <a:t>распростране</a:t>
            </a:r>
            <a:r>
              <a:rPr sz="1600" spc="-25" dirty="0" smtClean="0">
                <a:latin typeface="Arial"/>
                <a:cs typeface="Arial"/>
              </a:rPr>
              <a:t>н</a:t>
            </a:r>
            <a:r>
              <a:rPr sz="1600" spc="-15" dirty="0" smtClean="0">
                <a:latin typeface="Arial"/>
                <a:cs typeface="Arial"/>
              </a:rPr>
              <a:t>и</a:t>
            </a:r>
            <a:r>
              <a:rPr sz="1600" spc="-10" dirty="0" smtClean="0">
                <a:latin typeface="Arial"/>
                <a:cs typeface="Arial"/>
              </a:rPr>
              <a:t>е</a:t>
            </a:r>
            <a:r>
              <a:rPr sz="1600" spc="30" dirty="0" smtClean="0">
                <a:latin typeface="Arial"/>
                <a:cs typeface="Arial"/>
              </a:rPr>
              <a:t> </a:t>
            </a:r>
            <a:r>
              <a:rPr sz="1600" spc="-5" dirty="0" smtClean="0">
                <a:latin typeface="Arial"/>
                <a:cs typeface="Arial"/>
              </a:rPr>
              <a:t>к</a:t>
            </a:r>
            <a:r>
              <a:rPr sz="1600" spc="-10" dirty="0" smtClean="0">
                <a:latin typeface="Arial"/>
                <a:cs typeface="Arial"/>
              </a:rPr>
              <a:t>о</a:t>
            </a:r>
            <a:r>
              <a:rPr sz="1600" spc="-20" dirty="0" smtClean="0">
                <a:latin typeface="Arial"/>
                <a:cs typeface="Arial"/>
              </a:rPr>
              <a:t>н</a:t>
            </a:r>
            <a:r>
              <a:rPr sz="1600" spc="-25" dirty="0" smtClean="0">
                <a:latin typeface="Arial"/>
                <a:cs typeface="Arial"/>
              </a:rPr>
              <a:t>т</a:t>
            </a:r>
            <a:r>
              <a:rPr sz="1600" spc="-10" dirty="0" smtClean="0">
                <a:latin typeface="Arial"/>
                <a:cs typeface="Arial"/>
              </a:rPr>
              <a:t>е</a:t>
            </a:r>
            <a:r>
              <a:rPr sz="1600" spc="-20" dirty="0" smtClean="0">
                <a:latin typeface="Arial"/>
                <a:cs typeface="Arial"/>
              </a:rPr>
              <a:t>н</a:t>
            </a:r>
            <a:r>
              <a:rPr sz="1600" spc="-25" dirty="0" smtClean="0">
                <a:latin typeface="Arial"/>
                <a:cs typeface="Arial"/>
              </a:rPr>
              <a:t>т</a:t>
            </a:r>
            <a:r>
              <a:rPr sz="1600" spc="-10" dirty="0" smtClean="0">
                <a:latin typeface="Arial"/>
                <a:cs typeface="Arial"/>
              </a:rPr>
              <a:t>а</a:t>
            </a:r>
            <a:r>
              <a:rPr sz="1600" spc="30" dirty="0" smtClean="0">
                <a:latin typeface="Arial"/>
                <a:cs typeface="Arial"/>
              </a:rPr>
              <a:t> </a:t>
            </a:r>
            <a:r>
              <a:rPr sz="1600" spc="-15" dirty="0" smtClean="0">
                <a:latin typeface="Arial"/>
                <a:cs typeface="Arial"/>
              </a:rPr>
              <a:t>Ба</a:t>
            </a:r>
            <a:r>
              <a:rPr sz="1600" spc="-20" dirty="0" smtClean="0">
                <a:latin typeface="Arial"/>
                <a:cs typeface="Arial"/>
              </a:rPr>
              <a:t>н</a:t>
            </a:r>
            <a:r>
              <a:rPr sz="1600" spc="20" dirty="0" smtClean="0">
                <a:latin typeface="Arial"/>
                <a:cs typeface="Arial"/>
              </a:rPr>
              <a:t>к</a:t>
            </a:r>
            <a:r>
              <a:rPr sz="1600" spc="-10" dirty="0" smtClean="0">
                <a:latin typeface="Arial"/>
                <a:cs typeface="Arial"/>
              </a:rPr>
              <a:t>а</a:t>
            </a:r>
            <a:r>
              <a:rPr sz="1600" spc="20" dirty="0" smtClean="0">
                <a:latin typeface="Arial"/>
                <a:cs typeface="Arial"/>
              </a:rPr>
              <a:t> </a:t>
            </a:r>
            <a:r>
              <a:rPr sz="1600" spc="-90" dirty="0" smtClean="0">
                <a:latin typeface="Arial"/>
                <a:cs typeface="Arial"/>
              </a:rPr>
              <a:t>Р</a:t>
            </a:r>
            <a:r>
              <a:rPr sz="1600" spc="-10" dirty="0" smtClean="0">
                <a:latin typeface="Arial"/>
                <a:cs typeface="Arial"/>
              </a:rPr>
              <a:t>ос</a:t>
            </a:r>
            <a:r>
              <a:rPr sz="1600" spc="-5" dirty="0" smtClean="0">
                <a:latin typeface="Arial"/>
                <a:cs typeface="Arial"/>
              </a:rPr>
              <a:t>с</a:t>
            </a:r>
            <a:r>
              <a:rPr sz="1600" spc="-15" dirty="0" smtClean="0">
                <a:latin typeface="Arial"/>
                <a:cs typeface="Arial"/>
              </a:rPr>
              <a:t>и</a:t>
            </a:r>
            <a:r>
              <a:rPr sz="1600" spc="-10" dirty="0" smtClean="0">
                <a:latin typeface="Arial"/>
                <a:cs typeface="Arial"/>
              </a:rPr>
              <a:t>и</a:t>
            </a:r>
            <a:r>
              <a:rPr lang="ru-RU" sz="1600" spc="-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(п</a:t>
            </a:r>
            <a:r>
              <a:rPr sz="1600" spc="-65" dirty="0" smtClean="0">
                <a:latin typeface="Arial"/>
                <a:cs typeface="Arial"/>
              </a:rPr>
              <a:t>е</a:t>
            </a:r>
            <a:r>
              <a:rPr sz="1600" spc="-10" dirty="0" smtClean="0">
                <a:latin typeface="Arial"/>
                <a:cs typeface="Arial"/>
              </a:rPr>
              <a:t>ч</a:t>
            </a:r>
            <a:r>
              <a:rPr sz="1600" spc="-50" dirty="0" smtClean="0">
                <a:latin typeface="Arial"/>
                <a:cs typeface="Arial"/>
              </a:rPr>
              <a:t>а</a:t>
            </a:r>
            <a:r>
              <a:rPr sz="1600" spc="-10" dirty="0" smtClean="0">
                <a:latin typeface="Arial"/>
                <a:cs typeface="Arial"/>
              </a:rPr>
              <a:t>тные</a:t>
            </a:r>
            <a:r>
              <a:rPr sz="1600" spc="30" dirty="0" smtClean="0">
                <a:latin typeface="Arial"/>
                <a:cs typeface="Arial"/>
              </a:rPr>
              <a:t> </a:t>
            </a:r>
            <a:r>
              <a:rPr sz="1600" spc="-25" dirty="0" smtClean="0">
                <a:latin typeface="Arial"/>
                <a:cs typeface="Arial"/>
              </a:rPr>
              <a:t>м</a:t>
            </a:r>
            <a:r>
              <a:rPr sz="1600" spc="-50" dirty="0" smtClean="0">
                <a:latin typeface="Arial"/>
                <a:cs typeface="Arial"/>
              </a:rPr>
              <a:t>а</a:t>
            </a:r>
            <a:r>
              <a:rPr sz="1600" spc="-25" dirty="0" smtClean="0">
                <a:latin typeface="Arial"/>
                <a:cs typeface="Arial"/>
              </a:rPr>
              <a:t>т</a:t>
            </a:r>
            <a:r>
              <a:rPr sz="1600" spc="-10" dirty="0" smtClean="0">
                <a:latin typeface="Arial"/>
                <a:cs typeface="Arial"/>
              </a:rPr>
              <a:t>ериалы</a:t>
            </a:r>
            <a:r>
              <a:rPr sz="1600" spc="-5" dirty="0" smtClean="0">
                <a:latin typeface="Arial"/>
                <a:cs typeface="Arial"/>
              </a:rPr>
              <a:t>,</a:t>
            </a:r>
            <a:r>
              <a:rPr sz="1600" spc="30" dirty="0" smtClean="0">
                <a:latin typeface="Arial"/>
                <a:cs typeface="Arial"/>
              </a:rPr>
              <a:t> </a:t>
            </a:r>
            <a:r>
              <a:rPr lang="ru-RU" sz="1600" spc="30" dirty="0" err="1" smtClean="0">
                <a:latin typeface="Arial"/>
                <a:cs typeface="Arial"/>
              </a:rPr>
              <a:t>ви</a:t>
            </a:r>
            <a:r>
              <a:rPr sz="1600" spc="-10" dirty="0" err="1" smtClean="0">
                <a:latin typeface="Arial"/>
                <a:cs typeface="Arial"/>
              </a:rPr>
              <a:t>део</a:t>
            </a:r>
            <a:r>
              <a:rPr sz="1600" spc="-20" dirty="0" err="1" smtClean="0">
                <a:latin typeface="Arial"/>
                <a:cs typeface="Arial"/>
              </a:rPr>
              <a:t>м</a:t>
            </a:r>
            <a:r>
              <a:rPr sz="1600" spc="-50" dirty="0" err="1" smtClean="0">
                <a:latin typeface="Arial"/>
                <a:cs typeface="Arial"/>
              </a:rPr>
              <a:t>а</a:t>
            </a:r>
            <a:r>
              <a:rPr sz="1600" spc="-25" dirty="0" err="1" smtClean="0">
                <a:latin typeface="Arial"/>
                <a:cs typeface="Arial"/>
              </a:rPr>
              <a:t>т</a:t>
            </a:r>
            <a:r>
              <a:rPr sz="1600" spc="-10" dirty="0" err="1" smtClean="0">
                <a:latin typeface="Arial"/>
                <a:cs typeface="Arial"/>
              </a:rPr>
              <a:t>ериалы</a:t>
            </a:r>
            <a:r>
              <a:rPr lang="ru-RU" sz="1600" spc="-10" dirty="0" smtClean="0">
                <a:latin typeface="Arial"/>
                <a:cs typeface="Arial"/>
              </a:rPr>
              <a:t>, </a:t>
            </a:r>
            <a:r>
              <a:rPr lang="ru-RU" sz="1600" spc="-10" dirty="0" err="1" smtClean="0">
                <a:latin typeface="Arial"/>
                <a:cs typeface="Arial"/>
              </a:rPr>
              <a:t>аудиоролики</a:t>
            </a:r>
            <a:r>
              <a:rPr sz="1600" spc="-10" dirty="0" smtClean="0">
                <a:latin typeface="Arial"/>
                <a:cs typeface="Arial"/>
              </a:rPr>
              <a:t>)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10"/>
              </a:spcBef>
            </a:pPr>
            <a:endParaRPr sz="950" dirty="0"/>
          </a:p>
          <a:p>
            <a:pPr marL="299085" indent="-287020">
              <a:lnSpc>
                <a:spcPct val="100000"/>
              </a:lnSpc>
              <a:buClr>
                <a:srgbClr val="FF9900"/>
              </a:buClr>
              <a:buFont typeface="Wingdings"/>
              <a:buChar char=""/>
              <a:tabLst>
                <a:tab pos="299085" algn="l"/>
              </a:tabLst>
            </a:pPr>
            <a:r>
              <a:rPr sz="1600" spc="-10" dirty="0" smtClean="0">
                <a:latin typeface="Arial"/>
                <a:cs typeface="Arial"/>
              </a:rPr>
              <a:t>про</a:t>
            </a:r>
            <a:r>
              <a:rPr sz="1600" spc="-20" dirty="0" smtClean="0">
                <a:latin typeface="Arial"/>
                <a:cs typeface="Arial"/>
              </a:rPr>
              <a:t>в</a:t>
            </a:r>
            <a:r>
              <a:rPr sz="1600" spc="-50" dirty="0" smtClean="0">
                <a:latin typeface="Arial"/>
                <a:cs typeface="Arial"/>
              </a:rPr>
              <a:t>е</a:t>
            </a:r>
            <a:r>
              <a:rPr sz="1600" spc="-10" dirty="0" smtClean="0">
                <a:latin typeface="Arial"/>
                <a:cs typeface="Arial"/>
              </a:rPr>
              <a:t>ден</a:t>
            </a:r>
            <a:r>
              <a:rPr sz="1600" spc="-20" dirty="0" smtClean="0">
                <a:latin typeface="Arial"/>
                <a:cs typeface="Arial"/>
              </a:rPr>
              <a:t>и</a:t>
            </a:r>
            <a:r>
              <a:rPr sz="1600" spc="-10" dirty="0" smtClean="0">
                <a:latin typeface="Arial"/>
                <a:cs typeface="Arial"/>
              </a:rPr>
              <a:t>е</a:t>
            </a:r>
            <a:r>
              <a:rPr sz="1600" spc="25" dirty="0" smtClean="0">
                <a:latin typeface="Arial"/>
                <a:cs typeface="Arial"/>
              </a:rPr>
              <a:t> </a:t>
            </a:r>
            <a:r>
              <a:rPr sz="1600" spc="-25" dirty="0" smtClean="0">
                <a:latin typeface="Arial"/>
                <a:cs typeface="Arial"/>
              </a:rPr>
              <a:t>т</a:t>
            </a:r>
            <a:r>
              <a:rPr sz="1600" spc="-10" dirty="0" smtClean="0">
                <a:latin typeface="Arial"/>
                <a:cs typeface="Arial"/>
              </a:rPr>
              <a:t>е</a:t>
            </a:r>
            <a:r>
              <a:rPr sz="1600" spc="-20" dirty="0" smtClean="0">
                <a:latin typeface="Arial"/>
                <a:cs typeface="Arial"/>
              </a:rPr>
              <a:t>м</a:t>
            </a:r>
            <a:r>
              <a:rPr sz="1600" spc="-50" dirty="0" smtClean="0">
                <a:latin typeface="Arial"/>
                <a:cs typeface="Arial"/>
              </a:rPr>
              <a:t>а</a:t>
            </a:r>
            <a:r>
              <a:rPr sz="1600" spc="-10" dirty="0" smtClean="0">
                <a:latin typeface="Arial"/>
                <a:cs typeface="Arial"/>
              </a:rPr>
              <a:t>ти</a:t>
            </a:r>
            <a:r>
              <a:rPr sz="1600" spc="-20" dirty="0" smtClean="0">
                <a:latin typeface="Arial"/>
                <a:cs typeface="Arial"/>
              </a:rPr>
              <a:t>ч</a:t>
            </a:r>
            <a:r>
              <a:rPr sz="1600" spc="-10" dirty="0" smtClean="0">
                <a:latin typeface="Arial"/>
                <a:cs typeface="Arial"/>
              </a:rPr>
              <a:t>еск</a:t>
            </a:r>
            <a:r>
              <a:rPr sz="1600" spc="-20" dirty="0" smtClean="0">
                <a:latin typeface="Arial"/>
                <a:cs typeface="Arial"/>
              </a:rPr>
              <a:t>и</a:t>
            </a:r>
            <a:r>
              <a:rPr sz="1600" spc="-10" dirty="0" smtClean="0">
                <a:latin typeface="Arial"/>
                <a:cs typeface="Arial"/>
              </a:rPr>
              <a:t>х</a:t>
            </a:r>
            <a:r>
              <a:rPr sz="1600" spc="50" dirty="0" smtClean="0">
                <a:latin typeface="Arial"/>
                <a:cs typeface="Arial"/>
              </a:rPr>
              <a:t> </a:t>
            </a:r>
            <a:r>
              <a:rPr sz="1600" spc="-20" dirty="0" smtClean="0">
                <a:latin typeface="Arial"/>
                <a:cs typeface="Arial"/>
              </a:rPr>
              <a:t>в</a:t>
            </a:r>
            <a:r>
              <a:rPr sz="1600" spc="-10" dirty="0" smtClean="0">
                <a:latin typeface="Arial"/>
                <a:cs typeface="Arial"/>
              </a:rPr>
              <a:t>стр</a:t>
            </a:r>
            <a:r>
              <a:rPr sz="1600" spc="-60" dirty="0" smtClean="0">
                <a:latin typeface="Arial"/>
                <a:cs typeface="Arial"/>
              </a:rPr>
              <a:t>е</a:t>
            </a:r>
            <a:r>
              <a:rPr sz="1600" spc="-10" dirty="0" smtClean="0">
                <a:latin typeface="Arial"/>
                <a:cs typeface="Arial"/>
              </a:rPr>
              <a:t>ч с нас</a:t>
            </a:r>
            <a:r>
              <a:rPr sz="1600" spc="-55" dirty="0" smtClean="0">
                <a:latin typeface="Arial"/>
                <a:cs typeface="Arial"/>
              </a:rPr>
              <a:t>е</a:t>
            </a:r>
            <a:r>
              <a:rPr sz="1600" spc="-10" dirty="0" smtClean="0">
                <a:latin typeface="Arial"/>
                <a:cs typeface="Arial"/>
              </a:rPr>
              <a:t>лен</a:t>
            </a:r>
            <a:r>
              <a:rPr sz="1600" spc="-20" dirty="0" smtClean="0">
                <a:latin typeface="Arial"/>
                <a:cs typeface="Arial"/>
              </a:rPr>
              <a:t>и</a:t>
            </a:r>
            <a:r>
              <a:rPr sz="1600" spc="-10" dirty="0" smtClean="0">
                <a:latin typeface="Arial"/>
                <a:cs typeface="Arial"/>
              </a:rPr>
              <a:t>ем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19"/>
              </a:spcBef>
              <a:buClr>
                <a:srgbClr val="FF9900"/>
              </a:buClr>
              <a:buFont typeface="Wingdings"/>
              <a:buChar char=""/>
            </a:pPr>
            <a:endParaRPr sz="700" dirty="0"/>
          </a:p>
          <a:p>
            <a:pPr>
              <a:lnSpc>
                <a:spcPts val="700"/>
              </a:lnSpc>
              <a:spcBef>
                <a:spcPts val="21"/>
              </a:spcBef>
            </a:pPr>
            <a:endParaRPr sz="700" dirty="0"/>
          </a:p>
          <a:p>
            <a:pPr marL="299085" marR="213360" indent="-287020">
              <a:lnSpc>
                <a:spcPct val="100000"/>
              </a:lnSpc>
              <a:buClr>
                <a:srgbClr val="FF9900"/>
              </a:buClr>
              <a:buFont typeface="Wingdings"/>
              <a:buChar char=""/>
              <a:tabLst>
                <a:tab pos="299085" algn="l"/>
              </a:tabLst>
            </a:pPr>
            <a:r>
              <a:rPr lang="ru-RU" sz="1600" spc="-10" dirty="0" smtClean="0">
                <a:latin typeface="Arial"/>
                <a:cs typeface="Arial"/>
              </a:rPr>
              <a:t>Размещение макетов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lang="ru-RU" sz="1600" spc="10" dirty="0" smtClean="0">
                <a:latin typeface="Arial"/>
                <a:cs typeface="Arial"/>
              </a:rPr>
              <a:t>печатных</a:t>
            </a:r>
            <a:r>
              <a:rPr sz="1600" spc="25" dirty="0" smtClean="0">
                <a:latin typeface="Arial"/>
                <a:cs typeface="Arial"/>
              </a:rPr>
              <a:t> </a:t>
            </a:r>
            <a:endParaRPr lang="ru-RU" sz="1600" spc="25" dirty="0" smtClean="0">
              <a:latin typeface="Arial"/>
              <a:cs typeface="Arial"/>
            </a:endParaRPr>
          </a:p>
          <a:p>
            <a:pPr marL="12065" marR="213360">
              <a:lnSpc>
                <a:spcPct val="100000"/>
              </a:lnSpc>
              <a:buClr>
                <a:srgbClr val="FF9900"/>
              </a:buClr>
              <a:tabLst>
                <a:tab pos="299085" algn="l"/>
              </a:tabLst>
            </a:pPr>
            <a:r>
              <a:rPr lang="ru-RU" sz="1600" spc="25" dirty="0">
                <a:latin typeface="Arial"/>
                <a:cs typeface="Arial"/>
              </a:rPr>
              <a:t> </a:t>
            </a:r>
            <a:r>
              <a:rPr lang="ru-RU" sz="1600" spc="25" dirty="0" smtClean="0">
                <a:latin typeface="Arial"/>
                <a:cs typeface="Arial"/>
              </a:rPr>
              <a:t>    материалов</a:t>
            </a:r>
            <a:r>
              <a:rPr sz="1600" spc="-10" dirty="0" smtClean="0">
                <a:latin typeface="Arial"/>
                <a:cs typeface="Arial"/>
              </a:rPr>
              <a:t>, </a:t>
            </a:r>
            <a:r>
              <a:rPr lang="ru-RU" sz="1600" spc="-10" dirty="0" smtClean="0">
                <a:latin typeface="Arial"/>
                <a:cs typeface="Arial"/>
              </a:rPr>
              <a:t>видеороликов</a:t>
            </a:r>
            <a:r>
              <a:rPr sz="1600" spc="35" dirty="0" smtClean="0">
                <a:latin typeface="Arial"/>
                <a:cs typeface="Arial"/>
              </a:rPr>
              <a:t> </a:t>
            </a:r>
            <a:r>
              <a:rPr lang="ru-RU" sz="1600" spc="35" dirty="0" smtClean="0">
                <a:latin typeface="Arial"/>
                <a:cs typeface="Arial"/>
              </a:rPr>
              <a:t>на</a:t>
            </a:r>
            <a:r>
              <a:rPr sz="1600" spc="30" dirty="0" smtClean="0">
                <a:latin typeface="Arial"/>
                <a:cs typeface="Arial"/>
              </a:rPr>
              <a:t> </a:t>
            </a:r>
            <a:endParaRPr lang="ru-RU" sz="1600" spc="30" dirty="0" smtClean="0">
              <a:latin typeface="Arial"/>
              <a:cs typeface="Arial"/>
            </a:endParaRPr>
          </a:p>
          <a:p>
            <a:pPr marL="12065" marR="213360">
              <a:lnSpc>
                <a:spcPct val="100000"/>
              </a:lnSpc>
              <a:buClr>
                <a:srgbClr val="FF9900"/>
              </a:buClr>
              <a:tabLst>
                <a:tab pos="299085" algn="l"/>
              </a:tabLst>
            </a:pPr>
            <a:r>
              <a:rPr lang="ru-RU" sz="1600" spc="30" dirty="0">
                <a:latin typeface="Arial"/>
                <a:cs typeface="Arial"/>
              </a:rPr>
              <a:t> </a:t>
            </a:r>
            <a:r>
              <a:rPr lang="ru-RU" sz="1600" spc="30" dirty="0" smtClean="0">
                <a:latin typeface="Arial"/>
                <a:cs typeface="Arial"/>
              </a:rPr>
              <a:t>    Интернет - сайтах</a:t>
            </a:r>
            <a:r>
              <a:rPr sz="1600" spc="4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па</a:t>
            </a:r>
            <a:r>
              <a:rPr sz="1600" spc="-50" dirty="0" smtClean="0">
                <a:latin typeface="Arial"/>
                <a:cs typeface="Arial"/>
              </a:rPr>
              <a:t>р</a:t>
            </a:r>
            <a:r>
              <a:rPr sz="1600" spc="-10" dirty="0" smtClean="0">
                <a:latin typeface="Arial"/>
                <a:cs typeface="Arial"/>
              </a:rPr>
              <a:t>тнеров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19"/>
              </a:spcBef>
              <a:buClr>
                <a:srgbClr val="FF9900"/>
              </a:buClr>
              <a:buFont typeface="Wingdings"/>
              <a:buChar char=""/>
            </a:pPr>
            <a:endParaRPr sz="700" dirty="0"/>
          </a:p>
          <a:p>
            <a:pPr marL="299085" marR="58419" indent="-287020">
              <a:lnSpc>
                <a:spcPct val="100000"/>
              </a:lnSpc>
              <a:buClr>
                <a:srgbClr val="FF9900"/>
              </a:buClr>
              <a:buFont typeface="Wingdings"/>
              <a:buChar char=""/>
              <a:tabLst>
                <a:tab pos="299085" algn="l"/>
              </a:tabLst>
            </a:pPr>
            <a:r>
              <a:rPr sz="1600" spc="-10" dirty="0" smtClean="0">
                <a:latin typeface="Arial"/>
                <a:cs typeface="Arial"/>
              </a:rPr>
              <a:t>про</a:t>
            </a:r>
            <a:r>
              <a:rPr sz="1600" spc="-20" dirty="0" smtClean="0">
                <a:latin typeface="Arial"/>
                <a:cs typeface="Arial"/>
              </a:rPr>
              <a:t>в</a:t>
            </a:r>
            <a:r>
              <a:rPr sz="1600" spc="-50" dirty="0" smtClean="0">
                <a:latin typeface="Arial"/>
                <a:cs typeface="Arial"/>
              </a:rPr>
              <a:t>е</a:t>
            </a:r>
            <a:r>
              <a:rPr sz="1600" spc="-10" dirty="0" smtClean="0">
                <a:latin typeface="Arial"/>
                <a:cs typeface="Arial"/>
              </a:rPr>
              <a:t>ден</a:t>
            </a:r>
            <a:r>
              <a:rPr sz="1600" spc="-20" dirty="0" smtClean="0">
                <a:latin typeface="Arial"/>
                <a:cs typeface="Arial"/>
              </a:rPr>
              <a:t>и</a:t>
            </a:r>
            <a:r>
              <a:rPr sz="1600" spc="-10" dirty="0" smtClean="0">
                <a:latin typeface="Arial"/>
                <a:cs typeface="Arial"/>
              </a:rPr>
              <a:t>е</a:t>
            </a:r>
            <a:r>
              <a:rPr sz="1600" spc="2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онлай</a:t>
            </a:r>
            <a:r>
              <a:rPr sz="1600" spc="-15" dirty="0" smtClean="0">
                <a:latin typeface="Arial"/>
                <a:cs typeface="Arial"/>
              </a:rPr>
              <a:t>н-</a:t>
            </a:r>
            <a:r>
              <a:rPr sz="1600" spc="-10" dirty="0" smtClean="0">
                <a:latin typeface="Arial"/>
                <a:cs typeface="Arial"/>
              </a:rPr>
              <a:t>а</a:t>
            </a:r>
            <a:r>
              <a:rPr sz="1600" spc="-5" dirty="0" smtClean="0">
                <a:latin typeface="Arial"/>
                <a:cs typeface="Arial"/>
              </a:rPr>
              <a:t>к</a:t>
            </a:r>
            <a:r>
              <a:rPr sz="1600" spc="0" dirty="0" smtClean="0">
                <a:latin typeface="Arial"/>
                <a:cs typeface="Arial"/>
              </a:rPr>
              <a:t>т</a:t>
            </a:r>
            <a:r>
              <a:rPr sz="1600" spc="-10" dirty="0" smtClean="0">
                <a:latin typeface="Arial"/>
                <a:cs typeface="Arial"/>
              </a:rPr>
              <a:t>ивнос</a:t>
            </a:r>
            <a:r>
              <a:rPr sz="1600" spc="-20" dirty="0" smtClean="0">
                <a:latin typeface="Arial"/>
                <a:cs typeface="Arial"/>
              </a:rPr>
              <a:t>т</a:t>
            </a:r>
            <a:r>
              <a:rPr sz="1600" spc="0" dirty="0" smtClean="0">
                <a:latin typeface="Arial"/>
                <a:cs typeface="Arial"/>
              </a:rPr>
              <a:t>е</a:t>
            </a:r>
            <a:r>
              <a:rPr sz="1600" spc="-10" dirty="0" smtClean="0">
                <a:latin typeface="Arial"/>
                <a:cs typeface="Arial"/>
              </a:rPr>
              <a:t>й</a:t>
            </a:r>
            <a:r>
              <a:rPr sz="1600" spc="6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в </a:t>
            </a:r>
            <a:r>
              <a:rPr lang="ru-RU" sz="1600" spc="-10" dirty="0" smtClean="0">
                <a:latin typeface="Arial"/>
                <a:cs typeface="Arial"/>
              </a:rPr>
              <a:t>социальных сетях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410" y="2180199"/>
            <a:ext cx="1624000" cy="2245531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0777" y="2182636"/>
            <a:ext cx="2491095" cy="1756144"/>
          </a:xfrm>
          <a:prstGeom prst="rect">
            <a:avLst/>
          </a:prstGeom>
        </p:spPr>
      </p:pic>
      <p:sp>
        <p:nvSpPr>
          <p:cNvPr id="76" name="object 14"/>
          <p:cNvSpPr/>
          <p:nvPr/>
        </p:nvSpPr>
        <p:spPr>
          <a:xfrm>
            <a:off x="10004200" y="2196603"/>
            <a:ext cx="1746297" cy="22439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3072" y="4295776"/>
            <a:ext cx="3166506" cy="2150882"/>
          </a:xfrm>
          <a:prstGeom prst="rect">
            <a:avLst/>
          </a:prstGeom>
        </p:spPr>
      </p:pic>
      <p:sp>
        <p:nvSpPr>
          <p:cNvPr id="15" name="object 2"/>
          <p:cNvSpPr txBox="1"/>
          <p:nvPr/>
        </p:nvSpPr>
        <p:spPr>
          <a:xfrm>
            <a:off x="1983332" y="966821"/>
            <a:ext cx="8660690" cy="5099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891"/>
            <a:r>
              <a:rPr sz="2800" spc="-73" dirty="0">
                <a:cs typeface="Times New Roman"/>
              </a:rPr>
              <a:t>КИБЕРМОШЕННИЧЕСТВО</a:t>
            </a:r>
            <a:r>
              <a:rPr sz="2800" spc="-73" dirty="0" smtClean="0">
                <a:cs typeface="Times New Roman"/>
              </a:rPr>
              <a:t>.</a:t>
            </a:r>
            <a:r>
              <a:rPr lang="ru-RU" sz="2800" spc="-73" dirty="0" smtClean="0">
                <a:cs typeface="Times New Roman"/>
              </a:rPr>
              <a:t> </a:t>
            </a:r>
            <a:r>
              <a:rPr sz="2800" spc="-126" dirty="0" smtClean="0">
                <a:cs typeface="Times New Roman"/>
              </a:rPr>
              <a:t>МЕРЫ</a:t>
            </a:r>
            <a:r>
              <a:rPr sz="2800" spc="-93" dirty="0" smtClean="0">
                <a:cs typeface="Times New Roman"/>
              </a:rPr>
              <a:t> </a:t>
            </a:r>
            <a:r>
              <a:rPr sz="2800" spc="-47" dirty="0" smtClean="0">
                <a:cs typeface="Times New Roman"/>
              </a:rPr>
              <a:t>ПРОТИВОДЕЙСТВИЯ</a:t>
            </a:r>
            <a:r>
              <a:rPr lang="ru-RU" sz="2800" spc="-47" dirty="0" smtClean="0">
                <a:cs typeface="Times New Roman"/>
              </a:rPr>
              <a:t>.</a:t>
            </a:r>
            <a:endParaRPr sz="28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6236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15" y="8446"/>
            <a:ext cx="12161970" cy="6841108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pPr defTabSz="912114"/>
            <a:endParaRPr sz="1795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93295" y="2910916"/>
            <a:ext cx="2833993" cy="431370"/>
          </a:xfrm>
          <a:custGeom>
            <a:avLst/>
            <a:gdLst/>
            <a:ahLst/>
            <a:cxnLst/>
            <a:rect l="l" t="t" r="r" b="b"/>
            <a:pathLst>
              <a:path w="2840990" h="432435">
                <a:moveTo>
                  <a:pt x="2698648" y="0"/>
                </a:moveTo>
                <a:lnTo>
                  <a:pt x="142074" y="0"/>
                </a:lnTo>
                <a:lnTo>
                  <a:pt x="97170" y="7242"/>
                </a:lnTo>
                <a:lnTo>
                  <a:pt x="58169" y="27410"/>
                </a:lnTo>
                <a:lnTo>
                  <a:pt x="27413" y="58164"/>
                </a:lnTo>
                <a:lnTo>
                  <a:pt x="7243" y="97165"/>
                </a:lnTo>
                <a:lnTo>
                  <a:pt x="0" y="142074"/>
                </a:lnTo>
                <a:lnTo>
                  <a:pt x="0" y="289941"/>
                </a:lnTo>
                <a:lnTo>
                  <a:pt x="7243" y="334844"/>
                </a:lnTo>
                <a:lnTo>
                  <a:pt x="27413" y="373841"/>
                </a:lnTo>
                <a:lnTo>
                  <a:pt x="58169" y="404593"/>
                </a:lnTo>
                <a:lnTo>
                  <a:pt x="97170" y="424760"/>
                </a:lnTo>
                <a:lnTo>
                  <a:pt x="142074" y="432003"/>
                </a:lnTo>
                <a:lnTo>
                  <a:pt x="2698648" y="432003"/>
                </a:lnTo>
                <a:lnTo>
                  <a:pt x="2743551" y="424760"/>
                </a:lnTo>
                <a:lnTo>
                  <a:pt x="2782549" y="404593"/>
                </a:lnTo>
                <a:lnTo>
                  <a:pt x="2813301" y="373841"/>
                </a:lnTo>
                <a:lnTo>
                  <a:pt x="2833468" y="334844"/>
                </a:lnTo>
                <a:lnTo>
                  <a:pt x="2840710" y="289941"/>
                </a:lnTo>
                <a:lnTo>
                  <a:pt x="2840710" y="142074"/>
                </a:lnTo>
                <a:lnTo>
                  <a:pt x="2833468" y="97165"/>
                </a:lnTo>
                <a:lnTo>
                  <a:pt x="2813301" y="58164"/>
                </a:lnTo>
                <a:lnTo>
                  <a:pt x="2782549" y="27410"/>
                </a:lnTo>
                <a:lnTo>
                  <a:pt x="2743551" y="7242"/>
                </a:lnTo>
                <a:lnTo>
                  <a:pt x="2698648" y="0"/>
                </a:lnTo>
                <a:close/>
              </a:path>
            </a:pathLst>
          </a:custGeom>
          <a:solidFill>
            <a:srgbClr val="FFFFFF">
              <a:alpha val="41000"/>
            </a:srgbClr>
          </a:solidFill>
        </p:spPr>
        <p:txBody>
          <a:bodyPr wrap="square" lIns="0" tIns="0" rIns="0" bIns="0" rtlCol="0"/>
          <a:lstStyle/>
          <a:p>
            <a:pPr defTabSz="912114"/>
            <a:endParaRPr sz="1795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93295" y="3742197"/>
            <a:ext cx="2833993" cy="431370"/>
          </a:xfrm>
          <a:custGeom>
            <a:avLst/>
            <a:gdLst/>
            <a:ahLst/>
            <a:cxnLst/>
            <a:rect l="l" t="t" r="r" b="b"/>
            <a:pathLst>
              <a:path w="2840990" h="432435">
                <a:moveTo>
                  <a:pt x="2698648" y="0"/>
                </a:moveTo>
                <a:lnTo>
                  <a:pt x="142074" y="0"/>
                </a:lnTo>
                <a:lnTo>
                  <a:pt x="97170" y="7243"/>
                </a:lnTo>
                <a:lnTo>
                  <a:pt x="58169" y="27413"/>
                </a:lnTo>
                <a:lnTo>
                  <a:pt x="27413" y="58169"/>
                </a:lnTo>
                <a:lnTo>
                  <a:pt x="7243" y="97170"/>
                </a:lnTo>
                <a:lnTo>
                  <a:pt x="0" y="142074"/>
                </a:lnTo>
                <a:lnTo>
                  <a:pt x="0" y="289940"/>
                </a:lnTo>
                <a:lnTo>
                  <a:pt x="7243" y="334844"/>
                </a:lnTo>
                <a:lnTo>
                  <a:pt x="27413" y="373841"/>
                </a:lnTo>
                <a:lnTo>
                  <a:pt x="58169" y="404593"/>
                </a:lnTo>
                <a:lnTo>
                  <a:pt x="97170" y="424760"/>
                </a:lnTo>
                <a:lnTo>
                  <a:pt x="142074" y="432003"/>
                </a:lnTo>
                <a:lnTo>
                  <a:pt x="2698648" y="432003"/>
                </a:lnTo>
                <a:lnTo>
                  <a:pt x="2743551" y="424760"/>
                </a:lnTo>
                <a:lnTo>
                  <a:pt x="2782549" y="404593"/>
                </a:lnTo>
                <a:lnTo>
                  <a:pt x="2813301" y="373841"/>
                </a:lnTo>
                <a:lnTo>
                  <a:pt x="2833468" y="334844"/>
                </a:lnTo>
                <a:lnTo>
                  <a:pt x="2840710" y="289940"/>
                </a:lnTo>
                <a:lnTo>
                  <a:pt x="2840710" y="142074"/>
                </a:lnTo>
                <a:lnTo>
                  <a:pt x="2833468" y="97170"/>
                </a:lnTo>
                <a:lnTo>
                  <a:pt x="2813301" y="58169"/>
                </a:lnTo>
                <a:lnTo>
                  <a:pt x="2782549" y="27413"/>
                </a:lnTo>
                <a:lnTo>
                  <a:pt x="2743551" y="7243"/>
                </a:lnTo>
                <a:lnTo>
                  <a:pt x="2698648" y="0"/>
                </a:lnTo>
                <a:close/>
              </a:path>
            </a:pathLst>
          </a:custGeom>
          <a:solidFill>
            <a:srgbClr val="FFFFFF">
              <a:alpha val="41000"/>
            </a:srgbClr>
          </a:solidFill>
        </p:spPr>
        <p:txBody>
          <a:bodyPr wrap="square" lIns="0" tIns="0" rIns="0" bIns="0" rtlCol="0"/>
          <a:lstStyle/>
          <a:p>
            <a:pPr defTabSz="912114"/>
            <a:endParaRPr sz="1795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93293" y="4573479"/>
            <a:ext cx="2833993" cy="431370"/>
          </a:xfrm>
          <a:custGeom>
            <a:avLst/>
            <a:gdLst/>
            <a:ahLst/>
            <a:cxnLst/>
            <a:rect l="l" t="t" r="r" b="b"/>
            <a:pathLst>
              <a:path w="2840990" h="432435">
                <a:moveTo>
                  <a:pt x="2717558" y="0"/>
                </a:moveTo>
                <a:lnTo>
                  <a:pt x="123164" y="0"/>
                </a:lnTo>
                <a:lnTo>
                  <a:pt x="75223" y="9678"/>
                </a:lnTo>
                <a:lnTo>
                  <a:pt x="36074" y="36074"/>
                </a:lnTo>
                <a:lnTo>
                  <a:pt x="9678" y="75223"/>
                </a:lnTo>
                <a:lnTo>
                  <a:pt x="0" y="123164"/>
                </a:lnTo>
                <a:lnTo>
                  <a:pt x="0" y="308851"/>
                </a:lnTo>
                <a:lnTo>
                  <a:pt x="9678" y="356784"/>
                </a:lnTo>
                <a:lnTo>
                  <a:pt x="36074" y="395930"/>
                </a:lnTo>
                <a:lnTo>
                  <a:pt x="75223" y="422324"/>
                </a:lnTo>
                <a:lnTo>
                  <a:pt x="123164" y="432003"/>
                </a:lnTo>
                <a:lnTo>
                  <a:pt x="2717558" y="432003"/>
                </a:lnTo>
                <a:lnTo>
                  <a:pt x="2765497" y="422324"/>
                </a:lnTo>
                <a:lnTo>
                  <a:pt x="2804642" y="395930"/>
                </a:lnTo>
                <a:lnTo>
                  <a:pt x="2831033" y="356784"/>
                </a:lnTo>
                <a:lnTo>
                  <a:pt x="2840710" y="308851"/>
                </a:lnTo>
                <a:lnTo>
                  <a:pt x="2840710" y="123164"/>
                </a:lnTo>
                <a:lnTo>
                  <a:pt x="2831033" y="75223"/>
                </a:lnTo>
                <a:lnTo>
                  <a:pt x="2804642" y="36074"/>
                </a:lnTo>
                <a:lnTo>
                  <a:pt x="2765497" y="9678"/>
                </a:lnTo>
                <a:lnTo>
                  <a:pt x="2717558" y="0"/>
                </a:lnTo>
                <a:close/>
              </a:path>
            </a:pathLst>
          </a:custGeom>
          <a:solidFill>
            <a:srgbClr val="FFFFFF">
              <a:alpha val="41000"/>
            </a:srgbClr>
          </a:solidFill>
        </p:spPr>
        <p:txBody>
          <a:bodyPr wrap="square" lIns="0" tIns="0" rIns="0" bIns="0" rtlCol="0"/>
          <a:lstStyle/>
          <a:p>
            <a:pPr defTabSz="912114"/>
            <a:endParaRPr sz="1795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93295" y="5404763"/>
            <a:ext cx="2833993" cy="431370"/>
          </a:xfrm>
          <a:custGeom>
            <a:avLst/>
            <a:gdLst/>
            <a:ahLst/>
            <a:cxnLst/>
            <a:rect l="l" t="t" r="r" b="b"/>
            <a:pathLst>
              <a:path w="2840990" h="432435">
                <a:moveTo>
                  <a:pt x="2698648" y="0"/>
                </a:moveTo>
                <a:lnTo>
                  <a:pt x="142074" y="0"/>
                </a:lnTo>
                <a:lnTo>
                  <a:pt x="97170" y="7242"/>
                </a:lnTo>
                <a:lnTo>
                  <a:pt x="58169" y="27409"/>
                </a:lnTo>
                <a:lnTo>
                  <a:pt x="27413" y="58161"/>
                </a:lnTo>
                <a:lnTo>
                  <a:pt x="7243" y="97158"/>
                </a:lnTo>
                <a:lnTo>
                  <a:pt x="0" y="142062"/>
                </a:lnTo>
                <a:lnTo>
                  <a:pt x="0" y="289941"/>
                </a:lnTo>
                <a:lnTo>
                  <a:pt x="7243" y="334844"/>
                </a:lnTo>
                <a:lnTo>
                  <a:pt x="27413" y="373841"/>
                </a:lnTo>
                <a:lnTo>
                  <a:pt x="58169" y="404593"/>
                </a:lnTo>
                <a:lnTo>
                  <a:pt x="97170" y="424760"/>
                </a:lnTo>
                <a:lnTo>
                  <a:pt x="142074" y="432003"/>
                </a:lnTo>
                <a:lnTo>
                  <a:pt x="2698648" y="432003"/>
                </a:lnTo>
                <a:lnTo>
                  <a:pt x="2743551" y="424760"/>
                </a:lnTo>
                <a:lnTo>
                  <a:pt x="2782549" y="404593"/>
                </a:lnTo>
                <a:lnTo>
                  <a:pt x="2813301" y="373841"/>
                </a:lnTo>
                <a:lnTo>
                  <a:pt x="2833468" y="334844"/>
                </a:lnTo>
                <a:lnTo>
                  <a:pt x="2840710" y="289941"/>
                </a:lnTo>
                <a:lnTo>
                  <a:pt x="2840710" y="142062"/>
                </a:lnTo>
                <a:lnTo>
                  <a:pt x="2833468" y="97158"/>
                </a:lnTo>
                <a:lnTo>
                  <a:pt x="2813301" y="58161"/>
                </a:lnTo>
                <a:lnTo>
                  <a:pt x="2782549" y="27409"/>
                </a:lnTo>
                <a:lnTo>
                  <a:pt x="2743551" y="7242"/>
                </a:lnTo>
                <a:lnTo>
                  <a:pt x="2698648" y="0"/>
                </a:lnTo>
                <a:close/>
              </a:path>
            </a:pathLst>
          </a:custGeom>
          <a:solidFill>
            <a:srgbClr val="FFFFFF">
              <a:alpha val="41000"/>
            </a:srgbClr>
          </a:solidFill>
        </p:spPr>
        <p:txBody>
          <a:bodyPr wrap="square" lIns="0" tIns="0" rIns="0" bIns="0" rtlCol="0"/>
          <a:lstStyle/>
          <a:p>
            <a:pPr defTabSz="912114"/>
            <a:endParaRPr sz="1795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71089" y="2910916"/>
            <a:ext cx="2833993" cy="431370"/>
          </a:xfrm>
          <a:custGeom>
            <a:avLst/>
            <a:gdLst/>
            <a:ahLst/>
            <a:cxnLst/>
            <a:rect l="l" t="t" r="r" b="b"/>
            <a:pathLst>
              <a:path w="2840990" h="432435">
                <a:moveTo>
                  <a:pt x="2698648" y="0"/>
                </a:moveTo>
                <a:lnTo>
                  <a:pt x="142062" y="0"/>
                </a:lnTo>
                <a:lnTo>
                  <a:pt x="97163" y="7242"/>
                </a:lnTo>
                <a:lnTo>
                  <a:pt x="58166" y="27410"/>
                </a:lnTo>
                <a:lnTo>
                  <a:pt x="27412" y="58164"/>
                </a:lnTo>
                <a:lnTo>
                  <a:pt x="7243" y="97165"/>
                </a:lnTo>
                <a:lnTo>
                  <a:pt x="0" y="142074"/>
                </a:lnTo>
                <a:lnTo>
                  <a:pt x="0" y="289941"/>
                </a:lnTo>
                <a:lnTo>
                  <a:pt x="7243" y="334844"/>
                </a:lnTo>
                <a:lnTo>
                  <a:pt x="27412" y="373841"/>
                </a:lnTo>
                <a:lnTo>
                  <a:pt x="58166" y="404593"/>
                </a:lnTo>
                <a:lnTo>
                  <a:pt x="97163" y="424760"/>
                </a:lnTo>
                <a:lnTo>
                  <a:pt x="142062" y="432003"/>
                </a:lnTo>
                <a:lnTo>
                  <a:pt x="2698648" y="432003"/>
                </a:lnTo>
                <a:lnTo>
                  <a:pt x="2743551" y="424760"/>
                </a:lnTo>
                <a:lnTo>
                  <a:pt x="2782549" y="404593"/>
                </a:lnTo>
                <a:lnTo>
                  <a:pt x="2813301" y="373841"/>
                </a:lnTo>
                <a:lnTo>
                  <a:pt x="2833468" y="334844"/>
                </a:lnTo>
                <a:lnTo>
                  <a:pt x="2840710" y="289941"/>
                </a:lnTo>
                <a:lnTo>
                  <a:pt x="2840710" y="142074"/>
                </a:lnTo>
                <a:lnTo>
                  <a:pt x="2833468" y="97165"/>
                </a:lnTo>
                <a:lnTo>
                  <a:pt x="2813301" y="58164"/>
                </a:lnTo>
                <a:lnTo>
                  <a:pt x="2782549" y="27410"/>
                </a:lnTo>
                <a:lnTo>
                  <a:pt x="2743551" y="7242"/>
                </a:lnTo>
                <a:lnTo>
                  <a:pt x="2698648" y="0"/>
                </a:lnTo>
                <a:close/>
              </a:path>
            </a:pathLst>
          </a:custGeom>
          <a:solidFill>
            <a:srgbClr val="FFFFFF">
              <a:alpha val="41000"/>
            </a:srgbClr>
          </a:solidFill>
        </p:spPr>
        <p:txBody>
          <a:bodyPr wrap="square" lIns="0" tIns="0" rIns="0" bIns="0" rtlCol="0"/>
          <a:lstStyle/>
          <a:p>
            <a:pPr defTabSz="912114"/>
            <a:endParaRPr sz="1795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71089" y="3742197"/>
            <a:ext cx="2833993" cy="431370"/>
          </a:xfrm>
          <a:custGeom>
            <a:avLst/>
            <a:gdLst/>
            <a:ahLst/>
            <a:cxnLst/>
            <a:rect l="l" t="t" r="r" b="b"/>
            <a:pathLst>
              <a:path w="2840990" h="432435">
                <a:moveTo>
                  <a:pt x="2698648" y="0"/>
                </a:moveTo>
                <a:lnTo>
                  <a:pt x="142062" y="0"/>
                </a:lnTo>
                <a:lnTo>
                  <a:pt x="97163" y="7243"/>
                </a:lnTo>
                <a:lnTo>
                  <a:pt x="58166" y="27413"/>
                </a:lnTo>
                <a:lnTo>
                  <a:pt x="27412" y="58169"/>
                </a:lnTo>
                <a:lnTo>
                  <a:pt x="7243" y="97170"/>
                </a:lnTo>
                <a:lnTo>
                  <a:pt x="0" y="142074"/>
                </a:lnTo>
                <a:lnTo>
                  <a:pt x="0" y="289940"/>
                </a:lnTo>
                <a:lnTo>
                  <a:pt x="7243" y="334844"/>
                </a:lnTo>
                <a:lnTo>
                  <a:pt x="27412" y="373841"/>
                </a:lnTo>
                <a:lnTo>
                  <a:pt x="58166" y="404593"/>
                </a:lnTo>
                <a:lnTo>
                  <a:pt x="97163" y="424760"/>
                </a:lnTo>
                <a:lnTo>
                  <a:pt x="142062" y="432003"/>
                </a:lnTo>
                <a:lnTo>
                  <a:pt x="2698648" y="432003"/>
                </a:lnTo>
                <a:lnTo>
                  <a:pt x="2743551" y="424760"/>
                </a:lnTo>
                <a:lnTo>
                  <a:pt x="2782549" y="404593"/>
                </a:lnTo>
                <a:lnTo>
                  <a:pt x="2813301" y="373841"/>
                </a:lnTo>
                <a:lnTo>
                  <a:pt x="2833468" y="334844"/>
                </a:lnTo>
                <a:lnTo>
                  <a:pt x="2840710" y="289940"/>
                </a:lnTo>
                <a:lnTo>
                  <a:pt x="2840710" y="142074"/>
                </a:lnTo>
                <a:lnTo>
                  <a:pt x="2833468" y="97170"/>
                </a:lnTo>
                <a:lnTo>
                  <a:pt x="2813301" y="58169"/>
                </a:lnTo>
                <a:lnTo>
                  <a:pt x="2782549" y="27413"/>
                </a:lnTo>
                <a:lnTo>
                  <a:pt x="2743551" y="7243"/>
                </a:lnTo>
                <a:lnTo>
                  <a:pt x="2698648" y="0"/>
                </a:lnTo>
                <a:close/>
              </a:path>
            </a:pathLst>
          </a:custGeom>
          <a:solidFill>
            <a:srgbClr val="FFFFFF">
              <a:alpha val="41000"/>
            </a:srgbClr>
          </a:solidFill>
        </p:spPr>
        <p:txBody>
          <a:bodyPr wrap="square" lIns="0" tIns="0" rIns="0" bIns="0" rtlCol="0"/>
          <a:lstStyle/>
          <a:p>
            <a:pPr defTabSz="912114"/>
            <a:endParaRPr sz="1795"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71089" y="4573479"/>
            <a:ext cx="2833993" cy="431370"/>
          </a:xfrm>
          <a:custGeom>
            <a:avLst/>
            <a:gdLst/>
            <a:ahLst/>
            <a:cxnLst/>
            <a:rect l="l" t="t" r="r" b="b"/>
            <a:pathLst>
              <a:path w="2840990" h="432435">
                <a:moveTo>
                  <a:pt x="2698648" y="0"/>
                </a:moveTo>
                <a:lnTo>
                  <a:pt x="142062" y="0"/>
                </a:lnTo>
                <a:lnTo>
                  <a:pt x="97163" y="7242"/>
                </a:lnTo>
                <a:lnTo>
                  <a:pt x="58166" y="27409"/>
                </a:lnTo>
                <a:lnTo>
                  <a:pt x="27412" y="58161"/>
                </a:lnTo>
                <a:lnTo>
                  <a:pt x="7243" y="97158"/>
                </a:lnTo>
                <a:lnTo>
                  <a:pt x="0" y="142062"/>
                </a:lnTo>
                <a:lnTo>
                  <a:pt x="0" y="289940"/>
                </a:lnTo>
                <a:lnTo>
                  <a:pt x="7243" y="334844"/>
                </a:lnTo>
                <a:lnTo>
                  <a:pt x="27412" y="373841"/>
                </a:lnTo>
                <a:lnTo>
                  <a:pt x="58166" y="404593"/>
                </a:lnTo>
                <a:lnTo>
                  <a:pt x="97163" y="424760"/>
                </a:lnTo>
                <a:lnTo>
                  <a:pt x="142062" y="432003"/>
                </a:lnTo>
                <a:lnTo>
                  <a:pt x="2698648" y="432003"/>
                </a:lnTo>
                <a:lnTo>
                  <a:pt x="2743551" y="424760"/>
                </a:lnTo>
                <a:lnTo>
                  <a:pt x="2782549" y="404593"/>
                </a:lnTo>
                <a:lnTo>
                  <a:pt x="2813301" y="373841"/>
                </a:lnTo>
                <a:lnTo>
                  <a:pt x="2833468" y="334844"/>
                </a:lnTo>
                <a:lnTo>
                  <a:pt x="2840710" y="289940"/>
                </a:lnTo>
                <a:lnTo>
                  <a:pt x="2840710" y="142062"/>
                </a:lnTo>
                <a:lnTo>
                  <a:pt x="2833468" y="97158"/>
                </a:lnTo>
                <a:lnTo>
                  <a:pt x="2813301" y="58161"/>
                </a:lnTo>
                <a:lnTo>
                  <a:pt x="2782549" y="27409"/>
                </a:lnTo>
                <a:lnTo>
                  <a:pt x="2743551" y="7242"/>
                </a:lnTo>
                <a:lnTo>
                  <a:pt x="2698648" y="0"/>
                </a:lnTo>
                <a:close/>
              </a:path>
            </a:pathLst>
          </a:custGeom>
          <a:solidFill>
            <a:srgbClr val="FFFFFF">
              <a:alpha val="41000"/>
            </a:srgbClr>
          </a:solidFill>
        </p:spPr>
        <p:txBody>
          <a:bodyPr wrap="square" lIns="0" tIns="0" rIns="0" bIns="0" rtlCol="0"/>
          <a:lstStyle/>
          <a:p>
            <a:pPr defTabSz="912114"/>
            <a:endParaRPr sz="1795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530208" y="5273839"/>
            <a:ext cx="2838426" cy="431370"/>
            <a:chOff x="2061159" y="5409642"/>
            <a:chExt cx="2845435" cy="432434"/>
          </a:xfrm>
        </p:grpSpPr>
        <p:sp>
          <p:nvSpPr>
            <p:cNvPr id="11" name="object 11"/>
            <p:cNvSpPr/>
            <p:nvPr/>
          </p:nvSpPr>
          <p:spPr>
            <a:xfrm>
              <a:off x="2065845" y="5409642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546" y="0"/>
                  </a:moveTo>
                  <a:lnTo>
                    <a:pt x="142074" y="0"/>
                  </a:lnTo>
                  <a:lnTo>
                    <a:pt x="97170" y="7242"/>
                  </a:lnTo>
                  <a:lnTo>
                    <a:pt x="58169" y="27409"/>
                  </a:lnTo>
                  <a:lnTo>
                    <a:pt x="27413" y="58161"/>
                  </a:lnTo>
                  <a:lnTo>
                    <a:pt x="7243" y="97158"/>
                  </a:lnTo>
                  <a:lnTo>
                    <a:pt x="0" y="142062"/>
                  </a:lnTo>
                  <a:lnTo>
                    <a:pt x="0" y="289941"/>
                  </a:lnTo>
                  <a:lnTo>
                    <a:pt x="7243" y="334844"/>
                  </a:lnTo>
                  <a:lnTo>
                    <a:pt x="27413" y="373841"/>
                  </a:lnTo>
                  <a:lnTo>
                    <a:pt x="58169" y="404593"/>
                  </a:lnTo>
                  <a:lnTo>
                    <a:pt x="97170" y="424760"/>
                  </a:lnTo>
                  <a:lnTo>
                    <a:pt x="142074" y="432003"/>
                  </a:lnTo>
                  <a:lnTo>
                    <a:pt x="2698546" y="432003"/>
                  </a:lnTo>
                  <a:lnTo>
                    <a:pt x="2743450" y="424760"/>
                  </a:lnTo>
                  <a:lnTo>
                    <a:pt x="2782447" y="404593"/>
                  </a:lnTo>
                  <a:lnTo>
                    <a:pt x="2813199" y="373841"/>
                  </a:lnTo>
                  <a:lnTo>
                    <a:pt x="2833366" y="334844"/>
                  </a:lnTo>
                  <a:lnTo>
                    <a:pt x="2840609" y="289941"/>
                  </a:lnTo>
                  <a:lnTo>
                    <a:pt x="2840609" y="142062"/>
                  </a:lnTo>
                  <a:lnTo>
                    <a:pt x="2833366" y="97158"/>
                  </a:lnTo>
                  <a:lnTo>
                    <a:pt x="2813199" y="58161"/>
                  </a:lnTo>
                  <a:lnTo>
                    <a:pt x="2782447" y="27409"/>
                  </a:lnTo>
                  <a:lnTo>
                    <a:pt x="2743450" y="7242"/>
                  </a:lnTo>
                  <a:lnTo>
                    <a:pt x="2698546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pPr defTabSz="912114"/>
              <a:endParaRPr sz="1795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2061159" y="5409642"/>
              <a:ext cx="1329055" cy="432434"/>
            </a:xfrm>
            <a:custGeom>
              <a:avLst/>
              <a:gdLst/>
              <a:ahLst/>
              <a:cxnLst/>
              <a:rect l="l" t="t" r="r" b="b"/>
              <a:pathLst>
                <a:path w="1329054" h="432435">
                  <a:moveTo>
                    <a:pt x="1328483" y="0"/>
                  </a:moveTo>
                  <a:lnTo>
                    <a:pt x="132422" y="0"/>
                  </a:lnTo>
                  <a:lnTo>
                    <a:pt x="90565" y="6751"/>
                  </a:lnTo>
                  <a:lnTo>
                    <a:pt x="54213" y="25552"/>
                  </a:lnTo>
                  <a:lnTo>
                    <a:pt x="25548" y="54219"/>
                  </a:lnTo>
                  <a:lnTo>
                    <a:pt x="6750" y="90570"/>
                  </a:lnTo>
                  <a:lnTo>
                    <a:pt x="0" y="132422"/>
                  </a:lnTo>
                  <a:lnTo>
                    <a:pt x="0" y="299580"/>
                  </a:lnTo>
                  <a:lnTo>
                    <a:pt x="6750" y="341437"/>
                  </a:lnTo>
                  <a:lnTo>
                    <a:pt x="25548" y="377789"/>
                  </a:lnTo>
                  <a:lnTo>
                    <a:pt x="54213" y="406454"/>
                  </a:lnTo>
                  <a:lnTo>
                    <a:pt x="90565" y="425252"/>
                  </a:lnTo>
                  <a:lnTo>
                    <a:pt x="132422" y="432003"/>
                  </a:lnTo>
                  <a:lnTo>
                    <a:pt x="1328483" y="432003"/>
                  </a:lnTo>
                  <a:lnTo>
                    <a:pt x="1328483" y="0"/>
                  </a:lnTo>
                  <a:close/>
                </a:path>
              </a:pathLst>
            </a:custGeom>
            <a:solidFill>
              <a:srgbClr val="48404A"/>
            </a:solidFill>
          </p:spPr>
          <p:txBody>
            <a:bodyPr wrap="square" lIns="0" tIns="0" rIns="0" bIns="0" rtlCol="0"/>
            <a:lstStyle/>
            <a:p>
              <a:pPr defTabSz="912114"/>
              <a:endParaRPr sz="1795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03223" y="3540510"/>
            <a:ext cx="729718" cy="396616"/>
          </a:xfrm>
          <a:prstGeom prst="rect">
            <a:avLst/>
          </a:prstGeom>
        </p:spPr>
        <p:txBody>
          <a:bodyPr vert="horz" wrap="square" lIns="0" tIns="12669" rIns="0" bIns="0" rtlCol="0">
            <a:spAutoFit/>
          </a:bodyPr>
          <a:lstStyle/>
          <a:p>
            <a:pPr marL="12668" defTabSz="912114">
              <a:spcBef>
                <a:spcPts val="100"/>
              </a:spcBef>
            </a:pPr>
            <a:r>
              <a:rPr sz="2494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2020</a:t>
            </a:r>
            <a:endParaRPr sz="2494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5847" y="2634928"/>
            <a:ext cx="729718" cy="396616"/>
          </a:xfrm>
          <a:prstGeom prst="rect">
            <a:avLst/>
          </a:prstGeom>
        </p:spPr>
        <p:txBody>
          <a:bodyPr vert="horz" wrap="square" lIns="0" tIns="12669" rIns="0" bIns="0" rtlCol="0">
            <a:spAutoFit/>
          </a:bodyPr>
          <a:lstStyle/>
          <a:p>
            <a:pPr marL="12668" defTabSz="912114">
              <a:spcBef>
                <a:spcPts val="100"/>
              </a:spcBef>
            </a:pPr>
            <a:r>
              <a:rPr sz="2494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2019</a:t>
            </a:r>
            <a:endParaRPr sz="2494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7427" y="5231572"/>
            <a:ext cx="729718" cy="396616"/>
          </a:xfrm>
          <a:prstGeom prst="rect">
            <a:avLst/>
          </a:prstGeom>
        </p:spPr>
        <p:txBody>
          <a:bodyPr vert="horz" wrap="square" lIns="0" tIns="12669" rIns="0" bIns="0" rtlCol="0">
            <a:spAutoFit/>
          </a:bodyPr>
          <a:lstStyle/>
          <a:p>
            <a:pPr marL="12668" defTabSz="912114">
              <a:spcBef>
                <a:spcPts val="100"/>
              </a:spcBef>
            </a:pPr>
            <a:r>
              <a:rPr sz="2494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2022</a:t>
            </a:r>
            <a:endParaRPr sz="2494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5229" y="4492813"/>
            <a:ext cx="729718" cy="396616"/>
          </a:xfrm>
          <a:prstGeom prst="rect">
            <a:avLst/>
          </a:prstGeom>
        </p:spPr>
        <p:txBody>
          <a:bodyPr vert="horz" wrap="square" lIns="0" tIns="12669" rIns="0" bIns="0" rtlCol="0">
            <a:spAutoFit/>
          </a:bodyPr>
          <a:lstStyle/>
          <a:p>
            <a:pPr marL="12668" defTabSz="912114">
              <a:spcBef>
                <a:spcPts val="100"/>
              </a:spcBef>
            </a:pPr>
            <a:r>
              <a:rPr sz="2494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2021</a:t>
            </a:r>
            <a:endParaRPr sz="2494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622977" y="2910916"/>
            <a:ext cx="72845" cy="2592020"/>
            <a:chOff x="5444900" y="3072107"/>
            <a:chExt cx="73025" cy="2598420"/>
          </a:xfrm>
        </p:grpSpPr>
        <p:sp>
          <p:nvSpPr>
            <p:cNvPr id="18" name="object 18"/>
            <p:cNvSpPr/>
            <p:nvPr/>
          </p:nvSpPr>
          <p:spPr>
            <a:xfrm>
              <a:off x="5481317" y="3102800"/>
              <a:ext cx="0" cy="2550795"/>
            </a:xfrm>
            <a:custGeom>
              <a:avLst/>
              <a:gdLst/>
              <a:ahLst/>
              <a:cxnLst/>
              <a:rect l="l" t="t" r="r" b="b"/>
              <a:pathLst>
                <a:path h="2550795">
                  <a:moveTo>
                    <a:pt x="0" y="0"/>
                  </a:moveTo>
                  <a:lnTo>
                    <a:pt x="0" y="2550401"/>
                  </a:lnTo>
                </a:path>
              </a:pathLst>
            </a:custGeom>
            <a:ln w="12700">
              <a:solidFill>
                <a:srgbClr val="40404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defTabSz="912114"/>
              <a:endParaRPr sz="1795" kern="0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44900" y="3072107"/>
              <a:ext cx="72834" cy="7282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44900" y="3924321"/>
              <a:ext cx="72834" cy="7282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44900" y="4783886"/>
              <a:ext cx="72834" cy="7282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44900" y="5597291"/>
              <a:ext cx="72834" cy="72821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2045767" y="2892084"/>
            <a:ext cx="72845" cy="2592020"/>
            <a:chOff x="1681965" y="3072107"/>
            <a:chExt cx="73025" cy="2598420"/>
          </a:xfrm>
        </p:grpSpPr>
        <p:sp>
          <p:nvSpPr>
            <p:cNvPr id="24" name="object 24"/>
            <p:cNvSpPr/>
            <p:nvPr/>
          </p:nvSpPr>
          <p:spPr>
            <a:xfrm>
              <a:off x="1718382" y="3102800"/>
              <a:ext cx="0" cy="2550795"/>
            </a:xfrm>
            <a:custGeom>
              <a:avLst/>
              <a:gdLst/>
              <a:ahLst/>
              <a:cxnLst/>
              <a:rect l="l" t="t" r="r" b="b"/>
              <a:pathLst>
                <a:path h="2550795">
                  <a:moveTo>
                    <a:pt x="0" y="0"/>
                  </a:moveTo>
                  <a:lnTo>
                    <a:pt x="0" y="2550401"/>
                  </a:lnTo>
                </a:path>
              </a:pathLst>
            </a:custGeom>
            <a:ln w="12700">
              <a:solidFill>
                <a:srgbClr val="40404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defTabSz="912114"/>
              <a:endParaRPr sz="1795" kern="0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81965" y="3072107"/>
              <a:ext cx="72834" cy="7282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81965" y="3924321"/>
              <a:ext cx="72834" cy="7282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1965" y="4783886"/>
              <a:ext cx="72834" cy="7282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1965" y="5597291"/>
              <a:ext cx="72834" cy="72821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3160947" y="1809423"/>
            <a:ext cx="1537349" cy="273762"/>
          </a:xfrm>
          <a:prstGeom prst="rect">
            <a:avLst/>
          </a:prstGeom>
        </p:spPr>
        <p:txBody>
          <a:bodyPr vert="horz" wrap="square" lIns="0" tIns="12669" rIns="0" bIns="0" rtlCol="0">
            <a:spAutoFit/>
          </a:bodyPr>
          <a:lstStyle/>
          <a:p>
            <a:pPr marL="12668" defTabSz="912114">
              <a:spcBef>
                <a:spcPts val="100"/>
              </a:spcBef>
            </a:pPr>
            <a:r>
              <a:rPr sz="1696" kern="0" dirty="0">
                <a:solidFill>
                  <a:srgbClr val="272324"/>
                </a:solidFill>
                <a:latin typeface="Arial"/>
                <a:cs typeface="Arial"/>
              </a:rPr>
              <a:t>ТЫС. </a:t>
            </a:r>
            <a:r>
              <a:rPr sz="1696" kern="0" spc="-11" dirty="0">
                <a:solidFill>
                  <a:srgbClr val="272324"/>
                </a:solidFill>
                <a:latin typeface="Arial"/>
                <a:cs typeface="Arial"/>
              </a:rPr>
              <a:t>ЕДИНИЦ</a:t>
            </a:r>
            <a:endParaRPr sz="1696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062258" y="1809423"/>
            <a:ext cx="1538616" cy="273762"/>
          </a:xfrm>
          <a:prstGeom prst="rect">
            <a:avLst/>
          </a:prstGeom>
        </p:spPr>
        <p:txBody>
          <a:bodyPr vert="horz" wrap="square" lIns="0" tIns="12669" rIns="0" bIns="0" rtlCol="0">
            <a:spAutoFit/>
          </a:bodyPr>
          <a:lstStyle/>
          <a:p>
            <a:pPr marL="12668" defTabSz="912114">
              <a:spcBef>
                <a:spcPts val="100"/>
              </a:spcBef>
            </a:pPr>
            <a:r>
              <a:rPr sz="1696" kern="0" spc="-11" dirty="0">
                <a:solidFill>
                  <a:srgbClr val="272324"/>
                </a:solidFill>
                <a:latin typeface="Arial"/>
                <a:cs typeface="Arial"/>
              </a:rPr>
              <a:t>МЛРД</a:t>
            </a:r>
            <a:r>
              <a:rPr sz="1696" kern="0" spc="-90" dirty="0">
                <a:solidFill>
                  <a:srgbClr val="272324"/>
                </a:solidFill>
                <a:latin typeface="Arial"/>
                <a:cs typeface="Arial"/>
              </a:rPr>
              <a:t> </a:t>
            </a:r>
            <a:r>
              <a:rPr sz="1696" kern="0" spc="-11" dirty="0">
                <a:solidFill>
                  <a:srgbClr val="272324"/>
                </a:solidFill>
                <a:latin typeface="Arial"/>
                <a:cs typeface="Arial"/>
              </a:rPr>
              <a:t>РУБЛЕЙ</a:t>
            </a:r>
            <a:endParaRPr sz="1696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887427" y="900198"/>
            <a:ext cx="10311866" cy="448683"/>
          </a:xfrm>
          <a:prstGeom prst="rect">
            <a:avLst/>
          </a:prstGeom>
        </p:spPr>
        <p:txBody>
          <a:bodyPr vert="horz" wrap="square" lIns="0" tIns="63344" rIns="0" bIns="0" rtlCol="0">
            <a:spAutoFit/>
          </a:bodyPr>
          <a:lstStyle/>
          <a:p>
            <a:pPr marL="12668" marR="5067">
              <a:lnSpc>
                <a:spcPts val="2993"/>
              </a:lnSpc>
              <a:spcBef>
                <a:spcPts val="499"/>
              </a:spcBef>
            </a:pPr>
            <a:r>
              <a:rPr sz="2800" spc="-11" dirty="0"/>
              <a:t>КИБЕРМОШЕННИЧЕСТВО: КОЛИЧЕСТВО</a:t>
            </a:r>
            <a:r>
              <a:rPr sz="2800" spc="-105" dirty="0"/>
              <a:t> </a:t>
            </a:r>
            <a:r>
              <a:rPr sz="2800" spc="-11" dirty="0"/>
              <a:t>ОПЕРАЦИЙ</a:t>
            </a:r>
            <a:r>
              <a:rPr sz="2800" spc="-105" dirty="0"/>
              <a:t> </a:t>
            </a:r>
            <a:r>
              <a:rPr sz="2800" dirty="0"/>
              <a:t>И</a:t>
            </a:r>
            <a:r>
              <a:rPr sz="2800" spc="-105" dirty="0"/>
              <a:t> </a:t>
            </a:r>
            <a:r>
              <a:rPr sz="2800" spc="-11" dirty="0"/>
              <a:t>УЩЕРБ</a:t>
            </a:r>
          </a:p>
        </p:txBody>
      </p:sp>
      <p:sp>
        <p:nvSpPr>
          <p:cNvPr id="32" name="object 32"/>
          <p:cNvSpPr/>
          <p:nvPr/>
        </p:nvSpPr>
        <p:spPr>
          <a:xfrm>
            <a:off x="2547044" y="2676399"/>
            <a:ext cx="841203" cy="431370"/>
          </a:xfrm>
          <a:custGeom>
            <a:avLst/>
            <a:gdLst/>
            <a:ahLst/>
            <a:cxnLst/>
            <a:rect l="l" t="t" r="r" b="b"/>
            <a:pathLst>
              <a:path w="843280" h="432435">
                <a:moveTo>
                  <a:pt x="842975" y="0"/>
                </a:moveTo>
                <a:lnTo>
                  <a:pt x="138557" y="0"/>
                </a:lnTo>
                <a:lnTo>
                  <a:pt x="94759" y="7064"/>
                </a:lnTo>
                <a:lnTo>
                  <a:pt x="56723" y="26735"/>
                </a:lnTo>
                <a:lnTo>
                  <a:pt x="26731" y="56729"/>
                </a:lnTo>
                <a:lnTo>
                  <a:pt x="7063" y="94764"/>
                </a:lnTo>
                <a:lnTo>
                  <a:pt x="0" y="138557"/>
                </a:lnTo>
                <a:lnTo>
                  <a:pt x="0" y="293446"/>
                </a:lnTo>
                <a:lnTo>
                  <a:pt x="7063" y="337243"/>
                </a:lnTo>
                <a:lnTo>
                  <a:pt x="26731" y="375279"/>
                </a:lnTo>
                <a:lnTo>
                  <a:pt x="56723" y="405271"/>
                </a:lnTo>
                <a:lnTo>
                  <a:pt x="94759" y="424940"/>
                </a:lnTo>
                <a:lnTo>
                  <a:pt x="138557" y="432003"/>
                </a:lnTo>
                <a:lnTo>
                  <a:pt x="842975" y="432003"/>
                </a:lnTo>
                <a:lnTo>
                  <a:pt x="842975" y="0"/>
                </a:lnTo>
                <a:close/>
              </a:path>
            </a:pathLst>
          </a:custGeom>
          <a:solidFill>
            <a:srgbClr val="48404A"/>
          </a:solidFill>
        </p:spPr>
        <p:txBody>
          <a:bodyPr wrap="square" lIns="0" tIns="0" rIns="0" bIns="0" rtlCol="0"/>
          <a:lstStyle/>
          <a:p>
            <a:pPr defTabSz="912114"/>
            <a:endParaRPr sz="1795" kern="0" dirty="0">
              <a:solidFill>
                <a:sysClr val="windowText" lastClr="000000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513684" y="3642148"/>
            <a:ext cx="1166155" cy="431370"/>
          </a:xfrm>
          <a:custGeom>
            <a:avLst/>
            <a:gdLst/>
            <a:ahLst/>
            <a:cxnLst/>
            <a:rect l="l" t="t" r="r" b="b"/>
            <a:pathLst>
              <a:path w="1169035" h="432435">
                <a:moveTo>
                  <a:pt x="1168996" y="0"/>
                </a:moveTo>
                <a:lnTo>
                  <a:pt x="136436" y="0"/>
                </a:lnTo>
                <a:lnTo>
                  <a:pt x="93312" y="6955"/>
                </a:lnTo>
                <a:lnTo>
                  <a:pt x="55859" y="26324"/>
                </a:lnTo>
                <a:lnTo>
                  <a:pt x="26324" y="55859"/>
                </a:lnTo>
                <a:lnTo>
                  <a:pt x="6955" y="93312"/>
                </a:lnTo>
                <a:lnTo>
                  <a:pt x="0" y="136436"/>
                </a:lnTo>
                <a:lnTo>
                  <a:pt x="0" y="295567"/>
                </a:lnTo>
                <a:lnTo>
                  <a:pt x="6955" y="338690"/>
                </a:lnTo>
                <a:lnTo>
                  <a:pt x="26324" y="376143"/>
                </a:lnTo>
                <a:lnTo>
                  <a:pt x="55859" y="405678"/>
                </a:lnTo>
                <a:lnTo>
                  <a:pt x="93312" y="425047"/>
                </a:lnTo>
                <a:lnTo>
                  <a:pt x="136436" y="432003"/>
                </a:lnTo>
                <a:lnTo>
                  <a:pt x="1168996" y="432003"/>
                </a:lnTo>
                <a:lnTo>
                  <a:pt x="1168996" y="0"/>
                </a:lnTo>
                <a:close/>
              </a:path>
            </a:pathLst>
          </a:custGeom>
          <a:solidFill>
            <a:srgbClr val="48404A"/>
          </a:solidFill>
        </p:spPr>
        <p:txBody>
          <a:bodyPr wrap="square" lIns="0" tIns="0" rIns="0" bIns="0" rtlCol="0"/>
          <a:lstStyle/>
          <a:p>
            <a:pPr defTabSz="912114"/>
            <a:endParaRPr sz="1795" kern="0" dirty="0">
              <a:solidFill>
                <a:sysClr val="windowText" lastClr="000000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516319" y="4475436"/>
            <a:ext cx="1498710" cy="431370"/>
          </a:xfrm>
          <a:custGeom>
            <a:avLst/>
            <a:gdLst/>
            <a:ahLst/>
            <a:cxnLst/>
            <a:rect l="l" t="t" r="r" b="b"/>
            <a:pathLst>
              <a:path w="1502410" h="432435">
                <a:moveTo>
                  <a:pt x="1501952" y="0"/>
                </a:moveTo>
                <a:lnTo>
                  <a:pt x="153504" y="0"/>
                </a:lnTo>
                <a:lnTo>
                  <a:pt x="104987" y="7826"/>
                </a:lnTo>
                <a:lnTo>
                  <a:pt x="62849" y="29620"/>
                </a:lnTo>
                <a:lnTo>
                  <a:pt x="29619" y="62852"/>
                </a:lnTo>
                <a:lnTo>
                  <a:pt x="7826" y="104994"/>
                </a:lnTo>
                <a:lnTo>
                  <a:pt x="0" y="153517"/>
                </a:lnTo>
                <a:lnTo>
                  <a:pt x="0" y="288556"/>
                </a:lnTo>
                <a:lnTo>
                  <a:pt x="7313" y="333896"/>
                </a:lnTo>
                <a:lnTo>
                  <a:pt x="27677" y="373274"/>
                </a:lnTo>
                <a:lnTo>
                  <a:pt x="58729" y="404326"/>
                </a:lnTo>
                <a:lnTo>
                  <a:pt x="98106" y="424690"/>
                </a:lnTo>
                <a:lnTo>
                  <a:pt x="143446" y="432003"/>
                </a:lnTo>
                <a:lnTo>
                  <a:pt x="1501952" y="432003"/>
                </a:lnTo>
                <a:lnTo>
                  <a:pt x="1501952" y="0"/>
                </a:lnTo>
                <a:close/>
              </a:path>
            </a:pathLst>
          </a:custGeom>
          <a:solidFill>
            <a:srgbClr val="48404A"/>
          </a:solidFill>
        </p:spPr>
        <p:txBody>
          <a:bodyPr wrap="square" lIns="0" tIns="0" rIns="0" bIns="0" rtlCol="0"/>
          <a:lstStyle/>
          <a:p>
            <a:pPr defTabSz="912114"/>
            <a:endParaRPr sz="1795" kern="0" dirty="0">
              <a:solidFill>
                <a:sysClr val="windowText" lastClr="000000"/>
              </a:solidFill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527505" y="5293491"/>
            <a:ext cx="786094" cy="381227"/>
          </a:xfrm>
          <a:prstGeom prst="rect">
            <a:avLst/>
          </a:prstGeom>
        </p:spPr>
        <p:txBody>
          <a:bodyPr vert="horz" wrap="square" lIns="0" tIns="12669" rIns="0" bIns="0" rtlCol="0">
            <a:spAutoFit/>
          </a:bodyPr>
          <a:lstStyle/>
          <a:p>
            <a:pPr marL="12668" defTabSz="912114">
              <a:spcBef>
                <a:spcPts val="100"/>
              </a:spcBef>
            </a:pPr>
            <a:r>
              <a:rPr sz="2394" b="1" kern="0" spc="-11" dirty="0">
                <a:solidFill>
                  <a:srgbClr val="202024"/>
                </a:solidFill>
                <a:latin typeface="Arial"/>
                <a:cs typeface="Arial"/>
              </a:rPr>
              <a:t>876,5</a:t>
            </a:r>
            <a:endParaRPr sz="2394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558011" y="4512352"/>
            <a:ext cx="1208596" cy="381227"/>
          </a:xfrm>
          <a:prstGeom prst="rect">
            <a:avLst/>
          </a:prstGeom>
        </p:spPr>
        <p:txBody>
          <a:bodyPr vert="horz" wrap="square" lIns="0" tIns="12669" rIns="0" bIns="0" rtlCol="0">
            <a:spAutoFit/>
          </a:bodyPr>
          <a:lstStyle/>
          <a:p>
            <a:pPr marL="12668" defTabSz="912114">
              <a:spcBef>
                <a:spcPts val="100"/>
              </a:spcBef>
            </a:pPr>
            <a:r>
              <a:rPr sz="2394" b="1" kern="0" dirty="0">
                <a:solidFill>
                  <a:srgbClr val="202024"/>
                </a:solidFill>
                <a:latin typeface="Arial"/>
                <a:cs typeface="Arial"/>
              </a:rPr>
              <a:t>1 </a:t>
            </a:r>
            <a:r>
              <a:rPr sz="2394" b="1" kern="0" spc="-11" dirty="0">
                <a:solidFill>
                  <a:srgbClr val="202024"/>
                </a:solidFill>
                <a:latin typeface="Arial"/>
                <a:cs typeface="Arial"/>
              </a:rPr>
              <a:t>035,01</a:t>
            </a:r>
            <a:endParaRPr sz="2394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209651" y="3616986"/>
            <a:ext cx="955221" cy="381227"/>
          </a:xfrm>
          <a:prstGeom prst="rect">
            <a:avLst/>
          </a:prstGeom>
        </p:spPr>
        <p:txBody>
          <a:bodyPr vert="horz" wrap="square" lIns="0" tIns="12669" rIns="0" bIns="0" rtlCol="0">
            <a:spAutoFit/>
          </a:bodyPr>
          <a:lstStyle/>
          <a:p>
            <a:pPr marL="12668" defTabSz="912114">
              <a:spcBef>
                <a:spcPts val="100"/>
              </a:spcBef>
            </a:pPr>
            <a:r>
              <a:rPr sz="2394" b="1" kern="0" spc="-11" dirty="0">
                <a:solidFill>
                  <a:srgbClr val="202024"/>
                </a:solidFill>
                <a:latin typeface="Arial"/>
                <a:cs typeface="Arial"/>
              </a:rPr>
              <a:t>773,27</a:t>
            </a:r>
            <a:endParaRPr sz="2394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933872" y="2637419"/>
            <a:ext cx="955221" cy="381227"/>
          </a:xfrm>
          <a:prstGeom prst="rect">
            <a:avLst/>
          </a:prstGeom>
        </p:spPr>
        <p:txBody>
          <a:bodyPr vert="horz" wrap="square" lIns="0" tIns="12669" rIns="0" bIns="0" rtlCol="0">
            <a:spAutoFit/>
          </a:bodyPr>
          <a:lstStyle/>
          <a:p>
            <a:pPr marL="12668" defTabSz="912114">
              <a:spcBef>
                <a:spcPts val="100"/>
              </a:spcBef>
            </a:pPr>
            <a:r>
              <a:rPr sz="2394" b="1" kern="0" spc="-11" dirty="0">
                <a:solidFill>
                  <a:srgbClr val="202024"/>
                </a:solidFill>
                <a:latin typeface="Arial"/>
                <a:cs typeface="Arial"/>
              </a:rPr>
              <a:t>576,57</a:t>
            </a:r>
            <a:endParaRPr sz="2394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301187" y="2572532"/>
            <a:ext cx="587195" cy="431370"/>
          </a:xfrm>
          <a:custGeom>
            <a:avLst/>
            <a:gdLst/>
            <a:ahLst/>
            <a:cxnLst/>
            <a:rect l="l" t="t" r="r" b="b"/>
            <a:pathLst>
              <a:path w="588645" h="432435">
                <a:moveTo>
                  <a:pt x="588060" y="0"/>
                </a:moveTo>
                <a:lnTo>
                  <a:pt x="144183" y="0"/>
                </a:lnTo>
                <a:lnTo>
                  <a:pt x="98610" y="7350"/>
                </a:lnTo>
                <a:lnTo>
                  <a:pt x="59030" y="27818"/>
                </a:lnTo>
                <a:lnTo>
                  <a:pt x="27819" y="59028"/>
                </a:lnTo>
                <a:lnTo>
                  <a:pt x="7350" y="98604"/>
                </a:lnTo>
                <a:lnTo>
                  <a:pt x="0" y="144170"/>
                </a:lnTo>
                <a:lnTo>
                  <a:pt x="0" y="287832"/>
                </a:lnTo>
                <a:lnTo>
                  <a:pt x="7350" y="333399"/>
                </a:lnTo>
                <a:lnTo>
                  <a:pt x="27819" y="372975"/>
                </a:lnTo>
                <a:lnTo>
                  <a:pt x="59030" y="404184"/>
                </a:lnTo>
                <a:lnTo>
                  <a:pt x="98610" y="424652"/>
                </a:lnTo>
                <a:lnTo>
                  <a:pt x="144183" y="432003"/>
                </a:lnTo>
                <a:lnTo>
                  <a:pt x="588060" y="432003"/>
                </a:lnTo>
                <a:lnTo>
                  <a:pt x="588060" y="0"/>
                </a:lnTo>
                <a:close/>
              </a:path>
            </a:pathLst>
          </a:custGeom>
          <a:solidFill>
            <a:srgbClr val="F05A23"/>
          </a:solidFill>
        </p:spPr>
        <p:txBody>
          <a:bodyPr wrap="square" lIns="0" tIns="0" rIns="0" bIns="0" rtlCol="0"/>
          <a:lstStyle/>
          <a:p>
            <a:pPr defTabSz="912114"/>
            <a:endParaRPr sz="1795" kern="0" dirty="0">
              <a:solidFill>
                <a:sysClr val="windowText" lastClr="000000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301187" y="3643787"/>
            <a:ext cx="960289" cy="431370"/>
          </a:xfrm>
          <a:custGeom>
            <a:avLst/>
            <a:gdLst/>
            <a:ahLst/>
            <a:cxnLst/>
            <a:rect l="l" t="t" r="r" b="b"/>
            <a:pathLst>
              <a:path w="962659" h="432435">
                <a:moveTo>
                  <a:pt x="962634" y="0"/>
                </a:moveTo>
                <a:lnTo>
                  <a:pt x="137706" y="0"/>
                </a:lnTo>
                <a:lnTo>
                  <a:pt x="94182" y="7020"/>
                </a:lnTo>
                <a:lnTo>
                  <a:pt x="56380" y="26570"/>
                </a:lnTo>
                <a:lnTo>
                  <a:pt x="26570" y="56380"/>
                </a:lnTo>
                <a:lnTo>
                  <a:pt x="7020" y="94182"/>
                </a:lnTo>
                <a:lnTo>
                  <a:pt x="0" y="137706"/>
                </a:lnTo>
                <a:lnTo>
                  <a:pt x="0" y="294297"/>
                </a:lnTo>
                <a:lnTo>
                  <a:pt x="7020" y="337825"/>
                </a:lnTo>
                <a:lnTo>
                  <a:pt x="26570" y="375627"/>
                </a:lnTo>
                <a:lnTo>
                  <a:pt x="56380" y="405436"/>
                </a:lnTo>
                <a:lnTo>
                  <a:pt x="94182" y="424983"/>
                </a:lnTo>
                <a:lnTo>
                  <a:pt x="137706" y="432003"/>
                </a:lnTo>
                <a:lnTo>
                  <a:pt x="962634" y="432003"/>
                </a:lnTo>
                <a:lnTo>
                  <a:pt x="962634" y="0"/>
                </a:lnTo>
                <a:close/>
              </a:path>
            </a:pathLst>
          </a:custGeom>
          <a:solidFill>
            <a:srgbClr val="F05A23"/>
          </a:solidFill>
        </p:spPr>
        <p:txBody>
          <a:bodyPr wrap="square" lIns="0" tIns="0" rIns="0" bIns="0" rtlCol="0"/>
          <a:lstStyle/>
          <a:p>
            <a:pPr defTabSz="912114"/>
            <a:endParaRPr sz="1795" kern="0" dirty="0">
              <a:solidFill>
                <a:sysClr val="windowText" lastClr="000000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301187" y="4513799"/>
            <a:ext cx="1237100" cy="431370"/>
          </a:xfrm>
          <a:custGeom>
            <a:avLst/>
            <a:gdLst/>
            <a:ahLst/>
            <a:cxnLst/>
            <a:rect l="l" t="t" r="r" b="b"/>
            <a:pathLst>
              <a:path w="1240154" h="432435">
                <a:moveTo>
                  <a:pt x="1240091" y="0"/>
                </a:moveTo>
                <a:lnTo>
                  <a:pt x="127342" y="0"/>
                </a:lnTo>
                <a:lnTo>
                  <a:pt x="77774" y="10008"/>
                </a:lnTo>
                <a:lnTo>
                  <a:pt x="37296" y="37303"/>
                </a:lnTo>
                <a:lnTo>
                  <a:pt x="10006" y="77784"/>
                </a:lnTo>
                <a:lnTo>
                  <a:pt x="0" y="127355"/>
                </a:lnTo>
                <a:lnTo>
                  <a:pt x="0" y="313702"/>
                </a:lnTo>
                <a:lnTo>
                  <a:pt x="9295" y="359753"/>
                </a:lnTo>
                <a:lnTo>
                  <a:pt x="34645" y="397356"/>
                </a:lnTo>
                <a:lnTo>
                  <a:pt x="72244" y="422707"/>
                </a:lnTo>
                <a:lnTo>
                  <a:pt x="118287" y="432003"/>
                </a:lnTo>
                <a:lnTo>
                  <a:pt x="1240091" y="432003"/>
                </a:lnTo>
                <a:lnTo>
                  <a:pt x="1240091" y="0"/>
                </a:lnTo>
                <a:close/>
              </a:path>
            </a:pathLst>
          </a:custGeom>
          <a:solidFill>
            <a:srgbClr val="F05A23"/>
          </a:solidFill>
        </p:spPr>
        <p:txBody>
          <a:bodyPr wrap="square" lIns="0" tIns="0" rIns="0" bIns="0" rtlCol="0"/>
          <a:lstStyle/>
          <a:p>
            <a:pPr defTabSz="912114"/>
            <a:endParaRPr sz="1795" kern="0" dirty="0">
              <a:solidFill>
                <a:sysClr val="windowText" lastClr="000000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343308" y="5345081"/>
            <a:ext cx="1437900" cy="431370"/>
          </a:xfrm>
          <a:custGeom>
            <a:avLst/>
            <a:gdLst/>
            <a:ahLst/>
            <a:cxnLst/>
            <a:rect l="l" t="t" r="r" b="b"/>
            <a:pathLst>
              <a:path w="1441450" h="432435">
                <a:moveTo>
                  <a:pt x="1441259" y="0"/>
                </a:moveTo>
                <a:lnTo>
                  <a:pt x="133096" y="0"/>
                </a:lnTo>
                <a:lnTo>
                  <a:pt x="91027" y="6785"/>
                </a:lnTo>
                <a:lnTo>
                  <a:pt x="54490" y="25678"/>
                </a:lnTo>
                <a:lnTo>
                  <a:pt x="25679" y="54488"/>
                </a:lnTo>
                <a:lnTo>
                  <a:pt x="6785" y="91020"/>
                </a:lnTo>
                <a:lnTo>
                  <a:pt x="0" y="133083"/>
                </a:lnTo>
                <a:lnTo>
                  <a:pt x="0" y="298919"/>
                </a:lnTo>
                <a:lnTo>
                  <a:pt x="6785" y="340982"/>
                </a:lnTo>
                <a:lnTo>
                  <a:pt x="25679" y="377515"/>
                </a:lnTo>
                <a:lnTo>
                  <a:pt x="54490" y="406324"/>
                </a:lnTo>
                <a:lnTo>
                  <a:pt x="91027" y="425218"/>
                </a:lnTo>
                <a:lnTo>
                  <a:pt x="133096" y="432003"/>
                </a:lnTo>
                <a:lnTo>
                  <a:pt x="1441259" y="432003"/>
                </a:lnTo>
                <a:lnTo>
                  <a:pt x="1441259" y="0"/>
                </a:lnTo>
                <a:close/>
              </a:path>
            </a:pathLst>
          </a:custGeom>
          <a:solidFill>
            <a:srgbClr val="F05A23"/>
          </a:solidFill>
        </p:spPr>
        <p:txBody>
          <a:bodyPr wrap="square" lIns="0" tIns="0" rIns="0" bIns="0" rtlCol="0"/>
          <a:lstStyle/>
          <a:p>
            <a:pPr defTabSz="912114"/>
            <a:endParaRPr sz="1795" kern="0" dirty="0">
              <a:solidFill>
                <a:sysClr val="windowText" lastClr="000000"/>
              </a:solidFill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491264" y="2562217"/>
            <a:ext cx="448473" cy="381227"/>
          </a:xfrm>
          <a:prstGeom prst="rect">
            <a:avLst/>
          </a:prstGeom>
        </p:spPr>
        <p:txBody>
          <a:bodyPr vert="horz" wrap="square" lIns="0" tIns="12669" rIns="0" bIns="0" rtlCol="0">
            <a:spAutoFit/>
          </a:bodyPr>
          <a:lstStyle/>
          <a:p>
            <a:pPr marL="12668" defTabSz="912114">
              <a:spcBef>
                <a:spcPts val="100"/>
              </a:spcBef>
            </a:pPr>
            <a:r>
              <a:rPr sz="2394" b="1" kern="0" spc="-25" dirty="0">
                <a:solidFill>
                  <a:srgbClr val="202024"/>
                </a:solidFill>
                <a:latin typeface="Arial"/>
                <a:cs typeface="Arial"/>
              </a:rPr>
              <a:t>6,4</a:t>
            </a:r>
            <a:endParaRPr sz="2394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736569" y="3643787"/>
            <a:ext cx="448473" cy="381227"/>
          </a:xfrm>
          <a:prstGeom prst="rect">
            <a:avLst/>
          </a:prstGeom>
        </p:spPr>
        <p:txBody>
          <a:bodyPr vert="horz" wrap="square" lIns="0" tIns="12669" rIns="0" bIns="0" rtlCol="0">
            <a:spAutoFit/>
          </a:bodyPr>
          <a:lstStyle/>
          <a:p>
            <a:pPr marL="12668" defTabSz="912114">
              <a:spcBef>
                <a:spcPts val="100"/>
              </a:spcBef>
            </a:pPr>
            <a:r>
              <a:rPr sz="2394" b="1" kern="0" spc="-25" dirty="0">
                <a:solidFill>
                  <a:srgbClr val="202024"/>
                </a:solidFill>
                <a:latin typeface="Arial"/>
                <a:cs typeface="Arial"/>
              </a:rPr>
              <a:t>9,8</a:t>
            </a:r>
            <a:endParaRPr sz="2394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143652" y="4343161"/>
            <a:ext cx="616967" cy="381227"/>
          </a:xfrm>
          <a:prstGeom prst="rect">
            <a:avLst/>
          </a:prstGeom>
        </p:spPr>
        <p:txBody>
          <a:bodyPr vert="horz" wrap="square" lIns="0" tIns="12669" rIns="0" bIns="0" rtlCol="0">
            <a:spAutoFit/>
          </a:bodyPr>
          <a:lstStyle/>
          <a:p>
            <a:pPr marL="12668" defTabSz="912114">
              <a:spcBef>
                <a:spcPts val="100"/>
              </a:spcBef>
            </a:pPr>
            <a:r>
              <a:rPr sz="2394" b="1" kern="0" spc="-20" dirty="0">
                <a:solidFill>
                  <a:srgbClr val="202024"/>
                </a:solidFill>
                <a:latin typeface="Arial"/>
                <a:cs typeface="Arial"/>
              </a:rPr>
              <a:t>13,5</a:t>
            </a:r>
            <a:endParaRPr sz="2394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600874" y="5274375"/>
            <a:ext cx="616967" cy="381227"/>
          </a:xfrm>
          <a:prstGeom prst="rect">
            <a:avLst/>
          </a:prstGeom>
        </p:spPr>
        <p:txBody>
          <a:bodyPr vert="horz" wrap="square" lIns="0" tIns="12669" rIns="0" bIns="0" rtlCol="0">
            <a:spAutoFit/>
          </a:bodyPr>
          <a:lstStyle/>
          <a:p>
            <a:pPr marL="12668" defTabSz="912114">
              <a:spcBef>
                <a:spcPts val="100"/>
              </a:spcBef>
            </a:pPr>
            <a:r>
              <a:rPr sz="2394" b="1" kern="0" spc="-20" dirty="0">
                <a:solidFill>
                  <a:srgbClr val="202024"/>
                </a:solidFill>
                <a:latin typeface="Arial"/>
                <a:cs typeface="Arial"/>
              </a:rPr>
              <a:t>14,1</a:t>
            </a:r>
            <a:endParaRPr sz="2394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78353" y="385149"/>
            <a:ext cx="429470" cy="42947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2114"/>
            <a:endParaRPr sz="1795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1113828" y="514123"/>
            <a:ext cx="446572" cy="157092"/>
            <a:chOff x="1101526" y="506925"/>
            <a:chExt cx="447675" cy="157480"/>
          </a:xfrm>
        </p:grpSpPr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52" name="object 52"/>
          <p:cNvGrpSpPr/>
          <p:nvPr/>
        </p:nvGrpSpPr>
        <p:grpSpPr>
          <a:xfrm>
            <a:off x="1632417" y="514131"/>
            <a:ext cx="10544809" cy="181163"/>
            <a:chOff x="1621395" y="506933"/>
            <a:chExt cx="10570845" cy="181610"/>
          </a:xfrm>
        </p:grpSpPr>
        <p:pic>
          <p:nvPicPr>
            <p:cNvPr id="53" name="object 5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912114"/>
              <a:endParaRPr sz="1795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defTabSz="912114"/>
              <a:endParaRPr sz="1795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912114"/>
              <a:endParaRPr sz="1795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1560034" y="6196740"/>
            <a:ext cx="4112899" cy="273762"/>
          </a:xfrm>
          <a:prstGeom prst="rect">
            <a:avLst/>
          </a:prstGeom>
        </p:spPr>
        <p:txBody>
          <a:bodyPr vert="horz" wrap="square" lIns="0" tIns="12669" rIns="0" bIns="0" rtlCol="0">
            <a:spAutoFit/>
          </a:bodyPr>
          <a:lstStyle/>
          <a:p>
            <a:pPr marL="12668" defTabSz="912114">
              <a:spcBef>
                <a:spcPts val="100"/>
              </a:spcBef>
            </a:pPr>
            <a:r>
              <a:rPr sz="1696" kern="0" dirty="0">
                <a:solidFill>
                  <a:sysClr val="windowText" lastClr="000000"/>
                </a:solidFill>
                <a:latin typeface="Arial"/>
                <a:cs typeface="Arial"/>
              </a:rPr>
              <a:t>ФИЗИЧЕСКИЕ И ЮРИДИЧЕСКИЕ </a:t>
            </a:r>
            <a:r>
              <a:rPr sz="1696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ЛИЦА</a:t>
            </a:r>
            <a:endParaRPr sz="1696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7414" y="276095"/>
            <a:ext cx="1370367" cy="35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30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30340" y="805610"/>
            <a:ext cx="9590306" cy="448841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500"/>
              </a:spcBef>
            </a:pPr>
            <a:r>
              <a:rPr sz="2800" dirty="0"/>
              <a:t>МОШЕННИЧЕСКИЕ</a:t>
            </a:r>
            <a:r>
              <a:rPr sz="2800" spc="45" dirty="0"/>
              <a:t> </a:t>
            </a:r>
            <a:r>
              <a:rPr sz="2800" spc="-10" dirty="0"/>
              <a:t>ИНТЕРНЕТ-</a:t>
            </a:r>
            <a:r>
              <a:rPr sz="2800" spc="-20" dirty="0"/>
              <a:t>РЕСУРСЫ: </a:t>
            </a:r>
            <a:r>
              <a:rPr sz="2800" dirty="0"/>
              <a:t>МЕРЫ</a:t>
            </a:r>
            <a:r>
              <a:rPr sz="2800" spc="-65" dirty="0"/>
              <a:t> </a:t>
            </a:r>
            <a:r>
              <a:rPr sz="2800" dirty="0"/>
              <a:t>БАНКА</a:t>
            </a:r>
            <a:r>
              <a:rPr sz="2800" spc="-60" dirty="0"/>
              <a:t> </a:t>
            </a:r>
            <a:r>
              <a:rPr sz="2800" spc="-10" dirty="0"/>
              <a:t>РОССИИ</a:t>
            </a:r>
          </a:p>
        </p:txBody>
      </p:sp>
      <p:sp>
        <p:nvSpPr>
          <p:cNvPr id="4" name="object 4"/>
          <p:cNvSpPr/>
          <p:nvPr/>
        </p:nvSpPr>
        <p:spPr>
          <a:xfrm>
            <a:off x="5994722" y="2545480"/>
            <a:ext cx="209550" cy="965200"/>
          </a:xfrm>
          <a:custGeom>
            <a:avLst/>
            <a:gdLst/>
            <a:ahLst/>
            <a:cxnLst/>
            <a:rect l="l" t="t" r="r" b="b"/>
            <a:pathLst>
              <a:path w="209550" h="965200">
                <a:moveTo>
                  <a:pt x="0" y="965200"/>
                </a:moveTo>
                <a:lnTo>
                  <a:pt x="0" y="963993"/>
                </a:lnTo>
                <a:lnTo>
                  <a:pt x="57212" y="943873"/>
                </a:lnTo>
                <a:lnTo>
                  <a:pt x="92946" y="916809"/>
                </a:lnTo>
                <a:lnTo>
                  <a:pt x="111347" y="881683"/>
                </a:lnTo>
                <a:lnTo>
                  <a:pt x="116560" y="837374"/>
                </a:lnTo>
                <a:lnTo>
                  <a:pt x="116560" y="621169"/>
                </a:lnTo>
                <a:lnTo>
                  <a:pt x="115797" y="580743"/>
                </a:lnTo>
                <a:lnTo>
                  <a:pt x="117984" y="546913"/>
                </a:lnTo>
                <a:lnTo>
                  <a:pt x="129834" y="519677"/>
                </a:lnTo>
                <a:lnTo>
                  <a:pt x="158063" y="499035"/>
                </a:lnTo>
                <a:lnTo>
                  <a:pt x="209384" y="484987"/>
                </a:lnTo>
                <a:lnTo>
                  <a:pt x="209384" y="482600"/>
                </a:lnTo>
                <a:lnTo>
                  <a:pt x="156517" y="465732"/>
                </a:lnTo>
                <a:lnTo>
                  <a:pt x="128095" y="441124"/>
                </a:lnTo>
                <a:lnTo>
                  <a:pt x="116824" y="409062"/>
                </a:lnTo>
                <a:lnTo>
                  <a:pt x="115410" y="369832"/>
                </a:lnTo>
                <a:lnTo>
                  <a:pt x="116560" y="323723"/>
                </a:lnTo>
                <a:lnTo>
                  <a:pt x="116560" y="125437"/>
                </a:lnTo>
                <a:lnTo>
                  <a:pt x="110971" y="82994"/>
                </a:lnTo>
                <a:lnTo>
                  <a:pt x="91941" y="48388"/>
                </a:lnTo>
                <a:lnTo>
                  <a:pt x="56081" y="20948"/>
                </a:lnTo>
                <a:lnTo>
                  <a:pt x="0" y="0"/>
                </a:lnTo>
              </a:path>
            </a:pathLst>
          </a:custGeom>
          <a:ln w="12700">
            <a:solidFill>
              <a:srgbClr val="404041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648050" y="4015077"/>
            <a:ext cx="8386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Количество</a:t>
            </a:r>
            <a:r>
              <a:rPr sz="1800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заблокированных</a:t>
            </a:r>
            <a:r>
              <a:rPr sz="1800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ресурсов</a:t>
            </a:r>
            <a:r>
              <a:rPr sz="1800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(через</a:t>
            </a:r>
            <a:r>
              <a:rPr sz="1800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регистраторов</a:t>
            </a:r>
            <a:r>
              <a:rPr sz="1800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доменных</a:t>
            </a:r>
            <a:r>
              <a:rPr sz="1800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имен)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8635" y="6418765"/>
            <a:ext cx="786892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202124"/>
                </a:solidFill>
                <a:latin typeface="Arial"/>
                <a:cs typeface="Arial"/>
              </a:rPr>
              <a:t>*</a:t>
            </a:r>
            <a:r>
              <a:rPr sz="1700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700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02124"/>
                </a:solidFill>
                <a:latin typeface="Arial"/>
                <a:cs typeface="Arial"/>
              </a:rPr>
              <a:t>том</a:t>
            </a:r>
            <a:r>
              <a:rPr sz="1700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02124"/>
                </a:solidFill>
                <a:latin typeface="Arial"/>
                <a:cs typeface="Arial"/>
              </a:rPr>
              <a:t>числе</a:t>
            </a:r>
            <a:r>
              <a:rPr sz="1700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02124"/>
                </a:solidFill>
                <a:latin typeface="Arial"/>
                <a:cs typeface="Arial"/>
              </a:rPr>
              <a:t>1942</a:t>
            </a:r>
            <a:r>
              <a:rPr sz="1700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02124"/>
                </a:solidFill>
                <a:latin typeface="Arial"/>
                <a:cs typeface="Arial"/>
              </a:rPr>
              <a:t>страницы</a:t>
            </a:r>
            <a:r>
              <a:rPr sz="1700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02124"/>
                </a:solidFill>
                <a:latin typeface="Arial"/>
                <a:cs typeface="Arial"/>
              </a:rPr>
              <a:t>соцсетей</a:t>
            </a:r>
            <a:r>
              <a:rPr sz="1700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02124"/>
                </a:solidFill>
                <a:latin typeface="Arial"/>
                <a:cs typeface="Arial"/>
              </a:rPr>
              <a:t>(за</a:t>
            </a:r>
            <a:r>
              <a:rPr sz="1700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02124"/>
                </a:solidFill>
                <a:latin typeface="Arial"/>
                <a:cs typeface="Arial"/>
              </a:rPr>
              <a:t>период</a:t>
            </a:r>
            <a:r>
              <a:rPr sz="1700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02124"/>
                </a:solidFill>
                <a:latin typeface="Arial"/>
                <a:cs typeface="Arial"/>
              </a:rPr>
              <a:t>с</a:t>
            </a:r>
            <a:r>
              <a:rPr sz="1700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02124"/>
                </a:solidFill>
                <a:latin typeface="Arial"/>
                <a:cs typeface="Arial"/>
              </a:rPr>
              <a:t>28.02.2022</a:t>
            </a:r>
            <a:r>
              <a:rPr sz="1700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02124"/>
                </a:solidFill>
                <a:latin typeface="Arial"/>
                <a:cs typeface="Arial"/>
              </a:rPr>
              <a:t>по</a:t>
            </a:r>
            <a:r>
              <a:rPr sz="1700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202124"/>
                </a:solidFill>
                <a:latin typeface="Arial"/>
                <a:cs typeface="Arial"/>
              </a:rPr>
              <a:t>31.12.2022)</a:t>
            </a:r>
            <a:endParaRPr sz="17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54218" y="2695336"/>
            <a:ext cx="73025" cy="828040"/>
            <a:chOff x="1454218" y="2695336"/>
            <a:chExt cx="73025" cy="828040"/>
          </a:xfrm>
        </p:grpSpPr>
        <p:sp>
          <p:nvSpPr>
            <p:cNvPr id="8" name="object 8"/>
            <p:cNvSpPr/>
            <p:nvPr/>
          </p:nvSpPr>
          <p:spPr>
            <a:xfrm>
              <a:off x="1490637" y="2714814"/>
              <a:ext cx="0" cy="720090"/>
            </a:xfrm>
            <a:custGeom>
              <a:avLst/>
              <a:gdLst/>
              <a:ahLst/>
              <a:cxnLst/>
              <a:rect l="l" t="t" r="r" b="b"/>
              <a:pathLst>
                <a:path h="720089">
                  <a:moveTo>
                    <a:pt x="0" y="0"/>
                  </a:moveTo>
                  <a:lnTo>
                    <a:pt x="0" y="719670"/>
                  </a:lnTo>
                </a:path>
              </a:pathLst>
            </a:custGeom>
            <a:ln w="12700">
              <a:solidFill>
                <a:srgbClr val="40404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4218" y="2695336"/>
              <a:ext cx="72834" cy="7282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4218" y="3450551"/>
              <a:ext cx="72834" cy="7282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58713" y="2373641"/>
            <a:ext cx="687070" cy="1154430"/>
          </a:xfrm>
          <a:prstGeom prst="rect">
            <a:avLst/>
          </a:prstGeom>
        </p:spPr>
        <p:txBody>
          <a:bodyPr vert="horz" wrap="square" lIns="0" tIns="219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25"/>
              </a:spcBef>
            </a:pPr>
            <a:r>
              <a:rPr sz="2350" spc="-20" dirty="0">
                <a:latin typeface="Arial"/>
                <a:cs typeface="Arial"/>
              </a:rPr>
              <a:t>2021</a:t>
            </a:r>
            <a:endParaRPr sz="23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25"/>
              </a:spcBef>
            </a:pPr>
            <a:r>
              <a:rPr sz="2350" spc="-20" dirty="0">
                <a:latin typeface="Arial"/>
                <a:cs typeface="Arial"/>
              </a:rPr>
              <a:t>2022</a:t>
            </a:r>
            <a:endParaRPr sz="23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37595" y="2479811"/>
            <a:ext cx="1031875" cy="1036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20" dirty="0">
                <a:solidFill>
                  <a:srgbClr val="202024"/>
                </a:solidFill>
                <a:latin typeface="Arial"/>
                <a:cs typeface="Arial"/>
              </a:rPr>
              <a:t>3100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5"/>
              </a:spcBef>
            </a:pPr>
            <a:r>
              <a:rPr sz="2500" b="1" spc="-10" dirty="0">
                <a:solidFill>
                  <a:srgbClr val="202024"/>
                </a:solidFill>
                <a:latin typeface="Arial"/>
                <a:cs typeface="Arial"/>
              </a:rPr>
              <a:t>10716*</a:t>
            </a:r>
            <a:endParaRPr sz="2500" dirty="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720359" y="2502639"/>
            <a:ext cx="2647315" cy="406400"/>
            <a:chOff x="1720359" y="2502639"/>
            <a:chExt cx="2647315" cy="406400"/>
          </a:xfrm>
        </p:grpSpPr>
        <p:sp>
          <p:nvSpPr>
            <p:cNvPr id="14" name="object 14"/>
            <p:cNvSpPr/>
            <p:nvPr/>
          </p:nvSpPr>
          <p:spPr>
            <a:xfrm>
              <a:off x="1730340" y="2504203"/>
              <a:ext cx="2637790" cy="405130"/>
            </a:xfrm>
            <a:custGeom>
              <a:avLst/>
              <a:gdLst/>
              <a:ahLst/>
              <a:cxnLst/>
              <a:rect l="l" t="t" r="r" b="b"/>
              <a:pathLst>
                <a:path w="2637790" h="405130">
                  <a:moveTo>
                    <a:pt x="2508275" y="0"/>
                  </a:moveTo>
                  <a:lnTo>
                    <a:pt x="128930" y="0"/>
                  </a:lnTo>
                  <a:lnTo>
                    <a:pt x="78743" y="10131"/>
                  </a:lnTo>
                  <a:lnTo>
                    <a:pt x="37761" y="37761"/>
                  </a:lnTo>
                  <a:lnTo>
                    <a:pt x="10131" y="78743"/>
                  </a:lnTo>
                  <a:lnTo>
                    <a:pt x="0" y="128930"/>
                  </a:lnTo>
                  <a:lnTo>
                    <a:pt x="0" y="275856"/>
                  </a:lnTo>
                  <a:lnTo>
                    <a:pt x="10131" y="326043"/>
                  </a:lnTo>
                  <a:lnTo>
                    <a:pt x="37761" y="367025"/>
                  </a:lnTo>
                  <a:lnTo>
                    <a:pt x="78743" y="394655"/>
                  </a:lnTo>
                  <a:lnTo>
                    <a:pt x="128930" y="404787"/>
                  </a:lnTo>
                  <a:lnTo>
                    <a:pt x="2508275" y="404787"/>
                  </a:lnTo>
                  <a:lnTo>
                    <a:pt x="2558462" y="394655"/>
                  </a:lnTo>
                  <a:lnTo>
                    <a:pt x="2599443" y="367025"/>
                  </a:lnTo>
                  <a:lnTo>
                    <a:pt x="2627074" y="326043"/>
                  </a:lnTo>
                  <a:lnTo>
                    <a:pt x="2637205" y="275856"/>
                  </a:lnTo>
                  <a:lnTo>
                    <a:pt x="2637205" y="128930"/>
                  </a:lnTo>
                  <a:lnTo>
                    <a:pt x="2627074" y="78743"/>
                  </a:lnTo>
                  <a:lnTo>
                    <a:pt x="2599443" y="37761"/>
                  </a:lnTo>
                  <a:lnTo>
                    <a:pt x="2558462" y="10131"/>
                  </a:lnTo>
                  <a:lnTo>
                    <a:pt x="2508275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720359" y="2502639"/>
              <a:ext cx="600075" cy="405130"/>
            </a:xfrm>
            <a:custGeom>
              <a:avLst/>
              <a:gdLst/>
              <a:ahLst/>
              <a:cxnLst/>
              <a:rect l="l" t="t" r="r" b="b"/>
              <a:pathLst>
                <a:path w="600075" h="405130">
                  <a:moveTo>
                    <a:pt x="599668" y="0"/>
                  </a:moveTo>
                  <a:lnTo>
                    <a:pt x="133743" y="0"/>
                  </a:lnTo>
                  <a:lnTo>
                    <a:pt x="91470" y="6817"/>
                  </a:lnTo>
                  <a:lnTo>
                    <a:pt x="54757" y="25800"/>
                  </a:lnTo>
                  <a:lnTo>
                    <a:pt x="25805" y="54748"/>
                  </a:lnTo>
                  <a:lnTo>
                    <a:pt x="6818" y="91459"/>
                  </a:lnTo>
                  <a:lnTo>
                    <a:pt x="0" y="133730"/>
                  </a:lnTo>
                  <a:lnTo>
                    <a:pt x="0" y="271043"/>
                  </a:lnTo>
                  <a:lnTo>
                    <a:pt x="6818" y="313316"/>
                  </a:lnTo>
                  <a:lnTo>
                    <a:pt x="25805" y="350030"/>
                  </a:lnTo>
                  <a:lnTo>
                    <a:pt x="54757" y="378981"/>
                  </a:lnTo>
                  <a:lnTo>
                    <a:pt x="91470" y="397968"/>
                  </a:lnTo>
                  <a:lnTo>
                    <a:pt x="133743" y="404787"/>
                  </a:lnTo>
                  <a:lnTo>
                    <a:pt x="599668" y="404787"/>
                  </a:lnTo>
                  <a:lnTo>
                    <a:pt x="599668" y="0"/>
                  </a:lnTo>
                  <a:close/>
                </a:path>
              </a:pathLst>
            </a:custGeom>
            <a:solidFill>
              <a:srgbClr val="D57D3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720358" y="3140353"/>
            <a:ext cx="2640965" cy="405765"/>
            <a:chOff x="1720358" y="3140353"/>
            <a:chExt cx="2640965" cy="405765"/>
          </a:xfrm>
        </p:grpSpPr>
        <p:sp>
          <p:nvSpPr>
            <p:cNvPr id="17" name="object 17"/>
            <p:cNvSpPr/>
            <p:nvPr/>
          </p:nvSpPr>
          <p:spPr>
            <a:xfrm>
              <a:off x="1723990" y="3140353"/>
              <a:ext cx="2637790" cy="405130"/>
            </a:xfrm>
            <a:custGeom>
              <a:avLst/>
              <a:gdLst/>
              <a:ahLst/>
              <a:cxnLst/>
              <a:rect l="l" t="t" r="r" b="b"/>
              <a:pathLst>
                <a:path w="2637790" h="405129">
                  <a:moveTo>
                    <a:pt x="2508275" y="0"/>
                  </a:moveTo>
                  <a:lnTo>
                    <a:pt x="128930" y="0"/>
                  </a:lnTo>
                  <a:lnTo>
                    <a:pt x="78743" y="10131"/>
                  </a:lnTo>
                  <a:lnTo>
                    <a:pt x="37761" y="37761"/>
                  </a:lnTo>
                  <a:lnTo>
                    <a:pt x="10131" y="78743"/>
                  </a:lnTo>
                  <a:lnTo>
                    <a:pt x="0" y="128930"/>
                  </a:lnTo>
                  <a:lnTo>
                    <a:pt x="0" y="275856"/>
                  </a:lnTo>
                  <a:lnTo>
                    <a:pt x="10131" y="326043"/>
                  </a:lnTo>
                  <a:lnTo>
                    <a:pt x="37761" y="367025"/>
                  </a:lnTo>
                  <a:lnTo>
                    <a:pt x="78743" y="394655"/>
                  </a:lnTo>
                  <a:lnTo>
                    <a:pt x="128930" y="404787"/>
                  </a:lnTo>
                  <a:lnTo>
                    <a:pt x="2508275" y="404787"/>
                  </a:lnTo>
                  <a:lnTo>
                    <a:pt x="2558462" y="394655"/>
                  </a:lnTo>
                  <a:lnTo>
                    <a:pt x="2599443" y="367025"/>
                  </a:lnTo>
                  <a:lnTo>
                    <a:pt x="2627074" y="326043"/>
                  </a:lnTo>
                  <a:lnTo>
                    <a:pt x="2637205" y="275856"/>
                  </a:lnTo>
                  <a:lnTo>
                    <a:pt x="2637205" y="128930"/>
                  </a:lnTo>
                  <a:lnTo>
                    <a:pt x="2627074" y="78743"/>
                  </a:lnTo>
                  <a:lnTo>
                    <a:pt x="2599443" y="37761"/>
                  </a:lnTo>
                  <a:lnTo>
                    <a:pt x="2558462" y="10131"/>
                  </a:lnTo>
                  <a:lnTo>
                    <a:pt x="2508275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720358" y="3140905"/>
              <a:ext cx="2202180" cy="405130"/>
            </a:xfrm>
            <a:custGeom>
              <a:avLst/>
              <a:gdLst/>
              <a:ahLst/>
              <a:cxnLst/>
              <a:rect l="l" t="t" r="r" b="b"/>
              <a:pathLst>
                <a:path w="2202179" h="405129">
                  <a:moveTo>
                    <a:pt x="2201964" y="0"/>
                  </a:moveTo>
                  <a:lnTo>
                    <a:pt x="133743" y="0"/>
                  </a:lnTo>
                  <a:lnTo>
                    <a:pt x="91470" y="6817"/>
                  </a:lnTo>
                  <a:lnTo>
                    <a:pt x="54757" y="25800"/>
                  </a:lnTo>
                  <a:lnTo>
                    <a:pt x="25805" y="54748"/>
                  </a:lnTo>
                  <a:lnTo>
                    <a:pt x="6818" y="91459"/>
                  </a:lnTo>
                  <a:lnTo>
                    <a:pt x="0" y="133730"/>
                  </a:lnTo>
                  <a:lnTo>
                    <a:pt x="0" y="271043"/>
                  </a:lnTo>
                  <a:lnTo>
                    <a:pt x="6818" y="313316"/>
                  </a:lnTo>
                  <a:lnTo>
                    <a:pt x="25805" y="350030"/>
                  </a:lnTo>
                  <a:lnTo>
                    <a:pt x="54757" y="378981"/>
                  </a:lnTo>
                  <a:lnTo>
                    <a:pt x="91470" y="397968"/>
                  </a:lnTo>
                  <a:lnTo>
                    <a:pt x="133743" y="404787"/>
                  </a:lnTo>
                  <a:lnTo>
                    <a:pt x="2201964" y="404787"/>
                  </a:lnTo>
                  <a:lnTo>
                    <a:pt x="2201964" y="0"/>
                  </a:lnTo>
                  <a:close/>
                </a:path>
              </a:pathLst>
            </a:custGeom>
            <a:solidFill>
              <a:srgbClr val="D57D3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621435" y="4991911"/>
            <a:ext cx="73025" cy="828040"/>
            <a:chOff x="1621435" y="4991911"/>
            <a:chExt cx="73025" cy="828040"/>
          </a:xfrm>
        </p:grpSpPr>
        <p:sp>
          <p:nvSpPr>
            <p:cNvPr id="20" name="object 20"/>
            <p:cNvSpPr/>
            <p:nvPr/>
          </p:nvSpPr>
          <p:spPr>
            <a:xfrm>
              <a:off x="1657852" y="5011388"/>
              <a:ext cx="0" cy="720090"/>
            </a:xfrm>
            <a:custGeom>
              <a:avLst/>
              <a:gdLst/>
              <a:ahLst/>
              <a:cxnLst/>
              <a:rect l="l" t="t" r="r" b="b"/>
              <a:pathLst>
                <a:path h="720089">
                  <a:moveTo>
                    <a:pt x="0" y="0"/>
                  </a:moveTo>
                  <a:lnTo>
                    <a:pt x="0" y="719670"/>
                  </a:lnTo>
                </a:path>
              </a:pathLst>
            </a:custGeom>
            <a:ln w="12700">
              <a:solidFill>
                <a:srgbClr val="40404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1435" y="4991911"/>
              <a:ext cx="72834" cy="7282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1435" y="5747127"/>
              <a:ext cx="72834" cy="72821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703163" y="4890298"/>
            <a:ext cx="687070" cy="382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350" spc="-20" dirty="0">
                <a:latin typeface="Arial"/>
                <a:cs typeface="Arial"/>
              </a:rPr>
              <a:t>2019</a:t>
            </a:r>
            <a:endParaRPr sz="235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3163" y="5578124"/>
            <a:ext cx="687070" cy="382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350" spc="-20" dirty="0">
                <a:latin typeface="Arial"/>
                <a:cs typeface="Arial"/>
              </a:rPr>
              <a:t>2020</a:t>
            </a:r>
            <a:endParaRPr sz="235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83645" y="5530453"/>
            <a:ext cx="73152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20" dirty="0">
                <a:solidFill>
                  <a:srgbClr val="202024"/>
                </a:solidFill>
                <a:latin typeface="Arial"/>
                <a:cs typeface="Arial"/>
              </a:rPr>
              <a:t>7680</a:t>
            </a:r>
            <a:endParaRPr sz="2500" dirty="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944734" y="5578148"/>
            <a:ext cx="2647315" cy="406400"/>
            <a:chOff x="1944734" y="5578148"/>
            <a:chExt cx="2647315" cy="406400"/>
          </a:xfrm>
        </p:grpSpPr>
        <p:sp>
          <p:nvSpPr>
            <p:cNvPr id="27" name="object 27"/>
            <p:cNvSpPr/>
            <p:nvPr/>
          </p:nvSpPr>
          <p:spPr>
            <a:xfrm>
              <a:off x="1954706" y="5579713"/>
              <a:ext cx="2637790" cy="405130"/>
            </a:xfrm>
            <a:custGeom>
              <a:avLst/>
              <a:gdLst/>
              <a:ahLst/>
              <a:cxnLst/>
              <a:rect l="l" t="t" r="r" b="b"/>
              <a:pathLst>
                <a:path w="2637790" h="405129">
                  <a:moveTo>
                    <a:pt x="2508275" y="0"/>
                  </a:moveTo>
                  <a:lnTo>
                    <a:pt x="128930" y="0"/>
                  </a:lnTo>
                  <a:lnTo>
                    <a:pt x="78743" y="10131"/>
                  </a:lnTo>
                  <a:lnTo>
                    <a:pt x="37761" y="37761"/>
                  </a:lnTo>
                  <a:lnTo>
                    <a:pt x="10131" y="78743"/>
                  </a:lnTo>
                  <a:lnTo>
                    <a:pt x="0" y="128930"/>
                  </a:lnTo>
                  <a:lnTo>
                    <a:pt x="0" y="275856"/>
                  </a:lnTo>
                  <a:lnTo>
                    <a:pt x="10131" y="326043"/>
                  </a:lnTo>
                  <a:lnTo>
                    <a:pt x="37761" y="367025"/>
                  </a:lnTo>
                  <a:lnTo>
                    <a:pt x="78743" y="394655"/>
                  </a:lnTo>
                  <a:lnTo>
                    <a:pt x="128930" y="404787"/>
                  </a:lnTo>
                  <a:lnTo>
                    <a:pt x="2508275" y="404787"/>
                  </a:lnTo>
                  <a:lnTo>
                    <a:pt x="2558462" y="394655"/>
                  </a:lnTo>
                  <a:lnTo>
                    <a:pt x="2599443" y="367025"/>
                  </a:lnTo>
                  <a:lnTo>
                    <a:pt x="2627074" y="326043"/>
                  </a:lnTo>
                  <a:lnTo>
                    <a:pt x="2637205" y="275856"/>
                  </a:lnTo>
                  <a:lnTo>
                    <a:pt x="2637205" y="128930"/>
                  </a:lnTo>
                  <a:lnTo>
                    <a:pt x="2627074" y="78743"/>
                  </a:lnTo>
                  <a:lnTo>
                    <a:pt x="2599443" y="37761"/>
                  </a:lnTo>
                  <a:lnTo>
                    <a:pt x="2558462" y="10131"/>
                  </a:lnTo>
                  <a:lnTo>
                    <a:pt x="2508275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944734" y="5578148"/>
              <a:ext cx="2056130" cy="405130"/>
            </a:xfrm>
            <a:custGeom>
              <a:avLst/>
              <a:gdLst/>
              <a:ahLst/>
              <a:cxnLst/>
              <a:rect l="l" t="t" r="r" b="b"/>
              <a:pathLst>
                <a:path w="2056129" h="405129">
                  <a:moveTo>
                    <a:pt x="2055926" y="0"/>
                  </a:moveTo>
                  <a:lnTo>
                    <a:pt x="133730" y="0"/>
                  </a:lnTo>
                  <a:lnTo>
                    <a:pt x="91459" y="6817"/>
                  </a:lnTo>
                  <a:lnTo>
                    <a:pt x="54748" y="25800"/>
                  </a:lnTo>
                  <a:lnTo>
                    <a:pt x="25800" y="54748"/>
                  </a:lnTo>
                  <a:lnTo>
                    <a:pt x="6817" y="91459"/>
                  </a:lnTo>
                  <a:lnTo>
                    <a:pt x="0" y="133731"/>
                  </a:lnTo>
                  <a:lnTo>
                    <a:pt x="0" y="271043"/>
                  </a:lnTo>
                  <a:lnTo>
                    <a:pt x="6817" y="313316"/>
                  </a:lnTo>
                  <a:lnTo>
                    <a:pt x="25800" y="350030"/>
                  </a:lnTo>
                  <a:lnTo>
                    <a:pt x="54748" y="378981"/>
                  </a:lnTo>
                  <a:lnTo>
                    <a:pt x="91459" y="397968"/>
                  </a:lnTo>
                  <a:lnTo>
                    <a:pt x="133730" y="404787"/>
                  </a:lnTo>
                  <a:lnTo>
                    <a:pt x="2055926" y="404787"/>
                  </a:lnTo>
                  <a:lnTo>
                    <a:pt x="2055926" y="0"/>
                  </a:lnTo>
                  <a:close/>
                </a:path>
              </a:pathLst>
            </a:custGeom>
            <a:solidFill>
              <a:srgbClr val="E12F4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1951084" y="4866072"/>
            <a:ext cx="2640965" cy="405765"/>
            <a:chOff x="1951084" y="4866072"/>
            <a:chExt cx="2640965" cy="405765"/>
          </a:xfrm>
        </p:grpSpPr>
        <p:sp>
          <p:nvSpPr>
            <p:cNvPr id="30" name="object 30"/>
            <p:cNvSpPr/>
            <p:nvPr/>
          </p:nvSpPr>
          <p:spPr>
            <a:xfrm>
              <a:off x="1954706" y="4866072"/>
              <a:ext cx="2637790" cy="405130"/>
            </a:xfrm>
            <a:custGeom>
              <a:avLst/>
              <a:gdLst/>
              <a:ahLst/>
              <a:cxnLst/>
              <a:rect l="l" t="t" r="r" b="b"/>
              <a:pathLst>
                <a:path w="2637790" h="405129">
                  <a:moveTo>
                    <a:pt x="2508275" y="0"/>
                  </a:moveTo>
                  <a:lnTo>
                    <a:pt x="128930" y="0"/>
                  </a:lnTo>
                  <a:lnTo>
                    <a:pt x="78743" y="10131"/>
                  </a:lnTo>
                  <a:lnTo>
                    <a:pt x="37761" y="37761"/>
                  </a:lnTo>
                  <a:lnTo>
                    <a:pt x="10131" y="78743"/>
                  </a:lnTo>
                  <a:lnTo>
                    <a:pt x="0" y="128930"/>
                  </a:lnTo>
                  <a:lnTo>
                    <a:pt x="0" y="275856"/>
                  </a:lnTo>
                  <a:lnTo>
                    <a:pt x="10131" y="326043"/>
                  </a:lnTo>
                  <a:lnTo>
                    <a:pt x="37761" y="367025"/>
                  </a:lnTo>
                  <a:lnTo>
                    <a:pt x="78743" y="394655"/>
                  </a:lnTo>
                  <a:lnTo>
                    <a:pt x="128930" y="404787"/>
                  </a:lnTo>
                  <a:lnTo>
                    <a:pt x="2508275" y="404787"/>
                  </a:lnTo>
                  <a:lnTo>
                    <a:pt x="2558462" y="394655"/>
                  </a:lnTo>
                  <a:lnTo>
                    <a:pt x="2599443" y="367025"/>
                  </a:lnTo>
                  <a:lnTo>
                    <a:pt x="2627074" y="326043"/>
                  </a:lnTo>
                  <a:lnTo>
                    <a:pt x="2637205" y="275856"/>
                  </a:lnTo>
                  <a:lnTo>
                    <a:pt x="2637205" y="128930"/>
                  </a:lnTo>
                  <a:lnTo>
                    <a:pt x="2627074" y="78743"/>
                  </a:lnTo>
                  <a:lnTo>
                    <a:pt x="2599443" y="37761"/>
                  </a:lnTo>
                  <a:lnTo>
                    <a:pt x="2558462" y="10131"/>
                  </a:lnTo>
                  <a:lnTo>
                    <a:pt x="2508275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1951084" y="4866624"/>
              <a:ext cx="2405380" cy="405130"/>
            </a:xfrm>
            <a:custGeom>
              <a:avLst/>
              <a:gdLst/>
              <a:ahLst/>
              <a:cxnLst/>
              <a:rect l="l" t="t" r="r" b="b"/>
              <a:pathLst>
                <a:path w="2405379" h="405129">
                  <a:moveTo>
                    <a:pt x="2405176" y="0"/>
                  </a:moveTo>
                  <a:lnTo>
                    <a:pt x="133730" y="0"/>
                  </a:lnTo>
                  <a:lnTo>
                    <a:pt x="91459" y="6817"/>
                  </a:lnTo>
                  <a:lnTo>
                    <a:pt x="54748" y="25800"/>
                  </a:lnTo>
                  <a:lnTo>
                    <a:pt x="25800" y="54748"/>
                  </a:lnTo>
                  <a:lnTo>
                    <a:pt x="6817" y="91459"/>
                  </a:lnTo>
                  <a:lnTo>
                    <a:pt x="0" y="133730"/>
                  </a:lnTo>
                  <a:lnTo>
                    <a:pt x="0" y="271043"/>
                  </a:lnTo>
                  <a:lnTo>
                    <a:pt x="6817" y="313316"/>
                  </a:lnTo>
                  <a:lnTo>
                    <a:pt x="25800" y="350030"/>
                  </a:lnTo>
                  <a:lnTo>
                    <a:pt x="54748" y="378981"/>
                  </a:lnTo>
                  <a:lnTo>
                    <a:pt x="91459" y="397968"/>
                  </a:lnTo>
                  <a:lnTo>
                    <a:pt x="133730" y="404787"/>
                  </a:lnTo>
                  <a:lnTo>
                    <a:pt x="2405176" y="404787"/>
                  </a:lnTo>
                  <a:lnTo>
                    <a:pt x="2405176" y="0"/>
                  </a:lnTo>
                  <a:close/>
                </a:path>
              </a:pathLst>
            </a:custGeom>
            <a:solidFill>
              <a:srgbClr val="E12F4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7594668" y="4979211"/>
            <a:ext cx="73025" cy="828040"/>
            <a:chOff x="7594668" y="4979211"/>
            <a:chExt cx="73025" cy="828040"/>
          </a:xfrm>
        </p:grpSpPr>
        <p:sp>
          <p:nvSpPr>
            <p:cNvPr id="33" name="object 33"/>
            <p:cNvSpPr/>
            <p:nvPr/>
          </p:nvSpPr>
          <p:spPr>
            <a:xfrm>
              <a:off x="7631085" y="4998688"/>
              <a:ext cx="0" cy="720090"/>
            </a:xfrm>
            <a:custGeom>
              <a:avLst/>
              <a:gdLst/>
              <a:ahLst/>
              <a:cxnLst/>
              <a:rect l="l" t="t" r="r" b="b"/>
              <a:pathLst>
                <a:path h="720089">
                  <a:moveTo>
                    <a:pt x="0" y="0"/>
                  </a:moveTo>
                  <a:lnTo>
                    <a:pt x="0" y="719670"/>
                  </a:lnTo>
                </a:path>
              </a:pathLst>
            </a:custGeom>
            <a:ln w="12700">
              <a:solidFill>
                <a:srgbClr val="40404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94668" y="4979211"/>
              <a:ext cx="72834" cy="7282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94668" y="5734427"/>
              <a:ext cx="72834" cy="72821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6761063" y="4826798"/>
            <a:ext cx="687070" cy="382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350" spc="-20" dirty="0">
                <a:latin typeface="Arial"/>
                <a:cs typeface="Arial"/>
              </a:rPr>
              <a:t>2021</a:t>
            </a:r>
            <a:endParaRPr sz="235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731313" y="5487849"/>
            <a:ext cx="687070" cy="382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350" spc="-20" dirty="0">
                <a:latin typeface="Arial"/>
                <a:cs typeface="Arial"/>
              </a:rPr>
              <a:t>2022</a:t>
            </a:r>
            <a:endParaRPr sz="235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638345" y="4763691"/>
            <a:ext cx="73152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20" dirty="0">
                <a:solidFill>
                  <a:srgbClr val="202024"/>
                </a:solidFill>
                <a:latin typeface="Arial"/>
                <a:cs typeface="Arial"/>
              </a:rPr>
              <a:t>6213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638345" y="5466953"/>
            <a:ext cx="73152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20" dirty="0">
                <a:solidFill>
                  <a:srgbClr val="202024"/>
                </a:solidFill>
                <a:latin typeface="Arial"/>
                <a:cs typeface="Arial"/>
              </a:rPr>
              <a:t>5217</a:t>
            </a:r>
            <a:endParaRPr sz="2500" dirty="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7799434" y="5514648"/>
            <a:ext cx="2647315" cy="406400"/>
            <a:chOff x="7799434" y="5514648"/>
            <a:chExt cx="2647315" cy="406400"/>
          </a:xfrm>
        </p:grpSpPr>
        <p:sp>
          <p:nvSpPr>
            <p:cNvPr id="41" name="object 41"/>
            <p:cNvSpPr/>
            <p:nvPr/>
          </p:nvSpPr>
          <p:spPr>
            <a:xfrm>
              <a:off x="7809408" y="5516213"/>
              <a:ext cx="2637790" cy="405130"/>
            </a:xfrm>
            <a:custGeom>
              <a:avLst/>
              <a:gdLst/>
              <a:ahLst/>
              <a:cxnLst/>
              <a:rect l="l" t="t" r="r" b="b"/>
              <a:pathLst>
                <a:path w="2637790" h="405129">
                  <a:moveTo>
                    <a:pt x="2508275" y="0"/>
                  </a:moveTo>
                  <a:lnTo>
                    <a:pt x="128930" y="0"/>
                  </a:lnTo>
                  <a:lnTo>
                    <a:pt x="78743" y="10131"/>
                  </a:lnTo>
                  <a:lnTo>
                    <a:pt x="37761" y="37761"/>
                  </a:lnTo>
                  <a:lnTo>
                    <a:pt x="10131" y="78743"/>
                  </a:lnTo>
                  <a:lnTo>
                    <a:pt x="0" y="128930"/>
                  </a:lnTo>
                  <a:lnTo>
                    <a:pt x="0" y="275856"/>
                  </a:lnTo>
                  <a:lnTo>
                    <a:pt x="10131" y="326043"/>
                  </a:lnTo>
                  <a:lnTo>
                    <a:pt x="37761" y="367025"/>
                  </a:lnTo>
                  <a:lnTo>
                    <a:pt x="78743" y="394655"/>
                  </a:lnTo>
                  <a:lnTo>
                    <a:pt x="128930" y="404787"/>
                  </a:lnTo>
                  <a:lnTo>
                    <a:pt x="2508275" y="404787"/>
                  </a:lnTo>
                  <a:lnTo>
                    <a:pt x="2558462" y="394655"/>
                  </a:lnTo>
                  <a:lnTo>
                    <a:pt x="2599443" y="367025"/>
                  </a:lnTo>
                  <a:lnTo>
                    <a:pt x="2627074" y="326043"/>
                  </a:lnTo>
                  <a:lnTo>
                    <a:pt x="2637205" y="275856"/>
                  </a:lnTo>
                  <a:lnTo>
                    <a:pt x="2637205" y="128930"/>
                  </a:lnTo>
                  <a:lnTo>
                    <a:pt x="2627074" y="78743"/>
                  </a:lnTo>
                  <a:lnTo>
                    <a:pt x="2599443" y="37761"/>
                  </a:lnTo>
                  <a:lnTo>
                    <a:pt x="2558462" y="10131"/>
                  </a:lnTo>
                  <a:lnTo>
                    <a:pt x="2508275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7799434" y="5514648"/>
              <a:ext cx="951230" cy="405130"/>
            </a:xfrm>
            <a:custGeom>
              <a:avLst/>
              <a:gdLst/>
              <a:ahLst/>
              <a:cxnLst/>
              <a:rect l="l" t="t" r="r" b="b"/>
              <a:pathLst>
                <a:path w="951229" h="405129">
                  <a:moveTo>
                    <a:pt x="951026" y="0"/>
                  </a:moveTo>
                  <a:lnTo>
                    <a:pt x="133731" y="0"/>
                  </a:lnTo>
                  <a:lnTo>
                    <a:pt x="91459" y="6817"/>
                  </a:lnTo>
                  <a:lnTo>
                    <a:pt x="54748" y="25800"/>
                  </a:lnTo>
                  <a:lnTo>
                    <a:pt x="25800" y="54748"/>
                  </a:lnTo>
                  <a:lnTo>
                    <a:pt x="6817" y="91459"/>
                  </a:lnTo>
                  <a:lnTo>
                    <a:pt x="0" y="133731"/>
                  </a:lnTo>
                  <a:lnTo>
                    <a:pt x="0" y="271043"/>
                  </a:lnTo>
                  <a:lnTo>
                    <a:pt x="6817" y="313316"/>
                  </a:lnTo>
                  <a:lnTo>
                    <a:pt x="25800" y="350030"/>
                  </a:lnTo>
                  <a:lnTo>
                    <a:pt x="54748" y="378981"/>
                  </a:lnTo>
                  <a:lnTo>
                    <a:pt x="91459" y="397968"/>
                  </a:lnTo>
                  <a:lnTo>
                    <a:pt x="133731" y="404787"/>
                  </a:lnTo>
                  <a:lnTo>
                    <a:pt x="951026" y="404787"/>
                  </a:lnTo>
                  <a:lnTo>
                    <a:pt x="951026" y="0"/>
                  </a:lnTo>
                  <a:close/>
                </a:path>
              </a:pathLst>
            </a:custGeom>
            <a:solidFill>
              <a:srgbClr val="E12F4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7805784" y="4802572"/>
            <a:ext cx="2640965" cy="405765"/>
            <a:chOff x="7805784" y="4802572"/>
            <a:chExt cx="2640965" cy="405765"/>
          </a:xfrm>
        </p:grpSpPr>
        <p:sp>
          <p:nvSpPr>
            <p:cNvPr id="44" name="object 44"/>
            <p:cNvSpPr/>
            <p:nvPr/>
          </p:nvSpPr>
          <p:spPr>
            <a:xfrm>
              <a:off x="7809408" y="4802572"/>
              <a:ext cx="2637790" cy="405130"/>
            </a:xfrm>
            <a:custGeom>
              <a:avLst/>
              <a:gdLst/>
              <a:ahLst/>
              <a:cxnLst/>
              <a:rect l="l" t="t" r="r" b="b"/>
              <a:pathLst>
                <a:path w="2637790" h="405129">
                  <a:moveTo>
                    <a:pt x="2508275" y="0"/>
                  </a:moveTo>
                  <a:lnTo>
                    <a:pt x="128930" y="0"/>
                  </a:lnTo>
                  <a:lnTo>
                    <a:pt x="78743" y="10131"/>
                  </a:lnTo>
                  <a:lnTo>
                    <a:pt x="37761" y="37761"/>
                  </a:lnTo>
                  <a:lnTo>
                    <a:pt x="10131" y="78743"/>
                  </a:lnTo>
                  <a:lnTo>
                    <a:pt x="0" y="128930"/>
                  </a:lnTo>
                  <a:lnTo>
                    <a:pt x="0" y="275856"/>
                  </a:lnTo>
                  <a:lnTo>
                    <a:pt x="10131" y="326043"/>
                  </a:lnTo>
                  <a:lnTo>
                    <a:pt x="37761" y="367025"/>
                  </a:lnTo>
                  <a:lnTo>
                    <a:pt x="78743" y="394655"/>
                  </a:lnTo>
                  <a:lnTo>
                    <a:pt x="128930" y="404787"/>
                  </a:lnTo>
                  <a:lnTo>
                    <a:pt x="2508275" y="404787"/>
                  </a:lnTo>
                  <a:lnTo>
                    <a:pt x="2558462" y="394655"/>
                  </a:lnTo>
                  <a:lnTo>
                    <a:pt x="2599443" y="367025"/>
                  </a:lnTo>
                  <a:lnTo>
                    <a:pt x="2627074" y="326043"/>
                  </a:lnTo>
                  <a:lnTo>
                    <a:pt x="2637205" y="275856"/>
                  </a:lnTo>
                  <a:lnTo>
                    <a:pt x="2637205" y="128930"/>
                  </a:lnTo>
                  <a:lnTo>
                    <a:pt x="2627074" y="78743"/>
                  </a:lnTo>
                  <a:lnTo>
                    <a:pt x="2599443" y="37761"/>
                  </a:lnTo>
                  <a:lnTo>
                    <a:pt x="2558462" y="10131"/>
                  </a:lnTo>
                  <a:lnTo>
                    <a:pt x="2508275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7805784" y="4803124"/>
              <a:ext cx="1465580" cy="405130"/>
            </a:xfrm>
            <a:custGeom>
              <a:avLst/>
              <a:gdLst/>
              <a:ahLst/>
              <a:cxnLst/>
              <a:rect l="l" t="t" r="r" b="b"/>
              <a:pathLst>
                <a:path w="1465579" h="405129">
                  <a:moveTo>
                    <a:pt x="1465376" y="0"/>
                  </a:moveTo>
                  <a:lnTo>
                    <a:pt x="133731" y="0"/>
                  </a:lnTo>
                  <a:lnTo>
                    <a:pt x="91459" y="6817"/>
                  </a:lnTo>
                  <a:lnTo>
                    <a:pt x="54748" y="25800"/>
                  </a:lnTo>
                  <a:lnTo>
                    <a:pt x="25800" y="54748"/>
                  </a:lnTo>
                  <a:lnTo>
                    <a:pt x="6817" y="91459"/>
                  </a:lnTo>
                  <a:lnTo>
                    <a:pt x="0" y="133730"/>
                  </a:lnTo>
                  <a:lnTo>
                    <a:pt x="0" y="271043"/>
                  </a:lnTo>
                  <a:lnTo>
                    <a:pt x="6817" y="313316"/>
                  </a:lnTo>
                  <a:lnTo>
                    <a:pt x="25800" y="350030"/>
                  </a:lnTo>
                  <a:lnTo>
                    <a:pt x="54748" y="378981"/>
                  </a:lnTo>
                  <a:lnTo>
                    <a:pt x="91459" y="397968"/>
                  </a:lnTo>
                  <a:lnTo>
                    <a:pt x="133731" y="404787"/>
                  </a:lnTo>
                  <a:lnTo>
                    <a:pt x="1465376" y="404787"/>
                  </a:lnTo>
                  <a:lnTo>
                    <a:pt x="1465376" y="0"/>
                  </a:lnTo>
                  <a:close/>
                </a:path>
              </a:pathLst>
            </a:custGeom>
            <a:solidFill>
              <a:srgbClr val="E12F4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47" name="object 4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49572" y="2300834"/>
            <a:ext cx="5097128" cy="1330007"/>
          </a:xfrm>
          <a:prstGeom prst="rect">
            <a:avLst/>
          </a:prstGeom>
        </p:spPr>
      </p:pic>
      <p:sp>
        <p:nvSpPr>
          <p:cNvPr id="48" name="object 48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9" name="object 49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52" name="object 52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53" name="object 5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7" name="object 57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8" name="object 58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660623" y="1627578"/>
            <a:ext cx="10120630" cy="774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Банк</a:t>
            </a:r>
            <a:r>
              <a:rPr sz="1800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России</a:t>
            </a:r>
            <a:r>
              <a:rPr sz="1800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блокирует</a:t>
            </a:r>
            <a:r>
              <a:rPr sz="1800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сайты</a:t>
            </a:r>
            <a:r>
              <a:rPr sz="1800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злоумышленников</a:t>
            </a:r>
            <a:r>
              <a:rPr sz="1800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при</a:t>
            </a:r>
            <a:r>
              <a:rPr sz="1800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поддержке</a:t>
            </a:r>
            <a:r>
              <a:rPr sz="1800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Генеральной</a:t>
            </a:r>
            <a:r>
              <a:rPr sz="1800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прокуратуры</a:t>
            </a:r>
            <a:r>
              <a:rPr sz="1800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02124"/>
                </a:solidFill>
                <a:latin typeface="Arial"/>
                <a:cs typeface="Arial"/>
              </a:rPr>
              <a:t>РФ</a:t>
            </a:r>
            <a:endParaRPr sz="1800" dirty="0">
              <a:latin typeface="Arial"/>
              <a:cs typeface="Arial"/>
            </a:endParaRPr>
          </a:p>
          <a:p>
            <a:pPr marL="3245485">
              <a:lnSpc>
                <a:spcPct val="100000"/>
              </a:lnSpc>
              <a:spcBef>
                <a:spcPts val="1689"/>
              </a:spcBef>
            </a:pPr>
            <a:r>
              <a:rPr sz="1700" dirty="0">
                <a:solidFill>
                  <a:srgbClr val="272324"/>
                </a:solidFill>
                <a:latin typeface="Arial"/>
                <a:cs typeface="Arial"/>
              </a:rPr>
              <a:t>ТЫС. </a:t>
            </a:r>
            <a:r>
              <a:rPr sz="1700" spc="-10" dirty="0">
                <a:solidFill>
                  <a:srgbClr val="272324"/>
                </a:solidFill>
                <a:latin typeface="Arial"/>
                <a:cs typeface="Arial"/>
              </a:rPr>
              <a:t>ЕДИНИЦ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114575" y="4540385"/>
            <a:ext cx="1541145" cy="69378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200" b="1" dirty="0">
                <a:solidFill>
                  <a:srgbClr val="272324"/>
                </a:solidFill>
                <a:latin typeface="Arial"/>
                <a:cs typeface="Arial"/>
              </a:rPr>
              <a:t>ТЫС. </a:t>
            </a:r>
            <a:r>
              <a:rPr sz="1200" b="1" spc="-10" dirty="0">
                <a:solidFill>
                  <a:srgbClr val="272324"/>
                </a:solidFill>
                <a:latin typeface="Arial"/>
                <a:cs typeface="Arial"/>
              </a:rPr>
              <a:t>ЕДИНИЦ</a:t>
            </a:r>
            <a:endParaRPr sz="1200" b="1" dirty="0">
              <a:latin typeface="Arial"/>
              <a:cs typeface="Arial"/>
            </a:endParaRPr>
          </a:p>
          <a:p>
            <a:pPr marL="699135">
              <a:lnSpc>
                <a:spcPct val="100000"/>
              </a:lnSpc>
              <a:spcBef>
                <a:spcPts val="545"/>
              </a:spcBef>
            </a:pPr>
            <a:r>
              <a:rPr sz="2500" b="1" spc="-20" dirty="0">
                <a:solidFill>
                  <a:srgbClr val="202024"/>
                </a:solidFill>
                <a:latin typeface="Arial"/>
                <a:cs typeface="Arial"/>
              </a:rPr>
              <a:t>8469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606345" y="2655106"/>
            <a:ext cx="3764915" cy="959237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280"/>
              </a:spcBef>
            </a:pPr>
            <a:r>
              <a:rPr sz="2100" b="1" dirty="0">
                <a:latin typeface="Arial"/>
                <a:cs typeface="Arial"/>
              </a:rPr>
              <a:t>Среднее</a:t>
            </a:r>
            <a:r>
              <a:rPr sz="2100" b="1" spc="12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время</a:t>
            </a:r>
            <a:r>
              <a:rPr sz="2100" b="1" spc="125" dirty="0">
                <a:latin typeface="Arial"/>
                <a:cs typeface="Arial"/>
              </a:rPr>
              <a:t> </a:t>
            </a:r>
            <a:r>
              <a:rPr sz="2100" b="1" spc="-10" dirty="0">
                <a:latin typeface="Arial"/>
                <a:cs typeface="Arial"/>
              </a:rPr>
              <a:t>блокировки </a:t>
            </a:r>
            <a:r>
              <a:rPr sz="2100" b="1" dirty="0">
                <a:latin typeface="Arial"/>
                <a:cs typeface="Arial"/>
              </a:rPr>
              <a:t>составляет</a:t>
            </a:r>
            <a:r>
              <a:rPr sz="2100" b="1" spc="6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от</a:t>
            </a:r>
            <a:r>
              <a:rPr sz="2100" b="1" spc="7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трех</a:t>
            </a:r>
            <a:r>
              <a:rPr sz="2100" b="1" spc="70" dirty="0">
                <a:latin typeface="Arial"/>
                <a:cs typeface="Arial"/>
              </a:rPr>
              <a:t> </a:t>
            </a:r>
            <a:r>
              <a:rPr sz="2100" b="1" spc="-10" dirty="0">
                <a:latin typeface="Arial"/>
                <a:cs typeface="Arial"/>
              </a:rPr>
              <a:t>часов</a:t>
            </a:r>
            <a:r>
              <a:rPr lang="en-US" sz="2100" b="1" spc="-10" dirty="0">
                <a:latin typeface="Arial"/>
                <a:cs typeface="Arial"/>
              </a:rPr>
              <a:t/>
            </a:r>
            <a:br>
              <a:rPr lang="en-US" sz="2100" b="1" spc="-10" dirty="0">
                <a:latin typeface="Arial"/>
                <a:cs typeface="Arial"/>
              </a:rPr>
            </a:br>
            <a:r>
              <a:rPr sz="2100" b="1" dirty="0">
                <a:latin typeface="Arial"/>
                <a:cs typeface="Arial"/>
              </a:rPr>
              <a:t>до</a:t>
            </a:r>
            <a:r>
              <a:rPr sz="2100" b="1" spc="8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нескольких</a:t>
            </a:r>
            <a:r>
              <a:rPr sz="2100" b="1" spc="85" dirty="0">
                <a:latin typeface="Arial"/>
                <a:cs typeface="Arial"/>
              </a:rPr>
              <a:t> </a:t>
            </a:r>
            <a:r>
              <a:rPr sz="2100" b="1" spc="-20" dirty="0">
                <a:latin typeface="Arial"/>
                <a:cs typeface="Arial"/>
              </a:rPr>
              <a:t>дней</a:t>
            </a:r>
            <a:endParaRPr sz="2100" dirty="0">
              <a:latin typeface="Arial"/>
              <a:cs typeface="Arial"/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1195" y="399723"/>
            <a:ext cx="1370367" cy="35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94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3574" y="877839"/>
            <a:ext cx="9880251" cy="845744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500"/>
              </a:spcBef>
            </a:pPr>
            <a:r>
              <a:rPr sz="2800" spc="-10" dirty="0"/>
              <a:t>ПРОТИВОДЕЙСТВИЕ</a:t>
            </a:r>
            <a:r>
              <a:rPr sz="2800" spc="-114" dirty="0"/>
              <a:t> </a:t>
            </a:r>
            <a:r>
              <a:rPr sz="2800" spc="-10" dirty="0"/>
              <a:t>ТЕЛЕФОННЫМ </a:t>
            </a:r>
            <a:r>
              <a:rPr sz="2800" dirty="0"/>
              <a:t>МОШЕННИКАМ:</a:t>
            </a:r>
            <a:r>
              <a:rPr sz="2800" spc="-55" dirty="0"/>
              <a:t> </a:t>
            </a:r>
            <a:r>
              <a:rPr lang="ru-RU" sz="2800" spc="-55" dirty="0" smtClean="0"/>
              <a:t/>
            </a:r>
            <a:br>
              <a:rPr lang="ru-RU" sz="2800" spc="-55" dirty="0" smtClean="0"/>
            </a:br>
            <a:r>
              <a:rPr sz="2800" dirty="0" smtClean="0"/>
              <a:t>МЕРЫ</a:t>
            </a:r>
            <a:r>
              <a:rPr sz="2800" spc="-40" dirty="0" smtClean="0"/>
              <a:t> </a:t>
            </a:r>
            <a:r>
              <a:rPr sz="2800" dirty="0"/>
              <a:t>БАНКА</a:t>
            </a:r>
            <a:r>
              <a:rPr sz="2800" spc="-40" dirty="0"/>
              <a:t> </a:t>
            </a:r>
            <a:r>
              <a:rPr sz="2800" spc="-10" dirty="0"/>
              <a:t>РОССИИ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342453" y="3804715"/>
            <a:ext cx="73025" cy="2206625"/>
            <a:chOff x="1342453" y="3804715"/>
            <a:chExt cx="73025" cy="2206625"/>
          </a:xfrm>
        </p:grpSpPr>
        <p:sp>
          <p:nvSpPr>
            <p:cNvPr id="5" name="object 5"/>
            <p:cNvSpPr/>
            <p:nvPr/>
          </p:nvSpPr>
          <p:spPr>
            <a:xfrm>
              <a:off x="1378870" y="3824193"/>
              <a:ext cx="0" cy="2162175"/>
            </a:xfrm>
            <a:custGeom>
              <a:avLst/>
              <a:gdLst/>
              <a:ahLst/>
              <a:cxnLst/>
              <a:rect l="l" t="t" r="r" b="b"/>
              <a:pathLst>
                <a:path h="2162175">
                  <a:moveTo>
                    <a:pt x="0" y="0"/>
                  </a:moveTo>
                  <a:lnTo>
                    <a:pt x="0" y="2161819"/>
                  </a:lnTo>
                </a:path>
              </a:pathLst>
            </a:custGeom>
            <a:ln w="12700">
              <a:solidFill>
                <a:srgbClr val="40404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2453" y="3804715"/>
              <a:ext cx="72834" cy="7282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2453" y="4436893"/>
              <a:ext cx="72834" cy="7282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2453" y="5198893"/>
              <a:ext cx="72834" cy="7282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2453" y="5938315"/>
              <a:ext cx="72834" cy="7282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434546" y="4258920"/>
            <a:ext cx="2172970" cy="163385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Зачастую злоумышленники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звонят</a:t>
            </a:r>
            <a:r>
              <a:rPr sz="1800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с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 мобильных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номеров. 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Иногда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звонят</a:t>
            </a:r>
            <a:r>
              <a:rPr sz="1800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202124"/>
                </a:solidFill>
                <a:latin typeface="Arial"/>
                <a:cs typeface="Arial"/>
              </a:rPr>
              <a:t>через 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мессенджеры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8843" y="3652309"/>
            <a:ext cx="687070" cy="382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350" spc="-20" dirty="0">
                <a:latin typeface="Arial"/>
                <a:cs typeface="Arial"/>
              </a:rPr>
              <a:t>2022</a:t>
            </a:r>
            <a:endParaRPr sz="23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9093" y="5746727"/>
            <a:ext cx="687070" cy="382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350" spc="-20" dirty="0">
                <a:latin typeface="Arial"/>
                <a:cs typeface="Arial"/>
              </a:rPr>
              <a:t>2019</a:t>
            </a:r>
            <a:endParaRPr sz="235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9093" y="4351440"/>
            <a:ext cx="687070" cy="382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350" spc="-20" dirty="0">
                <a:latin typeface="Arial"/>
                <a:cs typeface="Arial"/>
              </a:rPr>
              <a:t>2021</a:t>
            </a:r>
            <a:endParaRPr sz="235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093" y="5058306"/>
            <a:ext cx="687070" cy="382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350" spc="-20" dirty="0">
                <a:latin typeface="Arial"/>
                <a:cs typeface="Arial"/>
              </a:rPr>
              <a:t>2020</a:t>
            </a:r>
            <a:endParaRPr sz="235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86126" y="3589201"/>
            <a:ext cx="117284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202024"/>
                </a:solidFill>
                <a:latin typeface="Arial"/>
                <a:cs typeface="Arial"/>
              </a:rPr>
              <a:t>756</a:t>
            </a:r>
            <a:r>
              <a:rPr sz="2500" b="1" spc="-1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500" b="1" spc="-25" dirty="0">
                <a:solidFill>
                  <a:srgbClr val="202024"/>
                </a:solidFill>
                <a:latin typeface="Arial"/>
                <a:cs typeface="Arial"/>
              </a:rPr>
              <a:t>072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86126" y="4292464"/>
            <a:ext cx="117284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202024"/>
                </a:solidFill>
                <a:latin typeface="Arial"/>
                <a:cs typeface="Arial"/>
              </a:rPr>
              <a:t>179</a:t>
            </a:r>
            <a:r>
              <a:rPr sz="2500" b="1" spc="-1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500" b="1" spc="-25" dirty="0">
                <a:solidFill>
                  <a:srgbClr val="202024"/>
                </a:solidFill>
                <a:latin typeface="Arial"/>
                <a:cs typeface="Arial"/>
              </a:rPr>
              <a:t>071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86126" y="5011284"/>
            <a:ext cx="99631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202024"/>
                </a:solidFill>
                <a:latin typeface="Arial"/>
                <a:cs typeface="Arial"/>
              </a:rPr>
              <a:t>26</a:t>
            </a:r>
            <a:r>
              <a:rPr sz="2500" b="1" spc="-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500" b="1" spc="-25" dirty="0">
                <a:solidFill>
                  <a:srgbClr val="202024"/>
                </a:solidFill>
                <a:latin typeface="Arial"/>
                <a:cs typeface="Arial"/>
              </a:rPr>
              <a:t>397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86126" y="5765029"/>
            <a:ext cx="99631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202024"/>
                </a:solidFill>
                <a:latin typeface="Arial"/>
                <a:cs typeface="Arial"/>
              </a:rPr>
              <a:t>14</a:t>
            </a:r>
            <a:r>
              <a:rPr sz="2500" b="1" spc="-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500" b="1" spc="-25" dirty="0">
                <a:solidFill>
                  <a:srgbClr val="202024"/>
                </a:solidFill>
                <a:latin typeface="Arial"/>
                <a:cs typeface="Arial"/>
              </a:rPr>
              <a:t>152</a:t>
            </a:r>
            <a:endParaRPr sz="2500" dirty="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553560" y="5767433"/>
            <a:ext cx="2640965" cy="406400"/>
            <a:chOff x="1553560" y="5767433"/>
            <a:chExt cx="2640965" cy="406400"/>
          </a:xfrm>
        </p:grpSpPr>
        <p:sp>
          <p:nvSpPr>
            <p:cNvPr id="20" name="object 20"/>
            <p:cNvSpPr/>
            <p:nvPr/>
          </p:nvSpPr>
          <p:spPr>
            <a:xfrm>
              <a:off x="1557191" y="5768997"/>
              <a:ext cx="2637790" cy="405130"/>
            </a:xfrm>
            <a:custGeom>
              <a:avLst/>
              <a:gdLst/>
              <a:ahLst/>
              <a:cxnLst/>
              <a:rect l="l" t="t" r="r" b="b"/>
              <a:pathLst>
                <a:path w="2637790" h="405129">
                  <a:moveTo>
                    <a:pt x="2508275" y="0"/>
                  </a:moveTo>
                  <a:lnTo>
                    <a:pt x="128930" y="0"/>
                  </a:lnTo>
                  <a:lnTo>
                    <a:pt x="78743" y="10131"/>
                  </a:lnTo>
                  <a:lnTo>
                    <a:pt x="37761" y="37761"/>
                  </a:lnTo>
                  <a:lnTo>
                    <a:pt x="10131" y="78743"/>
                  </a:lnTo>
                  <a:lnTo>
                    <a:pt x="0" y="128930"/>
                  </a:lnTo>
                  <a:lnTo>
                    <a:pt x="0" y="275856"/>
                  </a:lnTo>
                  <a:lnTo>
                    <a:pt x="10131" y="326043"/>
                  </a:lnTo>
                  <a:lnTo>
                    <a:pt x="37761" y="367025"/>
                  </a:lnTo>
                  <a:lnTo>
                    <a:pt x="78743" y="394655"/>
                  </a:lnTo>
                  <a:lnTo>
                    <a:pt x="128930" y="404787"/>
                  </a:lnTo>
                  <a:lnTo>
                    <a:pt x="2508275" y="404787"/>
                  </a:lnTo>
                  <a:lnTo>
                    <a:pt x="2558462" y="394655"/>
                  </a:lnTo>
                  <a:lnTo>
                    <a:pt x="2599443" y="367025"/>
                  </a:lnTo>
                  <a:lnTo>
                    <a:pt x="2627074" y="326043"/>
                  </a:lnTo>
                  <a:lnTo>
                    <a:pt x="2637205" y="275856"/>
                  </a:lnTo>
                  <a:lnTo>
                    <a:pt x="2637205" y="128930"/>
                  </a:lnTo>
                  <a:lnTo>
                    <a:pt x="2627074" y="78743"/>
                  </a:lnTo>
                  <a:lnTo>
                    <a:pt x="2599443" y="37761"/>
                  </a:lnTo>
                  <a:lnTo>
                    <a:pt x="2558462" y="10131"/>
                  </a:lnTo>
                  <a:lnTo>
                    <a:pt x="2508275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1553560" y="5767433"/>
              <a:ext cx="240029" cy="405130"/>
            </a:xfrm>
            <a:custGeom>
              <a:avLst/>
              <a:gdLst/>
              <a:ahLst/>
              <a:cxnLst/>
              <a:rect l="l" t="t" r="r" b="b"/>
              <a:pathLst>
                <a:path w="240030" h="405129">
                  <a:moveTo>
                    <a:pt x="239788" y="0"/>
                  </a:moveTo>
                  <a:lnTo>
                    <a:pt x="133743" y="0"/>
                  </a:lnTo>
                  <a:lnTo>
                    <a:pt x="91470" y="6817"/>
                  </a:lnTo>
                  <a:lnTo>
                    <a:pt x="54757" y="25800"/>
                  </a:lnTo>
                  <a:lnTo>
                    <a:pt x="25805" y="54748"/>
                  </a:lnTo>
                  <a:lnTo>
                    <a:pt x="6818" y="91459"/>
                  </a:lnTo>
                  <a:lnTo>
                    <a:pt x="0" y="133730"/>
                  </a:lnTo>
                  <a:lnTo>
                    <a:pt x="0" y="271043"/>
                  </a:lnTo>
                  <a:lnTo>
                    <a:pt x="6818" y="313316"/>
                  </a:lnTo>
                  <a:lnTo>
                    <a:pt x="25805" y="350030"/>
                  </a:lnTo>
                  <a:lnTo>
                    <a:pt x="54757" y="378981"/>
                  </a:lnTo>
                  <a:lnTo>
                    <a:pt x="91470" y="397968"/>
                  </a:lnTo>
                  <a:lnTo>
                    <a:pt x="133743" y="404787"/>
                  </a:lnTo>
                  <a:lnTo>
                    <a:pt x="239788" y="404787"/>
                  </a:lnTo>
                  <a:lnTo>
                    <a:pt x="239788" y="0"/>
                  </a:lnTo>
                  <a:close/>
                </a:path>
              </a:pathLst>
            </a:custGeom>
            <a:solidFill>
              <a:srgbClr val="E12F4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553566" y="5055356"/>
            <a:ext cx="2640965" cy="405765"/>
            <a:chOff x="1553566" y="5055356"/>
            <a:chExt cx="2640965" cy="405765"/>
          </a:xfrm>
        </p:grpSpPr>
        <p:sp>
          <p:nvSpPr>
            <p:cNvPr id="23" name="object 23"/>
            <p:cNvSpPr/>
            <p:nvPr/>
          </p:nvSpPr>
          <p:spPr>
            <a:xfrm>
              <a:off x="1557191" y="5055356"/>
              <a:ext cx="2637790" cy="405130"/>
            </a:xfrm>
            <a:custGeom>
              <a:avLst/>
              <a:gdLst/>
              <a:ahLst/>
              <a:cxnLst/>
              <a:rect l="l" t="t" r="r" b="b"/>
              <a:pathLst>
                <a:path w="2637790" h="405129">
                  <a:moveTo>
                    <a:pt x="2508275" y="0"/>
                  </a:moveTo>
                  <a:lnTo>
                    <a:pt x="128930" y="0"/>
                  </a:lnTo>
                  <a:lnTo>
                    <a:pt x="78743" y="10131"/>
                  </a:lnTo>
                  <a:lnTo>
                    <a:pt x="37761" y="37761"/>
                  </a:lnTo>
                  <a:lnTo>
                    <a:pt x="10131" y="78743"/>
                  </a:lnTo>
                  <a:lnTo>
                    <a:pt x="0" y="128930"/>
                  </a:lnTo>
                  <a:lnTo>
                    <a:pt x="0" y="275856"/>
                  </a:lnTo>
                  <a:lnTo>
                    <a:pt x="10131" y="326043"/>
                  </a:lnTo>
                  <a:lnTo>
                    <a:pt x="37761" y="367025"/>
                  </a:lnTo>
                  <a:lnTo>
                    <a:pt x="78743" y="394655"/>
                  </a:lnTo>
                  <a:lnTo>
                    <a:pt x="128930" y="404787"/>
                  </a:lnTo>
                  <a:lnTo>
                    <a:pt x="2508275" y="404787"/>
                  </a:lnTo>
                  <a:lnTo>
                    <a:pt x="2558462" y="394655"/>
                  </a:lnTo>
                  <a:lnTo>
                    <a:pt x="2599443" y="367025"/>
                  </a:lnTo>
                  <a:lnTo>
                    <a:pt x="2627074" y="326043"/>
                  </a:lnTo>
                  <a:lnTo>
                    <a:pt x="2637205" y="275856"/>
                  </a:lnTo>
                  <a:lnTo>
                    <a:pt x="2637205" y="128930"/>
                  </a:lnTo>
                  <a:lnTo>
                    <a:pt x="2627074" y="78743"/>
                  </a:lnTo>
                  <a:lnTo>
                    <a:pt x="2599443" y="37761"/>
                  </a:lnTo>
                  <a:lnTo>
                    <a:pt x="2558462" y="10131"/>
                  </a:lnTo>
                  <a:lnTo>
                    <a:pt x="2508275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1553566" y="5055909"/>
              <a:ext cx="455295" cy="405130"/>
            </a:xfrm>
            <a:custGeom>
              <a:avLst/>
              <a:gdLst/>
              <a:ahLst/>
              <a:cxnLst/>
              <a:rect l="l" t="t" r="r" b="b"/>
              <a:pathLst>
                <a:path w="455294" h="405129">
                  <a:moveTo>
                    <a:pt x="454952" y="0"/>
                  </a:moveTo>
                  <a:lnTo>
                    <a:pt x="133731" y="0"/>
                  </a:lnTo>
                  <a:lnTo>
                    <a:pt x="91459" y="6817"/>
                  </a:lnTo>
                  <a:lnTo>
                    <a:pt x="54748" y="25800"/>
                  </a:lnTo>
                  <a:lnTo>
                    <a:pt x="25800" y="54748"/>
                  </a:lnTo>
                  <a:lnTo>
                    <a:pt x="6817" y="91459"/>
                  </a:lnTo>
                  <a:lnTo>
                    <a:pt x="0" y="133730"/>
                  </a:lnTo>
                  <a:lnTo>
                    <a:pt x="0" y="271043"/>
                  </a:lnTo>
                  <a:lnTo>
                    <a:pt x="6817" y="313316"/>
                  </a:lnTo>
                  <a:lnTo>
                    <a:pt x="25800" y="350030"/>
                  </a:lnTo>
                  <a:lnTo>
                    <a:pt x="54748" y="378981"/>
                  </a:lnTo>
                  <a:lnTo>
                    <a:pt x="91459" y="397968"/>
                  </a:lnTo>
                  <a:lnTo>
                    <a:pt x="133731" y="404787"/>
                  </a:lnTo>
                  <a:lnTo>
                    <a:pt x="454952" y="404787"/>
                  </a:lnTo>
                  <a:lnTo>
                    <a:pt x="454952" y="0"/>
                  </a:lnTo>
                  <a:close/>
                </a:path>
              </a:pathLst>
            </a:custGeom>
            <a:solidFill>
              <a:srgbClr val="E12F4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547209" y="4340152"/>
            <a:ext cx="2647315" cy="406400"/>
            <a:chOff x="1547209" y="4340152"/>
            <a:chExt cx="2647315" cy="406400"/>
          </a:xfrm>
        </p:grpSpPr>
        <p:sp>
          <p:nvSpPr>
            <p:cNvPr id="26" name="object 26"/>
            <p:cNvSpPr/>
            <p:nvPr/>
          </p:nvSpPr>
          <p:spPr>
            <a:xfrm>
              <a:off x="1557191" y="4341717"/>
              <a:ext cx="2637790" cy="405130"/>
            </a:xfrm>
            <a:custGeom>
              <a:avLst/>
              <a:gdLst/>
              <a:ahLst/>
              <a:cxnLst/>
              <a:rect l="l" t="t" r="r" b="b"/>
              <a:pathLst>
                <a:path w="2637790" h="405129">
                  <a:moveTo>
                    <a:pt x="2508275" y="0"/>
                  </a:moveTo>
                  <a:lnTo>
                    <a:pt x="128930" y="0"/>
                  </a:lnTo>
                  <a:lnTo>
                    <a:pt x="78743" y="10131"/>
                  </a:lnTo>
                  <a:lnTo>
                    <a:pt x="37761" y="37761"/>
                  </a:lnTo>
                  <a:lnTo>
                    <a:pt x="10131" y="78743"/>
                  </a:lnTo>
                  <a:lnTo>
                    <a:pt x="0" y="128930"/>
                  </a:lnTo>
                  <a:lnTo>
                    <a:pt x="0" y="275856"/>
                  </a:lnTo>
                  <a:lnTo>
                    <a:pt x="10131" y="326043"/>
                  </a:lnTo>
                  <a:lnTo>
                    <a:pt x="37761" y="367025"/>
                  </a:lnTo>
                  <a:lnTo>
                    <a:pt x="78743" y="394655"/>
                  </a:lnTo>
                  <a:lnTo>
                    <a:pt x="128930" y="404787"/>
                  </a:lnTo>
                  <a:lnTo>
                    <a:pt x="2508275" y="404787"/>
                  </a:lnTo>
                  <a:lnTo>
                    <a:pt x="2558462" y="394655"/>
                  </a:lnTo>
                  <a:lnTo>
                    <a:pt x="2599443" y="367025"/>
                  </a:lnTo>
                  <a:lnTo>
                    <a:pt x="2627074" y="326043"/>
                  </a:lnTo>
                  <a:lnTo>
                    <a:pt x="2637205" y="275856"/>
                  </a:lnTo>
                  <a:lnTo>
                    <a:pt x="2637205" y="128930"/>
                  </a:lnTo>
                  <a:lnTo>
                    <a:pt x="2627074" y="78743"/>
                  </a:lnTo>
                  <a:lnTo>
                    <a:pt x="2599443" y="37761"/>
                  </a:lnTo>
                  <a:lnTo>
                    <a:pt x="2558462" y="10131"/>
                  </a:lnTo>
                  <a:lnTo>
                    <a:pt x="2508275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1547209" y="4340152"/>
              <a:ext cx="1126490" cy="405130"/>
            </a:xfrm>
            <a:custGeom>
              <a:avLst/>
              <a:gdLst/>
              <a:ahLst/>
              <a:cxnLst/>
              <a:rect l="l" t="t" r="r" b="b"/>
              <a:pathLst>
                <a:path w="1126489" h="405129">
                  <a:moveTo>
                    <a:pt x="1126032" y="0"/>
                  </a:moveTo>
                  <a:lnTo>
                    <a:pt x="133743" y="0"/>
                  </a:lnTo>
                  <a:lnTo>
                    <a:pt x="91470" y="6817"/>
                  </a:lnTo>
                  <a:lnTo>
                    <a:pt x="54757" y="25800"/>
                  </a:lnTo>
                  <a:lnTo>
                    <a:pt x="25805" y="54748"/>
                  </a:lnTo>
                  <a:lnTo>
                    <a:pt x="6818" y="91459"/>
                  </a:lnTo>
                  <a:lnTo>
                    <a:pt x="0" y="133730"/>
                  </a:lnTo>
                  <a:lnTo>
                    <a:pt x="0" y="271043"/>
                  </a:lnTo>
                  <a:lnTo>
                    <a:pt x="6818" y="313316"/>
                  </a:lnTo>
                  <a:lnTo>
                    <a:pt x="25805" y="350030"/>
                  </a:lnTo>
                  <a:lnTo>
                    <a:pt x="54757" y="378981"/>
                  </a:lnTo>
                  <a:lnTo>
                    <a:pt x="91470" y="397968"/>
                  </a:lnTo>
                  <a:lnTo>
                    <a:pt x="133743" y="404787"/>
                  </a:lnTo>
                  <a:lnTo>
                    <a:pt x="1126032" y="404787"/>
                  </a:lnTo>
                  <a:lnTo>
                    <a:pt x="1126032" y="0"/>
                  </a:lnTo>
                  <a:close/>
                </a:path>
              </a:pathLst>
            </a:custGeom>
            <a:solidFill>
              <a:srgbClr val="E12F4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553559" y="3628076"/>
            <a:ext cx="2640965" cy="405765"/>
            <a:chOff x="1553559" y="3628076"/>
            <a:chExt cx="2640965" cy="405765"/>
          </a:xfrm>
        </p:grpSpPr>
        <p:sp>
          <p:nvSpPr>
            <p:cNvPr id="29" name="object 29"/>
            <p:cNvSpPr/>
            <p:nvPr/>
          </p:nvSpPr>
          <p:spPr>
            <a:xfrm>
              <a:off x="1557191" y="3628076"/>
              <a:ext cx="2637790" cy="405130"/>
            </a:xfrm>
            <a:custGeom>
              <a:avLst/>
              <a:gdLst/>
              <a:ahLst/>
              <a:cxnLst/>
              <a:rect l="l" t="t" r="r" b="b"/>
              <a:pathLst>
                <a:path w="2637790" h="405129">
                  <a:moveTo>
                    <a:pt x="2508275" y="0"/>
                  </a:moveTo>
                  <a:lnTo>
                    <a:pt x="128930" y="0"/>
                  </a:lnTo>
                  <a:lnTo>
                    <a:pt x="78743" y="10131"/>
                  </a:lnTo>
                  <a:lnTo>
                    <a:pt x="37761" y="37761"/>
                  </a:lnTo>
                  <a:lnTo>
                    <a:pt x="10131" y="78743"/>
                  </a:lnTo>
                  <a:lnTo>
                    <a:pt x="0" y="128930"/>
                  </a:lnTo>
                  <a:lnTo>
                    <a:pt x="0" y="275856"/>
                  </a:lnTo>
                  <a:lnTo>
                    <a:pt x="10131" y="326043"/>
                  </a:lnTo>
                  <a:lnTo>
                    <a:pt x="37761" y="367025"/>
                  </a:lnTo>
                  <a:lnTo>
                    <a:pt x="78743" y="394655"/>
                  </a:lnTo>
                  <a:lnTo>
                    <a:pt x="128930" y="404787"/>
                  </a:lnTo>
                  <a:lnTo>
                    <a:pt x="2508275" y="404787"/>
                  </a:lnTo>
                  <a:lnTo>
                    <a:pt x="2558462" y="394655"/>
                  </a:lnTo>
                  <a:lnTo>
                    <a:pt x="2599443" y="367025"/>
                  </a:lnTo>
                  <a:lnTo>
                    <a:pt x="2627074" y="326043"/>
                  </a:lnTo>
                  <a:lnTo>
                    <a:pt x="2637205" y="275856"/>
                  </a:lnTo>
                  <a:lnTo>
                    <a:pt x="2637205" y="128930"/>
                  </a:lnTo>
                  <a:lnTo>
                    <a:pt x="2627074" y="78743"/>
                  </a:lnTo>
                  <a:lnTo>
                    <a:pt x="2599443" y="37761"/>
                  </a:lnTo>
                  <a:lnTo>
                    <a:pt x="2558462" y="10131"/>
                  </a:lnTo>
                  <a:lnTo>
                    <a:pt x="2508275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1553559" y="3628628"/>
              <a:ext cx="2202180" cy="405130"/>
            </a:xfrm>
            <a:custGeom>
              <a:avLst/>
              <a:gdLst/>
              <a:ahLst/>
              <a:cxnLst/>
              <a:rect l="l" t="t" r="r" b="b"/>
              <a:pathLst>
                <a:path w="2202179" h="405129">
                  <a:moveTo>
                    <a:pt x="2201964" y="0"/>
                  </a:moveTo>
                  <a:lnTo>
                    <a:pt x="133743" y="0"/>
                  </a:lnTo>
                  <a:lnTo>
                    <a:pt x="91470" y="6817"/>
                  </a:lnTo>
                  <a:lnTo>
                    <a:pt x="54757" y="25800"/>
                  </a:lnTo>
                  <a:lnTo>
                    <a:pt x="25805" y="54748"/>
                  </a:lnTo>
                  <a:lnTo>
                    <a:pt x="6818" y="91459"/>
                  </a:lnTo>
                  <a:lnTo>
                    <a:pt x="0" y="133731"/>
                  </a:lnTo>
                  <a:lnTo>
                    <a:pt x="0" y="271043"/>
                  </a:lnTo>
                  <a:lnTo>
                    <a:pt x="6818" y="313316"/>
                  </a:lnTo>
                  <a:lnTo>
                    <a:pt x="25805" y="350030"/>
                  </a:lnTo>
                  <a:lnTo>
                    <a:pt x="54757" y="378981"/>
                  </a:lnTo>
                  <a:lnTo>
                    <a:pt x="91470" y="397968"/>
                  </a:lnTo>
                  <a:lnTo>
                    <a:pt x="133743" y="404787"/>
                  </a:lnTo>
                  <a:lnTo>
                    <a:pt x="2201964" y="404787"/>
                  </a:lnTo>
                  <a:lnTo>
                    <a:pt x="2201964" y="0"/>
                  </a:lnTo>
                  <a:close/>
                </a:path>
              </a:pathLst>
            </a:custGeom>
            <a:solidFill>
              <a:srgbClr val="E12F4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31" name="object 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0167" y="3548112"/>
            <a:ext cx="2596929" cy="2832366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9290607" y="4158841"/>
            <a:ext cx="1899285" cy="190055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Могут использовать технологию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подмены</a:t>
            </a:r>
            <a:r>
              <a:rPr sz="1800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номера, </a:t>
            </a:r>
            <a:r>
              <a:rPr sz="1800" spc="-25" dirty="0">
                <a:solidFill>
                  <a:srgbClr val="202124"/>
                </a:solidFill>
                <a:latin typeface="Arial"/>
                <a:cs typeface="Arial"/>
              </a:rPr>
              <a:t>т.е.</a:t>
            </a:r>
            <a:r>
              <a:rPr sz="1800" spc="-1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подделывают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номера</a:t>
            </a:r>
            <a:r>
              <a:rPr sz="1800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банков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или 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организаций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4" name="object 34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sp>
        <p:nvSpPr>
          <p:cNvPr id="67" name="object 67"/>
          <p:cNvSpPr txBox="1"/>
          <p:nvPr/>
        </p:nvSpPr>
        <p:spPr>
          <a:xfrm>
            <a:off x="698439" y="2594902"/>
            <a:ext cx="5092761" cy="72584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700" dirty="0">
              <a:latin typeface="Arial"/>
              <a:cs typeface="Arial"/>
            </a:endParaRPr>
          </a:p>
          <a:p>
            <a:pPr marR="11430" algn="r">
              <a:lnSpc>
                <a:spcPct val="100000"/>
              </a:lnSpc>
            </a:pPr>
            <a:r>
              <a:rPr sz="1700" dirty="0">
                <a:solidFill>
                  <a:srgbClr val="272324"/>
                </a:solidFill>
                <a:latin typeface="Arial"/>
                <a:cs typeface="Arial"/>
              </a:rPr>
              <a:t>ТЫС. </a:t>
            </a:r>
            <a:r>
              <a:rPr sz="1700" spc="-10" dirty="0">
                <a:solidFill>
                  <a:srgbClr val="272324"/>
                </a:solidFill>
                <a:latin typeface="Arial"/>
                <a:cs typeface="Arial"/>
              </a:rPr>
              <a:t>ЕДИНИЦ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68" name="object 67"/>
          <p:cNvSpPr txBox="1"/>
          <p:nvPr/>
        </p:nvSpPr>
        <p:spPr>
          <a:xfrm>
            <a:off x="1342453" y="2173625"/>
            <a:ext cx="9585437" cy="707886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380"/>
              </a:spcBef>
            </a:pP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Банк</a:t>
            </a:r>
            <a:r>
              <a:rPr sz="1800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России</a:t>
            </a:r>
            <a:r>
              <a:rPr sz="18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инициирует</a:t>
            </a:r>
            <a:r>
              <a:rPr sz="1800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блокировку</a:t>
            </a:r>
            <a:r>
              <a:rPr sz="18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номеров,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с</a:t>
            </a:r>
            <a:r>
              <a:rPr sz="1800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которых</a:t>
            </a:r>
            <a:r>
              <a:rPr sz="1800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мошенники</a:t>
            </a:r>
            <a:r>
              <a:rPr sz="1800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звонят</a:t>
            </a:r>
            <a:r>
              <a:rPr sz="1800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гражданам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00" dirty="0">
              <a:latin typeface="Arial"/>
              <a:cs typeface="Arial"/>
            </a:endParaRP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195" y="399723"/>
            <a:ext cx="1370367" cy="35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35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E780E543-D128-4F61-B76A-B7380ACE2473}"/>
              </a:ext>
            </a:extLst>
          </p:cNvPr>
          <p:cNvSpPr/>
          <p:nvPr/>
        </p:nvSpPr>
        <p:spPr>
          <a:xfrm>
            <a:off x="4497631" y="2349266"/>
            <a:ext cx="3394622" cy="2835449"/>
          </a:xfrm>
          <a:prstGeom prst="roundRect">
            <a:avLst>
              <a:gd name="adj" fmla="val 7454"/>
            </a:avLst>
          </a:prstGeom>
          <a:solidFill>
            <a:srgbClr val="D9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432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Aft>
                <a:spcPts val="600"/>
              </a:spcAft>
            </a:pPr>
            <a:r>
              <a:rPr lang="ru-RU" sz="1600" dirty="0">
                <a:solidFill>
                  <a:srgbClr val="0082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Рекомендовать участие ОО в онлайн-уроках и ДОЛ-игре не менее 1-2 раз в месяц (по каждому проекту)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F75FE-257D-485D-BE38-9132BE6AB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299" y="515344"/>
            <a:ext cx="10081768" cy="103874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/>
              <a:t>Предложения по расширению охвата образовательных </a:t>
            </a:r>
            <a:r>
              <a:rPr lang="ru-RU" sz="2800" dirty="0" smtClean="0"/>
              <a:t>организаций </a:t>
            </a:r>
            <a:r>
              <a:rPr lang="ru-RU" sz="2800" dirty="0"/>
              <a:t>– участников онлайн-проектов Банка </a:t>
            </a:r>
            <a:r>
              <a:rPr lang="ru-RU" sz="2800" dirty="0" smtClean="0"/>
              <a:t>России, противодействию мошенничеству</a:t>
            </a:r>
            <a:endParaRPr lang="ru-RU" sz="2800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C38249E-9111-4FA6-9C60-FEE1499145B6}"/>
              </a:ext>
            </a:extLst>
          </p:cNvPr>
          <p:cNvSpPr/>
          <p:nvPr/>
        </p:nvSpPr>
        <p:spPr>
          <a:xfrm>
            <a:off x="648739" y="2349266"/>
            <a:ext cx="3394622" cy="2916000"/>
          </a:xfrm>
          <a:prstGeom prst="roundRect">
            <a:avLst>
              <a:gd name="adj" fmla="val 7454"/>
            </a:avLst>
          </a:prstGeom>
          <a:solidFill>
            <a:srgbClr val="D9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432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Aft>
                <a:spcPts val="600"/>
              </a:spcAft>
            </a:pPr>
            <a:r>
              <a:rPr lang="ru-RU" sz="1600" dirty="0">
                <a:solidFill>
                  <a:srgbClr val="0082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 образовательным организациям принять активное участие в онлайн-проектах Банка России по финансовой грамотности: онлайн-уроки, ДОЛ-игра, </a:t>
            </a:r>
            <a:r>
              <a:rPr lang="ru-RU" sz="1600" dirty="0" err="1">
                <a:solidFill>
                  <a:srgbClr val="0082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вебинары</a:t>
            </a:r>
            <a:r>
              <a:rPr lang="ru-RU" sz="1600" dirty="0">
                <a:solidFill>
                  <a:srgbClr val="0082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«Грамотный инвестор</a:t>
            </a:r>
            <a:r>
              <a:rPr lang="ru-RU" sz="1600" dirty="0" smtClean="0">
                <a:solidFill>
                  <a:srgbClr val="0082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1600" dirty="0" err="1" smtClean="0">
                <a:solidFill>
                  <a:srgbClr val="0082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вебинары</a:t>
            </a:r>
            <a:r>
              <a:rPr lang="ru-RU" sz="1600" dirty="0" smtClean="0">
                <a:solidFill>
                  <a:srgbClr val="0082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педагогов</a:t>
            </a:r>
            <a:endParaRPr lang="ru-RU" sz="1600" dirty="0">
              <a:solidFill>
                <a:srgbClr val="0082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D3FD26-87F0-4B09-929C-2AB1ED6AC659}"/>
              </a:ext>
            </a:extLst>
          </p:cNvPr>
          <p:cNvSpPr txBox="1"/>
          <p:nvPr/>
        </p:nvSpPr>
        <p:spPr>
          <a:xfrm>
            <a:off x="648739" y="1585944"/>
            <a:ext cx="2138361" cy="107721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0" b="1" i="0" u="none" strike="noStrike" kern="1200" cap="none" spc="0" normalizeH="0" baseline="0" noProof="0" dirty="0">
                <a:ln>
                  <a:noFill/>
                </a:ln>
                <a:solidFill>
                  <a:srgbClr val="0082B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D95058-4A9A-4644-9FAF-3A3C6E623EC0}"/>
              </a:ext>
            </a:extLst>
          </p:cNvPr>
          <p:cNvSpPr txBox="1"/>
          <p:nvPr/>
        </p:nvSpPr>
        <p:spPr>
          <a:xfrm>
            <a:off x="4636690" y="1585944"/>
            <a:ext cx="2138361" cy="107721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0" b="1" i="0" u="none" strike="noStrike" kern="1200" cap="none" spc="0" normalizeH="0" baseline="0" noProof="0" dirty="0">
                <a:ln>
                  <a:noFill/>
                </a:ln>
                <a:solidFill>
                  <a:srgbClr val="0082B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A405EE0-C2C7-48F1-B926-7DBC386D236E}"/>
              </a:ext>
            </a:extLst>
          </p:cNvPr>
          <p:cNvSpPr/>
          <p:nvPr/>
        </p:nvSpPr>
        <p:spPr>
          <a:xfrm>
            <a:off x="8346523" y="2349266"/>
            <a:ext cx="3412088" cy="2835449"/>
          </a:xfrm>
          <a:prstGeom prst="roundRect">
            <a:avLst>
              <a:gd name="adj" fmla="val 7454"/>
            </a:avLst>
          </a:prstGeom>
          <a:solidFill>
            <a:srgbClr val="D9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432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Aft>
                <a:spcPts val="600"/>
              </a:spcAft>
            </a:pPr>
            <a:r>
              <a:rPr lang="ru-RU" sz="1600" dirty="0">
                <a:solidFill>
                  <a:srgbClr val="0082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Рекомендовать Управлениям/отделам образования, образовательным организациям, библиотекам учебных заведений разместить на сайтах информацию по противодействию финансовому мошенничеству, в </a:t>
            </a:r>
            <a:r>
              <a:rPr lang="ru-RU" sz="1600" dirty="0" smtClean="0">
                <a:solidFill>
                  <a:srgbClr val="0082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 числе, </a:t>
            </a:r>
            <a:r>
              <a:rPr lang="ru-RU" sz="1600" dirty="0" err="1">
                <a:solidFill>
                  <a:srgbClr val="0082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кибермошенничеству</a:t>
            </a:r>
            <a:endParaRPr lang="ru-RU" sz="1600" dirty="0">
              <a:solidFill>
                <a:srgbClr val="0082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DE7EE2-27CB-4F53-B4EB-3172AF882A4E}"/>
              </a:ext>
            </a:extLst>
          </p:cNvPr>
          <p:cNvSpPr txBox="1"/>
          <p:nvPr/>
        </p:nvSpPr>
        <p:spPr>
          <a:xfrm>
            <a:off x="8485582" y="1610293"/>
            <a:ext cx="2138361" cy="107721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0" b="1" i="0" u="none" strike="noStrike" kern="1200" cap="none" spc="0" normalizeH="0" baseline="0" noProof="0" dirty="0">
                <a:ln>
                  <a:noFill/>
                </a:ln>
                <a:solidFill>
                  <a:srgbClr val="0082B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1BB2892-CD5E-4871-B21B-3331CDF5DD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0082B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06" t="76659" r="37966" b="8000"/>
          <a:stretch/>
        </p:blipFill>
        <p:spPr>
          <a:xfrm>
            <a:off x="1112500" y="1490794"/>
            <a:ext cx="1013078" cy="97919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5837979-A11A-4634-BC31-F7AF9AC3C5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0082B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715" t="76699" r="13655" b="7496"/>
          <a:stretch/>
        </p:blipFill>
        <p:spPr>
          <a:xfrm>
            <a:off x="9107043" y="1621947"/>
            <a:ext cx="821099" cy="84592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B4884D1-B877-418B-9B55-5E60464B65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rgbClr val="0082B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4" t="52627" r="61323" b="32022"/>
          <a:stretch/>
        </p:blipFill>
        <p:spPr>
          <a:xfrm>
            <a:off x="5268911" y="1637990"/>
            <a:ext cx="988221" cy="831998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371857" y="5879424"/>
            <a:ext cx="7863150" cy="369332"/>
            <a:chOff x="344486" y="6127238"/>
            <a:chExt cx="7863150" cy="474273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6371043" y="6143848"/>
              <a:ext cx="183659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>
                <a:defRPr/>
              </a:pPr>
              <a:r>
                <a:rPr lang="ru-RU" sz="2000" b="1" u="sng" dirty="0">
                  <a:solidFill>
                    <a:srgbClr val="0070C0"/>
                  </a:solidFill>
                  <a:cs typeface="Times New Roman" panose="02020603050405020304" pitchFamily="18" charset="0"/>
                </a:rPr>
                <a:t>http://d</a:t>
              </a:r>
              <a:r>
                <a:rPr lang="en-US" sz="2000" b="1" u="sng" dirty="0" err="1">
                  <a:solidFill>
                    <a:srgbClr val="0070C0"/>
                  </a:solidFill>
                  <a:cs typeface="Times New Roman" panose="02020603050405020304" pitchFamily="18" charset="0"/>
                </a:rPr>
                <a:t>ni-fg</a:t>
              </a:r>
              <a:r>
                <a:rPr lang="ru-RU" sz="2000" b="1" u="sng" dirty="0">
                  <a:solidFill>
                    <a:srgbClr val="0070C0"/>
                  </a:solidFill>
                  <a:cs typeface="Times New Roman" panose="02020603050405020304" pitchFamily="18" charset="0"/>
                </a:rPr>
                <a:t>.</a:t>
              </a:r>
              <a:r>
                <a:rPr lang="ru-RU" sz="2000" b="1" u="sng" dirty="0" err="1">
                  <a:solidFill>
                    <a:srgbClr val="0070C0"/>
                  </a:solidFill>
                  <a:cs typeface="Times New Roman" panose="02020603050405020304" pitchFamily="18" charset="0"/>
                </a:rPr>
                <a:t>ru</a:t>
              </a:r>
              <a:endParaRPr lang="ru-RU" sz="2000" b="1" u="sng" dirty="0">
                <a:solidFill>
                  <a:srgbClr val="0070C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44486" y="6127238"/>
              <a:ext cx="1999868" cy="474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2000" b="1" spc="120" dirty="0" smtClean="0">
                  <a:solidFill>
                    <a:srgbClr val="0070C0"/>
                  </a:solidFill>
                  <a:cs typeface="Times New Roman" panose="02020603050405020304" pitchFamily="18" charset="0"/>
                </a:rPr>
                <a:t>«ДОЛ-ИГРА»:</a:t>
              </a:r>
              <a:endParaRPr lang="ru-RU" sz="2000" b="1" spc="120" dirty="0">
                <a:solidFill>
                  <a:srgbClr val="0070C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59807" y="5462880"/>
            <a:ext cx="8647236" cy="461362"/>
            <a:chOff x="459807" y="5479372"/>
            <a:chExt cx="8647236" cy="461362"/>
          </a:xfrm>
        </p:grpSpPr>
        <p:sp>
          <p:nvSpPr>
            <p:cNvPr id="23" name="Нижний колонтитул 2"/>
            <p:cNvSpPr txBox="1">
              <a:spLocks/>
            </p:cNvSpPr>
            <p:nvPr/>
          </p:nvSpPr>
          <p:spPr>
            <a:xfrm>
              <a:off x="459807" y="5479372"/>
              <a:ext cx="7167107" cy="461362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20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2000" b="1" dirty="0" smtClean="0">
                  <a:solidFill>
                    <a:srgbClr val="0070C0"/>
                  </a:solidFill>
                  <a:latin typeface="Arial" panose="020B0604020202020204"/>
                  <a:cs typeface="Times New Roman" panose="02020603050405020304" pitchFamily="18" charset="0"/>
                </a:rPr>
                <a:t>«ОНЛАЙН</a:t>
              </a:r>
              <a:r>
                <a:rPr lang="en-US" sz="2000" b="1" dirty="0" smtClean="0">
                  <a:solidFill>
                    <a:srgbClr val="0070C0"/>
                  </a:solidFill>
                  <a:latin typeface="Arial" panose="020B0604020202020204"/>
                  <a:cs typeface="Times New Roman" panose="02020603050405020304" pitchFamily="18" charset="0"/>
                </a:rPr>
                <a:t>-</a:t>
              </a:r>
              <a:r>
                <a:rPr lang="ru-RU" sz="2000" b="1" dirty="0" smtClean="0">
                  <a:solidFill>
                    <a:srgbClr val="0070C0"/>
                  </a:solidFill>
                  <a:latin typeface="Arial" panose="020B0604020202020204"/>
                  <a:cs typeface="Times New Roman" panose="02020603050405020304" pitchFamily="18" charset="0"/>
                </a:rPr>
                <a:t>УРОКИ финансовой грамотности»:</a:t>
              </a:r>
              <a:endParaRPr lang="ru-RU" sz="2000" b="1" dirty="0">
                <a:solidFill>
                  <a:srgbClr val="0070C0"/>
                </a:solidFill>
                <a:latin typeface="Arial" panose="020B0604020202020204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371043" y="5480905"/>
              <a:ext cx="273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u="sng" dirty="0" err="1" smtClean="0">
                  <a:solidFill>
                    <a:srgbClr val="0070C0"/>
                  </a:solidFill>
                  <a:cs typeface="Times New Roman" panose="02020603050405020304" pitchFamily="18" charset="0"/>
                </a:rPr>
                <a:t>http</a:t>
              </a:r>
              <a:r>
                <a:rPr lang="en-US" sz="2000" b="1" u="sng" dirty="0">
                  <a:solidFill>
                    <a:srgbClr val="0070C0"/>
                  </a:solidFill>
                  <a:cs typeface="Times New Roman" panose="02020603050405020304" pitchFamily="18" charset="0"/>
                </a:rPr>
                <a:t>s</a:t>
              </a:r>
              <a:r>
                <a:rPr lang="ru-RU" sz="2000" b="1" u="sng" dirty="0">
                  <a:solidFill>
                    <a:srgbClr val="0070C0"/>
                  </a:solidFill>
                  <a:cs typeface="Times New Roman" panose="02020603050405020304" pitchFamily="18" charset="0"/>
                </a:rPr>
                <a:t>://doligra.ru</a:t>
              </a:r>
              <a:endParaRPr lang="ru-RU" sz="2000" u="sng" dirty="0">
                <a:solidFill>
                  <a:srgbClr val="0070C0"/>
                </a:solidFill>
                <a:cs typeface="Times New Roman" panose="02020603050405020304" pitchFamily="18" charset="0"/>
              </a:endParaRPr>
            </a:p>
          </p:txBody>
        </p:sp>
      </p:grp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7607AD6F-ED77-40B2-A64D-5C07677E45A6}"/>
              </a:ext>
            </a:extLst>
          </p:cNvPr>
          <p:cNvCxnSpPr/>
          <p:nvPr/>
        </p:nvCxnSpPr>
        <p:spPr>
          <a:xfrm>
            <a:off x="457582" y="5424591"/>
            <a:ext cx="802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44" y="235444"/>
            <a:ext cx="1030313" cy="268247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371857" y="6303827"/>
            <a:ext cx="8770129" cy="400110"/>
            <a:chOff x="430211" y="6112163"/>
            <a:chExt cx="8770129" cy="513795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6456768" y="6112163"/>
              <a:ext cx="2743572" cy="5137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>
                <a:defRPr/>
              </a:pPr>
              <a:r>
                <a:rPr lang="ru-RU" sz="2000" b="1" u="sng" dirty="0">
                  <a:solidFill>
                    <a:srgbClr val="0070C0"/>
                  </a:solidFill>
                  <a:cs typeface="Times New Roman" panose="02020603050405020304" pitchFamily="18" charset="0"/>
                </a:rPr>
                <a:t>http</a:t>
              </a:r>
              <a:r>
                <a:rPr lang="ru-RU" sz="2000" b="1" u="sng" dirty="0" smtClean="0">
                  <a:solidFill>
                    <a:srgbClr val="0070C0"/>
                  </a:solidFill>
                  <a:cs typeface="Times New Roman" panose="02020603050405020304" pitchFamily="18" charset="0"/>
                </a:rPr>
                <a:t>://</a:t>
              </a:r>
              <a:r>
                <a:rPr lang="en-US" sz="2000" b="1" u="sng" dirty="0" smtClean="0">
                  <a:solidFill>
                    <a:srgbClr val="0070C0"/>
                  </a:solidFill>
                  <a:cs typeface="Times New Roman" panose="02020603050405020304" pitchFamily="18" charset="0"/>
                </a:rPr>
                <a:t>investor.dni-fg.ru</a:t>
              </a:r>
              <a:endParaRPr lang="ru-RU" sz="2000" b="1" u="sng" dirty="0">
                <a:solidFill>
                  <a:srgbClr val="0070C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30211" y="6143848"/>
              <a:ext cx="3600068" cy="4742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2000" b="1" spc="120" dirty="0" smtClean="0">
                  <a:solidFill>
                    <a:srgbClr val="0070C0"/>
                  </a:solidFill>
                  <a:cs typeface="Times New Roman" panose="02020603050405020304" pitchFamily="18" charset="0"/>
                </a:rPr>
                <a:t>«Грамотный инвестор»:</a:t>
              </a:r>
              <a:endParaRPr lang="ru-RU" sz="2000" b="1" spc="120" dirty="0">
                <a:solidFill>
                  <a:srgbClr val="0070C0"/>
                </a:solidFill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257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3440" y="207032"/>
            <a:ext cx="12161970" cy="6841108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pPr defTabSz="912114"/>
            <a:endParaRPr sz="1795" kern="0" dirty="0">
              <a:solidFill>
                <a:sysClr val="windowText" lastClr="000000"/>
              </a:solidFill>
            </a:endParaRPr>
          </a:p>
        </p:txBody>
      </p:sp>
      <p:sp>
        <p:nvSpPr>
          <p:cNvPr id="68" name="object 3"/>
          <p:cNvSpPr/>
          <p:nvPr/>
        </p:nvSpPr>
        <p:spPr>
          <a:xfrm>
            <a:off x="609029" y="318599"/>
            <a:ext cx="1374303" cy="3526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394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29" y="1362075"/>
            <a:ext cx="2016726" cy="28323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2170943"/>
            <a:ext cx="2077257" cy="29173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65" y="3848100"/>
            <a:ext cx="2034633" cy="2857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52381" y="593129"/>
            <a:ext cx="9008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МАТЕРИАЛЫ БАНКА РОССИИ </a:t>
            </a:r>
          </a:p>
          <a:p>
            <a:r>
              <a:rPr lang="ru-RU" sz="2400" dirty="0"/>
              <a:t>по финансовой грамотности, в том числе, </a:t>
            </a:r>
            <a:r>
              <a:rPr lang="ru-RU" sz="2400" dirty="0" err="1"/>
              <a:t>киберграмотности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75465" y="1810223"/>
            <a:ext cx="48482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Видеоролики по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киберграмотности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Ссылка: </a:t>
            </a:r>
            <a:r>
              <a:rPr lang="ru-RU" sz="16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  <a:hlinkClick r:id="rId6"/>
              </a:rPr>
              <a:t>https</a:t>
            </a: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  <a:hlinkClick r:id="rId6"/>
              </a:rPr>
              <a:t>://disk.yandex.ru/d/3jRM483_H1ALfg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  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QR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 код: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5630" y="2972893"/>
            <a:ext cx="4705350" cy="962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Аудиоролики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финансовой грамотности</a:t>
            </a:r>
          </a:p>
          <a:p>
            <a:pPr>
              <a:lnSpc>
                <a:spcPct val="107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Ссылка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://fincult.info/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код: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28904" y="4213903"/>
            <a:ext cx="52030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Раздел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сайте Банка России «Противодействие   мошенническим практикам»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Ссылка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16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http</a:t>
            </a: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://www.cbr.ru/information_security/pmp/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QR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код: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28904" y="5663579"/>
            <a:ext cx="43116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4. Раздел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«Грабли» на сайте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Fincult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info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Ссылка: </a:t>
            </a:r>
            <a:r>
              <a:rPr lang="ru-RU" sz="16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8"/>
              </a:rPr>
              <a:t>https</a:t>
            </a: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8"/>
              </a:rPr>
              <a:t>://fincult.info/rake/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QR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код:</a:t>
            </a:r>
            <a:endParaRPr lang="ru-RU" dirty="0"/>
          </a:p>
        </p:txBody>
      </p:sp>
      <p:pic>
        <p:nvPicPr>
          <p:cNvPr id="21" name="Рисунок 20" descr="C:\Users\03ChernyaevaVV\AppData\Local\Microsoft\Windows\Temporary Internet Files\Content.Word\image-13-06-23-11-52.jpe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496" y="1810223"/>
            <a:ext cx="1073403" cy="109335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pic>
        <p:nvPicPr>
          <p:cNvPr id="22" name="Рисунок 21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"/>
          <a:stretch/>
        </p:blipFill>
        <p:spPr bwMode="auto">
          <a:xfrm>
            <a:off x="9978489" y="3108466"/>
            <a:ext cx="1073404" cy="1038239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" r="6024" b="5039"/>
          <a:stretch/>
        </p:blipFill>
        <p:spPr bwMode="auto">
          <a:xfrm>
            <a:off x="9978489" y="4336346"/>
            <a:ext cx="1082410" cy="1102429"/>
          </a:xfrm>
          <a:prstGeom prst="rect">
            <a:avLst/>
          </a:prstGeom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Рисунок 23" descr="C:\Users\03ChernyaevaVV\AppData\Local\Microsoft\Windows\Temporary Internet Files\Content.Outlook\5AXB0GAE\image-17-08-23-06-26.jpe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490" y="5666762"/>
            <a:ext cx="1073404" cy="987992"/>
          </a:xfrm>
          <a:prstGeom prst="rect">
            <a:avLst/>
          </a:prstGeom>
          <a:noFill/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372624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0" y="2000081"/>
            <a:ext cx="4992555" cy="110799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3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Спасибо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3200" b="0" i="0" u="none" strike="noStrike" kern="1200" cap="all" spc="3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за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all" spc="3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9199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6B2716E4-C5DD-1D49-ACC3-2A3ED2F84448}"/>
              </a:ext>
            </a:extLst>
          </p:cNvPr>
          <p:cNvSpPr/>
          <p:nvPr/>
        </p:nvSpPr>
        <p:spPr>
          <a:xfrm>
            <a:off x="724277" y="1071723"/>
            <a:ext cx="11001511" cy="1919452"/>
          </a:xfrm>
          <a:prstGeom prst="roundRect">
            <a:avLst/>
          </a:prstGeom>
          <a:solidFill>
            <a:srgbClr val="0F50A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"/>
            <a:endParaRPr lang="ru-RU" sz="1000" dirty="0">
              <a:solidFill>
                <a:srgbClr val="0F50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2334" y="62391"/>
            <a:ext cx="8981857" cy="94684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+mn-lt"/>
                <a:cs typeface="Arial" panose="020B0604020202020204" pitchFamily="34" charset="0"/>
              </a:rPr>
              <a:t>Ключевые документы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60F451-84BE-468B-B81C-99B84185FD80}" type="slidenum">
              <a:rPr lang="ru-RU" smtClean="0"/>
              <a:t>2</a:t>
            </a:fld>
            <a:endParaRPr lang="ru-RU"/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CCAE84F3-0E30-B642-A593-D9ACD74D23FC}"/>
              </a:ext>
            </a:extLst>
          </p:cNvPr>
          <p:cNvSpPr/>
          <p:nvPr/>
        </p:nvSpPr>
        <p:spPr>
          <a:xfrm>
            <a:off x="1318043" y="1336187"/>
            <a:ext cx="3803352" cy="1390524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1769">
              <a:buSzPct val="120000"/>
            </a:pPr>
            <a:r>
              <a:rPr lang="ru-RU" sz="135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Стратегия повышения финансовой грамотности в Российской Федерации </a:t>
            </a:r>
            <a:br>
              <a:rPr lang="ru-RU" sz="135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35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 </a:t>
            </a:r>
            <a:r>
              <a:rPr lang="ru-RU" sz="1351" b="1" dirty="0">
                <a:solidFill>
                  <a:srgbClr val="0F50A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2017-2023</a:t>
            </a:r>
            <a:r>
              <a:rPr lang="ru-RU" sz="135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гг.</a:t>
            </a:r>
            <a:endParaRPr lang="ru-RU" sz="135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6" name="Стрелка вправо 25">
            <a:extLst>
              <a:ext uri="{FF2B5EF4-FFF2-40B4-BE49-F238E27FC236}">
                <a16:creationId xmlns:a16="http://schemas.microsoft.com/office/drawing/2014/main" id="{B78B2032-5DDF-7D42-98CA-C12D49EA29C0}"/>
              </a:ext>
            </a:extLst>
          </p:cNvPr>
          <p:cNvSpPr/>
          <p:nvPr/>
        </p:nvSpPr>
        <p:spPr>
          <a:xfrm>
            <a:off x="5629981" y="1842222"/>
            <a:ext cx="932041" cy="461665"/>
          </a:xfrm>
          <a:prstGeom prst="rightArrow">
            <a:avLst>
              <a:gd name="adj1" fmla="val 50000"/>
              <a:gd name="adj2" fmla="val 869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3FD93768-6358-6F4C-98F9-2A248687825B}"/>
              </a:ext>
            </a:extLst>
          </p:cNvPr>
          <p:cNvSpPr/>
          <p:nvPr/>
        </p:nvSpPr>
        <p:spPr>
          <a:xfrm>
            <a:off x="6934899" y="1331401"/>
            <a:ext cx="4122259" cy="1390524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1769">
              <a:buSzPct val="120000"/>
            </a:pPr>
            <a:r>
              <a:rPr lang="ru-RU" sz="135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Стратегия повышения финансовой грамотности и формирования финансовой культуры населения до </a:t>
            </a:r>
            <a:r>
              <a:rPr lang="ru-RU" sz="1351" b="1" dirty="0">
                <a:solidFill>
                  <a:srgbClr val="0F50A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2030 года</a:t>
            </a: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F4EBB87B-A908-A84E-B045-2DF665488263}"/>
              </a:ext>
            </a:extLst>
          </p:cNvPr>
          <p:cNvSpPr/>
          <p:nvPr/>
        </p:nvSpPr>
        <p:spPr>
          <a:xfrm>
            <a:off x="724275" y="3318187"/>
            <a:ext cx="11001511" cy="1390524"/>
          </a:xfrm>
          <a:prstGeom prst="roundRect">
            <a:avLst/>
          </a:prstGeom>
          <a:solidFill>
            <a:srgbClr val="F8F6F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5734">
              <a:buSzPct val="120000"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Соглашение о сотрудничестве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между Министерством просвещения Российской Федерации, Министерством финансов Российской Федерации и Центральным банком Российской Федерации в области повышения финансовой грамотности обучающихся и педагогических работников, а также подготовки кадров для финансовой отрасли от 27.06.2023 № БР-Д-59/804  /  № СОГ-4/03  /  № 01-06-10/12-135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FF033DC1-442A-4145-BB83-C23E60B4BB34}"/>
              </a:ext>
            </a:extLst>
          </p:cNvPr>
          <p:cNvGrpSpPr/>
          <p:nvPr/>
        </p:nvGrpSpPr>
        <p:grpSpPr>
          <a:xfrm>
            <a:off x="11330777" y="3238674"/>
            <a:ext cx="503415" cy="478941"/>
            <a:chOff x="-968363" y="3189069"/>
            <a:chExt cx="503414" cy="478941"/>
          </a:xfrm>
        </p:grpSpPr>
        <p:sp>
          <p:nvSpPr>
            <p:cNvPr id="35" name="Скругленный прямоугольник 34">
              <a:extLst>
                <a:ext uri="{FF2B5EF4-FFF2-40B4-BE49-F238E27FC236}">
                  <a16:creationId xmlns:a16="http://schemas.microsoft.com/office/drawing/2014/main" id="{C12220B6-C6A8-4641-BDA3-4012D3FD7232}"/>
                </a:ext>
              </a:extLst>
            </p:cNvPr>
            <p:cNvSpPr/>
            <p:nvPr/>
          </p:nvSpPr>
          <p:spPr>
            <a:xfrm>
              <a:off x="-968363" y="3189069"/>
              <a:ext cx="503414" cy="478941"/>
            </a:xfrm>
            <a:prstGeom prst="roundRect">
              <a:avLst>
                <a:gd name="adj" fmla="val 50000"/>
              </a:avLst>
            </a:prstGeom>
            <a:solidFill>
              <a:srgbClr val="08A6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</a:endParaRPr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9023A4F6-1405-8B49-998C-BA8B07E7A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815180" y="3299424"/>
              <a:ext cx="197048" cy="258232"/>
            </a:xfrm>
            <a:prstGeom prst="rect">
              <a:avLst/>
            </a:prstGeom>
          </p:spPr>
        </p:pic>
      </p:grpSp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id="{4B5E1CE5-034C-F846-A9EC-AFE98FD509F9}"/>
              </a:ext>
            </a:extLst>
          </p:cNvPr>
          <p:cNvSpPr/>
          <p:nvPr/>
        </p:nvSpPr>
        <p:spPr>
          <a:xfrm>
            <a:off x="724276" y="4969898"/>
            <a:ext cx="4048473" cy="1632215"/>
          </a:xfrm>
          <a:prstGeom prst="roundRect">
            <a:avLst/>
          </a:prstGeom>
          <a:solidFill>
            <a:srgbClr val="F8F6F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5734">
              <a:buSzPct val="120000"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Указ Президента № 474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«О национальных целях развития Российской Федерации на период до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2030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года» от 21.07.2020</a:t>
            </a: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CE465A3D-491A-544C-ACF0-025CD657626C}"/>
              </a:ext>
            </a:extLst>
          </p:cNvPr>
          <p:cNvGrpSpPr/>
          <p:nvPr/>
        </p:nvGrpSpPr>
        <p:grpSpPr>
          <a:xfrm>
            <a:off x="4367858" y="4922998"/>
            <a:ext cx="503415" cy="478941"/>
            <a:chOff x="-968363" y="3189069"/>
            <a:chExt cx="503414" cy="478941"/>
          </a:xfrm>
        </p:grpSpPr>
        <p:sp>
          <p:nvSpPr>
            <p:cNvPr id="41" name="Скругленный прямоугольник 40">
              <a:extLst>
                <a:ext uri="{FF2B5EF4-FFF2-40B4-BE49-F238E27FC236}">
                  <a16:creationId xmlns:a16="http://schemas.microsoft.com/office/drawing/2014/main" id="{6E653863-E816-2146-848F-2ADDAC1A05E6}"/>
                </a:ext>
              </a:extLst>
            </p:cNvPr>
            <p:cNvSpPr/>
            <p:nvPr/>
          </p:nvSpPr>
          <p:spPr>
            <a:xfrm>
              <a:off x="-968363" y="3189069"/>
              <a:ext cx="503414" cy="478941"/>
            </a:xfrm>
            <a:prstGeom prst="roundRect">
              <a:avLst>
                <a:gd name="adj" fmla="val 50000"/>
              </a:avLst>
            </a:prstGeom>
            <a:solidFill>
              <a:srgbClr val="08A6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</a:endParaRPr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A3B7C378-B622-7D44-9E0C-39C8CD0AE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815180" y="3299424"/>
              <a:ext cx="197048" cy="258232"/>
            </a:xfrm>
            <a:prstGeom prst="rect">
              <a:avLst/>
            </a:prstGeom>
          </p:spPr>
        </p:pic>
      </p:grp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1430AFA0-7742-834D-B45C-9C23E9D85891}"/>
              </a:ext>
            </a:extLst>
          </p:cNvPr>
          <p:cNvSpPr/>
          <p:nvPr/>
        </p:nvSpPr>
        <p:spPr>
          <a:xfrm>
            <a:off x="5121396" y="4969897"/>
            <a:ext cx="6604389" cy="1632216"/>
          </a:xfrm>
          <a:prstGeom prst="roundRect">
            <a:avLst/>
          </a:prstGeom>
          <a:solidFill>
            <a:srgbClr val="F8F6F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120000"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Перечень поручений Президента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 итогам заседания </a:t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Совета по стратегическому развитию и национальным проектам, состоявшегося 15.12.2022, утвержденный Президентом Российской Федерации от 26.01.23 № Пр-144</a:t>
            </a: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0B15FC1E-4206-C047-828C-E3082AE4E629}"/>
              </a:ext>
            </a:extLst>
          </p:cNvPr>
          <p:cNvGrpSpPr/>
          <p:nvPr/>
        </p:nvGrpSpPr>
        <p:grpSpPr>
          <a:xfrm>
            <a:off x="11336946" y="4922998"/>
            <a:ext cx="503415" cy="478941"/>
            <a:chOff x="-968363" y="3189069"/>
            <a:chExt cx="503414" cy="478941"/>
          </a:xfrm>
        </p:grpSpPr>
        <p:sp>
          <p:nvSpPr>
            <p:cNvPr id="52" name="Скругленный прямоугольник 51">
              <a:extLst>
                <a:ext uri="{FF2B5EF4-FFF2-40B4-BE49-F238E27FC236}">
                  <a16:creationId xmlns:a16="http://schemas.microsoft.com/office/drawing/2014/main" id="{2CA37348-5DDB-8D47-91C3-03B5444EF00D}"/>
                </a:ext>
              </a:extLst>
            </p:cNvPr>
            <p:cNvSpPr/>
            <p:nvPr/>
          </p:nvSpPr>
          <p:spPr>
            <a:xfrm>
              <a:off x="-968363" y="3189069"/>
              <a:ext cx="503414" cy="478941"/>
            </a:xfrm>
            <a:prstGeom prst="roundRect">
              <a:avLst>
                <a:gd name="adj" fmla="val 50000"/>
              </a:avLst>
            </a:prstGeom>
            <a:solidFill>
              <a:srgbClr val="08A6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bg1"/>
                </a:solidFill>
              </a:endParaRPr>
            </a:p>
          </p:txBody>
        </p:sp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AA06D899-3639-6B4E-9453-A4D35C7A5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815180" y="3299424"/>
              <a:ext cx="197048" cy="258232"/>
            </a:xfrm>
            <a:prstGeom prst="rect">
              <a:avLst/>
            </a:prstGeom>
          </p:spPr>
        </p:pic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86" y="267564"/>
            <a:ext cx="1030313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49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5475" y="478599"/>
            <a:ext cx="9696449" cy="568325"/>
          </a:xfrm>
        </p:spPr>
        <p:txBody>
          <a:bodyPr>
            <a:noAutofit/>
          </a:bodyPr>
          <a:lstStyle/>
          <a:p>
            <a:r>
              <a:rPr lang="ru-RU" sz="2800" dirty="0"/>
              <a:t>Проекты </a:t>
            </a:r>
            <a:r>
              <a:rPr lang="ru-RU" sz="2800" dirty="0" smtClean="0"/>
              <a:t>Банка России для </a:t>
            </a:r>
            <a:r>
              <a:rPr lang="ru-RU" sz="2800" dirty="0"/>
              <a:t>школьников и учителей в </a:t>
            </a:r>
            <a:r>
              <a:rPr lang="ru-RU" sz="2800" dirty="0" smtClean="0"/>
              <a:t>2024 </a:t>
            </a:r>
            <a:r>
              <a:rPr lang="ru-RU" sz="2800" dirty="0"/>
              <a:t>году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F44E65-16ED-F05D-6C29-E52AAE0CC466}"/>
              </a:ext>
            </a:extLst>
          </p:cNvPr>
          <p:cNvSpPr txBox="1"/>
          <p:nvPr/>
        </p:nvSpPr>
        <p:spPr>
          <a:xfrm>
            <a:off x="890986" y="1150835"/>
            <a:ext cx="400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Онлайн-уроки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 финансовой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грамотности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dni-fg.ru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9" name="object 4"/>
          <p:cNvSpPr txBox="1"/>
          <p:nvPr/>
        </p:nvSpPr>
        <p:spPr>
          <a:xfrm>
            <a:off x="960495" y="2877513"/>
            <a:ext cx="4506855" cy="98420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2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Методические </a:t>
            </a:r>
            <a:r>
              <a:rPr kumimoji="0" lang="ru-RU" b="0" i="0" u="none" strike="noStrike" kern="1200" cap="none" spc="2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вебинары</a:t>
            </a:r>
            <a:r>
              <a:rPr kumimoji="0" lang="ru-RU" b="0" i="0" u="none" strike="noStrike" kern="1200" cap="none" spc="2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 для</a:t>
            </a:r>
            <a:r>
              <a:rPr kumimoji="0" b="0" i="0" u="none" strike="noStrike" kern="1200" cap="none" spc="-15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 </a:t>
            </a:r>
            <a:r>
              <a:rPr kumimoji="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ор</a:t>
            </a:r>
            <a:r>
              <a:rPr kumimoji="0" b="0" i="0" u="none" strike="noStrike" kern="1200" cap="none" spc="-45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г</a:t>
            </a:r>
            <a:r>
              <a:rPr kumimoji="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аниз</a:t>
            </a:r>
            <a:r>
              <a:rPr kumimoji="0" b="0" i="0" u="none" strike="noStrike" kern="1200" cap="none" spc="-45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а</a:t>
            </a:r>
            <a:r>
              <a:rPr kumimoji="0" b="0" i="0" u="none" strike="noStrike" kern="1200" cap="none" spc="-3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т</a:t>
            </a:r>
            <a:r>
              <a:rPr kumimoji="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оров</a:t>
            </a:r>
            <a:r>
              <a:rPr kumimoji="0" b="0" i="0" u="none" strike="noStrike" kern="1200" cap="none" spc="-45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 </a:t>
            </a:r>
            <a:r>
              <a:rPr kumimoji="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д</a:t>
            </a:r>
            <a:r>
              <a:rPr kumimoji="0" b="0" i="0" u="none" strike="noStrike" kern="1200" cap="none" spc="-75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е</a:t>
            </a:r>
            <a:r>
              <a:rPr kumimoji="0" b="0" i="0" u="none" strike="noStrike" kern="1200" cap="none" spc="-3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т</a:t>
            </a:r>
            <a:r>
              <a:rPr kumimoji="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с</a:t>
            </a:r>
            <a:r>
              <a:rPr kumimoji="0" b="0" i="0" u="none" strike="noStrike" kern="1200" cap="none" spc="25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к</a:t>
            </a:r>
            <a:r>
              <a:rPr kumimoji="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о</a:t>
            </a:r>
            <a:r>
              <a:rPr kumimoji="0" b="0" i="0" u="none" strike="noStrike" kern="1200" cap="none" spc="-5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г</a:t>
            </a:r>
            <a:r>
              <a:rPr kumimoji="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о</a:t>
            </a:r>
            <a:r>
              <a:rPr kumimoji="0" b="0" i="0" u="none" strike="noStrike" kern="1200" cap="none" spc="-15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 </a:t>
            </a:r>
            <a:r>
              <a:rPr kumimoji="0" b="0" i="0" u="none" strike="noStrike" kern="1200" cap="none" spc="-5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о</a:t>
            </a:r>
            <a:r>
              <a:rPr kumimoji="0" b="0" i="0" u="none" strike="noStrike" kern="1200" cap="none" spc="-8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т</a:t>
            </a:r>
            <a:r>
              <a:rPr kumimoji="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ды</a:t>
            </a:r>
            <a:r>
              <a:rPr kumimoji="0" b="0" i="0" u="none" strike="noStrike" kern="1200" cap="none" spc="-4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х</a:t>
            </a:r>
            <a:r>
              <a:rPr kumimoji="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а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 </a:t>
            </a:r>
            <a:r>
              <a:rPr kumimoji="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и</a:t>
            </a:r>
            <a:r>
              <a:rPr kumimoji="0" b="0" i="0" u="none" strike="noStrike" kern="1200" cap="none" spc="-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 </a:t>
            </a:r>
            <a:r>
              <a:rPr kumimoji="0" lang="ru-RU" b="0" i="0" u="none" strike="noStrike" kern="1200" cap="none" spc="-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педагогов</a:t>
            </a:r>
            <a:r>
              <a:rPr kumimoji="0" b="0" i="0" u="none" strike="noStrike" kern="1200" cap="none" spc="-25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 </a:t>
            </a:r>
            <a:r>
              <a:rPr kumimoji="0" lang="ru-RU" b="0" i="0" u="none" strike="noStrike" kern="1200" cap="none" spc="-25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ОО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(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doligra.ru/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vebinar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)</a:t>
            </a:r>
            <a:r>
              <a:rPr lang="ru-RU" dirty="0" smtClean="0">
                <a:solidFill>
                  <a:schemeClr val="bg1"/>
                </a:solidFill>
                <a:cs typeface="Arial"/>
              </a:rPr>
              <a:t>)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0" name="object 27"/>
          <p:cNvSpPr txBox="1"/>
          <p:nvPr/>
        </p:nvSpPr>
        <p:spPr>
          <a:xfrm>
            <a:off x="927158" y="2221502"/>
            <a:ext cx="3425767" cy="648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Грамотный инвестор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(</a:t>
            </a:r>
            <a:r>
              <a:rPr kumimoji="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in</a:t>
            </a:r>
            <a:r>
              <a:rPr kumimoji="0" b="1" i="0" u="none" strike="noStrike" kern="1200" cap="none" spc="-2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v</a:t>
            </a:r>
            <a:r>
              <a:rPr kumimoji="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esto</a:t>
            </a:r>
            <a:r>
              <a:rPr kumimoji="0" b="1" i="0" u="none" strike="noStrike" kern="1200" cap="none" spc="-75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r</a:t>
            </a:r>
            <a:r>
              <a:rPr kumimoji="0" b="1" i="0" u="none" strike="noStrike" kern="1200" cap="none" spc="5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.</a:t>
            </a:r>
            <a:r>
              <a:rPr kumimoji="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d</a:t>
            </a:r>
            <a:r>
              <a:rPr kumimoji="0" b="1" i="0" u="none" strike="noStrike" kern="1200" cap="none" spc="-15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n</a:t>
            </a:r>
            <a:r>
              <a:rPr kumimoji="0" b="1" i="0" u="none" strike="noStrike" kern="1200" cap="none" spc="-5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i</a:t>
            </a:r>
            <a:r>
              <a:rPr kumimoji="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-</a:t>
            </a:r>
            <a:r>
              <a:rPr kumimoji="0" b="1" i="0" u="none" strike="noStrike" kern="1200" cap="none" spc="-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f</a:t>
            </a:r>
            <a:r>
              <a:rPr kumimoji="0" b="1" i="0" u="none" strike="noStrike" kern="1200" cap="none" spc="-5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g</a:t>
            </a:r>
            <a:r>
              <a:rPr kumimoji="0" b="1" i="0" u="none" strike="noStrike" kern="1200" cap="none" spc="-1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.</a:t>
            </a:r>
            <a:r>
              <a:rPr kumimoji="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ru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)</a:t>
            </a:r>
            <a:endParaRPr kumimoji="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21" name="object 25"/>
          <p:cNvSpPr txBox="1"/>
          <p:nvPr/>
        </p:nvSpPr>
        <p:spPr>
          <a:xfrm>
            <a:off x="960495" y="3900330"/>
            <a:ext cx="4192530" cy="5123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2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Методические</a:t>
            </a:r>
            <a:r>
              <a:rPr kumimoji="0" i="0" u="none" strike="noStrike" kern="1200" cap="none" spc="-4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 </a:t>
            </a:r>
            <a:r>
              <a:rPr kumimoji="0" lang="ru-RU" i="0" u="none" strike="noStrike" kern="1200" cap="none" spc="-4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вебинары</a:t>
            </a:r>
            <a:r>
              <a:rPr kumimoji="0" i="0" u="none" strike="noStrike" kern="1200" cap="none" spc="-35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 </a:t>
            </a:r>
            <a:r>
              <a:rPr kumimoji="0" lang="ru-RU" i="0" u="none" strike="noStrike" kern="1200" cap="none" spc="-35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cs typeface="Arial"/>
              </a:rPr>
              <a:t>для педагогов (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dni-fg.ru/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metod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) </a:t>
            </a:r>
            <a:endParaRPr kumimoji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23" name="object 25"/>
          <p:cNvSpPr txBox="1"/>
          <p:nvPr/>
        </p:nvSpPr>
        <p:spPr>
          <a:xfrm>
            <a:off x="899848" y="4715293"/>
            <a:ext cx="4506855" cy="648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215"/>
              </a:lnSpc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Поддержка олимпиад (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Учи.ру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Финатлон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Олимпиада МГУ, ВШЭ,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Росфинмониторинга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)</a:t>
            </a:r>
            <a:endParaRPr lang="ru-RU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12700" lvl="0">
              <a:lnSpc>
                <a:spcPts val="2215"/>
              </a:lnSpc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</a:p>
        </p:txBody>
      </p:sp>
      <p:sp>
        <p:nvSpPr>
          <p:cNvPr id="26" name="object 25"/>
          <p:cNvSpPr txBox="1"/>
          <p:nvPr/>
        </p:nvSpPr>
        <p:spPr>
          <a:xfrm>
            <a:off x="4742727" y="5260715"/>
            <a:ext cx="4367121" cy="863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lvl="0">
              <a:lnSpc>
                <a:spcPts val="2215"/>
              </a:lnSpc>
              <a:defRPr/>
            </a:pPr>
            <a:endParaRPr kumimoji="0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27" name="object 25"/>
          <p:cNvSpPr txBox="1"/>
          <p:nvPr/>
        </p:nvSpPr>
        <p:spPr>
          <a:xfrm>
            <a:off x="960495" y="5471682"/>
            <a:ext cx="4516091" cy="63373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lvl="0">
              <a:lnSpc>
                <a:spcPts val="2215"/>
              </a:lnSpc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Всероссийский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онлайн-зачет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по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финансовой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грамотности.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Проходит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ежегодно</a:t>
            </a:r>
          </a:p>
          <a:p>
            <a:pPr marL="12700" lvl="0">
              <a:lnSpc>
                <a:spcPts val="2215"/>
              </a:lnSpc>
              <a:defRPr/>
            </a:pPr>
            <a:endParaRPr kumimoji="0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/>
            </a:endParaRPr>
          </a:p>
        </p:txBody>
      </p:sp>
      <p:grpSp>
        <p:nvGrpSpPr>
          <p:cNvPr id="17" name="object 6"/>
          <p:cNvGrpSpPr/>
          <p:nvPr/>
        </p:nvGrpSpPr>
        <p:grpSpPr>
          <a:xfrm>
            <a:off x="497795" y="1242334"/>
            <a:ext cx="394335" cy="382270"/>
            <a:chOff x="715976" y="1889869"/>
            <a:chExt cx="394335" cy="382270"/>
          </a:xfrm>
        </p:grpSpPr>
        <p:sp>
          <p:nvSpPr>
            <p:cNvPr id="24" name="object 7"/>
            <p:cNvSpPr/>
            <p:nvPr/>
          </p:nvSpPr>
          <p:spPr>
            <a:xfrm>
              <a:off x="715976" y="1913674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8"/>
            <p:cNvSpPr/>
            <p:nvPr/>
          </p:nvSpPr>
          <p:spPr>
            <a:xfrm>
              <a:off x="774421" y="1908919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9" name="object 6"/>
          <p:cNvGrpSpPr/>
          <p:nvPr/>
        </p:nvGrpSpPr>
        <p:grpSpPr>
          <a:xfrm>
            <a:off x="483874" y="1798824"/>
            <a:ext cx="394335" cy="382270"/>
            <a:chOff x="715976" y="1889869"/>
            <a:chExt cx="394335" cy="382270"/>
          </a:xfrm>
        </p:grpSpPr>
        <p:sp>
          <p:nvSpPr>
            <p:cNvPr id="30" name="object 7"/>
            <p:cNvSpPr/>
            <p:nvPr/>
          </p:nvSpPr>
          <p:spPr>
            <a:xfrm>
              <a:off x="715976" y="1913674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8"/>
            <p:cNvSpPr/>
            <p:nvPr/>
          </p:nvSpPr>
          <p:spPr>
            <a:xfrm>
              <a:off x="774421" y="1908919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2" name="object 6"/>
          <p:cNvGrpSpPr/>
          <p:nvPr/>
        </p:nvGrpSpPr>
        <p:grpSpPr>
          <a:xfrm>
            <a:off x="473772" y="2401669"/>
            <a:ext cx="394335" cy="382270"/>
            <a:chOff x="715976" y="1889869"/>
            <a:chExt cx="394335" cy="382270"/>
          </a:xfrm>
        </p:grpSpPr>
        <p:sp>
          <p:nvSpPr>
            <p:cNvPr id="33" name="object 7"/>
            <p:cNvSpPr/>
            <p:nvPr/>
          </p:nvSpPr>
          <p:spPr>
            <a:xfrm>
              <a:off x="715976" y="1913674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8"/>
            <p:cNvSpPr/>
            <p:nvPr/>
          </p:nvSpPr>
          <p:spPr>
            <a:xfrm>
              <a:off x="774421" y="1908919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5" name="object 6"/>
          <p:cNvGrpSpPr/>
          <p:nvPr/>
        </p:nvGrpSpPr>
        <p:grpSpPr>
          <a:xfrm>
            <a:off x="483874" y="2971095"/>
            <a:ext cx="394335" cy="382270"/>
            <a:chOff x="715976" y="1889869"/>
            <a:chExt cx="394335" cy="382270"/>
          </a:xfrm>
        </p:grpSpPr>
        <p:sp>
          <p:nvSpPr>
            <p:cNvPr id="36" name="object 7"/>
            <p:cNvSpPr/>
            <p:nvPr/>
          </p:nvSpPr>
          <p:spPr>
            <a:xfrm>
              <a:off x="715976" y="1913674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8"/>
            <p:cNvSpPr/>
            <p:nvPr/>
          </p:nvSpPr>
          <p:spPr>
            <a:xfrm>
              <a:off x="774421" y="1908919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9" name="object 6"/>
          <p:cNvGrpSpPr/>
          <p:nvPr/>
        </p:nvGrpSpPr>
        <p:grpSpPr>
          <a:xfrm>
            <a:off x="475700" y="3925840"/>
            <a:ext cx="394335" cy="382270"/>
            <a:chOff x="715976" y="1889869"/>
            <a:chExt cx="394335" cy="382270"/>
          </a:xfrm>
        </p:grpSpPr>
        <p:sp>
          <p:nvSpPr>
            <p:cNvPr id="40" name="object 7"/>
            <p:cNvSpPr/>
            <p:nvPr/>
          </p:nvSpPr>
          <p:spPr>
            <a:xfrm>
              <a:off x="715976" y="1913674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8"/>
            <p:cNvSpPr/>
            <p:nvPr/>
          </p:nvSpPr>
          <p:spPr>
            <a:xfrm>
              <a:off x="774421" y="1908919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45" name="object 6"/>
          <p:cNvGrpSpPr/>
          <p:nvPr/>
        </p:nvGrpSpPr>
        <p:grpSpPr>
          <a:xfrm>
            <a:off x="505513" y="5543786"/>
            <a:ext cx="394335" cy="382270"/>
            <a:chOff x="715976" y="1889869"/>
            <a:chExt cx="394335" cy="382270"/>
          </a:xfrm>
        </p:grpSpPr>
        <p:sp>
          <p:nvSpPr>
            <p:cNvPr id="46" name="object 7"/>
            <p:cNvSpPr/>
            <p:nvPr/>
          </p:nvSpPr>
          <p:spPr>
            <a:xfrm>
              <a:off x="715976" y="1913674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8"/>
            <p:cNvSpPr/>
            <p:nvPr/>
          </p:nvSpPr>
          <p:spPr>
            <a:xfrm>
              <a:off x="774421" y="1908919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48" name="object 6"/>
          <p:cNvGrpSpPr/>
          <p:nvPr/>
        </p:nvGrpSpPr>
        <p:grpSpPr>
          <a:xfrm>
            <a:off x="466093" y="4795922"/>
            <a:ext cx="394335" cy="382270"/>
            <a:chOff x="715976" y="1889869"/>
            <a:chExt cx="394335" cy="382270"/>
          </a:xfrm>
        </p:grpSpPr>
        <p:sp>
          <p:nvSpPr>
            <p:cNvPr id="49" name="object 7"/>
            <p:cNvSpPr/>
            <p:nvPr/>
          </p:nvSpPr>
          <p:spPr>
            <a:xfrm>
              <a:off x="715976" y="1913674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8"/>
            <p:cNvSpPr/>
            <p:nvPr/>
          </p:nvSpPr>
          <p:spPr>
            <a:xfrm>
              <a:off x="774421" y="1908919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1DF44E65-16ED-F05D-6C29-E52AAE0CC466}"/>
              </a:ext>
            </a:extLst>
          </p:cNvPr>
          <p:cNvSpPr txBox="1"/>
          <p:nvPr/>
        </p:nvSpPr>
        <p:spPr>
          <a:xfrm>
            <a:off x="927158" y="1780619"/>
            <a:ext cx="2704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ДОЛ-игра </a:t>
            </a:r>
            <a:r>
              <a:rPr lang="ru-RU" b="1" u="sng" dirty="0">
                <a:solidFill>
                  <a:srgbClr val="0070C0"/>
                </a:solidFill>
                <a:cs typeface="Times New Roman" panose="02020603050405020304" pitchFamily="18" charset="0"/>
              </a:rPr>
              <a:t>http://d</a:t>
            </a:r>
            <a:r>
              <a:rPr lang="en-US" b="1" u="sng" dirty="0" err="1">
                <a:solidFill>
                  <a:srgbClr val="0070C0"/>
                </a:solidFill>
                <a:cs typeface="Times New Roman" panose="02020603050405020304" pitchFamily="18" charset="0"/>
              </a:rPr>
              <a:t>ni-fg</a:t>
            </a:r>
            <a:r>
              <a:rPr lang="ru-RU" b="1" u="sng" dirty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  <a:r>
              <a:rPr lang="ru-RU" b="1" u="sng" dirty="0" err="1">
                <a:solidFill>
                  <a:srgbClr val="0070C0"/>
                </a:solidFill>
                <a:cs typeface="Times New Roman" panose="02020603050405020304" pitchFamily="18" charset="0"/>
              </a:rPr>
              <a:t>ru</a:t>
            </a:r>
            <a:endParaRPr lang="ru-RU" b="1" u="sng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706184"/>
              </p:ext>
            </p:extLst>
          </p:nvPr>
        </p:nvGraphicFramePr>
        <p:xfrm>
          <a:off x="5743574" y="1817874"/>
          <a:ext cx="6124575" cy="43067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4061">
                  <a:extLst>
                    <a:ext uri="{9D8B030D-6E8A-4147-A177-3AD203B41FA5}">
                      <a16:colId xmlns:a16="http://schemas.microsoft.com/office/drawing/2014/main" val="3138465300"/>
                    </a:ext>
                  </a:extLst>
                </a:gridCol>
                <a:gridCol w="650192">
                  <a:extLst>
                    <a:ext uri="{9D8B030D-6E8A-4147-A177-3AD203B41FA5}">
                      <a16:colId xmlns:a16="http://schemas.microsoft.com/office/drawing/2014/main" val="113072377"/>
                    </a:ext>
                  </a:extLst>
                </a:gridCol>
                <a:gridCol w="650192">
                  <a:extLst>
                    <a:ext uri="{9D8B030D-6E8A-4147-A177-3AD203B41FA5}">
                      <a16:colId xmlns:a16="http://schemas.microsoft.com/office/drawing/2014/main" val="1459539962"/>
                    </a:ext>
                  </a:extLst>
                </a:gridCol>
                <a:gridCol w="618262">
                  <a:extLst>
                    <a:ext uri="{9D8B030D-6E8A-4147-A177-3AD203B41FA5}">
                      <a16:colId xmlns:a16="http://schemas.microsoft.com/office/drawing/2014/main" val="2702192457"/>
                    </a:ext>
                  </a:extLst>
                </a:gridCol>
                <a:gridCol w="650192">
                  <a:extLst>
                    <a:ext uri="{9D8B030D-6E8A-4147-A177-3AD203B41FA5}">
                      <a16:colId xmlns:a16="http://schemas.microsoft.com/office/drawing/2014/main" val="1076196032"/>
                    </a:ext>
                  </a:extLst>
                </a:gridCol>
                <a:gridCol w="653095">
                  <a:extLst>
                    <a:ext uri="{9D8B030D-6E8A-4147-A177-3AD203B41FA5}">
                      <a16:colId xmlns:a16="http://schemas.microsoft.com/office/drawing/2014/main" val="3778629422"/>
                    </a:ext>
                  </a:extLst>
                </a:gridCol>
                <a:gridCol w="638581">
                  <a:extLst>
                    <a:ext uri="{9D8B030D-6E8A-4147-A177-3AD203B41FA5}">
                      <a16:colId xmlns:a16="http://schemas.microsoft.com/office/drawing/2014/main" val="1888859062"/>
                    </a:ext>
                  </a:extLst>
                </a:gridCol>
              </a:tblGrid>
              <a:tr h="6015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Проекты Банка России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2023 год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Весенняя сессия 2024год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366896"/>
                  </a:ext>
                </a:extLst>
              </a:tr>
              <a:tr h="869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+mj-lt"/>
                        </a:rPr>
                        <a:t>Место </a:t>
                      </a:r>
                      <a:endParaRPr lang="ru-RU" sz="1200" u="none" strike="noStrike" dirty="0" smtClean="0">
                        <a:effectLst/>
                        <a:latin typeface="+mj-lt"/>
                      </a:endParaRPr>
                    </a:p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+mj-lt"/>
                        </a:rPr>
                        <a:t>по </a:t>
                      </a:r>
                      <a:r>
                        <a:rPr lang="ru-RU" sz="1200" u="none" strike="noStrike" dirty="0">
                          <a:effectLst/>
                          <a:latin typeface="+mj-lt"/>
                        </a:rPr>
                        <a:t>РФ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+mj-lt"/>
                        </a:rPr>
                        <a:t>Место </a:t>
                      </a:r>
                      <a:endParaRPr lang="ru-RU" sz="1200" u="none" strike="noStrike" dirty="0" smtClean="0">
                        <a:effectLst/>
                        <a:latin typeface="+mj-lt"/>
                      </a:endParaRPr>
                    </a:p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+mj-lt"/>
                        </a:rPr>
                        <a:t>по </a:t>
                      </a:r>
                      <a:r>
                        <a:rPr lang="ru-RU" sz="1200" u="none" strike="noStrike" dirty="0">
                          <a:effectLst/>
                          <a:latin typeface="+mj-lt"/>
                        </a:rPr>
                        <a:t>ЮФО и СКФО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+mj-lt"/>
                        </a:rPr>
                        <a:t>Кол-во</a:t>
                      </a:r>
                      <a:br>
                        <a:rPr lang="ru-RU" sz="1200" u="none" strike="noStrike" dirty="0">
                          <a:effectLst/>
                          <a:latin typeface="+mj-lt"/>
                        </a:rPr>
                      </a:br>
                      <a:r>
                        <a:rPr lang="ru-RU" sz="1200" u="none" strike="noStrike" dirty="0" err="1" smtClean="0">
                          <a:effectLst/>
                          <a:latin typeface="+mj-lt"/>
                        </a:rPr>
                        <a:t>участни</a:t>
                      </a:r>
                      <a:r>
                        <a:rPr lang="ru-RU" sz="1200" u="none" strike="noStrike" dirty="0" smtClean="0">
                          <a:effectLst/>
                          <a:latin typeface="+mj-lt"/>
                        </a:rPr>
                        <a:t>-ков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+mj-lt"/>
                        </a:rPr>
                        <a:t>Место </a:t>
                      </a:r>
                      <a:endParaRPr lang="ru-RU" sz="1200" u="none" strike="noStrike" dirty="0" smtClean="0">
                        <a:effectLst/>
                        <a:latin typeface="+mj-lt"/>
                      </a:endParaRPr>
                    </a:p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+mj-lt"/>
                        </a:rPr>
                        <a:t>по </a:t>
                      </a:r>
                      <a:r>
                        <a:rPr lang="ru-RU" sz="1200" u="none" strike="noStrike" dirty="0">
                          <a:effectLst/>
                          <a:latin typeface="+mj-lt"/>
                        </a:rPr>
                        <a:t>РФ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+mj-lt"/>
                        </a:rPr>
                        <a:t>Место</a:t>
                      </a:r>
                    </a:p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+mj-lt"/>
                        </a:rPr>
                        <a:t>по </a:t>
                      </a:r>
                      <a:r>
                        <a:rPr lang="ru-RU" sz="1200" u="none" strike="noStrike" dirty="0">
                          <a:effectLst/>
                          <a:latin typeface="+mj-lt"/>
                        </a:rPr>
                        <a:t>ЮФО и СКФО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baseline="0" dirty="0">
                          <a:effectLst/>
                          <a:latin typeface="+mj-lt"/>
                        </a:rPr>
                        <a:t>Кол-во</a:t>
                      </a:r>
                      <a:br>
                        <a:rPr lang="ru-RU" sz="1200" u="none" strike="noStrike" baseline="0" dirty="0">
                          <a:effectLst/>
                          <a:latin typeface="+mj-lt"/>
                        </a:rPr>
                      </a:br>
                      <a:r>
                        <a:rPr lang="ru-RU" sz="1200" u="none" strike="noStrike" baseline="0" dirty="0" err="1" smtClean="0">
                          <a:effectLst/>
                          <a:latin typeface="+mj-lt"/>
                        </a:rPr>
                        <a:t>участни</a:t>
                      </a:r>
                      <a:r>
                        <a:rPr lang="ru-RU" sz="1200" u="none" strike="noStrike" baseline="0" dirty="0" smtClean="0">
                          <a:effectLst/>
                          <a:latin typeface="+mj-lt"/>
                        </a:rPr>
                        <a:t>-ков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72000" marT="6350" marB="0" anchor="ctr"/>
                </a:tc>
                <a:extLst>
                  <a:ext uri="{0D108BD9-81ED-4DB2-BD59-A6C34878D82A}">
                    <a16:rowId xmlns:a16="http://schemas.microsoft.com/office/drawing/2014/main" val="2192759635"/>
                  </a:ext>
                </a:extLst>
              </a:tr>
              <a:tr h="94213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Онлайн-уроки по финансовой грамотности (ООО)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400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152 217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baseline="0" dirty="0">
                          <a:effectLst/>
                          <a:latin typeface="+mj-lt"/>
                        </a:rPr>
                        <a:t>84 558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72000" marT="6350" marB="0" anchor="ctr"/>
                </a:tc>
                <a:extLst>
                  <a:ext uri="{0D108BD9-81ED-4DB2-BD59-A6C34878D82A}">
                    <a16:rowId xmlns:a16="http://schemas.microsoft.com/office/drawing/2014/main" val="3704772569"/>
                  </a:ext>
                </a:extLst>
              </a:tr>
              <a:tr h="94213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Онлайн-уроки по финансовой грамотности (ПОО)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400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32 599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baseline="0" dirty="0">
                          <a:effectLst/>
                          <a:latin typeface="+mj-lt"/>
                        </a:rPr>
                        <a:t>10 217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72000" marT="6350" marB="0" anchor="ctr"/>
                </a:tc>
                <a:extLst>
                  <a:ext uri="{0D108BD9-81ED-4DB2-BD59-A6C34878D82A}">
                    <a16:rowId xmlns:a16="http://schemas.microsoft.com/office/drawing/2014/main" val="4096673312"/>
                  </a:ext>
                </a:extLst>
              </a:tr>
              <a:tr h="63117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ДОЛ-игра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400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85 507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baseline="0" dirty="0">
                          <a:effectLst/>
                          <a:latin typeface="+mj-lt"/>
                        </a:rPr>
                        <a:t>25 788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72000" marT="6350" marB="0" anchor="ctr"/>
                </a:tc>
                <a:extLst>
                  <a:ext uri="{0D108BD9-81ED-4DB2-BD59-A6C34878D82A}">
                    <a16:rowId xmlns:a16="http://schemas.microsoft.com/office/drawing/2014/main" val="235753754"/>
                  </a:ext>
                </a:extLst>
              </a:tr>
              <a:tr h="320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Грамотный инвестор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400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3 793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+mj-lt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baseline="0" dirty="0">
                          <a:effectLst/>
                          <a:latin typeface="+mj-lt"/>
                        </a:rPr>
                        <a:t>4 038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72000" marT="6350" marB="0" anchor="ctr"/>
                </a:tc>
                <a:extLst>
                  <a:ext uri="{0D108BD9-81ED-4DB2-BD59-A6C34878D82A}">
                    <a16:rowId xmlns:a16="http://schemas.microsoft.com/office/drawing/2014/main" val="292594338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1DF44E65-16ED-F05D-6C29-E52AAE0CC466}"/>
              </a:ext>
            </a:extLst>
          </p:cNvPr>
          <p:cNvSpPr txBox="1"/>
          <p:nvPr/>
        </p:nvSpPr>
        <p:spPr>
          <a:xfrm>
            <a:off x="5948160" y="1197002"/>
            <a:ext cx="54578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50" dirty="0" smtClean="0">
                <a:solidFill>
                  <a:schemeClr val="accent1">
                    <a:lumMod val="75000"/>
                  </a:schemeClr>
                </a:solidFill>
              </a:rPr>
              <a:t>Статистика по проектам: Онлайн-уроки</a:t>
            </a:r>
            <a:r>
              <a:rPr lang="en-US" sz="165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50" dirty="0">
                <a:solidFill>
                  <a:schemeClr val="accent1">
                    <a:lumMod val="75000"/>
                  </a:schemeClr>
                </a:solidFill>
              </a:rPr>
              <a:t>по финансовой </a:t>
            </a:r>
            <a:r>
              <a:rPr lang="ru-RU" sz="1650" dirty="0" smtClean="0">
                <a:solidFill>
                  <a:schemeClr val="accent1">
                    <a:lumMod val="75000"/>
                  </a:schemeClr>
                </a:solidFill>
              </a:rPr>
              <a:t>грамотности, ДОЛ-игра, Грамотный инвестор</a:t>
            </a:r>
            <a:endParaRPr lang="ru-RU" sz="165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429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4000" b="1" spc="-195" dirty="0" smtClean="0">
                <a:solidFill>
                  <a:srgbClr val="35929B"/>
                </a:solidFill>
                <a:latin typeface="Arial"/>
                <a:cs typeface="Arial"/>
              </a:rPr>
              <a:t>О</a:t>
            </a:r>
            <a:r>
              <a:rPr sz="4000" b="1" spc="-30" dirty="0" smtClean="0">
                <a:solidFill>
                  <a:srgbClr val="35929B"/>
                </a:solidFill>
                <a:latin typeface="Arial"/>
                <a:cs typeface="Arial"/>
              </a:rPr>
              <a:t>Х</a:t>
            </a:r>
            <a:r>
              <a:rPr sz="4000" b="1" spc="-245" dirty="0" smtClean="0">
                <a:solidFill>
                  <a:srgbClr val="35929B"/>
                </a:solidFill>
                <a:latin typeface="Arial"/>
                <a:cs typeface="Arial"/>
              </a:rPr>
              <a:t>ВА</a:t>
            </a:r>
            <a:r>
              <a:rPr sz="4000" b="1" spc="-25" dirty="0" smtClean="0">
                <a:solidFill>
                  <a:srgbClr val="35929B"/>
                </a:solidFill>
                <a:latin typeface="Arial"/>
                <a:cs typeface="Arial"/>
              </a:rPr>
              <a:t>Т</a:t>
            </a:r>
            <a:r>
              <a:rPr sz="4000" b="1" spc="15" dirty="0" smtClean="0">
                <a:solidFill>
                  <a:srgbClr val="35929B"/>
                </a:solidFill>
                <a:latin typeface="Arial"/>
                <a:cs typeface="Arial"/>
              </a:rPr>
              <a:t> </a:t>
            </a:r>
            <a:r>
              <a:rPr sz="4000" b="1" spc="-35" dirty="0" smtClean="0">
                <a:solidFill>
                  <a:srgbClr val="35929B"/>
                </a:solidFill>
                <a:latin typeface="Arial"/>
                <a:cs typeface="Arial"/>
              </a:rPr>
              <a:t>ШК</a:t>
            </a:r>
            <a:r>
              <a:rPr sz="4000" b="1" spc="-135" dirty="0" smtClean="0">
                <a:solidFill>
                  <a:srgbClr val="35929B"/>
                </a:solidFill>
                <a:latin typeface="Arial"/>
                <a:cs typeface="Arial"/>
              </a:rPr>
              <a:t>О</a:t>
            </a:r>
            <a:r>
              <a:rPr sz="4000" b="1" spc="-30" dirty="0" smtClean="0">
                <a:solidFill>
                  <a:srgbClr val="35929B"/>
                </a:solidFill>
                <a:latin typeface="Arial"/>
                <a:cs typeface="Arial"/>
              </a:rPr>
              <a:t>Л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50263" y="4407408"/>
            <a:ext cx="1107948" cy="1586484"/>
          </a:xfrm>
          <a:custGeom>
            <a:avLst/>
            <a:gdLst/>
            <a:ahLst/>
            <a:cxnLst/>
            <a:rect l="l" t="t" r="r" b="b"/>
            <a:pathLst>
              <a:path w="1107948" h="1586484">
                <a:moveTo>
                  <a:pt x="1107948" y="0"/>
                </a:moveTo>
                <a:lnTo>
                  <a:pt x="0" y="0"/>
                </a:lnTo>
                <a:lnTo>
                  <a:pt x="0" y="1586484"/>
                </a:lnTo>
                <a:lnTo>
                  <a:pt x="1107948" y="1586484"/>
                </a:lnTo>
                <a:lnTo>
                  <a:pt x="1107948" y="0"/>
                </a:lnTo>
                <a:close/>
              </a:path>
            </a:pathLst>
          </a:custGeom>
          <a:solidFill>
            <a:srgbClr val="35929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79192" y="4597908"/>
            <a:ext cx="1107947" cy="1395984"/>
          </a:xfrm>
          <a:custGeom>
            <a:avLst/>
            <a:gdLst/>
            <a:ahLst/>
            <a:cxnLst/>
            <a:rect l="l" t="t" r="r" b="b"/>
            <a:pathLst>
              <a:path w="1107948" h="1395984">
                <a:moveTo>
                  <a:pt x="1107947" y="0"/>
                </a:moveTo>
                <a:lnTo>
                  <a:pt x="0" y="0"/>
                </a:lnTo>
                <a:lnTo>
                  <a:pt x="0" y="1395984"/>
                </a:lnTo>
                <a:lnTo>
                  <a:pt x="1107947" y="1395984"/>
                </a:lnTo>
                <a:lnTo>
                  <a:pt x="1107947" y="0"/>
                </a:lnTo>
                <a:close/>
              </a:path>
            </a:pathLst>
          </a:custGeom>
          <a:solidFill>
            <a:srgbClr val="35929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09644" y="4666488"/>
            <a:ext cx="1107947" cy="1327404"/>
          </a:xfrm>
          <a:custGeom>
            <a:avLst/>
            <a:gdLst/>
            <a:ahLst/>
            <a:cxnLst/>
            <a:rect l="l" t="t" r="r" b="b"/>
            <a:pathLst>
              <a:path w="1107947" h="1327403">
                <a:moveTo>
                  <a:pt x="1107947" y="0"/>
                </a:moveTo>
                <a:lnTo>
                  <a:pt x="0" y="0"/>
                </a:lnTo>
                <a:lnTo>
                  <a:pt x="0" y="1327404"/>
                </a:lnTo>
                <a:lnTo>
                  <a:pt x="1107947" y="1327404"/>
                </a:lnTo>
                <a:lnTo>
                  <a:pt x="1107947" y="0"/>
                </a:lnTo>
                <a:close/>
              </a:path>
            </a:pathLst>
          </a:custGeom>
          <a:solidFill>
            <a:srgbClr val="35929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40096" y="4770120"/>
            <a:ext cx="1107948" cy="1223772"/>
          </a:xfrm>
          <a:custGeom>
            <a:avLst/>
            <a:gdLst/>
            <a:ahLst/>
            <a:cxnLst/>
            <a:rect l="l" t="t" r="r" b="b"/>
            <a:pathLst>
              <a:path w="1107948" h="1223772">
                <a:moveTo>
                  <a:pt x="1107948" y="0"/>
                </a:moveTo>
                <a:lnTo>
                  <a:pt x="0" y="0"/>
                </a:lnTo>
                <a:lnTo>
                  <a:pt x="0" y="1223771"/>
                </a:lnTo>
                <a:lnTo>
                  <a:pt x="1107948" y="1223771"/>
                </a:lnTo>
                <a:lnTo>
                  <a:pt x="1107948" y="0"/>
                </a:lnTo>
                <a:close/>
              </a:path>
            </a:pathLst>
          </a:custGeom>
          <a:solidFill>
            <a:srgbClr val="35929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69023" y="5010911"/>
            <a:ext cx="1107948" cy="982979"/>
          </a:xfrm>
          <a:custGeom>
            <a:avLst/>
            <a:gdLst/>
            <a:ahLst/>
            <a:cxnLst/>
            <a:rect l="l" t="t" r="r" b="b"/>
            <a:pathLst>
              <a:path w="1107948" h="982979">
                <a:moveTo>
                  <a:pt x="1107948" y="0"/>
                </a:moveTo>
                <a:lnTo>
                  <a:pt x="0" y="0"/>
                </a:lnTo>
                <a:lnTo>
                  <a:pt x="0" y="982979"/>
                </a:lnTo>
                <a:lnTo>
                  <a:pt x="1107948" y="982979"/>
                </a:lnTo>
                <a:lnTo>
                  <a:pt x="1107948" y="0"/>
                </a:lnTo>
                <a:close/>
              </a:path>
            </a:pathLst>
          </a:custGeom>
          <a:solidFill>
            <a:srgbClr val="35929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999476" y="5097779"/>
            <a:ext cx="1107948" cy="896111"/>
          </a:xfrm>
          <a:custGeom>
            <a:avLst/>
            <a:gdLst/>
            <a:ahLst/>
            <a:cxnLst/>
            <a:rect l="l" t="t" r="r" b="b"/>
            <a:pathLst>
              <a:path w="1107948" h="896112">
                <a:moveTo>
                  <a:pt x="1107948" y="0"/>
                </a:moveTo>
                <a:lnTo>
                  <a:pt x="0" y="0"/>
                </a:lnTo>
                <a:lnTo>
                  <a:pt x="0" y="896112"/>
                </a:lnTo>
                <a:lnTo>
                  <a:pt x="1107948" y="896112"/>
                </a:lnTo>
                <a:lnTo>
                  <a:pt x="1107948" y="0"/>
                </a:lnTo>
                <a:close/>
              </a:path>
            </a:pathLst>
          </a:custGeom>
          <a:solidFill>
            <a:srgbClr val="35929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328404" y="5131308"/>
            <a:ext cx="1107948" cy="862584"/>
          </a:xfrm>
          <a:custGeom>
            <a:avLst/>
            <a:gdLst/>
            <a:ahLst/>
            <a:cxnLst/>
            <a:rect l="l" t="t" r="r" b="b"/>
            <a:pathLst>
              <a:path w="1107948" h="862584">
                <a:moveTo>
                  <a:pt x="1107948" y="0"/>
                </a:moveTo>
                <a:lnTo>
                  <a:pt x="0" y="0"/>
                </a:lnTo>
                <a:lnTo>
                  <a:pt x="0" y="862584"/>
                </a:lnTo>
                <a:lnTo>
                  <a:pt x="1107948" y="862584"/>
                </a:lnTo>
                <a:lnTo>
                  <a:pt x="1107948" y="0"/>
                </a:lnTo>
                <a:close/>
              </a:path>
            </a:pathLst>
          </a:custGeom>
          <a:solidFill>
            <a:srgbClr val="35929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658856" y="5423915"/>
            <a:ext cx="1107948" cy="569976"/>
          </a:xfrm>
          <a:custGeom>
            <a:avLst/>
            <a:gdLst/>
            <a:ahLst/>
            <a:cxnLst/>
            <a:rect l="l" t="t" r="r" b="b"/>
            <a:pathLst>
              <a:path w="1107948" h="569976">
                <a:moveTo>
                  <a:pt x="1107948" y="0"/>
                </a:moveTo>
                <a:lnTo>
                  <a:pt x="0" y="0"/>
                </a:lnTo>
                <a:lnTo>
                  <a:pt x="0" y="569976"/>
                </a:lnTo>
                <a:lnTo>
                  <a:pt x="1107948" y="569976"/>
                </a:lnTo>
                <a:lnTo>
                  <a:pt x="1107948" y="0"/>
                </a:lnTo>
                <a:close/>
              </a:path>
            </a:pathLst>
          </a:custGeom>
          <a:solidFill>
            <a:srgbClr val="35929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50263" y="4270247"/>
            <a:ext cx="1107948" cy="137159"/>
          </a:xfrm>
          <a:custGeom>
            <a:avLst/>
            <a:gdLst/>
            <a:ahLst/>
            <a:cxnLst/>
            <a:rect l="l" t="t" r="r" b="b"/>
            <a:pathLst>
              <a:path w="1107948" h="137159">
                <a:moveTo>
                  <a:pt x="1107948" y="0"/>
                </a:moveTo>
                <a:lnTo>
                  <a:pt x="0" y="0"/>
                </a:lnTo>
                <a:lnTo>
                  <a:pt x="0" y="137159"/>
                </a:lnTo>
                <a:lnTo>
                  <a:pt x="1107948" y="137159"/>
                </a:lnTo>
                <a:lnTo>
                  <a:pt x="1107948" y="0"/>
                </a:lnTo>
                <a:close/>
              </a:path>
            </a:pathLst>
          </a:custGeom>
          <a:solidFill>
            <a:srgbClr val="C2CAD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79192" y="4270247"/>
            <a:ext cx="1107947" cy="327659"/>
          </a:xfrm>
          <a:custGeom>
            <a:avLst/>
            <a:gdLst/>
            <a:ahLst/>
            <a:cxnLst/>
            <a:rect l="l" t="t" r="r" b="b"/>
            <a:pathLst>
              <a:path w="1107948" h="327659">
                <a:moveTo>
                  <a:pt x="1107947" y="0"/>
                </a:moveTo>
                <a:lnTo>
                  <a:pt x="0" y="0"/>
                </a:lnTo>
                <a:lnTo>
                  <a:pt x="0" y="327659"/>
                </a:lnTo>
                <a:lnTo>
                  <a:pt x="1107947" y="327659"/>
                </a:lnTo>
                <a:lnTo>
                  <a:pt x="1107947" y="0"/>
                </a:lnTo>
                <a:close/>
              </a:path>
            </a:pathLst>
          </a:custGeom>
          <a:solidFill>
            <a:srgbClr val="C2CAD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009644" y="4270247"/>
            <a:ext cx="1107947" cy="396239"/>
          </a:xfrm>
          <a:custGeom>
            <a:avLst/>
            <a:gdLst/>
            <a:ahLst/>
            <a:cxnLst/>
            <a:rect l="l" t="t" r="r" b="b"/>
            <a:pathLst>
              <a:path w="1107947" h="396239">
                <a:moveTo>
                  <a:pt x="1107947" y="0"/>
                </a:moveTo>
                <a:lnTo>
                  <a:pt x="0" y="0"/>
                </a:lnTo>
                <a:lnTo>
                  <a:pt x="0" y="396239"/>
                </a:lnTo>
                <a:lnTo>
                  <a:pt x="1107947" y="396239"/>
                </a:lnTo>
                <a:lnTo>
                  <a:pt x="1107947" y="0"/>
                </a:lnTo>
                <a:close/>
              </a:path>
            </a:pathLst>
          </a:custGeom>
          <a:solidFill>
            <a:srgbClr val="C2CAD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340096" y="4270247"/>
            <a:ext cx="1107948" cy="499871"/>
          </a:xfrm>
          <a:custGeom>
            <a:avLst/>
            <a:gdLst/>
            <a:ahLst/>
            <a:cxnLst/>
            <a:rect l="l" t="t" r="r" b="b"/>
            <a:pathLst>
              <a:path w="1107948" h="499872">
                <a:moveTo>
                  <a:pt x="1107948" y="0"/>
                </a:moveTo>
                <a:lnTo>
                  <a:pt x="0" y="0"/>
                </a:lnTo>
                <a:lnTo>
                  <a:pt x="0" y="499871"/>
                </a:lnTo>
                <a:lnTo>
                  <a:pt x="1107948" y="499871"/>
                </a:lnTo>
                <a:lnTo>
                  <a:pt x="1107948" y="0"/>
                </a:lnTo>
                <a:close/>
              </a:path>
            </a:pathLst>
          </a:custGeom>
          <a:solidFill>
            <a:srgbClr val="C2CAD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669023" y="4270247"/>
            <a:ext cx="1107948" cy="740663"/>
          </a:xfrm>
          <a:custGeom>
            <a:avLst/>
            <a:gdLst/>
            <a:ahLst/>
            <a:cxnLst/>
            <a:rect l="l" t="t" r="r" b="b"/>
            <a:pathLst>
              <a:path w="1107948" h="740663">
                <a:moveTo>
                  <a:pt x="1107948" y="0"/>
                </a:moveTo>
                <a:lnTo>
                  <a:pt x="0" y="0"/>
                </a:lnTo>
                <a:lnTo>
                  <a:pt x="0" y="740663"/>
                </a:lnTo>
                <a:lnTo>
                  <a:pt x="1107948" y="740663"/>
                </a:lnTo>
                <a:lnTo>
                  <a:pt x="1107948" y="0"/>
                </a:lnTo>
                <a:close/>
              </a:path>
            </a:pathLst>
          </a:custGeom>
          <a:solidFill>
            <a:srgbClr val="C2CAD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999476" y="4270247"/>
            <a:ext cx="1107948" cy="827532"/>
          </a:xfrm>
          <a:custGeom>
            <a:avLst/>
            <a:gdLst/>
            <a:ahLst/>
            <a:cxnLst/>
            <a:rect l="l" t="t" r="r" b="b"/>
            <a:pathLst>
              <a:path w="1107948" h="827531">
                <a:moveTo>
                  <a:pt x="1107948" y="0"/>
                </a:moveTo>
                <a:lnTo>
                  <a:pt x="0" y="0"/>
                </a:lnTo>
                <a:lnTo>
                  <a:pt x="0" y="827532"/>
                </a:lnTo>
                <a:lnTo>
                  <a:pt x="1107948" y="827532"/>
                </a:lnTo>
                <a:lnTo>
                  <a:pt x="1107948" y="0"/>
                </a:lnTo>
                <a:close/>
              </a:path>
            </a:pathLst>
          </a:custGeom>
          <a:solidFill>
            <a:srgbClr val="C2CAD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328404" y="4270247"/>
            <a:ext cx="1107948" cy="861059"/>
          </a:xfrm>
          <a:custGeom>
            <a:avLst/>
            <a:gdLst/>
            <a:ahLst/>
            <a:cxnLst/>
            <a:rect l="l" t="t" r="r" b="b"/>
            <a:pathLst>
              <a:path w="1107948" h="861059">
                <a:moveTo>
                  <a:pt x="1107948" y="0"/>
                </a:moveTo>
                <a:lnTo>
                  <a:pt x="0" y="0"/>
                </a:lnTo>
                <a:lnTo>
                  <a:pt x="0" y="861059"/>
                </a:lnTo>
                <a:lnTo>
                  <a:pt x="1107948" y="861059"/>
                </a:lnTo>
                <a:lnTo>
                  <a:pt x="1107948" y="0"/>
                </a:lnTo>
                <a:close/>
              </a:path>
            </a:pathLst>
          </a:custGeom>
          <a:solidFill>
            <a:srgbClr val="C2CAD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658856" y="4270247"/>
            <a:ext cx="1107948" cy="1153667"/>
          </a:xfrm>
          <a:custGeom>
            <a:avLst/>
            <a:gdLst/>
            <a:ahLst/>
            <a:cxnLst/>
            <a:rect l="l" t="t" r="r" b="b"/>
            <a:pathLst>
              <a:path w="1107948" h="1153667">
                <a:moveTo>
                  <a:pt x="1107948" y="0"/>
                </a:moveTo>
                <a:lnTo>
                  <a:pt x="0" y="0"/>
                </a:lnTo>
                <a:lnTo>
                  <a:pt x="0" y="1153667"/>
                </a:lnTo>
                <a:lnTo>
                  <a:pt x="1107948" y="1153667"/>
                </a:lnTo>
                <a:lnTo>
                  <a:pt x="1107948" y="0"/>
                </a:lnTo>
                <a:close/>
              </a:path>
            </a:pathLst>
          </a:custGeom>
          <a:solidFill>
            <a:srgbClr val="C2CAD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39011" y="5993891"/>
            <a:ext cx="10639044" cy="0"/>
          </a:xfrm>
          <a:custGeom>
            <a:avLst/>
            <a:gdLst/>
            <a:ahLst/>
            <a:cxnLst/>
            <a:rect l="l" t="t" r="r" b="b"/>
            <a:pathLst>
              <a:path w="10639044">
                <a:moveTo>
                  <a:pt x="0" y="0"/>
                </a:moveTo>
                <a:lnTo>
                  <a:pt x="10639044" y="0"/>
                </a:lnTo>
              </a:path>
            </a:pathLst>
          </a:custGeom>
          <a:ln w="9144">
            <a:solidFill>
              <a:srgbClr val="D6E4E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89913" y="5568696"/>
            <a:ext cx="635000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92%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20110" y="5568696"/>
            <a:ext cx="635000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81%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49928" y="5568696"/>
            <a:ext cx="635000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77%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80126" y="5568696"/>
            <a:ext cx="635000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71%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09943" y="5568696"/>
            <a:ext cx="635635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57%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240014" y="5568696"/>
            <a:ext cx="635000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52%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570211" y="5568696"/>
            <a:ext cx="635000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50%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900029" y="5568696"/>
            <a:ext cx="635000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33%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77086" y="6118859"/>
            <a:ext cx="63881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120" normalizeH="0" baseline="0" noProof="0" dirty="0" smtClean="0">
                <a:ln>
                  <a:noFill/>
                </a:ln>
                <a:solidFill>
                  <a:srgbClr val="35929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Ю</a:t>
            </a:r>
            <a:r>
              <a:rPr kumimoji="0" sz="1800" b="0" i="0" u="none" strike="noStrike" kern="1200" cap="none" spc="114" normalizeH="0" baseline="0" noProof="0" dirty="0" smtClean="0">
                <a:ln>
                  <a:noFill/>
                </a:ln>
                <a:solidFill>
                  <a:srgbClr val="35929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</a:t>
            </a: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5929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870707" y="6118859"/>
            <a:ext cx="7118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114" normalizeH="0" baseline="0" noProof="0" dirty="0" smtClean="0">
                <a:ln>
                  <a:noFill/>
                </a:ln>
                <a:solidFill>
                  <a:srgbClr val="35929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1800" b="0" i="0" u="none" strike="noStrike" kern="1200" cap="none" spc="50" normalizeH="0" baseline="0" noProof="0" dirty="0" smtClean="0">
                <a:ln>
                  <a:noFill/>
                </a:ln>
                <a:solidFill>
                  <a:srgbClr val="35929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sz="1800" b="0" i="0" u="none" strike="noStrike" kern="1200" cap="none" spc="114" normalizeH="0" baseline="0" noProof="0" dirty="0" smtClean="0">
                <a:ln>
                  <a:noFill/>
                </a:ln>
                <a:solidFill>
                  <a:srgbClr val="35929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</a:t>
            </a: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5929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76725" y="6118859"/>
            <a:ext cx="55816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85" normalizeH="0" baseline="0" noProof="0" dirty="0" smtClean="0">
                <a:ln>
                  <a:noFill/>
                </a:ln>
                <a:solidFill>
                  <a:srgbClr val="35929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</a:t>
            </a:r>
            <a:r>
              <a:rPr kumimoji="0" sz="1800" b="0" i="0" u="none" strike="noStrike" kern="1200" cap="none" spc="114" normalizeH="0" baseline="0" noProof="0" dirty="0" smtClean="0">
                <a:ln>
                  <a:noFill/>
                </a:ln>
                <a:solidFill>
                  <a:srgbClr val="35929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</a:t>
            </a: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5929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600827" y="6118859"/>
            <a:ext cx="5721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120" normalizeH="0" baseline="0" noProof="0" dirty="0" smtClean="0">
                <a:ln>
                  <a:noFill/>
                </a:ln>
                <a:solidFill>
                  <a:srgbClr val="35929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</a:t>
            </a:r>
            <a:r>
              <a:rPr kumimoji="0" sz="1800" b="0" i="0" u="none" strike="noStrike" kern="1200" cap="none" spc="114" normalizeH="0" baseline="0" noProof="0" dirty="0" smtClean="0">
                <a:ln>
                  <a:noFill/>
                </a:ln>
                <a:solidFill>
                  <a:srgbClr val="35929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</a:t>
            </a: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5929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855968" y="6118859"/>
            <a:ext cx="71945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90" normalizeH="0" baseline="0" noProof="0" dirty="0" smtClean="0">
                <a:ln>
                  <a:noFill/>
                </a:ln>
                <a:solidFill>
                  <a:srgbClr val="35929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1800" b="0" i="0" u="none" strike="noStrike" kern="1200" cap="none" spc="95" normalizeH="0" baseline="0" noProof="0" dirty="0" smtClean="0">
                <a:ln>
                  <a:noFill/>
                </a:ln>
                <a:solidFill>
                  <a:srgbClr val="35929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</a:t>
            </a:r>
            <a:r>
              <a:rPr kumimoji="0" sz="1800" b="0" i="0" u="none" strike="noStrike" kern="1200" cap="none" spc="114" normalizeH="0" baseline="0" noProof="0" dirty="0" smtClean="0">
                <a:ln>
                  <a:noFill/>
                </a:ln>
                <a:solidFill>
                  <a:srgbClr val="35929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</a:t>
            </a: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5929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60842" y="6118859"/>
            <a:ext cx="5721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114" normalizeH="0" baseline="0" noProof="0" dirty="0" smtClean="0">
                <a:ln>
                  <a:noFill/>
                </a:ln>
                <a:solidFill>
                  <a:srgbClr val="35929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СФ</a:t>
            </a: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5929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587610" y="6118859"/>
            <a:ext cx="59245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120" normalizeH="0" baseline="0" noProof="0" dirty="0" smtClean="0">
                <a:ln>
                  <a:noFill/>
                </a:ln>
                <a:solidFill>
                  <a:srgbClr val="35929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ЦФО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847578" y="6118859"/>
            <a:ext cx="71628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114" normalizeH="0" baseline="0" noProof="0" dirty="0" smtClean="0">
                <a:ln>
                  <a:noFill/>
                </a:ln>
                <a:solidFill>
                  <a:srgbClr val="35929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</a:t>
            </a:r>
            <a:r>
              <a:rPr kumimoji="0" sz="1800" b="0" i="0" u="none" strike="noStrike" kern="1200" cap="none" spc="90" normalizeH="0" baseline="0" noProof="0" dirty="0" smtClean="0">
                <a:ln>
                  <a:noFill/>
                </a:ln>
                <a:solidFill>
                  <a:srgbClr val="35929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</a:t>
            </a:r>
            <a:r>
              <a:rPr kumimoji="0" sz="1800" b="0" i="0" u="none" strike="noStrike" kern="1200" cap="none" spc="114" normalizeH="0" baseline="0" noProof="0" dirty="0" smtClean="0">
                <a:ln>
                  <a:noFill/>
                </a:ln>
                <a:solidFill>
                  <a:srgbClr val="35929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</a:t>
            </a: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5929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38809" y="456837"/>
            <a:ext cx="208685" cy="207811"/>
          </a:xfrm>
          <a:custGeom>
            <a:avLst/>
            <a:gdLst/>
            <a:ahLst/>
            <a:cxnLst/>
            <a:rect l="l" t="t" r="r" b="b"/>
            <a:pathLst>
              <a:path w="208685" h="207811">
                <a:moveTo>
                  <a:pt x="95121" y="0"/>
                </a:moveTo>
                <a:lnTo>
                  <a:pt x="54653" y="12147"/>
                </a:lnTo>
                <a:lnTo>
                  <a:pt x="23013" y="38507"/>
                </a:lnTo>
                <a:lnTo>
                  <a:pt x="3892" y="75387"/>
                </a:lnTo>
                <a:lnTo>
                  <a:pt x="0" y="107994"/>
                </a:lnTo>
                <a:lnTo>
                  <a:pt x="1431" y="121691"/>
                </a:lnTo>
                <a:lnTo>
                  <a:pt x="15932" y="158799"/>
                </a:lnTo>
                <a:lnTo>
                  <a:pt x="44064" y="187458"/>
                </a:lnTo>
                <a:lnTo>
                  <a:pt x="83659" y="204488"/>
                </a:lnTo>
                <a:lnTo>
                  <a:pt x="115357" y="207811"/>
                </a:lnTo>
                <a:lnTo>
                  <a:pt x="129357" y="205358"/>
                </a:lnTo>
                <a:lnTo>
                  <a:pt x="166590" y="187631"/>
                </a:lnTo>
                <a:lnTo>
                  <a:pt x="193894" y="156938"/>
                </a:lnTo>
                <a:lnTo>
                  <a:pt x="207700" y="116608"/>
                </a:lnTo>
                <a:lnTo>
                  <a:pt x="208685" y="101598"/>
                </a:lnTo>
                <a:lnTo>
                  <a:pt x="207442" y="87712"/>
                </a:lnTo>
                <a:lnTo>
                  <a:pt x="193326" y="50036"/>
                </a:lnTo>
                <a:lnTo>
                  <a:pt x="165493" y="20868"/>
                </a:lnTo>
                <a:lnTo>
                  <a:pt x="126336" y="3461"/>
                </a:lnTo>
                <a:lnTo>
                  <a:pt x="95121" y="0"/>
                </a:lnTo>
                <a:close/>
              </a:path>
            </a:pathLst>
          </a:custGeom>
          <a:solidFill>
            <a:srgbClr val="9AA8B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040205" y="456837"/>
            <a:ext cx="208685" cy="207811"/>
          </a:xfrm>
          <a:custGeom>
            <a:avLst/>
            <a:gdLst/>
            <a:ahLst/>
            <a:cxnLst/>
            <a:rect l="l" t="t" r="r" b="b"/>
            <a:pathLst>
              <a:path w="208685" h="207811">
                <a:moveTo>
                  <a:pt x="95121" y="0"/>
                </a:moveTo>
                <a:lnTo>
                  <a:pt x="54653" y="12147"/>
                </a:lnTo>
                <a:lnTo>
                  <a:pt x="23013" y="38507"/>
                </a:lnTo>
                <a:lnTo>
                  <a:pt x="3892" y="75387"/>
                </a:lnTo>
                <a:lnTo>
                  <a:pt x="0" y="107994"/>
                </a:lnTo>
                <a:lnTo>
                  <a:pt x="1431" y="121691"/>
                </a:lnTo>
                <a:lnTo>
                  <a:pt x="15932" y="158799"/>
                </a:lnTo>
                <a:lnTo>
                  <a:pt x="44064" y="187458"/>
                </a:lnTo>
                <a:lnTo>
                  <a:pt x="83659" y="204488"/>
                </a:lnTo>
                <a:lnTo>
                  <a:pt x="115357" y="207811"/>
                </a:lnTo>
                <a:lnTo>
                  <a:pt x="129357" y="205358"/>
                </a:lnTo>
                <a:lnTo>
                  <a:pt x="166590" y="187631"/>
                </a:lnTo>
                <a:lnTo>
                  <a:pt x="193894" y="156938"/>
                </a:lnTo>
                <a:lnTo>
                  <a:pt x="207700" y="116608"/>
                </a:lnTo>
                <a:lnTo>
                  <a:pt x="208685" y="101598"/>
                </a:lnTo>
                <a:lnTo>
                  <a:pt x="207442" y="87712"/>
                </a:lnTo>
                <a:lnTo>
                  <a:pt x="193326" y="50036"/>
                </a:lnTo>
                <a:lnTo>
                  <a:pt x="165493" y="20868"/>
                </a:lnTo>
                <a:lnTo>
                  <a:pt x="126336" y="3461"/>
                </a:lnTo>
                <a:lnTo>
                  <a:pt x="95121" y="0"/>
                </a:lnTo>
                <a:close/>
              </a:path>
            </a:pathLst>
          </a:custGeom>
          <a:solidFill>
            <a:srgbClr val="00527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90269" y="456837"/>
            <a:ext cx="208685" cy="207811"/>
          </a:xfrm>
          <a:custGeom>
            <a:avLst/>
            <a:gdLst/>
            <a:ahLst/>
            <a:cxnLst/>
            <a:rect l="l" t="t" r="r" b="b"/>
            <a:pathLst>
              <a:path w="208685" h="207811">
                <a:moveTo>
                  <a:pt x="95121" y="0"/>
                </a:moveTo>
                <a:lnTo>
                  <a:pt x="54653" y="12147"/>
                </a:lnTo>
                <a:lnTo>
                  <a:pt x="23013" y="38507"/>
                </a:lnTo>
                <a:lnTo>
                  <a:pt x="3892" y="75387"/>
                </a:lnTo>
                <a:lnTo>
                  <a:pt x="0" y="107994"/>
                </a:lnTo>
                <a:lnTo>
                  <a:pt x="1431" y="121691"/>
                </a:lnTo>
                <a:lnTo>
                  <a:pt x="15932" y="158799"/>
                </a:lnTo>
                <a:lnTo>
                  <a:pt x="44064" y="187458"/>
                </a:lnTo>
                <a:lnTo>
                  <a:pt x="83659" y="204488"/>
                </a:lnTo>
                <a:lnTo>
                  <a:pt x="115357" y="207811"/>
                </a:lnTo>
                <a:lnTo>
                  <a:pt x="129357" y="205358"/>
                </a:lnTo>
                <a:lnTo>
                  <a:pt x="166590" y="187631"/>
                </a:lnTo>
                <a:lnTo>
                  <a:pt x="193894" y="156938"/>
                </a:lnTo>
                <a:lnTo>
                  <a:pt x="207700" y="116608"/>
                </a:lnTo>
                <a:lnTo>
                  <a:pt x="208685" y="101598"/>
                </a:lnTo>
                <a:lnTo>
                  <a:pt x="207442" y="87712"/>
                </a:lnTo>
                <a:lnTo>
                  <a:pt x="193326" y="50036"/>
                </a:lnTo>
                <a:lnTo>
                  <a:pt x="165493" y="20868"/>
                </a:lnTo>
                <a:lnTo>
                  <a:pt x="126336" y="3461"/>
                </a:lnTo>
                <a:lnTo>
                  <a:pt x="95121" y="0"/>
                </a:lnTo>
                <a:close/>
              </a:path>
            </a:pathLst>
          </a:custGeom>
          <a:solidFill>
            <a:srgbClr val="35929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79704" y="5593079"/>
            <a:ext cx="11087989" cy="3111"/>
          </a:xfrm>
          <a:custGeom>
            <a:avLst/>
            <a:gdLst/>
            <a:ahLst/>
            <a:cxnLst/>
            <a:rect l="l" t="t" r="r" b="b"/>
            <a:pathLst>
              <a:path w="11087989" h="3111">
                <a:moveTo>
                  <a:pt x="0" y="3111"/>
                </a:moveTo>
                <a:lnTo>
                  <a:pt x="11087989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79704" y="4776215"/>
            <a:ext cx="11087989" cy="0"/>
          </a:xfrm>
          <a:custGeom>
            <a:avLst/>
            <a:gdLst/>
            <a:ahLst/>
            <a:cxnLst/>
            <a:rect l="l" t="t" r="r" b="b"/>
            <a:pathLst>
              <a:path w="11087989">
                <a:moveTo>
                  <a:pt x="0" y="0"/>
                </a:moveTo>
                <a:lnTo>
                  <a:pt x="11087989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79704" y="4367784"/>
            <a:ext cx="11087989" cy="0"/>
          </a:xfrm>
          <a:custGeom>
            <a:avLst/>
            <a:gdLst/>
            <a:ahLst/>
            <a:cxnLst/>
            <a:rect l="l" t="t" r="r" b="b"/>
            <a:pathLst>
              <a:path w="11087989">
                <a:moveTo>
                  <a:pt x="0" y="0"/>
                </a:moveTo>
                <a:lnTo>
                  <a:pt x="11087989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79704" y="5184647"/>
            <a:ext cx="11087989" cy="0"/>
          </a:xfrm>
          <a:custGeom>
            <a:avLst/>
            <a:gdLst/>
            <a:ahLst/>
            <a:cxnLst/>
            <a:rect l="l" t="t" r="r" b="b"/>
            <a:pathLst>
              <a:path w="11087989">
                <a:moveTo>
                  <a:pt x="0" y="0"/>
                </a:moveTo>
                <a:lnTo>
                  <a:pt x="11087989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370838" y="1395222"/>
            <a:ext cx="395986" cy="0"/>
          </a:xfrm>
          <a:custGeom>
            <a:avLst/>
            <a:gdLst/>
            <a:ahLst/>
            <a:cxnLst/>
            <a:rect l="l" t="t" r="r" b="b"/>
            <a:pathLst>
              <a:path w="395986">
                <a:moveTo>
                  <a:pt x="0" y="0"/>
                </a:moveTo>
                <a:lnTo>
                  <a:pt x="395986" y="0"/>
                </a:lnTo>
              </a:path>
            </a:pathLst>
          </a:custGeom>
          <a:ln w="19812">
            <a:solidFill>
              <a:srgbClr val="9AA8B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370838" y="4107941"/>
            <a:ext cx="1018794" cy="4699"/>
          </a:xfrm>
          <a:custGeom>
            <a:avLst/>
            <a:gdLst/>
            <a:ahLst/>
            <a:cxnLst/>
            <a:rect l="l" t="t" r="r" b="b"/>
            <a:pathLst>
              <a:path w="1018794" h="4699">
                <a:moveTo>
                  <a:pt x="0" y="0"/>
                </a:moveTo>
                <a:lnTo>
                  <a:pt x="1018794" y="4698"/>
                </a:lnTo>
              </a:path>
            </a:pathLst>
          </a:custGeom>
          <a:ln w="19812">
            <a:solidFill>
              <a:srgbClr val="9AA8B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370075" y="26075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00527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370838" y="1415033"/>
            <a:ext cx="0" cy="2700020"/>
          </a:xfrm>
          <a:custGeom>
            <a:avLst/>
            <a:gdLst/>
            <a:ahLst/>
            <a:cxnLst/>
            <a:rect l="l" t="t" r="r" b="b"/>
            <a:pathLst>
              <a:path h="2700020">
                <a:moveTo>
                  <a:pt x="0" y="0"/>
                </a:moveTo>
                <a:lnTo>
                  <a:pt x="0" y="2700020"/>
                </a:lnTo>
              </a:path>
            </a:pathLst>
          </a:custGeom>
          <a:ln w="19812">
            <a:solidFill>
              <a:srgbClr val="9AA8B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595119" y="1668526"/>
            <a:ext cx="2782570" cy="2388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558"/>
              </a:buClr>
              <a:buSzTx/>
              <a:buFont typeface="Wingdings"/>
              <a:buChar char=""/>
              <a:tabLst>
                <a:tab pos="184785" algn="l"/>
              </a:tabLst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100%</a:t>
            </a:r>
            <a:r>
              <a:rPr kumimoji="0" sz="12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200" b="0" i="0" u="none" strike="noStrike" kern="1200" cap="none" spc="1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РЕСПУБЛИКА</a:t>
            </a:r>
            <a:r>
              <a:rPr kumimoji="0" sz="1200" b="0" i="0" u="none" strike="noStrike" kern="1200" cap="none" spc="-2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1200" b="0" i="0" u="none" strike="noStrike" kern="1200" cap="none" spc="-9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12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12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</a:t>
            </a:r>
            <a:r>
              <a:rPr kumimoji="0" sz="1200" b="0" i="0" u="none" strike="noStrike" kern="1200" cap="none" spc="-5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12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12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558"/>
              </a:buClr>
              <a:buSzTx/>
              <a:buFont typeface="Wingdings"/>
              <a:buChar char=""/>
              <a:tabLst>
                <a:tab pos="184785" algn="l"/>
              </a:tabLst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100%</a:t>
            </a:r>
            <a:r>
              <a:rPr kumimoji="0" sz="12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200" b="0" i="0" u="none" strike="noStrike" kern="1200" cap="none" spc="1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3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12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</a:t>
            </a:r>
            <a:r>
              <a:rPr kumimoji="0" sz="12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ОГ</a:t>
            </a:r>
            <a:r>
              <a:rPr kumimoji="0" sz="1200" b="0" i="0" u="none" strike="noStrike" kern="1200" cap="none" spc="-8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</a:t>
            </a:r>
            <a:r>
              <a:rPr kumimoji="0" sz="1200" b="0" i="0" u="none" strike="noStrike" kern="1200" cap="none" spc="3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ДС</a:t>
            </a:r>
            <a:r>
              <a:rPr kumimoji="0" sz="12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АЯ</a:t>
            </a:r>
            <a:r>
              <a:rPr kumimoji="0" sz="120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</a:t>
            </a:r>
            <a:r>
              <a:rPr kumimoji="0" sz="1200" b="0" i="0" u="none" strike="noStrike" kern="1200" cap="none" spc="-2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1200" b="0" i="0" u="none" strike="noStrike" kern="1200" cap="none" spc="-4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Ь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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ingdings"/>
              <a:ea typeface="+mn-ea"/>
              <a:cs typeface="Wingding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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ingdings"/>
              <a:ea typeface="+mn-ea"/>
              <a:cs typeface="Wingding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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ingdings"/>
              <a:ea typeface="+mn-ea"/>
              <a:cs typeface="Wingding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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ingdings"/>
              <a:ea typeface="+mn-ea"/>
              <a:cs typeface="Wingding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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ingdings"/>
              <a:ea typeface="+mn-ea"/>
              <a:cs typeface="Wingding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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ingdings"/>
              <a:ea typeface="+mn-ea"/>
              <a:cs typeface="Wingding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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ingdings"/>
              <a:ea typeface="+mn-ea"/>
              <a:cs typeface="Wingding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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ingdings"/>
              <a:ea typeface="+mn-ea"/>
              <a:cs typeface="Wingding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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ingdings"/>
              <a:ea typeface="+mn-ea"/>
              <a:cs typeface="Wingding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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ingdings"/>
              <a:ea typeface="+mn-ea"/>
              <a:cs typeface="Wingding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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ingdings"/>
              <a:ea typeface="+mn-ea"/>
              <a:cs typeface="Wingding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767332" y="2034285"/>
            <a:ext cx="2437130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100%</a:t>
            </a:r>
            <a:r>
              <a:rPr kumimoji="0" sz="12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200" b="0" i="0" u="none" strike="noStrike" kern="1200" cap="none" spc="1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4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12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АВ</a:t>
            </a:r>
            <a:r>
              <a:rPr kumimoji="0" sz="1200" b="0" i="0" u="none" strike="noStrike" kern="1200" cap="none" spc="-2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ОП</a:t>
            </a:r>
            <a:r>
              <a:rPr kumimoji="0" sz="12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</a:t>
            </a:r>
            <a:r>
              <a:rPr kumimoji="0" sz="1200" b="0" i="0" u="none" strike="noStrike" kern="1200" cap="none" spc="-3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Ь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12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ИЙ</a:t>
            </a:r>
            <a:r>
              <a:rPr kumimoji="0" sz="1200" b="0" i="0" u="none" strike="noStrike" kern="1200" cap="none" spc="-3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sz="1200" b="0" i="0" u="none" strike="noStrike" kern="1200" cap="none" spc="-8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АЙ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767332" y="2217165"/>
            <a:ext cx="2006600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100%</a:t>
            </a:r>
            <a:r>
              <a:rPr kumimoji="0" sz="12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200" b="0" i="0" u="none" strike="noStrike" kern="1200" cap="none" spc="1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</a:t>
            </a:r>
            <a:r>
              <a:rPr kumimoji="0" sz="12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12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АЯ</a:t>
            </a:r>
            <a:r>
              <a:rPr kumimoji="0" sz="120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</a:t>
            </a:r>
            <a:r>
              <a:rPr kumimoji="0" sz="1200" b="0" i="0" u="none" strike="noStrike" kern="1200" cap="none" spc="-2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1200" b="0" i="0" u="none" strike="noStrike" kern="1200" cap="none" spc="-4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Ь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767332" y="2400046"/>
            <a:ext cx="2067560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100%</a:t>
            </a:r>
            <a:r>
              <a:rPr kumimoji="0" sz="12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200" b="0" i="0" u="none" strike="noStrike" kern="1200" cap="none" spc="1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ПРИМО</a:t>
            </a:r>
            <a:r>
              <a:rPr kumimoji="0" sz="12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12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ИЙ</a:t>
            </a:r>
            <a:r>
              <a:rPr kumimoji="0" sz="12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sz="1200" b="0" i="0" u="none" strike="noStrike" kern="1200" cap="none" spc="-8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АЙ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767332" y="2582926"/>
            <a:ext cx="232981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100%</a:t>
            </a:r>
            <a:r>
              <a:rPr kumimoji="0" sz="12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200" b="0" i="0" u="none" strike="noStrike" kern="1200" cap="none" spc="1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РЕСПУБЛИКА</a:t>
            </a:r>
            <a:r>
              <a:rPr kumimoji="0" sz="120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2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</a:t>
            </a:r>
            <a:r>
              <a:rPr kumimoji="0" sz="1200" b="0" i="0" u="none" strike="noStrike" kern="1200" cap="none" spc="-2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Я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ИЯ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767332" y="2765805"/>
            <a:ext cx="223202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0%</a:t>
            </a:r>
            <a:r>
              <a:rPr kumimoji="0" sz="1200" b="0" i="0" u="none" strike="noStrike" kern="1200" cap="none" spc="-3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200" b="0" i="0" u="none" strike="noStrike" kern="1200" cap="none" spc="1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2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</a:t>
            </a:r>
            <a:r>
              <a:rPr kumimoji="0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Я</a:t>
            </a:r>
            <a:r>
              <a:rPr kumimoji="0" sz="12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АН</a:t>
            </a:r>
            <a:r>
              <a:rPr kumimoji="0" sz="12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АЯ</a:t>
            </a:r>
            <a:r>
              <a:rPr kumimoji="0" sz="120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ОБЛ</a:t>
            </a:r>
            <a:r>
              <a:rPr kumimoji="0" sz="1200" b="0" i="0" u="none" strike="noStrike" kern="1200" cap="none" spc="-2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1200" b="0" i="0" u="none" strike="noStrike" kern="1200" cap="none" spc="-4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Ь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767332" y="2948940"/>
            <a:ext cx="2446020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100%</a:t>
            </a:r>
            <a:r>
              <a:rPr kumimoji="0" sz="12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200" b="0" i="0" u="none" strike="noStrike" kern="1200" cap="none" spc="1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3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12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ЛО</a:t>
            </a:r>
            <a:r>
              <a:rPr kumimoji="0" sz="12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</a:t>
            </a:r>
            <a:r>
              <a:rPr kumimoji="0" sz="1200" b="0" i="0" u="none" strike="noStrike" kern="1200" cap="none" spc="-2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ДС</a:t>
            </a:r>
            <a:r>
              <a:rPr kumimoji="0" sz="12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АЯ</a:t>
            </a:r>
            <a:r>
              <a:rPr kumimoji="0" sz="120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</a:t>
            </a:r>
            <a:r>
              <a:rPr kumimoji="0" sz="1200" b="0" i="0" u="none" strike="noStrike" kern="1200" cap="none" spc="-2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1200" b="0" i="0" u="none" strike="noStrike" kern="1200" cap="none" spc="-4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Ь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767332" y="3131820"/>
            <a:ext cx="2143760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100%</a:t>
            </a:r>
            <a:r>
              <a:rPr kumimoji="0" sz="12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200" b="0" i="0" u="none" strike="noStrike" kern="1200" cap="none" spc="1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ЛИПЕЦ</a:t>
            </a:r>
            <a:r>
              <a:rPr kumimoji="0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АЯ</a:t>
            </a:r>
            <a:r>
              <a:rPr kumimoji="0" sz="120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</a:t>
            </a:r>
            <a:r>
              <a:rPr kumimoji="0" sz="1200" b="0" i="0" u="none" strike="noStrike" kern="1200" cap="none" spc="-2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1200" b="0" i="0" u="none" strike="noStrike" kern="1200" cap="none" spc="-4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Ь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767332" y="3314700"/>
            <a:ext cx="2835910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100%</a:t>
            </a:r>
            <a:r>
              <a:rPr kumimoji="0" sz="12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200" b="0" i="0" u="none" strike="noStrike" kern="1200" cap="none" spc="1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sz="1200" b="0" i="0" u="none" strike="noStrike" kern="1200" cap="none" spc="2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ЛИНИН</a:t>
            </a:r>
            <a:r>
              <a:rPr kumimoji="0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</a:t>
            </a:r>
            <a:r>
              <a:rPr kumimoji="0" sz="1200" b="0" i="0" u="none" strike="noStrike" kern="1200" cap="none" spc="-8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</a:t>
            </a:r>
            <a:r>
              <a:rPr kumimoji="0" sz="1200" b="0" i="0" u="none" strike="noStrike" kern="1200" cap="none" spc="3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ДС</a:t>
            </a:r>
            <a:r>
              <a:rPr kumimoji="0" sz="12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АЯ</a:t>
            </a:r>
            <a:r>
              <a:rPr kumimoji="0" sz="120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</a:t>
            </a:r>
            <a:r>
              <a:rPr kumimoji="0" sz="1200" b="0" i="0" u="none" strike="noStrike" kern="1200" cap="none" spc="-2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1200" b="0" i="0" u="none" strike="noStrike" kern="1200" cap="none" spc="-4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Ь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767332" y="3497579"/>
            <a:ext cx="238188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100%</a:t>
            </a:r>
            <a:r>
              <a:rPr kumimoji="0" sz="12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200" b="0" i="0" u="none" strike="noStrike" kern="1200" cap="none" spc="1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</a:t>
            </a:r>
            <a:r>
              <a:rPr kumimoji="0" sz="12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</a:t>
            </a:r>
            <a:r>
              <a:rPr kumimoji="0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АН</a:t>
            </a:r>
            <a:r>
              <a:rPr kumimoji="0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СК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АЯ</a:t>
            </a:r>
            <a:r>
              <a:rPr kumimoji="0" sz="120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</a:t>
            </a:r>
            <a:r>
              <a:rPr kumimoji="0" sz="1200" b="0" i="0" u="none" strike="noStrike" kern="1200" cap="none" spc="-2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1200" b="0" i="0" u="none" strike="noStrike" kern="1200" cap="none" spc="-4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Ь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767332" y="3680459"/>
            <a:ext cx="2475230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100%</a:t>
            </a:r>
            <a:r>
              <a:rPr kumimoji="0" sz="12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200" b="0" i="0" u="none" strike="noStrike" kern="1200" cap="none" spc="1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РЕСПУБЛИКА</a:t>
            </a:r>
            <a:r>
              <a:rPr kumimoji="0" sz="1200" b="0" i="0" u="none" strike="noStrike" kern="1200" cap="none" spc="-2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sz="1200" b="0" i="0" u="none" strike="noStrike" kern="1200" cap="none" spc="2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</a:t>
            </a:r>
            <a:r>
              <a:rPr kumimoji="0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Ы</a:t>
            </a:r>
            <a:r>
              <a:rPr kumimoji="0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ИЯ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767332" y="3863340"/>
            <a:ext cx="1696720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100%</a:t>
            </a:r>
            <a:r>
              <a:rPr kumimoji="0" sz="12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200" b="0" i="0" u="none" strike="noStrike" kern="1200" cap="none" spc="1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СЕ</a:t>
            </a:r>
            <a:r>
              <a:rPr kumimoji="0" sz="1200" b="0" i="0" u="none" strike="noStrike" kern="1200" cap="none" spc="-3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1200" b="0" i="0" u="none" strike="noStrike" kern="1200" cap="none" spc="-2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1200" b="0" i="0" u="none" strike="noStrike" kern="1200" cap="none" spc="-4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ОП</a:t>
            </a:r>
            <a:r>
              <a:rPr kumimoji="0" sz="12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ОЛ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Ь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388107" y="4069083"/>
            <a:ext cx="71618" cy="73131"/>
          </a:xfrm>
          <a:custGeom>
            <a:avLst/>
            <a:gdLst/>
            <a:ahLst/>
            <a:cxnLst/>
            <a:rect l="l" t="t" r="r" b="b"/>
            <a:pathLst>
              <a:path w="71618" h="73131">
                <a:moveTo>
                  <a:pt x="35361" y="0"/>
                </a:moveTo>
                <a:lnTo>
                  <a:pt x="21566" y="3000"/>
                </a:lnTo>
                <a:lnTo>
                  <a:pt x="10329" y="10864"/>
                </a:lnTo>
                <a:lnTo>
                  <a:pt x="2768" y="22439"/>
                </a:lnTo>
                <a:lnTo>
                  <a:pt x="0" y="36573"/>
                </a:lnTo>
                <a:lnTo>
                  <a:pt x="25" y="37970"/>
                </a:lnTo>
                <a:lnTo>
                  <a:pt x="3220" y="51712"/>
                </a:lnTo>
                <a:lnTo>
                  <a:pt x="11083" y="62887"/>
                </a:lnTo>
                <a:lnTo>
                  <a:pt x="22649" y="70393"/>
                </a:lnTo>
                <a:lnTo>
                  <a:pt x="36951" y="73131"/>
                </a:lnTo>
                <a:lnTo>
                  <a:pt x="50504" y="69930"/>
                </a:lnTo>
                <a:lnTo>
                  <a:pt x="61519" y="61939"/>
                </a:lnTo>
                <a:lnTo>
                  <a:pt x="68917" y="50196"/>
                </a:lnTo>
                <a:lnTo>
                  <a:pt x="71618" y="35740"/>
                </a:lnTo>
                <a:lnTo>
                  <a:pt x="68581" y="21798"/>
                </a:lnTo>
                <a:lnTo>
                  <a:pt x="60822" y="10440"/>
                </a:lnTo>
                <a:lnTo>
                  <a:pt x="49397" y="2797"/>
                </a:lnTo>
                <a:lnTo>
                  <a:pt x="35361" y="0"/>
                </a:lnTo>
                <a:close/>
              </a:path>
            </a:pathLst>
          </a:custGeom>
          <a:solidFill>
            <a:srgbClr val="00527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84200" y="4268368"/>
            <a:ext cx="539115" cy="1863089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520065" marR="12700" lvl="0" indent="-508000" algn="l" defTabSz="914400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5929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</a:t>
            </a:r>
            <a:r>
              <a:rPr kumimoji="0" sz="18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35929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5929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</a:t>
            </a:r>
            <a:r>
              <a:rPr kumimoji="0" sz="1800" b="0" i="0" u="none" strike="noStrike" kern="1200" cap="none" spc="-45" normalizeH="0" baseline="0" noProof="0" dirty="0" smtClean="0">
                <a:ln>
                  <a:noFill/>
                </a:ln>
                <a:solidFill>
                  <a:srgbClr val="35929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</a:t>
            </a:r>
            <a:r>
              <a:rPr kumimoji="0" sz="1800" b="0" i="0" u="none" strike="noStrike" kern="1200" cap="none" spc="5" normalizeH="0" baseline="0" noProof="0" dirty="0" smtClean="0">
                <a:ln>
                  <a:noFill/>
                </a:ln>
                <a:solidFill>
                  <a:srgbClr val="35929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</a:t>
            </a: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5929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</a:t>
            </a:r>
            <a:r>
              <a:rPr kumimoji="0" sz="18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35929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</a:t>
            </a: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5929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альным ок</a:t>
            </a:r>
            <a:r>
              <a:rPr kumimoji="0" sz="1800" b="0" i="0" u="none" strike="noStrike" kern="1200" cap="none" spc="-35" normalizeH="0" baseline="0" noProof="0" dirty="0" smtClean="0">
                <a:ln>
                  <a:noFill/>
                </a:ln>
                <a:solidFill>
                  <a:srgbClr val="35929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</a:t>
            </a:r>
            <a:r>
              <a:rPr kumimoji="0" sz="1800" b="0" i="0" u="none" strike="noStrike" kern="1200" cap="none" spc="-25" normalizeH="0" baseline="0" noProof="0" dirty="0" smtClean="0">
                <a:ln>
                  <a:noFill/>
                </a:ln>
                <a:solidFill>
                  <a:srgbClr val="35929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</a:t>
            </a:r>
            <a:r>
              <a:rPr kumimoji="0" sz="1800" b="0" i="0" u="none" strike="noStrike" kern="1200" cap="none" spc="-35" normalizeH="0" baseline="0" noProof="0" dirty="0" smtClean="0">
                <a:ln>
                  <a:noFill/>
                </a:ln>
                <a:solidFill>
                  <a:srgbClr val="35929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</a:t>
            </a: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5929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ам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40943" y="1702079"/>
            <a:ext cx="285115" cy="1341755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</a:t>
            </a:r>
            <a:r>
              <a:rPr kumimoji="0" sz="18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</a:t>
            </a:r>
            <a:r>
              <a:rPr kumimoji="0" sz="18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</a:t>
            </a: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гионам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865376" y="922019"/>
            <a:ext cx="754380" cy="754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910333" y="966977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74" y="3990"/>
                </a:lnTo>
                <a:lnTo>
                  <a:pt x="208483" y="15544"/>
                </a:lnTo>
                <a:lnTo>
                  <a:pt x="164753" y="34032"/>
                </a:lnTo>
                <a:lnTo>
                  <a:pt x="124815" y="58826"/>
                </a:lnTo>
                <a:lnTo>
                  <a:pt x="89296" y="89296"/>
                </a:lnTo>
                <a:lnTo>
                  <a:pt x="58826" y="124815"/>
                </a:lnTo>
                <a:lnTo>
                  <a:pt x="34032" y="164753"/>
                </a:lnTo>
                <a:lnTo>
                  <a:pt x="15544" y="208483"/>
                </a:lnTo>
                <a:lnTo>
                  <a:pt x="3990" y="255374"/>
                </a:lnTo>
                <a:lnTo>
                  <a:pt x="0" y="304800"/>
                </a:lnTo>
                <a:lnTo>
                  <a:pt x="1010" y="329790"/>
                </a:lnTo>
                <a:lnTo>
                  <a:pt x="8861" y="378027"/>
                </a:lnTo>
                <a:lnTo>
                  <a:pt x="23961" y="423416"/>
                </a:lnTo>
                <a:lnTo>
                  <a:pt x="45680" y="465328"/>
                </a:lnTo>
                <a:lnTo>
                  <a:pt x="73391" y="503135"/>
                </a:lnTo>
                <a:lnTo>
                  <a:pt x="106464" y="536208"/>
                </a:lnTo>
                <a:lnTo>
                  <a:pt x="144271" y="563919"/>
                </a:lnTo>
                <a:lnTo>
                  <a:pt x="186183" y="585638"/>
                </a:lnTo>
                <a:lnTo>
                  <a:pt x="231572" y="600738"/>
                </a:lnTo>
                <a:lnTo>
                  <a:pt x="279809" y="608589"/>
                </a:lnTo>
                <a:lnTo>
                  <a:pt x="304800" y="609600"/>
                </a:lnTo>
                <a:lnTo>
                  <a:pt x="329790" y="608589"/>
                </a:lnTo>
                <a:lnTo>
                  <a:pt x="378027" y="600738"/>
                </a:lnTo>
                <a:lnTo>
                  <a:pt x="423416" y="585638"/>
                </a:lnTo>
                <a:lnTo>
                  <a:pt x="465328" y="563919"/>
                </a:lnTo>
                <a:lnTo>
                  <a:pt x="503135" y="536208"/>
                </a:lnTo>
                <a:lnTo>
                  <a:pt x="536208" y="503135"/>
                </a:lnTo>
                <a:lnTo>
                  <a:pt x="563919" y="465328"/>
                </a:lnTo>
                <a:lnTo>
                  <a:pt x="585638" y="423416"/>
                </a:lnTo>
                <a:lnTo>
                  <a:pt x="600738" y="378027"/>
                </a:lnTo>
                <a:lnTo>
                  <a:pt x="608589" y="329790"/>
                </a:lnTo>
                <a:lnTo>
                  <a:pt x="609600" y="304800"/>
                </a:lnTo>
                <a:lnTo>
                  <a:pt x="608589" y="279809"/>
                </a:lnTo>
                <a:lnTo>
                  <a:pt x="600738" y="231572"/>
                </a:lnTo>
                <a:lnTo>
                  <a:pt x="585638" y="186183"/>
                </a:lnTo>
                <a:lnTo>
                  <a:pt x="563919" y="144271"/>
                </a:lnTo>
                <a:lnTo>
                  <a:pt x="536208" y="106464"/>
                </a:lnTo>
                <a:lnTo>
                  <a:pt x="503135" y="73391"/>
                </a:lnTo>
                <a:lnTo>
                  <a:pt x="465328" y="45680"/>
                </a:lnTo>
                <a:lnTo>
                  <a:pt x="423416" y="23961"/>
                </a:lnTo>
                <a:lnTo>
                  <a:pt x="378027" y="8861"/>
                </a:lnTo>
                <a:lnTo>
                  <a:pt x="329790" y="1010"/>
                </a:lnTo>
                <a:lnTo>
                  <a:pt x="304800" y="0"/>
                </a:lnTo>
                <a:close/>
              </a:path>
            </a:pathLst>
          </a:custGeom>
          <a:solidFill>
            <a:srgbClr val="00527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910333" y="966977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304800"/>
                </a:moveTo>
                <a:lnTo>
                  <a:pt x="3990" y="255374"/>
                </a:lnTo>
                <a:lnTo>
                  <a:pt x="15544" y="208483"/>
                </a:lnTo>
                <a:lnTo>
                  <a:pt x="34032" y="164753"/>
                </a:lnTo>
                <a:lnTo>
                  <a:pt x="58826" y="124815"/>
                </a:lnTo>
                <a:lnTo>
                  <a:pt x="89296" y="89296"/>
                </a:lnTo>
                <a:lnTo>
                  <a:pt x="124815" y="58826"/>
                </a:lnTo>
                <a:lnTo>
                  <a:pt x="164753" y="34032"/>
                </a:lnTo>
                <a:lnTo>
                  <a:pt x="208483" y="15544"/>
                </a:lnTo>
                <a:lnTo>
                  <a:pt x="255374" y="3990"/>
                </a:lnTo>
                <a:lnTo>
                  <a:pt x="304800" y="0"/>
                </a:lnTo>
                <a:lnTo>
                  <a:pt x="329790" y="1010"/>
                </a:lnTo>
                <a:lnTo>
                  <a:pt x="378027" y="8861"/>
                </a:lnTo>
                <a:lnTo>
                  <a:pt x="423416" y="23961"/>
                </a:lnTo>
                <a:lnTo>
                  <a:pt x="465328" y="45680"/>
                </a:lnTo>
                <a:lnTo>
                  <a:pt x="503135" y="73391"/>
                </a:lnTo>
                <a:lnTo>
                  <a:pt x="536208" y="106464"/>
                </a:lnTo>
                <a:lnTo>
                  <a:pt x="563919" y="144271"/>
                </a:lnTo>
                <a:lnTo>
                  <a:pt x="585638" y="186183"/>
                </a:lnTo>
                <a:lnTo>
                  <a:pt x="600738" y="231572"/>
                </a:lnTo>
                <a:lnTo>
                  <a:pt x="608589" y="279809"/>
                </a:lnTo>
                <a:lnTo>
                  <a:pt x="609600" y="304800"/>
                </a:lnTo>
                <a:lnTo>
                  <a:pt x="608589" y="329790"/>
                </a:lnTo>
                <a:lnTo>
                  <a:pt x="600738" y="378027"/>
                </a:lnTo>
                <a:lnTo>
                  <a:pt x="585638" y="423416"/>
                </a:lnTo>
                <a:lnTo>
                  <a:pt x="563919" y="465328"/>
                </a:lnTo>
                <a:lnTo>
                  <a:pt x="536208" y="503135"/>
                </a:lnTo>
                <a:lnTo>
                  <a:pt x="503135" y="536208"/>
                </a:lnTo>
                <a:lnTo>
                  <a:pt x="465328" y="563919"/>
                </a:lnTo>
                <a:lnTo>
                  <a:pt x="423416" y="585638"/>
                </a:lnTo>
                <a:lnTo>
                  <a:pt x="378027" y="600738"/>
                </a:lnTo>
                <a:lnTo>
                  <a:pt x="329790" y="608589"/>
                </a:lnTo>
                <a:lnTo>
                  <a:pt x="304800" y="609600"/>
                </a:lnTo>
                <a:lnTo>
                  <a:pt x="279809" y="608589"/>
                </a:lnTo>
                <a:lnTo>
                  <a:pt x="231572" y="600738"/>
                </a:lnTo>
                <a:lnTo>
                  <a:pt x="186183" y="585638"/>
                </a:lnTo>
                <a:lnTo>
                  <a:pt x="144271" y="563919"/>
                </a:lnTo>
                <a:lnTo>
                  <a:pt x="106464" y="536208"/>
                </a:lnTo>
                <a:lnTo>
                  <a:pt x="73391" y="503135"/>
                </a:lnTo>
                <a:lnTo>
                  <a:pt x="45680" y="465328"/>
                </a:lnTo>
                <a:lnTo>
                  <a:pt x="23961" y="423416"/>
                </a:lnTo>
                <a:lnTo>
                  <a:pt x="8861" y="378027"/>
                </a:lnTo>
                <a:lnTo>
                  <a:pt x="1010" y="329790"/>
                </a:lnTo>
                <a:lnTo>
                  <a:pt x="0" y="3048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863089" y="918210"/>
            <a:ext cx="719328" cy="720851"/>
          </a:xfrm>
          <a:custGeom>
            <a:avLst/>
            <a:gdLst/>
            <a:ahLst/>
            <a:cxnLst/>
            <a:rect l="l" t="t" r="r" b="b"/>
            <a:pathLst>
              <a:path w="719328" h="720851">
                <a:moveTo>
                  <a:pt x="0" y="360425"/>
                </a:moveTo>
                <a:lnTo>
                  <a:pt x="4707" y="301974"/>
                </a:lnTo>
                <a:lnTo>
                  <a:pt x="18336" y="246522"/>
                </a:lnTo>
                <a:lnTo>
                  <a:pt x="40146" y="194811"/>
                </a:lnTo>
                <a:lnTo>
                  <a:pt x="69396" y="147584"/>
                </a:lnTo>
                <a:lnTo>
                  <a:pt x="105346" y="105584"/>
                </a:lnTo>
                <a:lnTo>
                  <a:pt x="147254" y="69555"/>
                </a:lnTo>
                <a:lnTo>
                  <a:pt x="194381" y="40239"/>
                </a:lnTo>
                <a:lnTo>
                  <a:pt x="245985" y="18379"/>
                </a:lnTo>
                <a:lnTo>
                  <a:pt x="301326" y="4718"/>
                </a:lnTo>
                <a:lnTo>
                  <a:pt x="359664" y="0"/>
                </a:lnTo>
                <a:lnTo>
                  <a:pt x="389160" y="1195"/>
                </a:lnTo>
                <a:lnTo>
                  <a:pt x="446092" y="10477"/>
                </a:lnTo>
                <a:lnTo>
                  <a:pt x="499657" y="28330"/>
                </a:lnTo>
                <a:lnTo>
                  <a:pt x="549115" y="54011"/>
                </a:lnTo>
                <a:lnTo>
                  <a:pt x="593725" y="86777"/>
                </a:lnTo>
                <a:lnTo>
                  <a:pt x="632747" y="125884"/>
                </a:lnTo>
                <a:lnTo>
                  <a:pt x="665439" y="170590"/>
                </a:lnTo>
                <a:lnTo>
                  <a:pt x="691062" y="220152"/>
                </a:lnTo>
                <a:lnTo>
                  <a:pt x="708874" y="273827"/>
                </a:lnTo>
                <a:lnTo>
                  <a:pt x="718135" y="330872"/>
                </a:lnTo>
                <a:lnTo>
                  <a:pt x="719328" y="360425"/>
                </a:lnTo>
                <a:lnTo>
                  <a:pt x="718135" y="389979"/>
                </a:lnTo>
                <a:lnTo>
                  <a:pt x="708874" y="447024"/>
                </a:lnTo>
                <a:lnTo>
                  <a:pt x="691062" y="500699"/>
                </a:lnTo>
                <a:lnTo>
                  <a:pt x="665439" y="550261"/>
                </a:lnTo>
                <a:lnTo>
                  <a:pt x="632747" y="594967"/>
                </a:lnTo>
                <a:lnTo>
                  <a:pt x="593725" y="634074"/>
                </a:lnTo>
                <a:lnTo>
                  <a:pt x="549115" y="666840"/>
                </a:lnTo>
                <a:lnTo>
                  <a:pt x="499657" y="692521"/>
                </a:lnTo>
                <a:lnTo>
                  <a:pt x="446092" y="710374"/>
                </a:lnTo>
                <a:lnTo>
                  <a:pt x="389160" y="719656"/>
                </a:lnTo>
                <a:lnTo>
                  <a:pt x="359664" y="720851"/>
                </a:lnTo>
                <a:lnTo>
                  <a:pt x="330167" y="719656"/>
                </a:lnTo>
                <a:lnTo>
                  <a:pt x="273235" y="710374"/>
                </a:lnTo>
                <a:lnTo>
                  <a:pt x="219670" y="692521"/>
                </a:lnTo>
                <a:lnTo>
                  <a:pt x="170212" y="666840"/>
                </a:lnTo>
                <a:lnTo>
                  <a:pt x="125602" y="634074"/>
                </a:lnTo>
                <a:lnTo>
                  <a:pt x="86580" y="594967"/>
                </a:lnTo>
                <a:lnTo>
                  <a:pt x="53888" y="550261"/>
                </a:lnTo>
                <a:lnTo>
                  <a:pt x="28265" y="500699"/>
                </a:lnTo>
                <a:lnTo>
                  <a:pt x="10453" y="447024"/>
                </a:lnTo>
                <a:lnTo>
                  <a:pt x="1192" y="389979"/>
                </a:lnTo>
                <a:lnTo>
                  <a:pt x="0" y="360425"/>
                </a:lnTo>
                <a:close/>
              </a:path>
            </a:pathLst>
          </a:custGeom>
          <a:ln w="19812">
            <a:solidFill>
              <a:srgbClr val="00527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732277" y="914653"/>
            <a:ext cx="803910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100%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5445252" y="922019"/>
            <a:ext cx="752855" cy="7543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5490209" y="966977"/>
            <a:ext cx="608076" cy="609600"/>
          </a:xfrm>
          <a:custGeom>
            <a:avLst/>
            <a:gdLst/>
            <a:ahLst/>
            <a:cxnLst/>
            <a:rect l="l" t="t" r="r" b="b"/>
            <a:pathLst>
              <a:path w="608076" h="609600">
                <a:moveTo>
                  <a:pt x="304038" y="0"/>
                </a:moveTo>
                <a:lnTo>
                  <a:pt x="254726" y="3990"/>
                </a:lnTo>
                <a:lnTo>
                  <a:pt x="207946" y="15544"/>
                </a:lnTo>
                <a:lnTo>
                  <a:pt x="164324" y="34032"/>
                </a:lnTo>
                <a:lnTo>
                  <a:pt x="124486" y="58826"/>
                </a:lnTo>
                <a:lnTo>
                  <a:pt x="89058" y="89296"/>
                </a:lnTo>
                <a:lnTo>
                  <a:pt x="58667" y="124815"/>
                </a:lnTo>
                <a:lnTo>
                  <a:pt x="33940" y="164753"/>
                </a:lnTo>
                <a:lnTo>
                  <a:pt x="15502" y="208483"/>
                </a:lnTo>
                <a:lnTo>
                  <a:pt x="3979" y="255374"/>
                </a:lnTo>
                <a:lnTo>
                  <a:pt x="0" y="304800"/>
                </a:lnTo>
                <a:lnTo>
                  <a:pt x="1008" y="329790"/>
                </a:lnTo>
                <a:lnTo>
                  <a:pt x="8837" y="378027"/>
                </a:lnTo>
                <a:lnTo>
                  <a:pt x="23895" y="423416"/>
                </a:lnTo>
                <a:lnTo>
                  <a:pt x="45557" y="465328"/>
                </a:lnTo>
                <a:lnTo>
                  <a:pt x="73194" y="503135"/>
                </a:lnTo>
                <a:lnTo>
                  <a:pt x="106182" y="536208"/>
                </a:lnTo>
                <a:lnTo>
                  <a:pt x="143893" y="563919"/>
                </a:lnTo>
                <a:lnTo>
                  <a:pt x="185701" y="585638"/>
                </a:lnTo>
                <a:lnTo>
                  <a:pt x="230981" y="600738"/>
                </a:lnTo>
                <a:lnTo>
                  <a:pt x="279105" y="608589"/>
                </a:lnTo>
                <a:lnTo>
                  <a:pt x="304038" y="609600"/>
                </a:lnTo>
                <a:lnTo>
                  <a:pt x="328970" y="608589"/>
                </a:lnTo>
                <a:lnTo>
                  <a:pt x="377094" y="600738"/>
                </a:lnTo>
                <a:lnTo>
                  <a:pt x="422374" y="585638"/>
                </a:lnTo>
                <a:lnTo>
                  <a:pt x="464182" y="563919"/>
                </a:lnTo>
                <a:lnTo>
                  <a:pt x="501893" y="536208"/>
                </a:lnTo>
                <a:lnTo>
                  <a:pt x="534881" y="503135"/>
                </a:lnTo>
                <a:lnTo>
                  <a:pt x="562518" y="465328"/>
                </a:lnTo>
                <a:lnTo>
                  <a:pt x="584180" y="423416"/>
                </a:lnTo>
                <a:lnTo>
                  <a:pt x="599238" y="378027"/>
                </a:lnTo>
                <a:lnTo>
                  <a:pt x="607067" y="329790"/>
                </a:lnTo>
                <a:lnTo>
                  <a:pt x="608076" y="304800"/>
                </a:lnTo>
                <a:lnTo>
                  <a:pt x="607067" y="279809"/>
                </a:lnTo>
                <a:lnTo>
                  <a:pt x="599238" y="231572"/>
                </a:lnTo>
                <a:lnTo>
                  <a:pt x="584180" y="186183"/>
                </a:lnTo>
                <a:lnTo>
                  <a:pt x="562518" y="144271"/>
                </a:lnTo>
                <a:lnTo>
                  <a:pt x="534881" y="106464"/>
                </a:lnTo>
                <a:lnTo>
                  <a:pt x="501893" y="73391"/>
                </a:lnTo>
                <a:lnTo>
                  <a:pt x="464182" y="45680"/>
                </a:lnTo>
                <a:lnTo>
                  <a:pt x="422374" y="23961"/>
                </a:lnTo>
                <a:lnTo>
                  <a:pt x="377094" y="8861"/>
                </a:lnTo>
                <a:lnTo>
                  <a:pt x="328970" y="1010"/>
                </a:lnTo>
                <a:lnTo>
                  <a:pt x="304038" y="0"/>
                </a:lnTo>
                <a:close/>
              </a:path>
            </a:pathLst>
          </a:custGeom>
          <a:solidFill>
            <a:srgbClr val="35929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490209" y="966977"/>
            <a:ext cx="608076" cy="609600"/>
          </a:xfrm>
          <a:custGeom>
            <a:avLst/>
            <a:gdLst/>
            <a:ahLst/>
            <a:cxnLst/>
            <a:rect l="l" t="t" r="r" b="b"/>
            <a:pathLst>
              <a:path w="608076" h="609600">
                <a:moveTo>
                  <a:pt x="0" y="304800"/>
                </a:moveTo>
                <a:lnTo>
                  <a:pt x="3979" y="255374"/>
                </a:lnTo>
                <a:lnTo>
                  <a:pt x="15502" y="208483"/>
                </a:lnTo>
                <a:lnTo>
                  <a:pt x="33940" y="164753"/>
                </a:lnTo>
                <a:lnTo>
                  <a:pt x="58667" y="124815"/>
                </a:lnTo>
                <a:lnTo>
                  <a:pt x="89058" y="89296"/>
                </a:lnTo>
                <a:lnTo>
                  <a:pt x="124486" y="58826"/>
                </a:lnTo>
                <a:lnTo>
                  <a:pt x="164324" y="34032"/>
                </a:lnTo>
                <a:lnTo>
                  <a:pt x="207946" y="15544"/>
                </a:lnTo>
                <a:lnTo>
                  <a:pt x="254726" y="3990"/>
                </a:lnTo>
                <a:lnTo>
                  <a:pt x="304038" y="0"/>
                </a:lnTo>
                <a:lnTo>
                  <a:pt x="328970" y="1010"/>
                </a:lnTo>
                <a:lnTo>
                  <a:pt x="377094" y="8861"/>
                </a:lnTo>
                <a:lnTo>
                  <a:pt x="422374" y="23961"/>
                </a:lnTo>
                <a:lnTo>
                  <a:pt x="464182" y="45680"/>
                </a:lnTo>
                <a:lnTo>
                  <a:pt x="501893" y="73391"/>
                </a:lnTo>
                <a:lnTo>
                  <a:pt x="534881" y="106464"/>
                </a:lnTo>
                <a:lnTo>
                  <a:pt x="562518" y="144271"/>
                </a:lnTo>
                <a:lnTo>
                  <a:pt x="584180" y="186183"/>
                </a:lnTo>
                <a:lnTo>
                  <a:pt x="599238" y="231572"/>
                </a:lnTo>
                <a:lnTo>
                  <a:pt x="607067" y="279809"/>
                </a:lnTo>
                <a:lnTo>
                  <a:pt x="608076" y="304800"/>
                </a:lnTo>
                <a:lnTo>
                  <a:pt x="607067" y="329790"/>
                </a:lnTo>
                <a:lnTo>
                  <a:pt x="599238" y="378027"/>
                </a:lnTo>
                <a:lnTo>
                  <a:pt x="584180" y="423416"/>
                </a:lnTo>
                <a:lnTo>
                  <a:pt x="562518" y="465328"/>
                </a:lnTo>
                <a:lnTo>
                  <a:pt x="534881" y="503135"/>
                </a:lnTo>
                <a:lnTo>
                  <a:pt x="501893" y="536208"/>
                </a:lnTo>
                <a:lnTo>
                  <a:pt x="464182" y="563919"/>
                </a:lnTo>
                <a:lnTo>
                  <a:pt x="422374" y="585638"/>
                </a:lnTo>
                <a:lnTo>
                  <a:pt x="377094" y="600738"/>
                </a:lnTo>
                <a:lnTo>
                  <a:pt x="328970" y="608589"/>
                </a:lnTo>
                <a:lnTo>
                  <a:pt x="304038" y="609600"/>
                </a:lnTo>
                <a:lnTo>
                  <a:pt x="279105" y="608589"/>
                </a:lnTo>
                <a:lnTo>
                  <a:pt x="230981" y="600738"/>
                </a:lnTo>
                <a:lnTo>
                  <a:pt x="185701" y="585638"/>
                </a:lnTo>
                <a:lnTo>
                  <a:pt x="143893" y="563919"/>
                </a:lnTo>
                <a:lnTo>
                  <a:pt x="106182" y="536208"/>
                </a:lnTo>
                <a:lnTo>
                  <a:pt x="73194" y="503135"/>
                </a:lnTo>
                <a:lnTo>
                  <a:pt x="45557" y="465328"/>
                </a:lnTo>
                <a:lnTo>
                  <a:pt x="23895" y="423416"/>
                </a:lnTo>
                <a:lnTo>
                  <a:pt x="8837" y="378027"/>
                </a:lnTo>
                <a:lnTo>
                  <a:pt x="1008" y="329790"/>
                </a:lnTo>
                <a:lnTo>
                  <a:pt x="0" y="3048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441441" y="918210"/>
            <a:ext cx="720852" cy="720851"/>
          </a:xfrm>
          <a:custGeom>
            <a:avLst/>
            <a:gdLst/>
            <a:ahLst/>
            <a:cxnLst/>
            <a:rect l="l" t="t" r="r" b="b"/>
            <a:pathLst>
              <a:path w="720852" h="720851">
                <a:moveTo>
                  <a:pt x="0" y="360425"/>
                </a:moveTo>
                <a:lnTo>
                  <a:pt x="4718" y="301974"/>
                </a:lnTo>
                <a:lnTo>
                  <a:pt x="18379" y="246522"/>
                </a:lnTo>
                <a:lnTo>
                  <a:pt x="40239" y="194811"/>
                </a:lnTo>
                <a:lnTo>
                  <a:pt x="69555" y="147584"/>
                </a:lnTo>
                <a:lnTo>
                  <a:pt x="105584" y="105584"/>
                </a:lnTo>
                <a:lnTo>
                  <a:pt x="147584" y="69555"/>
                </a:lnTo>
                <a:lnTo>
                  <a:pt x="194811" y="40239"/>
                </a:lnTo>
                <a:lnTo>
                  <a:pt x="246522" y="18379"/>
                </a:lnTo>
                <a:lnTo>
                  <a:pt x="301974" y="4718"/>
                </a:lnTo>
                <a:lnTo>
                  <a:pt x="360425" y="0"/>
                </a:lnTo>
                <a:lnTo>
                  <a:pt x="389979" y="1195"/>
                </a:lnTo>
                <a:lnTo>
                  <a:pt x="447024" y="10477"/>
                </a:lnTo>
                <a:lnTo>
                  <a:pt x="500699" y="28330"/>
                </a:lnTo>
                <a:lnTo>
                  <a:pt x="550261" y="54011"/>
                </a:lnTo>
                <a:lnTo>
                  <a:pt x="594967" y="86777"/>
                </a:lnTo>
                <a:lnTo>
                  <a:pt x="634074" y="125884"/>
                </a:lnTo>
                <a:lnTo>
                  <a:pt x="666840" y="170590"/>
                </a:lnTo>
                <a:lnTo>
                  <a:pt x="692521" y="220152"/>
                </a:lnTo>
                <a:lnTo>
                  <a:pt x="710374" y="273827"/>
                </a:lnTo>
                <a:lnTo>
                  <a:pt x="719656" y="330872"/>
                </a:lnTo>
                <a:lnTo>
                  <a:pt x="720852" y="360425"/>
                </a:lnTo>
                <a:lnTo>
                  <a:pt x="719656" y="389979"/>
                </a:lnTo>
                <a:lnTo>
                  <a:pt x="710374" y="447024"/>
                </a:lnTo>
                <a:lnTo>
                  <a:pt x="692521" y="500699"/>
                </a:lnTo>
                <a:lnTo>
                  <a:pt x="666840" y="550261"/>
                </a:lnTo>
                <a:lnTo>
                  <a:pt x="634074" y="594967"/>
                </a:lnTo>
                <a:lnTo>
                  <a:pt x="594967" y="634074"/>
                </a:lnTo>
                <a:lnTo>
                  <a:pt x="550261" y="666840"/>
                </a:lnTo>
                <a:lnTo>
                  <a:pt x="500699" y="692521"/>
                </a:lnTo>
                <a:lnTo>
                  <a:pt x="447024" y="710374"/>
                </a:lnTo>
                <a:lnTo>
                  <a:pt x="389979" y="719656"/>
                </a:lnTo>
                <a:lnTo>
                  <a:pt x="360425" y="720851"/>
                </a:lnTo>
                <a:lnTo>
                  <a:pt x="330872" y="719656"/>
                </a:lnTo>
                <a:lnTo>
                  <a:pt x="273827" y="710374"/>
                </a:lnTo>
                <a:lnTo>
                  <a:pt x="220152" y="692521"/>
                </a:lnTo>
                <a:lnTo>
                  <a:pt x="170590" y="666840"/>
                </a:lnTo>
                <a:lnTo>
                  <a:pt x="125884" y="634074"/>
                </a:lnTo>
                <a:lnTo>
                  <a:pt x="86777" y="594967"/>
                </a:lnTo>
                <a:lnTo>
                  <a:pt x="54011" y="550261"/>
                </a:lnTo>
                <a:lnTo>
                  <a:pt x="28330" y="500699"/>
                </a:lnTo>
                <a:lnTo>
                  <a:pt x="10477" y="447024"/>
                </a:lnTo>
                <a:lnTo>
                  <a:pt x="1195" y="389979"/>
                </a:lnTo>
                <a:lnTo>
                  <a:pt x="0" y="360425"/>
                </a:lnTo>
                <a:close/>
              </a:path>
            </a:pathLst>
          </a:custGeom>
          <a:ln w="19812">
            <a:solidFill>
              <a:srgbClr val="35929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949190" y="1395222"/>
            <a:ext cx="395986" cy="0"/>
          </a:xfrm>
          <a:custGeom>
            <a:avLst/>
            <a:gdLst/>
            <a:ahLst/>
            <a:cxnLst/>
            <a:rect l="l" t="t" r="r" b="b"/>
            <a:pathLst>
              <a:path w="395986">
                <a:moveTo>
                  <a:pt x="0" y="0"/>
                </a:moveTo>
                <a:lnTo>
                  <a:pt x="395986" y="0"/>
                </a:lnTo>
              </a:path>
            </a:pathLst>
          </a:custGeom>
          <a:ln w="19812">
            <a:solidFill>
              <a:srgbClr val="9AA8B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5297423" y="1357886"/>
            <a:ext cx="71618" cy="73131"/>
          </a:xfrm>
          <a:custGeom>
            <a:avLst/>
            <a:gdLst/>
            <a:ahLst/>
            <a:cxnLst/>
            <a:rect l="l" t="t" r="r" b="b"/>
            <a:pathLst>
              <a:path w="71618" h="73131">
                <a:moveTo>
                  <a:pt x="35361" y="0"/>
                </a:moveTo>
                <a:lnTo>
                  <a:pt x="21566" y="3000"/>
                </a:lnTo>
                <a:lnTo>
                  <a:pt x="10329" y="10864"/>
                </a:lnTo>
                <a:lnTo>
                  <a:pt x="2768" y="22439"/>
                </a:lnTo>
                <a:lnTo>
                  <a:pt x="0" y="36573"/>
                </a:lnTo>
                <a:lnTo>
                  <a:pt x="25" y="37970"/>
                </a:lnTo>
                <a:lnTo>
                  <a:pt x="3220" y="51712"/>
                </a:lnTo>
                <a:lnTo>
                  <a:pt x="11083" y="62887"/>
                </a:lnTo>
                <a:lnTo>
                  <a:pt x="22649" y="70393"/>
                </a:lnTo>
                <a:lnTo>
                  <a:pt x="36951" y="73131"/>
                </a:lnTo>
                <a:lnTo>
                  <a:pt x="50504" y="69930"/>
                </a:lnTo>
                <a:lnTo>
                  <a:pt x="61519" y="61939"/>
                </a:lnTo>
                <a:lnTo>
                  <a:pt x="68917" y="50196"/>
                </a:lnTo>
                <a:lnTo>
                  <a:pt x="71618" y="35740"/>
                </a:lnTo>
                <a:lnTo>
                  <a:pt x="68581" y="21798"/>
                </a:lnTo>
                <a:lnTo>
                  <a:pt x="60822" y="10440"/>
                </a:lnTo>
                <a:lnTo>
                  <a:pt x="49397" y="2797"/>
                </a:lnTo>
                <a:lnTo>
                  <a:pt x="35361" y="0"/>
                </a:lnTo>
                <a:close/>
              </a:path>
            </a:pathLst>
          </a:custGeom>
          <a:solidFill>
            <a:srgbClr val="35929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948428" y="23637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00527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949190" y="1415033"/>
            <a:ext cx="0" cy="2700020"/>
          </a:xfrm>
          <a:custGeom>
            <a:avLst/>
            <a:gdLst/>
            <a:ahLst/>
            <a:cxnLst/>
            <a:rect l="l" t="t" r="r" b="b"/>
            <a:pathLst>
              <a:path h="2700020">
                <a:moveTo>
                  <a:pt x="0" y="0"/>
                </a:moveTo>
                <a:lnTo>
                  <a:pt x="0" y="2700020"/>
                </a:lnTo>
              </a:path>
            </a:pathLst>
          </a:custGeom>
          <a:ln w="19812">
            <a:solidFill>
              <a:srgbClr val="9AA8B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315836" y="900429"/>
            <a:ext cx="1160780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35929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90</a:t>
            </a:r>
            <a:r>
              <a:rPr kumimoji="0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5929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2400" b="1" i="0" u="none" strike="noStrike" kern="1200" cap="none" spc="5" normalizeH="0" baseline="0" noProof="0" dirty="0" smtClean="0">
                <a:ln>
                  <a:noFill/>
                </a:ln>
                <a:solidFill>
                  <a:srgbClr val="35929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35929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99%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9046464" y="922019"/>
            <a:ext cx="754379" cy="754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9091421" y="966977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74" y="3990"/>
                </a:lnTo>
                <a:lnTo>
                  <a:pt x="208483" y="15544"/>
                </a:lnTo>
                <a:lnTo>
                  <a:pt x="164753" y="34032"/>
                </a:lnTo>
                <a:lnTo>
                  <a:pt x="124815" y="58826"/>
                </a:lnTo>
                <a:lnTo>
                  <a:pt x="89296" y="89296"/>
                </a:lnTo>
                <a:lnTo>
                  <a:pt x="58826" y="124815"/>
                </a:lnTo>
                <a:lnTo>
                  <a:pt x="34032" y="164753"/>
                </a:lnTo>
                <a:lnTo>
                  <a:pt x="15544" y="208483"/>
                </a:lnTo>
                <a:lnTo>
                  <a:pt x="3990" y="255374"/>
                </a:lnTo>
                <a:lnTo>
                  <a:pt x="0" y="304800"/>
                </a:lnTo>
                <a:lnTo>
                  <a:pt x="1010" y="329790"/>
                </a:lnTo>
                <a:lnTo>
                  <a:pt x="8861" y="378027"/>
                </a:lnTo>
                <a:lnTo>
                  <a:pt x="23961" y="423416"/>
                </a:lnTo>
                <a:lnTo>
                  <a:pt x="45680" y="465328"/>
                </a:lnTo>
                <a:lnTo>
                  <a:pt x="73391" y="503135"/>
                </a:lnTo>
                <a:lnTo>
                  <a:pt x="106464" y="536208"/>
                </a:lnTo>
                <a:lnTo>
                  <a:pt x="144271" y="563919"/>
                </a:lnTo>
                <a:lnTo>
                  <a:pt x="186183" y="585638"/>
                </a:lnTo>
                <a:lnTo>
                  <a:pt x="231572" y="600738"/>
                </a:lnTo>
                <a:lnTo>
                  <a:pt x="279809" y="608589"/>
                </a:lnTo>
                <a:lnTo>
                  <a:pt x="304800" y="609600"/>
                </a:lnTo>
                <a:lnTo>
                  <a:pt x="329790" y="608589"/>
                </a:lnTo>
                <a:lnTo>
                  <a:pt x="378027" y="600738"/>
                </a:lnTo>
                <a:lnTo>
                  <a:pt x="423416" y="585638"/>
                </a:lnTo>
                <a:lnTo>
                  <a:pt x="465328" y="563919"/>
                </a:lnTo>
                <a:lnTo>
                  <a:pt x="503135" y="536208"/>
                </a:lnTo>
                <a:lnTo>
                  <a:pt x="536208" y="503135"/>
                </a:lnTo>
                <a:lnTo>
                  <a:pt x="563919" y="465328"/>
                </a:lnTo>
                <a:lnTo>
                  <a:pt x="585638" y="423416"/>
                </a:lnTo>
                <a:lnTo>
                  <a:pt x="600738" y="378027"/>
                </a:lnTo>
                <a:lnTo>
                  <a:pt x="608589" y="329790"/>
                </a:lnTo>
                <a:lnTo>
                  <a:pt x="609600" y="304800"/>
                </a:lnTo>
                <a:lnTo>
                  <a:pt x="608589" y="279809"/>
                </a:lnTo>
                <a:lnTo>
                  <a:pt x="600738" y="231572"/>
                </a:lnTo>
                <a:lnTo>
                  <a:pt x="585638" y="186183"/>
                </a:lnTo>
                <a:lnTo>
                  <a:pt x="563919" y="144271"/>
                </a:lnTo>
                <a:lnTo>
                  <a:pt x="536208" y="106464"/>
                </a:lnTo>
                <a:lnTo>
                  <a:pt x="503135" y="73391"/>
                </a:lnTo>
                <a:lnTo>
                  <a:pt x="465328" y="45680"/>
                </a:lnTo>
                <a:lnTo>
                  <a:pt x="423416" y="23961"/>
                </a:lnTo>
                <a:lnTo>
                  <a:pt x="378027" y="8861"/>
                </a:lnTo>
                <a:lnTo>
                  <a:pt x="329790" y="1010"/>
                </a:lnTo>
                <a:lnTo>
                  <a:pt x="304800" y="0"/>
                </a:lnTo>
                <a:close/>
              </a:path>
            </a:pathLst>
          </a:custGeom>
          <a:solidFill>
            <a:srgbClr val="9AA8B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9091421" y="966977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304800"/>
                </a:moveTo>
                <a:lnTo>
                  <a:pt x="3990" y="255374"/>
                </a:lnTo>
                <a:lnTo>
                  <a:pt x="15544" y="208483"/>
                </a:lnTo>
                <a:lnTo>
                  <a:pt x="34032" y="164753"/>
                </a:lnTo>
                <a:lnTo>
                  <a:pt x="58826" y="124815"/>
                </a:lnTo>
                <a:lnTo>
                  <a:pt x="89296" y="89296"/>
                </a:lnTo>
                <a:lnTo>
                  <a:pt x="124815" y="58826"/>
                </a:lnTo>
                <a:lnTo>
                  <a:pt x="164753" y="34032"/>
                </a:lnTo>
                <a:lnTo>
                  <a:pt x="208483" y="15544"/>
                </a:lnTo>
                <a:lnTo>
                  <a:pt x="255374" y="3990"/>
                </a:lnTo>
                <a:lnTo>
                  <a:pt x="304800" y="0"/>
                </a:lnTo>
                <a:lnTo>
                  <a:pt x="329790" y="1010"/>
                </a:lnTo>
                <a:lnTo>
                  <a:pt x="378027" y="8861"/>
                </a:lnTo>
                <a:lnTo>
                  <a:pt x="423416" y="23961"/>
                </a:lnTo>
                <a:lnTo>
                  <a:pt x="465328" y="45680"/>
                </a:lnTo>
                <a:lnTo>
                  <a:pt x="503135" y="73391"/>
                </a:lnTo>
                <a:lnTo>
                  <a:pt x="536208" y="106464"/>
                </a:lnTo>
                <a:lnTo>
                  <a:pt x="563919" y="144271"/>
                </a:lnTo>
                <a:lnTo>
                  <a:pt x="585638" y="186183"/>
                </a:lnTo>
                <a:lnTo>
                  <a:pt x="600738" y="231572"/>
                </a:lnTo>
                <a:lnTo>
                  <a:pt x="608589" y="279809"/>
                </a:lnTo>
                <a:lnTo>
                  <a:pt x="609600" y="304800"/>
                </a:lnTo>
                <a:lnTo>
                  <a:pt x="608589" y="329790"/>
                </a:lnTo>
                <a:lnTo>
                  <a:pt x="600738" y="378027"/>
                </a:lnTo>
                <a:lnTo>
                  <a:pt x="585638" y="423416"/>
                </a:lnTo>
                <a:lnTo>
                  <a:pt x="563919" y="465328"/>
                </a:lnTo>
                <a:lnTo>
                  <a:pt x="536208" y="503135"/>
                </a:lnTo>
                <a:lnTo>
                  <a:pt x="503135" y="536208"/>
                </a:lnTo>
                <a:lnTo>
                  <a:pt x="465328" y="563919"/>
                </a:lnTo>
                <a:lnTo>
                  <a:pt x="423416" y="585638"/>
                </a:lnTo>
                <a:lnTo>
                  <a:pt x="378027" y="600738"/>
                </a:lnTo>
                <a:lnTo>
                  <a:pt x="329790" y="608589"/>
                </a:lnTo>
                <a:lnTo>
                  <a:pt x="304800" y="609600"/>
                </a:lnTo>
                <a:lnTo>
                  <a:pt x="279809" y="608589"/>
                </a:lnTo>
                <a:lnTo>
                  <a:pt x="231572" y="600738"/>
                </a:lnTo>
                <a:lnTo>
                  <a:pt x="186183" y="585638"/>
                </a:lnTo>
                <a:lnTo>
                  <a:pt x="144271" y="563919"/>
                </a:lnTo>
                <a:lnTo>
                  <a:pt x="106464" y="536208"/>
                </a:lnTo>
                <a:lnTo>
                  <a:pt x="73391" y="503135"/>
                </a:lnTo>
                <a:lnTo>
                  <a:pt x="45680" y="465328"/>
                </a:lnTo>
                <a:lnTo>
                  <a:pt x="23961" y="423416"/>
                </a:lnTo>
                <a:lnTo>
                  <a:pt x="8861" y="378027"/>
                </a:lnTo>
                <a:lnTo>
                  <a:pt x="1010" y="329790"/>
                </a:lnTo>
                <a:lnTo>
                  <a:pt x="0" y="3048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9044178" y="918210"/>
            <a:ext cx="720851" cy="720851"/>
          </a:xfrm>
          <a:custGeom>
            <a:avLst/>
            <a:gdLst/>
            <a:ahLst/>
            <a:cxnLst/>
            <a:rect l="l" t="t" r="r" b="b"/>
            <a:pathLst>
              <a:path w="720851" h="720851">
                <a:moveTo>
                  <a:pt x="0" y="360425"/>
                </a:moveTo>
                <a:lnTo>
                  <a:pt x="4718" y="301974"/>
                </a:lnTo>
                <a:lnTo>
                  <a:pt x="18379" y="246522"/>
                </a:lnTo>
                <a:lnTo>
                  <a:pt x="40239" y="194811"/>
                </a:lnTo>
                <a:lnTo>
                  <a:pt x="69555" y="147584"/>
                </a:lnTo>
                <a:lnTo>
                  <a:pt x="105584" y="105584"/>
                </a:lnTo>
                <a:lnTo>
                  <a:pt x="147584" y="69555"/>
                </a:lnTo>
                <a:lnTo>
                  <a:pt x="194811" y="40239"/>
                </a:lnTo>
                <a:lnTo>
                  <a:pt x="246522" y="18379"/>
                </a:lnTo>
                <a:lnTo>
                  <a:pt x="301974" y="4718"/>
                </a:lnTo>
                <a:lnTo>
                  <a:pt x="360425" y="0"/>
                </a:lnTo>
                <a:lnTo>
                  <a:pt x="389979" y="1195"/>
                </a:lnTo>
                <a:lnTo>
                  <a:pt x="447024" y="10477"/>
                </a:lnTo>
                <a:lnTo>
                  <a:pt x="500699" y="28330"/>
                </a:lnTo>
                <a:lnTo>
                  <a:pt x="550261" y="54011"/>
                </a:lnTo>
                <a:lnTo>
                  <a:pt x="594967" y="86777"/>
                </a:lnTo>
                <a:lnTo>
                  <a:pt x="634074" y="125884"/>
                </a:lnTo>
                <a:lnTo>
                  <a:pt x="666840" y="170590"/>
                </a:lnTo>
                <a:lnTo>
                  <a:pt x="692521" y="220152"/>
                </a:lnTo>
                <a:lnTo>
                  <a:pt x="710374" y="273827"/>
                </a:lnTo>
                <a:lnTo>
                  <a:pt x="719656" y="330872"/>
                </a:lnTo>
                <a:lnTo>
                  <a:pt x="720851" y="360425"/>
                </a:lnTo>
                <a:lnTo>
                  <a:pt x="719656" y="389979"/>
                </a:lnTo>
                <a:lnTo>
                  <a:pt x="710374" y="447024"/>
                </a:lnTo>
                <a:lnTo>
                  <a:pt x="692521" y="500699"/>
                </a:lnTo>
                <a:lnTo>
                  <a:pt x="666840" y="550261"/>
                </a:lnTo>
                <a:lnTo>
                  <a:pt x="634074" y="594967"/>
                </a:lnTo>
                <a:lnTo>
                  <a:pt x="594967" y="634074"/>
                </a:lnTo>
                <a:lnTo>
                  <a:pt x="550261" y="666840"/>
                </a:lnTo>
                <a:lnTo>
                  <a:pt x="500699" y="692521"/>
                </a:lnTo>
                <a:lnTo>
                  <a:pt x="447024" y="710374"/>
                </a:lnTo>
                <a:lnTo>
                  <a:pt x="389979" y="719656"/>
                </a:lnTo>
                <a:lnTo>
                  <a:pt x="360425" y="720851"/>
                </a:lnTo>
                <a:lnTo>
                  <a:pt x="330872" y="719656"/>
                </a:lnTo>
                <a:lnTo>
                  <a:pt x="273827" y="710374"/>
                </a:lnTo>
                <a:lnTo>
                  <a:pt x="220152" y="692521"/>
                </a:lnTo>
                <a:lnTo>
                  <a:pt x="170590" y="666840"/>
                </a:lnTo>
                <a:lnTo>
                  <a:pt x="125884" y="634074"/>
                </a:lnTo>
                <a:lnTo>
                  <a:pt x="86777" y="594967"/>
                </a:lnTo>
                <a:lnTo>
                  <a:pt x="54011" y="550261"/>
                </a:lnTo>
                <a:lnTo>
                  <a:pt x="28330" y="500699"/>
                </a:lnTo>
                <a:lnTo>
                  <a:pt x="10477" y="447024"/>
                </a:lnTo>
                <a:lnTo>
                  <a:pt x="1195" y="389979"/>
                </a:lnTo>
                <a:lnTo>
                  <a:pt x="0" y="360425"/>
                </a:lnTo>
                <a:close/>
              </a:path>
            </a:pathLst>
          </a:custGeom>
          <a:ln w="19812">
            <a:solidFill>
              <a:srgbClr val="9AA8B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8551926" y="1395222"/>
            <a:ext cx="395985" cy="0"/>
          </a:xfrm>
          <a:custGeom>
            <a:avLst/>
            <a:gdLst/>
            <a:ahLst/>
            <a:cxnLst/>
            <a:rect l="l" t="t" r="r" b="b"/>
            <a:pathLst>
              <a:path w="395985">
                <a:moveTo>
                  <a:pt x="0" y="0"/>
                </a:moveTo>
                <a:lnTo>
                  <a:pt x="395985" y="0"/>
                </a:lnTo>
              </a:path>
            </a:pathLst>
          </a:custGeom>
          <a:ln w="19812">
            <a:solidFill>
              <a:srgbClr val="9AA8B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8900159" y="1357886"/>
            <a:ext cx="71618" cy="73131"/>
          </a:xfrm>
          <a:custGeom>
            <a:avLst/>
            <a:gdLst/>
            <a:ahLst/>
            <a:cxnLst/>
            <a:rect l="l" t="t" r="r" b="b"/>
            <a:pathLst>
              <a:path w="71618" h="73131">
                <a:moveTo>
                  <a:pt x="35361" y="0"/>
                </a:moveTo>
                <a:lnTo>
                  <a:pt x="21566" y="3000"/>
                </a:lnTo>
                <a:lnTo>
                  <a:pt x="10329" y="10864"/>
                </a:lnTo>
                <a:lnTo>
                  <a:pt x="2768" y="22439"/>
                </a:lnTo>
                <a:lnTo>
                  <a:pt x="0" y="36573"/>
                </a:lnTo>
                <a:lnTo>
                  <a:pt x="25" y="37970"/>
                </a:lnTo>
                <a:lnTo>
                  <a:pt x="3220" y="51712"/>
                </a:lnTo>
                <a:lnTo>
                  <a:pt x="11083" y="62887"/>
                </a:lnTo>
                <a:lnTo>
                  <a:pt x="22649" y="70393"/>
                </a:lnTo>
                <a:lnTo>
                  <a:pt x="36951" y="73131"/>
                </a:lnTo>
                <a:lnTo>
                  <a:pt x="50504" y="69930"/>
                </a:lnTo>
                <a:lnTo>
                  <a:pt x="61519" y="61939"/>
                </a:lnTo>
                <a:lnTo>
                  <a:pt x="68917" y="50196"/>
                </a:lnTo>
                <a:lnTo>
                  <a:pt x="71618" y="35740"/>
                </a:lnTo>
                <a:lnTo>
                  <a:pt x="68581" y="21798"/>
                </a:lnTo>
                <a:lnTo>
                  <a:pt x="60822" y="10440"/>
                </a:lnTo>
                <a:lnTo>
                  <a:pt x="49397" y="2797"/>
                </a:lnTo>
                <a:lnTo>
                  <a:pt x="35361" y="0"/>
                </a:lnTo>
                <a:close/>
              </a:path>
            </a:pathLst>
          </a:custGeom>
          <a:solidFill>
            <a:srgbClr val="9AA8B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8551926" y="1415033"/>
            <a:ext cx="13080" cy="2700020"/>
          </a:xfrm>
          <a:custGeom>
            <a:avLst/>
            <a:gdLst/>
            <a:ahLst/>
            <a:cxnLst/>
            <a:rect l="l" t="t" r="r" b="b"/>
            <a:pathLst>
              <a:path w="13080" h="2700020">
                <a:moveTo>
                  <a:pt x="0" y="0"/>
                </a:moveTo>
                <a:lnTo>
                  <a:pt x="13080" y="2700020"/>
                </a:lnTo>
              </a:path>
            </a:pathLst>
          </a:custGeom>
          <a:ln w="19812">
            <a:solidFill>
              <a:srgbClr val="9AA8B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9900031" y="852804"/>
            <a:ext cx="1161415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9AA8B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80</a:t>
            </a:r>
            <a:r>
              <a:rPr kumimoji="0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AA8B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2400" b="1" i="0" u="none" strike="noStrike" kern="1200" cap="none" spc="5" normalizeH="0" baseline="0" noProof="0" dirty="0" smtClean="0">
                <a:ln>
                  <a:noFill/>
                </a:ln>
                <a:solidFill>
                  <a:srgbClr val="9AA8B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AA8B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89%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062733" y="1048639"/>
            <a:ext cx="379095" cy="390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1" i="0" u="none" strike="noStrike" kern="1200" cap="none" spc="-1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01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619369" y="1049273"/>
            <a:ext cx="379095" cy="390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1" i="0" u="none" strike="noStrike" kern="1200" cap="none" spc="-1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02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9226042" y="1045590"/>
            <a:ext cx="379730" cy="390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03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1719072" y="1357886"/>
            <a:ext cx="71618" cy="73131"/>
          </a:xfrm>
          <a:custGeom>
            <a:avLst/>
            <a:gdLst/>
            <a:ahLst/>
            <a:cxnLst/>
            <a:rect l="l" t="t" r="r" b="b"/>
            <a:pathLst>
              <a:path w="71618" h="73131">
                <a:moveTo>
                  <a:pt x="35361" y="0"/>
                </a:moveTo>
                <a:lnTo>
                  <a:pt x="21566" y="3000"/>
                </a:lnTo>
                <a:lnTo>
                  <a:pt x="10329" y="10864"/>
                </a:lnTo>
                <a:lnTo>
                  <a:pt x="2768" y="22439"/>
                </a:lnTo>
                <a:lnTo>
                  <a:pt x="0" y="36573"/>
                </a:lnTo>
                <a:lnTo>
                  <a:pt x="25" y="37970"/>
                </a:lnTo>
                <a:lnTo>
                  <a:pt x="3220" y="51712"/>
                </a:lnTo>
                <a:lnTo>
                  <a:pt x="11083" y="62887"/>
                </a:lnTo>
                <a:lnTo>
                  <a:pt x="22649" y="70393"/>
                </a:lnTo>
                <a:lnTo>
                  <a:pt x="36951" y="73131"/>
                </a:lnTo>
                <a:lnTo>
                  <a:pt x="50504" y="69930"/>
                </a:lnTo>
                <a:lnTo>
                  <a:pt x="61519" y="61939"/>
                </a:lnTo>
                <a:lnTo>
                  <a:pt x="68917" y="50196"/>
                </a:lnTo>
                <a:lnTo>
                  <a:pt x="71618" y="35740"/>
                </a:lnTo>
                <a:lnTo>
                  <a:pt x="68581" y="21798"/>
                </a:lnTo>
                <a:lnTo>
                  <a:pt x="60822" y="10440"/>
                </a:lnTo>
                <a:lnTo>
                  <a:pt x="49397" y="2797"/>
                </a:lnTo>
                <a:lnTo>
                  <a:pt x="35361" y="0"/>
                </a:lnTo>
                <a:close/>
              </a:path>
            </a:pathLst>
          </a:custGeom>
          <a:solidFill>
            <a:srgbClr val="00527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181346" y="1715770"/>
            <a:ext cx="2991485" cy="2151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558"/>
              </a:buClr>
              <a:buSzTx/>
              <a:buFont typeface="Wingdings"/>
              <a:buChar char=""/>
              <a:tabLst>
                <a:tab pos="184785" algn="l"/>
              </a:tabLst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99,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5%</a:t>
            </a:r>
            <a:r>
              <a:rPr kumimoji="0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2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НИ</a:t>
            </a:r>
            <a:r>
              <a:rPr kumimoji="0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Ж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</a:t>
            </a:r>
            <a:r>
              <a:rPr kumimoji="0" sz="12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1200" b="0" i="0" u="none" strike="noStrike" kern="1200" cap="none" spc="-2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</a:t>
            </a:r>
            <a:r>
              <a:rPr kumimoji="0" sz="1200" b="0" i="0" u="none" strike="noStrike" kern="1200" cap="none" spc="-2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ДС</a:t>
            </a:r>
            <a:r>
              <a:rPr kumimoji="0" sz="12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АЯ О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</a:t>
            </a:r>
            <a:r>
              <a:rPr kumimoji="0" sz="1200" b="0" i="0" u="none" strike="noStrike" kern="1200" cap="none" spc="-2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1200" b="0" i="0" u="none" strike="noStrike" kern="1200" cap="none" spc="-4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Ь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254558"/>
              </a:buClr>
              <a:buSzTx/>
              <a:buFont typeface="Wingdings"/>
              <a:buChar char=""/>
              <a:tabLst>
                <a:tab pos="184785" algn="l"/>
              </a:tabLst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98,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2%</a:t>
            </a:r>
            <a:r>
              <a:rPr kumimoji="0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2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БЕЛ</a:t>
            </a:r>
            <a:r>
              <a:rPr kumimoji="0" sz="12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1200" b="0" i="0" u="none" strike="noStrike" kern="1200" cap="none" spc="-2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</a:t>
            </a:r>
            <a:r>
              <a:rPr kumimoji="0" sz="1200" b="0" i="0" u="none" strike="noStrike" kern="1200" cap="none" spc="-2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ДС</a:t>
            </a:r>
            <a:r>
              <a:rPr kumimoji="0" sz="12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АЯ</a:t>
            </a:r>
            <a:r>
              <a:rPr kumimoji="0" sz="120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</a:t>
            </a:r>
            <a:r>
              <a:rPr kumimoji="0" sz="1200" b="0" i="0" u="none" strike="noStrike" kern="1200" cap="none" spc="-2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1200" b="0" i="0" u="none" strike="noStrike" kern="1200" cap="none" spc="-4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Ь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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ingdings"/>
              <a:ea typeface="+mn-ea"/>
              <a:cs typeface="Wingding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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ingdings"/>
              <a:ea typeface="+mn-ea"/>
              <a:cs typeface="Wingding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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ingdings"/>
              <a:ea typeface="+mn-ea"/>
              <a:cs typeface="Wingding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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ingdings"/>
              <a:ea typeface="+mn-ea"/>
              <a:cs typeface="Wingding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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ingdings"/>
              <a:ea typeface="+mn-ea"/>
              <a:cs typeface="Wingding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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ingdings"/>
              <a:ea typeface="+mn-ea"/>
              <a:cs typeface="Wingding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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ingdings"/>
              <a:ea typeface="+mn-ea"/>
              <a:cs typeface="Wingding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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ingdings"/>
              <a:ea typeface="+mn-ea"/>
              <a:cs typeface="Wingding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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ingdings"/>
              <a:ea typeface="+mn-ea"/>
              <a:cs typeface="Wingdings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353558" y="2107438"/>
            <a:ext cx="2819273" cy="17157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98,</a:t>
            </a:r>
            <a:r>
              <a:rPr kumimoji="0" sz="1200" b="1" i="0" u="none" strike="noStrike" kern="1200" cap="none" spc="5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3%</a:t>
            </a:r>
            <a:r>
              <a:rPr kumimoji="0" sz="12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2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РЕСПУБЛИКА</a:t>
            </a:r>
            <a:r>
              <a:rPr kumimoji="0" sz="1200" b="1" i="0" u="none" strike="noStrike" kern="1200" cap="none" spc="-25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РЫМ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353558" y="2302509"/>
            <a:ext cx="258127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,40%</a:t>
            </a:r>
            <a:r>
              <a:rPr kumimoji="0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2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С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12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Х</a:t>
            </a:r>
            <a:r>
              <a:rPr kumimoji="0" sz="1200" b="0" i="0" u="none" strike="noStrike" kern="1200" cap="none" spc="2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ЛИН</a:t>
            </a:r>
            <a:r>
              <a:rPr kumimoji="0" sz="12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АЯ</a:t>
            </a:r>
            <a:r>
              <a:rPr kumimoji="0" sz="120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ОБЛ</a:t>
            </a:r>
            <a:r>
              <a:rPr kumimoji="0" sz="1200" b="0" i="0" u="none" strike="noStrike" kern="1200" cap="none" spc="-2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1200" b="0" i="0" u="none" strike="noStrike" kern="1200" cap="none" spc="-4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Ь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353558" y="2499359"/>
            <a:ext cx="314261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95,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3%</a:t>
            </a:r>
            <a:r>
              <a:rPr kumimoji="0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2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1200" b="0" i="0" u="none" strike="noStrike" kern="1200" cap="none" spc="-8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</a:t>
            </a:r>
            <a:r>
              <a:rPr kumimoji="0" sz="1200" b="0" i="0" u="none" strike="noStrike" kern="1200" cap="none" spc="-9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ЧАЕ</a:t>
            </a:r>
            <a:r>
              <a:rPr kumimoji="0" sz="1200" b="0" i="0" u="none" strike="noStrike" kern="1200" cap="none" spc="-3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ЧЕР</a:t>
            </a:r>
            <a:r>
              <a:rPr kumimoji="0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ЕС</a:t>
            </a:r>
            <a:r>
              <a:rPr kumimoji="0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СК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АЯ</a:t>
            </a:r>
            <a:r>
              <a:rPr kumimoji="0" sz="12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РЕС</a:t>
            </a:r>
            <a:r>
              <a:rPr kumimoji="0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353558" y="2694432"/>
            <a:ext cx="2447290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95,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7%</a:t>
            </a:r>
            <a:r>
              <a:rPr kumimoji="0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2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sz="1200" b="0" i="0" u="none" strike="noStrike" kern="1200" cap="none" spc="-8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</a:t>
            </a:r>
            <a:r>
              <a:rPr kumimoji="0" sz="1200" b="0" i="0" u="none" strike="noStrike" kern="1200" cap="none" spc="-2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</a:t>
            </a:r>
            <a:r>
              <a:rPr kumimoji="0" sz="1200" b="0" i="0" u="none" strike="noStrike" kern="1200" cap="none" spc="-2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ДА</a:t>
            </a:r>
            <a:r>
              <a:rPr kumimoji="0" sz="12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12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ИЙ</a:t>
            </a:r>
            <a:r>
              <a:rPr kumimoji="0" sz="12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sz="1200" b="0" i="0" u="none" strike="noStrike" kern="1200" cap="none" spc="-8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АЙ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353558" y="2889503"/>
            <a:ext cx="2092960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95,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6%</a:t>
            </a:r>
            <a:r>
              <a:rPr kumimoji="0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2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ОМ</a:t>
            </a:r>
            <a:r>
              <a:rPr kumimoji="0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СК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АЯ О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</a:t>
            </a:r>
            <a:r>
              <a:rPr kumimoji="0" sz="1200" b="0" i="0" u="none" strike="noStrike" kern="1200" cap="none" spc="-2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1200" b="0" i="0" u="none" strike="noStrike" kern="1200" cap="none" spc="-4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Ь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353558" y="3086100"/>
            <a:ext cx="2472690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94,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4%</a:t>
            </a:r>
            <a:r>
              <a:rPr kumimoji="0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2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2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1200" b="0" i="0" u="none" strike="noStrike" kern="1200" cap="none" spc="-4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12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12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АЯ</a:t>
            </a:r>
            <a:r>
              <a:rPr kumimoji="0" sz="1200" b="0" i="0" u="none" strike="noStrike" kern="1200" cap="none" spc="-2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</a:t>
            </a:r>
            <a:r>
              <a:rPr kumimoji="0" sz="1200" b="0" i="0" u="none" strike="noStrike" kern="1200" cap="none" spc="-2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1200" b="0" i="0" u="none" strike="noStrike" kern="1200" cap="none" spc="-4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Ь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5353558" y="3281171"/>
            <a:ext cx="222948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94,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48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%</a:t>
            </a:r>
            <a:r>
              <a:rPr kumimoji="0" sz="12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2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12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</a:t>
            </a:r>
            <a:r>
              <a:rPr kumimoji="0" sz="1200" b="0" i="0" u="none" strike="noStrike" kern="1200" cap="none" spc="-2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Ь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12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АЯ</a:t>
            </a:r>
            <a:r>
              <a:rPr kumimoji="0" sz="1200" b="0" i="0" u="none" strike="noStrike" kern="1200" cap="none" spc="-2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</a:t>
            </a:r>
            <a:r>
              <a:rPr kumimoji="0" sz="1200" b="0" i="0" u="none" strike="noStrike" kern="1200" cap="none" spc="-2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1200" b="0" i="0" u="none" strike="noStrike" kern="1200" cap="none" spc="-4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Ь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5353558" y="3476244"/>
            <a:ext cx="227266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92,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1%</a:t>
            </a:r>
            <a:r>
              <a:rPr kumimoji="0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2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</a:t>
            </a:r>
            <a:r>
              <a:rPr kumimoji="0" sz="12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12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АЯ</a:t>
            </a:r>
            <a:r>
              <a:rPr kumimoji="0" sz="120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</a:t>
            </a:r>
            <a:r>
              <a:rPr kumimoji="0" sz="1200" b="0" i="0" u="none" strike="noStrike" kern="1200" cap="none" spc="-2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1200" b="0" i="0" u="none" strike="noStrike" kern="1200" cap="none" spc="-4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Ь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353558" y="3672840"/>
            <a:ext cx="2471420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,73%</a:t>
            </a:r>
            <a:r>
              <a:rPr kumimoji="0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2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ПЕН</a:t>
            </a:r>
            <a:r>
              <a:rPr kumimoji="0" sz="12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ЕН</a:t>
            </a:r>
            <a:r>
              <a:rPr kumimoji="0" sz="12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АЯ</a:t>
            </a:r>
            <a:r>
              <a:rPr kumimoji="0" sz="120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ОБЛ</a:t>
            </a:r>
            <a:r>
              <a:rPr kumimoji="0" sz="1200" b="0" i="0" u="none" strike="noStrike" kern="1200" cap="none" spc="-2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1200" b="0" i="0" u="none" strike="noStrike" kern="1200" cap="none" spc="-4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Ь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8728075" y="1719326"/>
            <a:ext cx="2865755" cy="20085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558"/>
              </a:buClr>
              <a:buSzTx/>
              <a:buFont typeface="Wingdings"/>
              <a:buChar char=""/>
              <a:tabLst>
                <a:tab pos="184785" algn="l"/>
              </a:tabLst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88,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2%</a:t>
            </a:r>
            <a:r>
              <a:rPr kumimoji="0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2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РЕСПУБЛИКА</a:t>
            </a:r>
            <a:r>
              <a:rPr kumimoji="0" sz="1200" b="0" i="0" u="none" strike="noStrike" kern="1200" cap="none" spc="-2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</a:t>
            </a:r>
            <a:r>
              <a:rPr kumimoji="0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УШЕ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ИЯ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550"/>
              </a:lnSpc>
              <a:spcBef>
                <a:spcPts val="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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ingdings"/>
              <a:ea typeface="+mn-ea"/>
              <a:cs typeface="Wingdings"/>
            </a:endParaRPr>
          </a:p>
          <a:p>
            <a:pPr marL="0" marR="0" lvl="0" indent="0" algn="l" defTabSz="914400" rtl="0" eaLnBrk="1" fontAlgn="auto" latinLnBrk="0" hangingPunct="1">
              <a:lnSpc>
                <a:spcPts val="600"/>
              </a:lnSpc>
              <a:spcBef>
                <a:spcPts val="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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ingdings"/>
              <a:ea typeface="+mn-ea"/>
              <a:cs typeface="Wingdings"/>
            </a:endParaRPr>
          </a:p>
          <a:p>
            <a:pPr marL="0" marR="0" lvl="0" indent="0" algn="l" defTabSz="914400" rtl="0" eaLnBrk="1" fontAlgn="auto" latinLnBrk="0" hangingPunct="1">
              <a:lnSpc>
                <a:spcPts val="550"/>
              </a:lnSpc>
              <a:spcBef>
                <a:spcPts val="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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ingdings"/>
              <a:ea typeface="+mn-ea"/>
              <a:cs typeface="Wingdings"/>
            </a:endParaRPr>
          </a:p>
          <a:p>
            <a:pPr marL="0" marR="0" lvl="0" indent="0" algn="l" defTabSz="914400" rtl="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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ingdings"/>
              <a:ea typeface="+mn-ea"/>
              <a:cs typeface="Wingdings"/>
            </a:endParaRPr>
          </a:p>
          <a:p>
            <a:pPr marL="0" marR="0" lvl="0" indent="0" algn="l" defTabSz="914400" rtl="0" eaLnBrk="1" fontAlgn="auto" latinLnBrk="0" hangingPunct="1">
              <a:lnSpc>
                <a:spcPts val="550"/>
              </a:lnSpc>
              <a:spcBef>
                <a:spcPts val="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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ingdings"/>
              <a:ea typeface="+mn-ea"/>
              <a:cs typeface="Wingdings"/>
            </a:endParaRPr>
          </a:p>
          <a:p>
            <a:pPr marL="0" marR="0" lvl="0" indent="0" algn="l" defTabSz="914400" rtl="0" eaLnBrk="1" fontAlgn="auto" latinLnBrk="0" hangingPunct="1">
              <a:lnSpc>
                <a:spcPts val="550"/>
              </a:lnSpc>
              <a:spcBef>
                <a:spcPts val="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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ingdings"/>
              <a:ea typeface="+mn-ea"/>
              <a:cs typeface="Wingdings"/>
            </a:endParaRPr>
          </a:p>
          <a:p>
            <a:pPr marL="0" marR="0" lvl="0" indent="0" algn="l" defTabSz="914400" rtl="0" eaLnBrk="1" fontAlgn="auto" latinLnBrk="0" hangingPunct="1">
              <a:lnSpc>
                <a:spcPts val="600"/>
              </a:lnSpc>
              <a:spcBef>
                <a:spcPts val="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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ingdings"/>
              <a:ea typeface="+mn-ea"/>
              <a:cs typeface="Wingdings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8900541" y="1978405"/>
            <a:ext cx="237807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,36%</a:t>
            </a:r>
            <a:r>
              <a:rPr kumimoji="0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2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sz="1200" b="0" i="0" u="none" strike="noStrike" kern="1200" cap="none" spc="2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</a:t>
            </a:r>
            <a:r>
              <a:rPr kumimoji="0" sz="1200" b="0" i="0" u="none" strike="noStrike" kern="1200" cap="none" spc="-2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Ж</a:t>
            </a:r>
            <a:r>
              <a:rPr kumimoji="0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СК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АЯ ОБЛ</a:t>
            </a:r>
            <a:r>
              <a:rPr kumimoji="0" sz="1200" b="0" i="0" u="none" strike="noStrike" kern="1200" cap="none" spc="-2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1200" b="0" i="0" u="none" strike="noStrike" kern="1200" cap="none" spc="-4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Ь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8900541" y="2237866"/>
            <a:ext cx="237426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83,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5%</a:t>
            </a:r>
            <a:r>
              <a:rPr kumimoji="0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2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1200" b="0" i="0" u="none" strike="noStrike" kern="1200" cap="none" spc="-7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ЛО</a:t>
            </a:r>
            <a:r>
              <a:rPr kumimoji="0" sz="12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12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АЯ</a:t>
            </a:r>
            <a:r>
              <a:rPr kumimoji="0" sz="120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</a:t>
            </a:r>
            <a:r>
              <a:rPr kumimoji="0" sz="1200" b="0" i="0" u="none" strike="noStrike" kern="1200" cap="none" spc="-2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1200" b="0" i="0" u="none" strike="noStrike" kern="1200" cap="none" spc="-4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Ь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8900541" y="2496946"/>
            <a:ext cx="2534920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83,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2%</a:t>
            </a:r>
            <a:r>
              <a:rPr kumimoji="0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2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РЕСПУБЛИКА</a:t>
            </a:r>
            <a:r>
              <a:rPr kumimoji="0" sz="1200" b="0" i="0" u="none" strike="noStrike" kern="1200" cap="none" spc="-2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ДАГЕ</a:t>
            </a:r>
            <a:r>
              <a:rPr kumimoji="0" sz="1200" b="0" i="0" u="none" strike="noStrike" kern="1200" cap="none" spc="-4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12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АН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8900541" y="2756027"/>
            <a:ext cx="2992120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82,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6%</a:t>
            </a:r>
            <a:r>
              <a:rPr kumimoji="0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2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РЕСПУБЛИКА</a:t>
            </a:r>
            <a:r>
              <a:rPr kumimoji="0" sz="1200" b="0" i="0" u="none" strike="noStrike" kern="1200" cap="none" spc="-2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2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АШ</a:t>
            </a:r>
            <a:r>
              <a:rPr kumimoji="0" sz="1200" b="0" i="0" u="none" strike="noStrike" kern="1200" cap="none" spc="-2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1200" b="0" i="0" u="none" strike="noStrike" kern="1200" cap="none" spc="-4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</a:t>
            </a:r>
            <a:r>
              <a:rPr kumimoji="0" sz="1200" b="0" i="0" u="none" strike="noStrike" kern="1200" cap="none" spc="-4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1200" b="0" i="0" u="none" strike="noStrike" kern="1200" cap="none" spc="-4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АН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8900541" y="3015107"/>
            <a:ext cx="2538730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80,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8%</a:t>
            </a:r>
            <a:r>
              <a:rPr kumimoji="0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2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С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1200" b="0" i="0" u="none" strike="noStrike" kern="1200" cap="none" spc="-8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</a:t>
            </a:r>
            <a:r>
              <a:rPr kumimoji="0" sz="1200" b="0" i="0" u="none" strike="noStrike" kern="1200" cap="none" spc="-9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1200" b="0" i="0" u="none" strike="noStrike" kern="1200" cap="none" spc="-4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12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12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АЯ</a:t>
            </a:r>
            <a:r>
              <a:rPr kumimoji="0" sz="1200" b="0" i="0" u="none" strike="noStrike" kern="1200" cap="none" spc="-2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</a:t>
            </a:r>
            <a:r>
              <a:rPr kumimoji="0" sz="1200" b="0" i="0" u="none" strike="noStrike" kern="1200" cap="none" spc="-2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1200" b="0" i="0" u="none" strike="noStrike" kern="1200" cap="none" spc="-4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Ь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8900541" y="3274186"/>
            <a:ext cx="2479040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,35%</a:t>
            </a:r>
            <a:r>
              <a:rPr kumimoji="0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2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Т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АМ</a:t>
            </a:r>
            <a:r>
              <a:rPr kumimoji="0" sz="120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1200" b="0" i="0" u="none" strike="noStrike" kern="1200" cap="none" spc="-3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СК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АЯ</a:t>
            </a:r>
            <a:r>
              <a:rPr kumimoji="0" sz="1200" b="0" i="0" u="none" strike="noStrike" kern="1200" cap="none" spc="-2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ОБЛ</a:t>
            </a:r>
            <a:r>
              <a:rPr kumimoji="0" sz="1200" b="0" i="0" u="none" strike="noStrike" kern="1200" cap="none" spc="-2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1200" b="0" i="0" u="none" strike="noStrike" kern="1200" cap="none" spc="-4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Ь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8900541" y="3533520"/>
            <a:ext cx="2378710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80,</a:t>
            </a:r>
            <a:r>
              <a:rPr kumimoji="0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9%</a:t>
            </a:r>
            <a:r>
              <a:rPr kumimoji="0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2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РЕСПУБЛИКА</a:t>
            </a:r>
            <a:r>
              <a:rPr kumimoji="0" sz="120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3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ДЫГЕЯ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4949190" y="4107941"/>
            <a:ext cx="1018794" cy="4699"/>
          </a:xfrm>
          <a:custGeom>
            <a:avLst/>
            <a:gdLst/>
            <a:ahLst/>
            <a:cxnLst/>
            <a:rect l="l" t="t" r="r" b="b"/>
            <a:pathLst>
              <a:path w="1018794" h="4699">
                <a:moveTo>
                  <a:pt x="0" y="0"/>
                </a:moveTo>
                <a:lnTo>
                  <a:pt x="1018794" y="4698"/>
                </a:lnTo>
              </a:path>
            </a:pathLst>
          </a:custGeom>
          <a:ln w="19812">
            <a:solidFill>
              <a:srgbClr val="9AA8B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5967984" y="4059649"/>
            <a:ext cx="69845" cy="67751"/>
          </a:xfrm>
          <a:custGeom>
            <a:avLst/>
            <a:gdLst/>
            <a:ahLst/>
            <a:cxnLst/>
            <a:rect l="l" t="t" r="r" b="b"/>
            <a:pathLst>
              <a:path w="69845" h="67751">
                <a:moveTo>
                  <a:pt x="21975" y="0"/>
                </a:moveTo>
                <a:lnTo>
                  <a:pt x="10535" y="7658"/>
                </a:lnTo>
                <a:lnTo>
                  <a:pt x="2826" y="19060"/>
                </a:lnTo>
                <a:lnTo>
                  <a:pt x="0" y="33052"/>
                </a:lnTo>
                <a:lnTo>
                  <a:pt x="712" y="40130"/>
                </a:lnTo>
                <a:lnTo>
                  <a:pt x="5470" y="51500"/>
                </a:lnTo>
                <a:lnTo>
                  <a:pt x="14511" y="60455"/>
                </a:lnTo>
                <a:lnTo>
                  <a:pt x="27618" y="66154"/>
                </a:lnTo>
                <a:lnTo>
                  <a:pt x="44573" y="67751"/>
                </a:lnTo>
                <a:lnTo>
                  <a:pt x="55284" y="62550"/>
                </a:lnTo>
                <a:lnTo>
                  <a:pt x="63597" y="53169"/>
                </a:lnTo>
                <a:lnTo>
                  <a:pt x="68717" y="39682"/>
                </a:lnTo>
                <a:lnTo>
                  <a:pt x="69845" y="22164"/>
                </a:lnTo>
                <a:lnTo>
                  <a:pt x="64073" y="12321"/>
                </a:lnTo>
                <a:lnTo>
                  <a:pt x="54224" y="4853"/>
                </a:lnTo>
                <a:lnTo>
                  <a:pt x="40219" y="499"/>
                </a:lnTo>
                <a:lnTo>
                  <a:pt x="21975" y="0"/>
                </a:lnTo>
                <a:close/>
              </a:path>
            </a:pathLst>
          </a:custGeom>
          <a:solidFill>
            <a:srgbClr val="52BAC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8565642" y="4107941"/>
            <a:ext cx="1018793" cy="4699"/>
          </a:xfrm>
          <a:custGeom>
            <a:avLst/>
            <a:gdLst/>
            <a:ahLst/>
            <a:cxnLst/>
            <a:rect l="l" t="t" r="r" b="b"/>
            <a:pathLst>
              <a:path w="1018793" h="4699">
                <a:moveTo>
                  <a:pt x="0" y="0"/>
                </a:moveTo>
                <a:lnTo>
                  <a:pt x="1018793" y="4698"/>
                </a:lnTo>
              </a:path>
            </a:pathLst>
          </a:custGeom>
          <a:ln w="19812">
            <a:solidFill>
              <a:srgbClr val="9AA8B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9582911" y="4085557"/>
            <a:ext cx="69845" cy="67751"/>
          </a:xfrm>
          <a:custGeom>
            <a:avLst/>
            <a:gdLst/>
            <a:ahLst/>
            <a:cxnLst/>
            <a:rect l="l" t="t" r="r" b="b"/>
            <a:pathLst>
              <a:path w="69845" h="67751">
                <a:moveTo>
                  <a:pt x="21975" y="0"/>
                </a:moveTo>
                <a:lnTo>
                  <a:pt x="10535" y="7658"/>
                </a:lnTo>
                <a:lnTo>
                  <a:pt x="2826" y="19060"/>
                </a:lnTo>
                <a:lnTo>
                  <a:pt x="0" y="33052"/>
                </a:lnTo>
                <a:lnTo>
                  <a:pt x="712" y="40130"/>
                </a:lnTo>
                <a:lnTo>
                  <a:pt x="5470" y="51500"/>
                </a:lnTo>
                <a:lnTo>
                  <a:pt x="14511" y="60455"/>
                </a:lnTo>
                <a:lnTo>
                  <a:pt x="27618" y="66154"/>
                </a:lnTo>
                <a:lnTo>
                  <a:pt x="44573" y="67751"/>
                </a:lnTo>
                <a:lnTo>
                  <a:pt x="55284" y="62550"/>
                </a:lnTo>
                <a:lnTo>
                  <a:pt x="63597" y="53169"/>
                </a:lnTo>
                <a:lnTo>
                  <a:pt x="68717" y="39682"/>
                </a:lnTo>
                <a:lnTo>
                  <a:pt x="69845" y="22164"/>
                </a:lnTo>
                <a:lnTo>
                  <a:pt x="64073" y="12321"/>
                </a:lnTo>
                <a:lnTo>
                  <a:pt x="54224" y="4853"/>
                </a:lnTo>
                <a:lnTo>
                  <a:pt x="40219" y="499"/>
                </a:lnTo>
                <a:lnTo>
                  <a:pt x="21975" y="0"/>
                </a:lnTo>
                <a:close/>
              </a:path>
            </a:pathLst>
          </a:custGeom>
          <a:solidFill>
            <a:srgbClr val="9AA8B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259079" y="0"/>
            <a:ext cx="86868" cy="839724"/>
          </a:xfrm>
          <a:custGeom>
            <a:avLst/>
            <a:gdLst/>
            <a:ahLst/>
            <a:cxnLst/>
            <a:rect l="l" t="t" r="r" b="b"/>
            <a:pathLst>
              <a:path w="86868" h="839724">
                <a:moveTo>
                  <a:pt x="0" y="839724"/>
                </a:moveTo>
                <a:lnTo>
                  <a:pt x="86868" y="839724"/>
                </a:lnTo>
                <a:lnTo>
                  <a:pt x="86868" y="0"/>
                </a:lnTo>
                <a:lnTo>
                  <a:pt x="0" y="0"/>
                </a:lnTo>
                <a:lnTo>
                  <a:pt x="0" y="839724"/>
                </a:lnTo>
                <a:close/>
              </a:path>
            </a:pathLst>
          </a:custGeom>
          <a:solidFill>
            <a:srgbClr val="D6DCD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259079" y="906795"/>
            <a:ext cx="73100" cy="73040"/>
          </a:xfrm>
          <a:custGeom>
            <a:avLst/>
            <a:gdLst/>
            <a:ahLst/>
            <a:cxnLst/>
            <a:rect l="l" t="t" r="r" b="b"/>
            <a:pathLst>
              <a:path w="73100" h="73040">
                <a:moveTo>
                  <a:pt x="35494" y="0"/>
                </a:moveTo>
                <a:lnTo>
                  <a:pt x="21635" y="3165"/>
                </a:lnTo>
                <a:lnTo>
                  <a:pt x="10357" y="11057"/>
                </a:lnTo>
                <a:lnTo>
                  <a:pt x="2774" y="22561"/>
                </a:lnTo>
                <a:lnTo>
                  <a:pt x="0" y="36560"/>
                </a:lnTo>
                <a:lnTo>
                  <a:pt x="142" y="39811"/>
                </a:lnTo>
                <a:lnTo>
                  <a:pt x="3907" y="52893"/>
                </a:lnTo>
                <a:lnTo>
                  <a:pt x="12201" y="63461"/>
                </a:lnTo>
                <a:lnTo>
                  <a:pt x="24242" y="70512"/>
                </a:lnTo>
                <a:lnTo>
                  <a:pt x="39247" y="73040"/>
                </a:lnTo>
                <a:lnTo>
                  <a:pt x="52541" y="69431"/>
                </a:lnTo>
                <a:lnTo>
                  <a:pt x="63301" y="61243"/>
                </a:lnTo>
                <a:lnTo>
                  <a:pt x="70497" y="49344"/>
                </a:lnTo>
                <a:lnTo>
                  <a:pt x="73100" y="34602"/>
                </a:lnTo>
                <a:lnTo>
                  <a:pt x="69691" y="21058"/>
                </a:lnTo>
                <a:lnTo>
                  <a:pt x="61638" y="10064"/>
                </a:lnTo>
                <a:lnTo>
                  <a:pt x="49915" y="2688"/>
                </a:lnTo>
                <a:lnTo>
                  <a:pt x="35494" y="0"/>
                </a:lnTo>
                <a:close/>
              </a:path>
            </a:pathLst>
          </a:custGeom>
          <a:solidFill>
            <a:srgbClr val="C2CAD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259079" y="1162827"/>
            <a:ext cx="73100" cy="73040"/>
          </a:xfrm>
          <a:custGeom>
            <a:avLst/>
            <a:gdLst/>
            <a:ahLst/>
            <a:cxnLst/>
            <a:rect l="l" t="t" r="r" b="b"/>
            <a:pathLst>
              <a:path w="73100" h="73040">
                <a:moveTo>
                  <a:pt x="35494" y="0"/>
                </a:moveTo>
                <a:lnTo>
                  <a:pt x="21635" y="3165"/>
                </a:lnTo>
                <a:lnTo>
                  <a:pt x="10357" y="11057"/>
                </a:lnTo>
                <a:lnTo>
                  <a:pt x="2774" y="22561"/>
                </a:lnTo>
                <a:lnTo>
                  <a:pt x="0" y="36560"/>
                </a:lnTo>
                <a:lnTo>
                  <a:pt x="142" y="39811"/>
                </a:lnTo>
                <a:lnTo>
                  <a:pt x="3907" y="52893"/>
                </a:lnTo>
                <a:lnTo>
                  <a:pt x="12201" y="63461"/>
                </a:lnTo>
                <a:lnTo>
                  <a:pt x="24242" y="70512"/>
                </a:lnTo>
                <a:lnTo>
                  <a:pt x="39247" y="73040"/>
                </a:lnTo>
                <a:lnTo>
                  <a:pt x="52541" y="69431"/>
                </a:lnTo>
                <a:lnTo>
                  <a:pt x="63301" y="61243"/>
                </a:lnTo>
                <a:lnTo>
                  <a:pt x="70497" y="49344"/>
                </a:lnTo>
                <a:lnTo>
                  <a:pt x="73100" y="34602"/>
                </a:lnTo>
                <a:lnTo>
                  <a:pt x="69691" y="21058"/>
                </a:lnTo>
                <a:lnTo>
                  <a:pt x="61638" y="10064"/>
                </a:lnTo>
                <a:lnTo>
                  <a:pt x="49915" y="2688"/>
                </a:lnTo>
                <a:lnTo>
                  <a:pt x="35494" y="0"/>
                </a:lnTo>
                <a:close/>
              </a:path>
            </a:pathLst>
          </a:custGeom>
          <a:solidFill>
            <a:srgbClr val="C2CAD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259079" y="1420370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C2CAD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259079" y="1676402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C2CAD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259079" y="1932434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C2CAD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259079" y="2188466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25455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259079" y="2444498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25455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259079" y="2700530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25455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259079" y="2956575"/>
            <a:ext cx="73100" cy="73040"/>
          </a:xfrm>
          <a:custGeom>
            <a:avLst/>
            <a:gdLst/>
            <a:ahLst/>
            <a:cxnLst/>
            <a:rect l="l" t="t" r="r" b="b"/>
            <a:pathLst>
              <a:path w="73100" h="73040">
                <a:moveTo>
                  <a:pt x="35494" y="0"/>
                </a:moveTo>
                <a:lnTo>
                  <a:pt x="21635" y="3165"/>
                </a:lnTo>
                <a:lnTo>
                  <a:pt x="10357" y="11057"/>
                </a:lnTo>
                <a:lnTo>
                  <a:pt x="2774" y="22561"/>
                </a:lnTo>
                <a:lnTo>
                  <a:pt x="0" y="36560"/>
                </a:lnTo>
                <a:lnTo>
                  <a:pt x="142" y="39811"/>
                </a:lnTo>
                <a:lnTo>
                  <a:pt x="3907" y="52893"/>
                </a:lnTo>
                <a:lnTo>
                  <a:pt x="12201" y="63461"/>
                </a:lnTo>
                <a:lnTo>
                  <a:pt x="24242" y="70512"/>
                </a:lnTo>
                <a:lnTo>
                  <a:pt x="39247" y="73040"/>
                </a:lnTo>
                <a:lnTo>
                  <a:pt x="52541" y="69431"/>
                </a:lnTo>
                <a:lnTo>
                  <a:pt x="63301" y="61243"/>
                </a:lnTo>
                <a:lnTo>
                  <a:pt x="70497" y="49344"/>
                </a:lnTo>
                <a:lnTo>
                  <a:pt x="73100" y="34602"/>
                </a:lnTo>
                <a:lnTo>
                  <a:pt x="69691" y="21058"/>
                </a:lnTo>
                <a:lnTo>
                  <a:pt x="61638" y="10064"/>
                </a:lnTo>
                <a:lnTo>
                  <a:pt x="49915" y="2688"/>
                </a:lnTo>
                <a:lnTo>
                  <a:pt x="35494" y="0"/>
                </a:lnTo>
                <a:close/>
              </a:path>
            </a:pathLst>
          </a:custGeom>
          <a:solidFill>
            <a:srgbClr val="25455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259079" y="3212607"/>
            <a:ext cx="73100" cy="73040"/>
          </a:xfrm>
          <a:custGeom>
            <a:avLst/>
            <a:gdLst/>
            <a:ahLst/>
            <a:cxnLst/>
            <a:rect l="l" t="t" r="r" b="b"/>
            <a:pathLst>
              <a:path w="73100" h="73040">
                <a:moveTo>
                  <a:pt x="35494" y="0"/>
                </a:moveTo>
                <a:lnTo>
                  <a:pt x="21635" y="3165"/>
                </a:lnTo>
                <a:lnTo>
                  <a:pt x="10357" y="11057"/>
                </a:lnTo>
                <a:lnTo>
                  <a:pt x="2774" y="22561"/>
                </a:lnTo>
                <a:lnTo>
                  <a:pt x="0" y="36560"/>
                </a:lnTo>
                <a:lnTo>
                  <a:pt x="142" y="39811"/>
                </a:lnTo>
                <a:lnTo>
                  <a:pt x="3907" y="52893"/>
                </a:lnTo>
                <a:lnTo>
                  <a:pt x="12201" y="63461"/>
                </a:lnTo>
                <a:lnTo>
                  <a:pt x="24242" y="70512"/>
                </a:lnTo>
                <a:lnTo>
                  <a:pt x="39247" y="73040"/>
                </a:lnTo>
                <a:lnTo>
                  <a:pt x="52541" y="69431"/>
                </a:lnTo>
                <a:lnTo>
                  <a:pt x="63301" y="61243"/>
                </a:lnTo>
                <a:lnTo>
                  <a:pt x="70497" y="49344"/>
                </a:lnTo>
                <a:lnTo>
                  <a:pt x="73100" y="34602"/>
                </a:lnTo>
                <a:lnTo>
                  <a:pt x="69691" y="21058"/>
                </a:lnTo>
                <a:lnTo>
                  <a:pt x="61638" y="10064"/>
                </a:lnTo>
                <a:lnTo>
                  <a:pt x="49915" y="2688"/>
                </a:lnTo>
                <a:lnTo>
                  <a:pt x="35494" y="0"/>
                </a:lnTo>
                <a:close/>
              </a:path>
            </a:pathLst>
          </a:custGeom>
          <a:solidFill>
            <a:srgbClr val="25455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259079" y="3470150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25455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259079" y="3726182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25455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259079" y="3982214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25455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259079" y="4238246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25455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259079" y="4494278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25455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259079" y="4750310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25455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259079" y="5006355"/>
            <a:ext cx="73100" cy="73040"/>
          </a:xfrm>
          <a:custGeom>
            <a:avLst/>
            <a:gdLst/>
            <a:ahLst/>
            <a:cxnLst/>
            <a:rect l="l" t="t" r="r" b="b"/>
            <a:pathLst>
              <a:path w="73100" h="73040">
                <a:moveTo>
                  <a:pt x="35494" y="0"/>
                </a:moveTo>
                <a:lnTo>
                  <a:pt x="21635" y="3165"/>
                </a:lnTo>
                <a:lnTo>
                  <a:pt x="10357" y="11057"/>
                </a:lnTo>
                <a:lnTo>
                  <a:pt x="2774" y="22561"/>
                </a:lnTo>
                <a:lnTo>
                  <a:pt x="0" y="36560"/>
                </a:lnTo>
                <a:lnTo>
                  <a:pt x="142" y="39811"/>
                </a:lnTo>
                <a:lnTo>
                  <a:pt x="3907" y="52893"/>
                </a:lnTo>
                <a:lnTo>
                  <a:pt x="12201" y="63461"/>
                </a:lnTo>
                <a:lnTo>
                  <a:pt x="24242" y="70512"/>
                </a:lnTo>
                <a:lnTo>
                  <a:pt x="39247" y="73040"/>
                </a:lnTo>
                <a:lnTo>
                  <a:pt x="52541" y="69431"/>
                </a:lnTo>
                <a:lnTo>
                  <a:pt x="63301" y="61243"/>
                </a:lnTo>
                <a:lnTo>
                  <a:pt x="70497" y="49344"/>
                </a:lnTo>
                <a:lnTo>
                  <a:pt x="73100" y="34602"/>
                </a:lnTo>
                <a:lnTo>
                  <a:pt x="69691" y="21058"/>
                </a:lnTo>
                <a:lnTo>
                  <a:pt x="61638" y="10064"/>
                </a:lnTo>
                <a:lnTo>
                  <a:pt x="49915" y="2688"/>
                </a:lnTo>
                <a:lnTo>
                  <a:pt x="35494" y="0"/>
                </a:lnTo>
                <a:close/>
              </a:path>
            </a:pathLst>
          </a:custGeom>
          <a:solidFill>
            <a:srgbClr val="25455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259079" y="5263898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25455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259079" y="5519930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25455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259079" y="5775962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8"/>
                </a:lnTo>
                <a:lnTo>
                  <a:pt x="10559" y="10637"/>
                </a:lnTo>
                <a:lnTo>
                  <a:pt x="2831" y="21971"/>
                </a:lnTo>
                <a:lnTo>
                  <a:pt x="0" y="35811"/>
                </a:lnTo>
                <a:lnTo>
                  <a:pt x="27" y="37202"/>
                </a:lnTo>
                <a:lnTo>
                  <a:pt x="3300" y="50651"/>
                </a:lnTo>
                <a:lnTo>
                  <a:pt x="11336" y="61585"/>
                </a:lnTo>
                <a:lnTo>
                  <a:pt x="23141" y="68929"/>
                </a:lnTo>
                <a:lnTo>
                  <a:pt x="37720" y="71608"/>
                </a:lnTo>
                <a:lnTo>
                  <a:pt x="51557" y="68477"/>
                </a:lnTo>
                <a:lnTo>
                  <a:pt x="62813" y="60652"/>
                </a:lnTo>
                <a:lnTo>
                  <a:pt x="70378" y="49148"/>
                </a:lnTo>
                <a:lnTo>
                  <a:pt x="73142" y="34981"/>
                </a:lnTo>
                <a:lnTo>
                  <a:pt x="70032" y="21334"/>
                </a:lnTo>
                <a:lnTo>
                  <a:pt x="62100" y="10217"/>
                </a:lnTo>
                <a:lnTo>
                  <a:pt x="50433" y="2737"/>
                </a:lnTo>
                <a:lnTo>
                  <a:pt x="36114" y="0"/>
                </a:lnTo>
                <a:close/>
              </a:path>
            </a:pathLst>
          </a:custGeom>
          <a:solidFill>
            <a:srgbClr val="25455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259079" y="6031994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8"/>
                </a:lnTo>
                <a:lnTo>
                  <a:pt x="10559" y="10637"/>
                </a:lnTo>
                <a:lnTo>
                  <a:pt x="2831" y="21971"/>
                </a:lnTo>
                <a:lnTo>
                  <a:pt x="0" y="35811"/>
                </a:lnTo>
                <a:lnTo>
                  <a:pt x="27" y="37202"/>
                </a:lnTo>
                <a:lnTo>
                  <a:pt x="3300" y="50651"/>
                </a:lnTo>
                <a:lnTo>
                  <a:pt x="11336" y="61585"/>
                </a:lnTo>
                <a:lnTo>
                  <a:pt x="23141" y="68929"/>
                </a:lnTo>
                <a:lnTo>
                  <a:pt x="37720" y="71608"/>
                </a:lnTo>
                <a:lnTo>
                  <a:pt x="51557" y="68477"/>
                </a:lnTo>
                <a:lnTo>
                  <a:pt x="62813" y="60652"/>
                </a:lnTo>
                <a:lnTo>
                  <a:pt x="70378" y="49148"/>
                </a:lnTo>
                <a:lnTo>
                  <a:pt x="73142" y="34981"/>
                </a:lnTo>
                <a:lnTo>
                  <a:pt x="70032" y="21334"/>
                </a:lnTo>
                <a:lnTo>
                  <a:pt x="62100" y="10217"/>
                </a:lnTo>
                <a:lnTo>
                  <a:pt x="50433" y="2737"/>
                </a:lnTo>
                <a:lnTo>
                  <a:pt x="36114" y="0"/>
                </a:lnTo>
                <a:close/>
              </a:path>
            </a:pathLst>
          </a:custGeom>
          <a:solidFill>
            <a:srgbClr val="25455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259079" y="6288026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8"/>
                </a:lnTo>
                <a:lnTo>
                  <a:pt x="10559" y="10637"/>
                </a:lnTo>
                <a:lnTo>
                  <a:pt x="2831" y="21971"/>
                </a:lnTo>
                <a:lnTo>
                  <a:pt x="0" y="35811"/>
                </a:lnTo>
                <a:lnTo>
                  <a:pt x="27" y="37202"/>
                </a:lnTo>
                <a:lnTo>
                  <a:pt x="3300" y="50651"/>
                </a:lnTo>
                <a:lnTo>
                  <a:pt x="11336" y="61585"/>
                </a:lnTo>
                <a:lnTo>
                  <a:pt x="23141" y="68929"/>
                </a:lnTo>
                <a:lnTo>
                  <a:pt x="37720" y="71608"/>
                </a:lnTo>
                <a:lnTo>
                  <a:pt x="51557" y="68477"/>
                </a:lnTo>
                <a:lnTo>
                  <a:pt x="62813" y="60652"/>
                </a:lnTo>
                <a:lnTo>
                  <a:pt x="70378" y="49148"/>
                </a:lnTo>
                <a:lnTo>
                  <a:pt x="73142" y="34981"/>
                </a:lnTo>
                <a:lnTo>
                  <a:pt x="70032" y="21334"/>
                </a:lnTo>
                <a:lnTo>
                  <a:pt x="62100" y="10217"/>
                </a:lnTo>
                <a:lnTo>
                  <a:pt x="50433" y="2737"/>
                </a:lnTo>
                <a:lnTo>
                  <a:pt x="36114" y="0"/>
                </a:lnTo>
                <a:close/>
              </a:path>
            </a:pathLst>
          </a:custGeom>
          <a:solidFill>
            <a:srgbClr val="25455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object 24"/>
          <p:cNvSpPr txBox="1"/>
          <p:nvPr/>
        </p:nvSpPr>
        <p:spPr>
          <a:xfrm>
            <a:off x="5267706" y="286161"/>
            <a:ext cx="5986271" cy="608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12700">
              <a:lnSpc>
                <a:spcPct val="100000"/>
              </a:lnSpc>
            </a:pPr>
            <a:r>
              <a:rPr b="1" dirty="0" smtClean="0">
                <a:solidFill>
                  <a:srgbClr val="005270"/>
                </a:solidFill>
                <a:latin typeface="Arial"/>
                <a:cs typeface="Arial"/>
              </a:rPr>
              <a:t>ОН</a:t>
            </a:r>
            <a:r>
              <a:rPr b="1" spc="-15" dirty="0" smtClean="0">
                <a:solidFill>
                  <a:srgbClr val="005270"/>
                </a:solidFill>
                <a:latin typeface="Arial"/>
                <a:cs typeface="Arial"/>
              </a:rPr>
              <a:t>Л</a:t>
            </a:r>
            <a:r>
              <a:rPr b="1" spc="0" dirty="0" smtClean="0">
                <a:solidFill>
                  <a:srgbClr val="005270"/>
                </a:solidFill>
                <a:latin typeface="Arial"/>
                <a:cs typeface="Arial"/>
              </a:rPr>
              <a:t>АЙ</a:t>
            </a:r>
            <a:r>
              <a:rPr b="1" spc="10" dirty="0" smtClean="0">
                <a:solidFill>
                  <a:srgbClr val="005270"/>
                </a:solidFill>
                <a:latin typeface="Arial"/>
                <a:cs typeface="Arial"/>
              </a:rPr>
              <a:t>Н</a:t>
            </a:r>
            <a:r>
              <a:rPr b="1" spc="-5" dirty="0" smtClean="0">
                <a:solidFill>
                  <a:srgbClr val="005270"/>
                </a:solidFill>
                <a:latin typeface="Arial"/>
                <a:cs typeface="Arial"/>
              </a:rPr>
              <a:t>-</a:t>
            </a:r>
            <a:r>
              <a:rPr b="1" spc="0" dirty="0" smtClean="0">
                <a:solidFill>
                  <a:srgbClr val="005270"/>
                </a:solidFill>
                <a:latin typeface="Arial"/>
                <a:cs typeface="Arial"/>
              </a:rPr>
              <a:t>У</a:t>
            </a:r>
            <a:r>
              <a:rPr b="1" spc="-25" dirty="0" smtClean="0">
                <a:solidFill>
                  <a:srgbClr val="005270"/>
                </a:solidFill>
                <a:latin typeface="Arial"/>
                <a:cs typeface="Arial"/>
              </a:rPr>
              <a:t>Р</a:t>
            </a:r>
            <a:r>
              <a:rPr b="1" spc="0" dirty="0" smtClean="0">
                <a:solidFill>
                  <a:srgbClr val="005270"/>
                </a:solidFill>
                <a:latin typeface="Arial"/>
                <a:cs typeface="Arial"/>
              </a:rPr>
              <a:t>ОКИ ФИ</a:t>
            </a:r>
            <a:r>
              <a:rPr b="1" spc="5" dirty="0" smtClean="0">
                <a:solidFill>
                  <a:srgbClr val="005270"/>
                </a:solidFill>
                <a:latin typeface="Arial"/>
                <a:cs typeface="Arial"/>
              </a:rPr>
              <a:t>Н</a:t>
            </a:r>
            <a:r>
              <a:rPr b="1" spc="0" dirty="0" smtClean="0">
                <a:solidFill>
                  <a:srgbClr val="005270"/>
                </a:solidFill>
                <a:latin typeface="Arial"/>
                <a:cs typeface="Arial"/>
              </a:rPr>
              <a:t>А</a:t>
            </a:r>
            <a:r>
              <a:rPr b="1" spc="15" dirty="0" smtClean="0">
                <a:solidFill>
                  <a:srgbClr val="005270"/>
                </a:solidFill>
                <a:latin typeface="Arial"/>
                <a:cs typeface="Arial"/>
              </a:rPr>
              <a:t>Н</a:t>
            </a:r>
            <a:r>
              <a:rPr b="1" spc="-65" dirty="0" smtClean="0">
                <a:solidFill>
                  <a:srgbClr val="005270"/>
                </a:solidFill>
                <a:latin typeface="Arial"/>
                <a:cs typeface="Arial"/>
              </a:rPr>
              <a:t>С</a:t>
            </a:r>
            <a:r>
              <a:rPr b="1" spc="0" dirty="0" smtClean="0">
                <a:solidFill>
                  <a:srgbClr val="005270"/>
                </a:solidFill>
                <a:latin typeface="Arial"/>
                <a:cs typeface="Arial"/>
              </a:rPr>
              <a:t>О</a:t>
            </a:r>
            <a:r>
              <a:rPr b="1" spc="-70" dirty="0" smtClean="0">
                <a:solidFill>
                  <a:srgbClr val="005270"/>
                </a:solidFill>
                <a:latin typeface="Arial"/>
                <a:cs typeface="Arial"/>
              </a:rPr>
              <a:t>В</a:t>
            </a:r>
            <a:r>
              <a:rPr b="1" spc="0" dirty="0" smtClean="0">
                <a:solidFill>
                  <a:srgbClr val="005270"/>
                </a:solidFill>
                <a:latin typeface="Arial"/>
                <a:cs typeface="Arial"/>
              </a:rPr>
              <a:t>ОЙ</a:t>
            </a:r>
            <a:r>
              <a:rPr b="1" spc="-15" dirty="0" smtClean="0">
                <a:solidFill>
                  <a:srgbClr val="005270"/>
                </a:solidFill>
                <a:latin typeface="Arial"/>
                <a:cs typeface="Arial"/>
              </a:rPr>
              <a:t> </a:t>
            </a:r>
            <a:r>
              <a:rPr b="1" spc="0" dirty="0" smtClean="0">
                <a:solidFill>
                  <a:srgbClr val="005270"/>
                </a:solidFill>
                <a:latin typeface="Arial"/>
                <a:cs typeface="Arial"/>
              </a:rPr>
              <a:t>Г</a:t>
            </a:r>
            <a:r>
              <a:rPr b="1" spc="-254" dirty="0" smtClean="0">
                <a:solidFill>
                  <a:srgbClr val="005270"/>
                </a:solidFill>
                <a:latin typeface="Arial"/>
                <a:cs typeface="Arial"/>
              </a:rPr>
              <a:t>Р</a:t>
            </a:r>
            <a:r>
              <a:rPr b="1" spc="0" dirty="0" smtClean="0">
                <a:solidFill>
                  <a:srgbClr val="005270"/>
                </a:solidFill>
                <a:latin typeface="Arial"/>
                <a:cs typeface="Arial"/>
              </a:rPr>
              <a:t>АМО</a:t>
            </a:r>
            <a:r>
              <a:rPr b="1" spc="5" dirty="0" smtClean="0">
                <a:solidFill>
                  <a:srgbClr val="005270"/>
                </a:solidFill>
                <a:latin typeface="Arial"/>
                <a:cs typeface="Arial"/>
              </a:rPr>
              <a:t>Т</a:t>
            </a:r>
            <a:r>
              <a:rPr b="1" spc="0" dirty="0" smtClean="0">
                <a:solidFill>
                  <a:srgbClr val="005270"/>
                </a:solidFill>
                <a:latin typeface="Arial"/>
                <a:cs typeface="Arial"/>
              </a:rPr>
              <a:t>НО</a:t>
            </a:r>
            <a:r>
              <a:rPr b="1" spc="-60" dirty="0" smtClean="0">
                <a:solidFill>
                  <a:srgbClr val="005270"/>
                </a:solidFill>
                <a:latin typeface="Arial"/>
                <a:cs typeface="Arial"/>
              </a:rPr>
              <a:t>С</a:t>
            </a:r>
            <a:r>
              <a:rPr b="1" spc="0" dirty="0" smtClean="0">
                <a:solidFill>
                  <a:srgbClr val="005270"/>
                </a:solidFill>
                <a:latin typeface="Arial"/>
                <a:cs typeface="Arial"/>
              </a:rPr>
              <a:t>ТИ ДЛЯ ШК</a:t>
            </a:r>
            <a:r>
              <a:rPr b="1" spc="-75" dirty="0" smtClean="0">
                <a:solidFill>
                  <a:srgbClr val="005270"/>
                </a:solidFill>
                <a:latin typeface="Arial"/>
                <a:cs typeface="Arial"/>
              </a:rPr>
              <a:t>О</a:t>
            </a:r>
            <a:r>
              <a:rPr b="1" spc="0" dirty="0" smtClean="0">
                <a:solidFill>
                  <a:srgbClr val="005270"/>
                </a:solidFill>
                <a:latin typeface="Arial"/>
                <a:cs typeface="Arial"/>
              </a:rPr>
              <a:t>ЛЬНИ</a:t>
            </a:r>
            <a:r>
              <a:rPr b="1" spc="5" dirty="0" smtClean="0">
                <a:solidFill>
                  <a:srgbClr val="005270"/>
                </a:solidFill>
                <a:latin typeface="Arial"/>
                <a:cs typeface="Arial"/>
              </a:rPr>
              <a:t>К</a:t>
            </a:r>
            <a:r>
              <a:rPr b="1" spc="0" dirty="0" smtClean="0">
                <a:solidFill>
                  <a:srgbClr val="005270"/>
                </a:solidFill>
                <a:latin typeface="Arial"/>
                <a:cs typeface="Arial"/>
              </a:rPr>
              <a:t>ОВ</a:t>
            </a:r>
            <a:r>
              <a:rPr b="1" spc="-20" dirty="0" smtClean="0">
                <a:solidFill>
                  <a:srgbClr val="005270"/>
                </a:solidFill>
                <a:latin typeface="Arial"/>
                <a:cs typeface="Arial"/>
              </a:rPr>
              <a:t> </a:t>
            </a:r>
            <a:r>
              <a:rPr b="1" spc="0" dirty="0" smtClean="0">
                <a:solidFill>
                  <a:srgbClr val="005270"/>
                </a:solidFill>
                <a:latin typeface="Arial"/>
                <a:cs typeface="Arial"/>
              </a:rPr>
              <a:t>(dni</a:t>
            </a:r>
            <a:r>
              <a:rPr b="1" spc="-5" dirty="0" smtClean="0">
                <a:solidFill>
                  <a:srgbClr val="005270"/>
                </a:solidFill>
                <a:latin typeface="Arial"/>
                <a:cs typeface="Arial"/>
              </a:rPr>
              <a:t>-</a:t>
            </a:r>
            <a:r>
              <a:rPr b="1" spc="0" dirty="0" smtClean="0">
                <a:solidFill>
                  <a:srgbClr val="005270"/>
                </a:solidFill>
                <a:latin typeface="Arial"/>
                <a:cs typeface="Arial"/>
              </a:rPr>
              <a:t>fg.</a:t>
            </a:r>
            <a:r>
              <a:rPr b="1" spc="-10" dirty="0" smtClean="0">
                <a:solidFill>
                  <a:srgbClr val="005270"/>
                </a:solidFill>
                <a:latin typeface="Arial"/>
                <a:cs typeface="Arial"/>
              </a:rPr>
              <a:t>r</a:t>
            </a:r>
            <a:r>
              <a:rPr b="1" spc="0" dirty="0" smtClean="0">
                <a:solidFill>
                  <a:srgbClr val="005270"/>
                </a:solidFill>
                <a:latin typeface="Arial"/>
                <a:cs typeface="Arial"/>
              </a:rPr>
              <a:t>u)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134" name="Рисунок 1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048" y="71272"/>
            <a:ext cx="1030313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7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4000" b="1" spc="-195" dirty="0" smtClean="0">
                <a:solidFill>
                  <a:srgbClr val="52BAC4"/>
                </a:solidFill>
                <a:latin typeface="Arial"/>
                <a:cs typeface="Arial"/>
              </a:rPr>
              <a:t>О</a:t>
            </a:r>
            <a:r>
              <a:rPr sz="4000" b="1" spc="-30" dirty="0" smtClean="0">
                <a:solidFill>
                  <a:srgbClr val="52BAC4"/>
                </a:solidFill>
                <a:latin typeface="Arial"/>
                <a:cs typeface="Arial"/>
              </a:rPr>
              <a:t>Х</a:t>
            </a:r>
            <a:r>
              <a:rPr sz="4000" b="1" spc="-245" dirty="0" smtClean="0">
                <a:solidFill>
                  <a:srgbClr val="52BAC4"/>
                </a:solidFill>
                <a:latin typeface="Arial"/>
                <a:cs typeface="Arial"/>
              </a:rPr>
              <a:t>ВА</a:t>
            </a:r>
            <a:r>
              <a:rPr sz="4000" b="1" spc="-25" dirty="0" smtClean="0">
                <a:solidFill>
                  <a:srgbClr val="52BAC4"/>
                </a:solidFill>
                <a:latin typeface="Arial"/>
                <a:cs typeface="Arial"/>
              </a:rPr>
              <a:t>Т</a:t>
            </a:r>
            <a:r>
              <a:rPr sz="4000" b="1" spc="15" dirty="0" smtClean="0">
                <a:solidFill>
                  <a:srgbClr val="52BAC4"/>
                </a:solidFill>
                <a:latin typeface="Arial"/>
                <a:cs typeface="Arial"/>
              </a:rPr>
              <a:t> </a:t>
            </a:r>
            <a:r>
              <a:rPr sz="4000" b="1" spc="-35" dirty="0" smtClean="0">
                <a:solidFill>
                  <a:srgbClr val="52BAC4"/>
                </a:solidFill>
                <a:latin typeface="Arial"/>
                <a:cs typeface="Arial"/>
              </a:rPr>
              <a:t>ПОО</a:t>
            </a:r>
            <a:r>
              <a:rPr sz="4000" b="1" spc="10" dirty="0" smtClean="0">
                <a:solidFill>
                  <a:srgbClr val="52BAC4"/>
                </a:solidFill>
                <a:latin typeface="Arial"/>
                <a:cs typeface="Arial"/>
              </a:rPr>
              <a:t> </a:t>
            </a:r>
            <a:r>
              <a:rPr sz="4000" b="1" spc="-20" dirty="0" smtClean="0">
                <a:solidFill>
                  <a:srgbClr val="52BAC4"/>
                </a:solidFill>
                <a:latin typeface="Arial"/>
                <a:cs typeface="Arial"/>
              </a:rPr>
              <a:t>(т</a:t>
            </a:r>
            <a:r>
              <a:rPr sz="4000" b="1" spc="-80" dirty="0" smtClean="0">
                <a:solidFill>
                  <a:srgbClr val="52BAC4"/>
                </a:solidFill>
                <a:latin typeface="Arial"/>
                <a:cs typeface="Arial"/>
              </a:rPr>
              <a:t>е</a:t>
            </a:r>
            <a:r>
              <a:rPr sz="4000" b="1" spc="-25" dirty="0" smtClean="0">
                <a:solidFill>
                  <a:srgbClr val="52BAC4"/>
                </a:solidFill>
                <a:latin typeface="Arial"/>
                <a:cs typeface="Arial"/>
              </a:rPr>
              <a:t>хник</a:t>
            </a:r>
            <a:r>
              <a:rPr sz="4000" b="1" spc="-80" dirty="0" smtClean="0">
                <a:solidFill>
                  <a:srgbClr val="52BAC4"/>
                </a:solidFill>
                <a:latin typeface="Arial"/>
                <a:cs typeface="Arial"/>
              </a:rPr>
              <a:t>у</a:t>
            </a:r>
            <a:r>
              <a:rPr sz="4000" b="1" spc="-90" dirty="0" smtClean="0">
                <a:solidFill>
                  <a:srgbClr val="52BAC4"/>
                </a:solidFill>
                <a:latin typeface="Arial"/>
                <a:cs typeface="Arial"/>
              </a:rPr>
              <a:t>м</a:t>
            </a:r>
            <a:r>
              <a:rPr sz="4000" b="1" spc="-25" dirty="0" smtClean="0">
                <a:solidFill>
                  <a:srgbClr val="52BAC4"/>
                </a:solidFill>
                <a:latin typeface="Arial"/>
                <a:cs typeface="Arial"/>
              </a:rPr>
              <a:t>ов)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65960" y="1405127"/>
            <a:ext cx="3235452" cy="522732"/>
          </a:xfrm>
          <a:custGeom>
            <a:avLst/>
            <a:gdLst/>
            <a:ahLst/>
            <a:cxnLst/>
            <a:rect l="l" t="t" r="r" b="b"/>
            <a:pathLst>
              <a:path w="3235452" h="522732">
                <a:moveTo>
                  <a:pt x="3235452" y="0"/>
                </a:moveTo>
                <a:lnTo>
                  <a:pt x="0" y="0"/>
                </a:lnTo>
                <a:lnTo>
                  <a:pt x="0" y="522732"/>
                </a:lnTo>
                <a:lnTo>
                  <a:pt x="3235452" y="522732"/>
                </a:lnTo>
                <a:lnTo>
                  <a:pt x="3235452" y="0"/>
                </a:lnTo>
                <a:close/>
              </a:path>
            </a:pathLst>
          </a:custGeom>
          <a:solidFill>
            <a:srgbClr val="52BAC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65960" y="2031492"/>
            <a:ext cx="3128772" cy="524256"/>
          </a:xfrm>
          <a:custGeom>
            <a:avLst/>
            <a:gdLst/>
            <a:ahLst/>
            <a:cxnLst/>
            <a:rect l="l" t="t" r="r" b="b"/>
            <a:pathLst>
              <a:path w="3128772" h="524256">
                <a:moveTo>
                  <a:pt x="3128772" y="0"/>
                </a:moveTo>
                <a:lnTo>
                  <a:pt x="0" y="0"/>
                </a:lnTo>
                <a:lnTo>
                  <a:pt x="0" y="524256"/>
                </a:lnTo>
                <a:lnTo>
                  <a:pt x="3128772" y="524256"/>
                </a:lnTo>
                <a:lnTo>
                  <a:pt x="3128772" y="0"/>
                </a:lnTo>
                <a:close/>
              </a:path>
            </a:pathLst>
          </a:custGeom>
          <a:solidFill>
            <a:srgbClr val="52BAC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65960" y="2659379"/>
            <a:ext cx="3020567" cy="522732"/>
          </a:xfrm>
          <a:custGeom>
            <a:avLst/>
            <a:gdLst/>
            <a:ahLst/>
            <a:cxnLst/>
            <a:rect l="l" t="t" r="r" b="b"/>
            <a:pathLst>
              <a:path w="3020567" h="522732">
                <a:moveTo>
                  <a:pt x="3020567" y="0"/>
                </a:moveTo>
                <a:lnTo>
                  <a:pt x="0" y="0"/>
                </a:lnTo>
                <a:lnTo>
                  <a:pt x="0" y="522732"/>
                </a:lnTo>
                <a:lnTo>
                  <a:pt x="3020567" y="522732"/>
                </a:lnTo>
                <a:lnTo>
                  <a:pt x="3020567" y="0"/>
                </a:lnTo>
                <a:close/>
              </a:path>
            </a:pathLst>
          </a:custGeom>
          <a:solidFill>
            <a:srgbClr val="52BAC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65960" y="3287267"/>
            <a:ext cx="2983991" cy="522732"/>
          </a:xfrm>
          <a:custGeom>
            <a:avLst/>
            <a:gdLst/>
            <a:ahLst/>
            <a:cxnLst/>
            <a:rect l="l" t="t" r="r" b="b"/>
            <a:pathLst>
              <a:path w="2983991" h="522732">
                <a:moveTo>
                  <a:pt x="2983991" y="0"/>
                </a:moveTo>
                <a:lnTo>
                  <a:pt x="0" y="0"/>
                </a:lnTo>
                <a:lnTo>
                  <a:pt x="0" y="522732"/>
                </a:lnTo>
                <a:lnTo>
                  <a:pt x="2983991" y="522732"/>
                </a:lnTo>
                <a:lnTo>
                  <a:pt x="2983991" y="0"/>
                </a:lnTo>
                <a:close/>
              </a:path>
            </a:pathLst>
          </a:custGeom>
          <a:solidFill>
            <a:srgbClr val="52BAC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65960" y="3913632"/>
            <a:ext cx="2875788" cy="524256"/>
          </a:xfrm>
          <a:custGeom>
            <a:avLst/>
            <a:gdLst/>
            <a:ahLst/>
            <a:cxnLst/>
            <a:rect l="l" t="t" r="r" b="b"/>
            <a:pathLst>
              <a:path w="2875788" h="524255">
                <a:moveTo>
                  <a:pt x="2875788" y="0"/>
                </a:moveTo>
                <a:lnTo>
                  <a:pt x="0" y="0"/>
                </a:lnTo>
                <a:lnTo>
                  <a:pt x="0" y="524256"/>
                </a:lnTo>
                <a:lnTo>
                  <a:pt x="2875788" y="524256"/>
                </a:lnTo>
                <a:lnTo>
                  <a:pt x="2875788" y="0"/>
                </a:lnTo>
                <a:close/>
              </a:path>
            </a:pathLst>
          </a:custGeom>
          <a:solidFill>
            <a:srgbClr val="52BAC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65960" y="4541520"/>
            <a:ext cx="2516124" cy="522731"/>
          </a:xfrm>
          <a:custGeom>
            <a:avLst/>
            <a:gdLst/>
            <a:ahLst/>
            <a:cxnLst/>
            <a:rect l="l" t="t" r="r" b="b"/>
            <a:pathLst>
              <a:path w="2516124" h="522731">
                <a:moveTo>
                  <a:pt x="2516124" y="0"/>
                </a:moveTo>
                <a:lnTo>
                  <a:pt x="0" y="0"/>
                </a:lnTo>
                <a:lnTo>
                  <a:pt x="0" y="522731"/>
                </a:lnTo>
                <a:lnTo>
                  <a:pt x="2516124" y="522731"/>
                </a:lnTo>
                <a:lnTo>
                  <a:pt x="2516124" y="0"/>
                </a:lnTo>
                <a:close/>
              </a:path>
            </a:pathLst>
          </a:custGeom>
          <a:solidFill>
            <a:srgbClr val="52BAC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65960" y="5169408"/>
            <a:ext cx="2372867" cy="522732"/>
          </a:xfrm>
          <a:custGeom>
            <a:avLst/>
            <a:gdLst/>
            <a:ahLst/>
            <a:cxnLst/>
            <a:rect l="l" t="t" r="r" b="b"/>
            <a:pathLst>
              <a:path w="2372867" h="522732">
                <a:moveTo>
                  <a:pt x="2372867" y="0"/>
                </a:moveTo>
                <a:lnTo>
                  <a:pt x="0" y="0"/>
                </a:lnTo>
                <a:lnTo>
                  <a:pt x="0" y="522732"/>
                </a:lnTo>
                <a:lnTo>
                  <a:pt x="2372867" y="522732"/>
                </a:lnTo>
                <a:lnTo>
                  <a:pt x="2372867" y="0"/>
                </a:lnTo>
                <a:close/>
              </a:path>
            </a:pathLst>
          </a:custGeom>
          <a:solidFill>
            <a:srgbClr val="52BAC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65960" y="5795771"/>
            <a:ext cx="2301240" cy="524256"/>
          </a:xfrm>
          <a:custGeom>
            <a:avLst/>
            <a:gdLst/>
            <a:ahLst/>
            <a:cxnLst/>
            <a:rect l="l" t="t" r="r" b="b"/>
            <a:pathLst>
              <a:path w="2301240" h="524255">
                <a:moveTo>
                  <a:pt x="2301240" y="0"/>
                </a:moveTo>
                <a:lnTo>
                  <a:pt x="0" y="0"/>
                </a:lnTo>
                <a:lnTo>
                  <a:pt x="0" y="524255"/>
                </a:lnTo>
                <a:lnTo>
                  <a:pt x="2301240" y="524255"/>
                </a:lnTo>
                <a:lnTo>
                  <a:pt x="2301240" y="0"/>
                </a:lnTo>
                <a:close/>
              </a:path>
            </a:pathLst>
          </a:custGeom>
          <a:solidFill>
            <a:srgbClr val="52BAC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01411" y="1405127"/>
            <a:ext cx="359663" cy="522732"/>
          </a:xfrm>
          <a:custGeom>
            <a:avLst/>
            <a:gdLst/>
            <a:ahLst/>
            <a:cxnLst/>
            <a:rect l="l" t="t" r="r" b="b"/>
            <a:pathLst>
              <a:path w="359663" h="522732">
                <a:moveTo>
                  <a:pt x="359663" y="0"/>
                </a:moveTo>
                <a:lnTo>
                  <a:pt x="0" y="0"/>
                </a:lnTo>
                <a:lnTo>
                  <a:pt x="0" y="522732"/>
                </a:lnTo>
                <a:lnTo>
                  <a:pt x="359663" y="522732"/>
                </a:lnTo>
                <a:lnTo>
                  <a:pt x="359663" y="0"/>
                </a:lnTo>
                <a:close/>
              </a:path>
            </a:pathLst>
          </a:custGeom>
          <a:solidFill>
            <a:srgbClr val="C2CAD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94732" y="2031492"/>
            <a:ext cx="466343" cy="524256"/>
          </a:xfrm>
          <a:custGeom>
            <a:avLst/>
            <a:gdLst/>
            <a:ahLst/>
            <a:cxnLst/>
            <a:rect l="l" t="t" r="r" b="b"/>
            <a:pathLst>
              <a:path w="466343" h="524256">
                <a:moveTo>
                  <a:pt x="466343" y="0"/>
                </a:moveTo>
                <a:lnTo>
                  <a:pt x="0" y="0"/>
                </a:lnTo>
                <a:lnTo>
                  <a:pt x="0" y="524256"/>
                </a:lnTo>
                <a:lnTo>
                  <a:pt x="466343" y="524256"/>
                </a:lnTo>
                <a:lnTo>
                  <a:pt x="466343" y="0"/>
                </a:lnTo>
                <a:close/>
              </a:path>
            </a:pathLst>
          </a:custGeom>
          <a:solidFill>
            <a:srgbClr val="C2CAD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86528" y="2659379"/>
            <a:ext cx="574548" cy="522732"/>
          </a:xfrm>
          <a:custGeom>
            <a:avLst/>
            <a:gdLst/>
            <a:ahLst/>
            <a:cxnLst/>
            <a:rect l="l" t="t" r="r" b="b"/>
            <a:pathLst>
              <a:path w="574548" h="522732">
                <a:moveTo>
                  <a:pt x="574548" y="0"/>
                </a:moveTo>
                <a:lnTo>
                  <a:pt x="0" y="0"/>
                </a:lnTo>
                <a:lnTo>
                  <a:pt x="0" y="522732"/>
                </a:lnTo>
                <a:lnTo>
                  <a:pt x="574548" y="522732"/>
                </a:lnTo>
                <a:lnTo>
                  <a:pt x="574548" y="0"/>
                </a:lnTo>
                <a:close/>
              </a:path>
            </a:pathLst>
          </a:custGeom>
          <a:solidFill>
            <a:srgbClr val="C2CAD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949952" y="3287267"/>
            <a:ext cx="611124" cy="522732"/>
          </a:xfrm>
          <a:custGeom>
            <a:avLst/>
            <a:gdLst/>
            <a:ahLst/>
            <a:cxnLst/>
            <a:rect l="l" t="t" r="r" b="b"/>
            <a:pathLst>
              <a:path w="611124" h="522732">
                <a:moveTo>
                  <a:pt x="611124" y="0"/>
                </a:moveTo>
                <a:lnTo>
                  <a:pt x="0" y="0"/>
                </a:lnTo>
                <a:lnTo>
                  <a:pt x="0" y="522732"/>
                </a:lnTo>
                <a:lnTo>
                  <a:pt x="611124" y="522732"/>
                </a:lnTo>
                <a:lnTo>
                  <a:pt x="611124" y="0"/>
                </a:lnTo>
                <a:close/>
              </a:path>
            </a:pathLst>
          </a:custGeom>
          <a:solidFill>
            <a:srgbClr val="C2CAD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41747" y="3913632"/>
            <a:ext cx="684276" cy="524256"/>
          </a:xfrm>
          <a:custGeom>
            <a:avLst/>
            <a:gdLst/>
            <a:ahLst/>
            <a:cxnLst/>
            <a:rect l="l" t="t" r="r" b="b"/>
            <a:pathLst>
              <a:path w="684276" h="524255">
                <a:moveTo>
                  <a:pt x="684276" y="0"/>
                </a:moveTo>
                <a:lnTo>
                  <a:pt x="0" y="0"/>
                </a:lnTo>
                <a:lnTo>
                  <a:pt x="0" y="524256"/>
                </a:lnTo>
                <a:lnTo>
                  <a:pt x="684276" y="524256"/>
                </a:lnTo>
                <a:lnTo>
                  <a:pt x="684276" y="0"/>
                </a:lnTo>
                <a:close/>
              </a:path>
            </a:pathLst>
          </a:custGeom>
          <a:solidFill>
            <a:srgbClr val="C2CAD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82084" y="4541520"/>
            <a:ext cx="1078991" cy="522731"/>
          </a:xfrm>
          <a:custGeom>
            <a:avLst/>
            <a:gdLst/>
            <a:ahLst/>
            <a:cxnLst/>
            <a:rect l="l" t="t" r="r" b="b"/>
            <a:pathLst>
              <a:path w="1078991" h="522731">
                <a:moveTo>
                  <a:pt x="1078991" y="0"/>
                </a:moveTo>
                <a:lnTo>
                  <a:pt x="0" y="0"/>
                </a:lnTo>
                <a:lnTo>
                  <a:pt x="0" y="522731"/>
                </a:lnTo>
                <a:lnTo>
                  <a:pt x="1078991" y="522731"/>
                </a:lnTo>
                <a:lnTo>
                  <a:pt x="1078991" y="0"/>
                </a:lnTo>
                <a:close/>
              </a:path>
            </a:pathLst>
          </a:custGeom>
          <a:solidFill>
            <a:srgbClr val="C2CAD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338828" y="5169408"/>
            <a:ext cx="1222248" cy="522732"/>
          </a:xfrm>
          <a:custGeom>
            <a:avLst/>
            <a:gdLst/>
            <a:ahLst/>
            <a:cxnLst/>
            <a:rect l="l" t="t" r="r" b="b"/>
            <a:pathLst>
              <a:path w="1222248" h="522732">
                <a:moveTo>
                  <a:pt x="1222248" y="0"/>
                </a:moveTo>
                <a:lnTo>
                  <a:pt x="0" y="0"/>
                </a:lnTo>
                <a:lnTo>
                  <a:pt x="0" y="522732"/>
                </a:lnTo>
                <a:lnTo>
                  <a:pt x="1222248" y="522732"/>
                </a:lnTo>
                <a:lnTo>
                  <a:pt x="1222248" y="0"/>
                </a:lnTo>
                <a:close/>
              </a:path>
            </a:pathLst>
          </a:custGeom>
          <a:solidFill>
            <a:srgbClr val="C2CAD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267200" y="5795771"/>
            <a:ext cx="1293876" cy="524256"/>
          </a:xfrm>
          <a:custGeom>
            <a:avLst/>
            <a:gdLst/>
            <a:ahLst/>
            <a:cxnLst/>
            <a:rect l="l" t="t" r="r" b="b"/>
            <a:pathLst>
              <a:path w="1293876" h="524255">
                <a:moveTo>
                  <a:pt x="1293876" y="0"/>
                </a:moveTo>
                <a:lnTo>
                  <a:pt x="0" y="0"/>
                </a:lnTo>
                <a:lnTo>
                  <a:pt x="0" y="524255"/>
                </a:lnTo>
                <a:lnTo>
                  <a:pt x="1293876" y="524255"/>
                </a:lnTo>
                <a:lnTo>
                  <a:pt x="1293876" y="0"/>
                </a:lnTo>
                <a:close/>
              </a:path>
            </a:pathLst>
          </a:custGeom>
          <a:solidFill>
            <a:srgbClr val="C2CAD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965960" y="1353311"/>
            <a:ext cx="0" cy="5018532"/>
          </a:xfrm>
          <a:custGeom>
            <a:avLst/>
            <a:gdLst/>
            <a:ahLst/>
            <a:cxnLst/>
            <a:rect l="l" t="t" r="r" b="b"/>
            <a:pathLst>
              <a:path h="5018532">
                <a:moveTo>
                  <a:pt x="0" y="0"/>
                </a:moveTo>
                <a:lnTo>
                  <a:pt x="0" y="5018532"/>
                </a:lnTo>
              </a:path>
            </a:pathLst>
          </a:custGeom>
          <a:ln w="9144">
            <a:solidFill>
              <a:srgbClr val="D6E4ED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08938" y="1514855"/>
            <a:ext cx="55816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8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</a:t>
            </a:r>
            <a:r>
              <a:rPr kumimoji="0" sz="1800" b="0" i="0" u="none" strike="noStrike" kern="1200" cap="none" spc="114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</a:t>
            </a: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26947" y="2142490"/>
            <a:ext cx="63944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12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Ю</a:t>
            </a:r>
            <a:r>
              <a:rPr kumimoji="0" sz="1800" b="0" i="0" u="none" strike="noStrike" kern="1200" cap="none" spc="12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</a:t>
            </a: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53185" y="2769742"/>
            <a:ext cx="71247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11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1800" b="0" i="0" u="none" strike="noStrike" kern="1200" cap="none" spc="5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sz="1800" b="0" i="0" u="none" strike="noStrike" kern="1200" cap="none" spc="114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</a:t>
            </a: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94003" y="3397250"/>
            <a:ext cx="5721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12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</a:t>
            </a:r>
            <a:r>
              <a:rPr kumimoji="0" sz="1800" b="0" i="0" u="none" strike="noStrike" kern="1200" cap="none" spc="114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</a:t>
            </a: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49223" y="4024883"/>
            <a:ext cx="71628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114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</a:t>
            </a:r>
            <a:r>
              <a:rPr kumimoji="0" sz="1800" b="0" i="0" u="none" strike="noStrike" kern="1200" cap="none" spc="9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</a:t>
            </a:r>
            <a:r>
              <a:rPr kumimoji="0" sz="1800" b="0" i="0" u="none" strike="noStrike" kern="1200" cap="none" spc="114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</a:t>
            </a: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90040" y="4652517"/>
            <a:ext cx="59245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12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ЦФО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93698" y="5280025"/>
            <a:ext cx="5721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114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СФ</a:t>
            </a: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46175" y="5907328"/>
            <a:ext cx="72072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9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1800" b="0" i="0" u="none" strike="noStrike" kern="1200" cap="none" spc="9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</a:t>
            </a:r>
            <a:r>
              <a:rPr kumimoji="0" sz="1800" b="0" i="0" u="none" strike="noStrike" kern="1200" cap="none" spc="114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</a:t>
            </a: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38809" y="456837"/>
            <a:ext cx="208685" cy="207811"/>
          </a:xfrm>
          <a:custGeom>
            <a:avLst/>
            <a:gdLst/>
            <a:ahLst/>
            <a:cxnLst/>
            <a:rect l="l" t="t" r="r" b="b"/>
            <a:pathLst>
              <a:path w="208685" h="207811">
                <a:moveTo>
                  <a:pt x="95121" y="0"/>
                </a:moveTo>
                <a:lnTo>
                  <a:pt x="54653" y="12147"/>
                </a:lnTo>
                <a:lnTo>
                  <a:pt x="23013" y="38507"/>
                </a:lnTo>
                <a:lnTo>
                  <a:pt x="3892" y="75387"/>
                </a:lnTo>
                <a:lnTo>
                  <a:pt x="0" y="107994"/>
                </a:lnTo>
                <a:lnTo>
                  <a:pt x="1431" y="121691"/>
                </a:lnTo>
                <a:lnTo>
                  <a:pt x="15932" y="158799"/>
                </a:lnTo>
                <a:lnTo>
                  <a:pt x="44064" y="187458"/>
                </a:lnTo>
                <a:lnTo>
                  <a:pt x="83659" y="204488"/>
                </a:lnTo>
                <a:lnTo>
                  <a:pt x="115357" y="207811"/>
                </a:lnTo>
                <a:lnTo>
                  <a:pt x="129357" y="205358"/>
                </a:lnTo>
                <a:lnTo>
                  <a:pt x="166590" y="187631"/>
                </a:lnTo>
                <a:lnTo>
                  <a:pt x="193894" y="156938"/>
                </a:lnTo>
                <a:lnTo>
                  <a:pt x="207700" y="116608"/>
                </a:lnTo>
                <a:lnTo>
                  <a:pt x="208685" y="101598"/>
                </a:lnTo>
                <a:lnTo>
                  <a:pt x="207442" y="87712"/>
                </a:lnTo>
                <a:lnTo>
                  <a:pt x="193326" y="50036"/>
                </a:lnTo>
                <a:lnTo>
                  <a:pt x="165493" y="20868"/>
                </a:lnTo>
                <a:lnTo>
                  <a:pt x="126336" y="3461"/>
                </a:lnTo>
                <a:lnTo>
                  <a:pt x="95121" y="0"/>
                </a:lnTo>
                <a:close/>
              </a:path>
            </a:pathLst>
          </a:custGeom>
          <a:solidFill>
            <a:srgbClr val="9AA8B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40205" y="456837"/>
            <a:ext cx="208685" cy="207811"/>
          </a:xfrm>
          <a:custGeom>
            <a:avLst/>
            <a:gdLst/>
            <a:ahLst/>
            <a:cxnLst/>
            <a:rect l="l" t="t" r="r" b="b"/>
            <a:pathLst>
              <a:path w="208685" h="207811">
                <a:moveTo>
                  <a:pt x="95121" y="0"/>
                </a:moveTo>
                <a:lnTo>
                  <a:pt x="54653" y="12147"/>
                </a:lnTo>
                <a:lnTo>
                  <a:pt x="23013" y="38507"/>
                </a:lnTo>
                <a:lnTo>
                  <a:pt x="3892" y="75387"/>
                </a:lnTo>
                <a:lnTo>
                  <a:pt x="0" y="107994"/>
                </a:lnTo>
                <a:lnTo>
                  <a:pt x="1431" y="121691"/>
                </a:lnTo>
                <a:lnTo>
                  <a:pt x="15932" y="158799"/>
                </a:lnTo>
                <a:lnTo>
                  <a:pt x="44064" y="187458"/>
                </a:lnTo>
                <a:lnTo>
                  <a:pt x="83659" y="204488"/>
                </a:lnTo>
                <a:lnTo>
                  <a:pt x="115357" y="207811"/>
                </a:lnTo>
                <a:lnTo>
                  <a:pt x="129357" y="205358"/>
                </a:lnTo>
                <a:lnTo>
                  <a:pt x="166590" y="187631"/>
                </a:lnTo>
                <a:lnTo>
                  <a:pt x="193894" y="156938"/>
                </a:lnTo>
                <a:lnTo>
                  <a:pt x="207700" y="116608"/>
                </a:lnTo>
                <a:lnTo>
                  <a:pt x="208685" y="101598"/>
                </a:lnTo>
                <a:lnTo>
                  <a:pt x="207442" y="87712"/>
                </a:lnTo>
                <a:lnTo>
                  <a:pt x="193326" y="50036"/>
                </a:lnTo>
                <a:lnTo>
                  <a:pt x="165493" y="20868"/>
                </a:lnTo>
                <a:lnTo>
                  <a:pt x="126336" y="3461"/>
                </a:lnTo>
                <a:lnTo>
                  <a:pt x="95121" y="0"/>
                </a:lnTo>
                <a:close/>
              </a:path>
            </a:pathLst>
          </a:custGeom>
          <a:solidFill>
            <a:srgbClr val="00527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90269" y="456837"/>
            <a:ext cx="208685" cy="207811"/>
          </a:xfrm>
          <a:custGeom>
            <a:avLst/>
            <a:gdLst/>
            <a:ahLst/>
            <a:cxnLst/>
            <a:rect l="l" t="t" r="r" b="b"/>
            <a:pathLst>
              <a:path w="208685" h="207811">
                <a:moveTo>
                  <a:pt x="95121" y="0"/>
                </a:moveTo>
                <a:lnTo>
                  <a:pt x="54653" y="12147"/>
                </a:lnTo>
                <a:lnTo>
                  <a:pt x="23013" y="38507"/>
                </a:lnTo>
                <a:lnTo>
                  <a:pt x="3892" y="75387"/>
                </a:lnTo>
                <a:lnTo>
                  <a:pt x="0" y="107994"/>
                </a:lnTo>
                <a:lnTo>
                  <a:pt x="1431" y="121691"/>
                </a:lnTo>
                <a:lnTo>
                  <a:pt x="15932" y="158799"/>
                </a:lnTo>
                <a:lnTo>
                  <a:pt x="44064" y="187458"/>
                </a:lnTo>
                <a:lnTo>
                  <a:pt x="83659" y="204488"/>
                </a:lnTo>
                <a:lnTo>
                  <a:pt x="115357" y="207811"/>
                </a:lnTo>
                <a:lnTo>
                  <a:pt x="129357" y="205358"/>
                </a:lnTo>
                <a:lnTo>
                  <a:pt x="166590" y="187631"/>
                </a:lnTo>
                <a:lnTo>
                  <a:pt x="193894" y="156938"/>
                </a:lnTo>
                <a:lnTo>
                  <a:pt x="207700" y="116608"/>
                </a:lnTo>
                <a:lnTo>
                  <a:pt x="208685" y="101598"/>
                </a:lnTo>
                <a:lnTo>
                  <a:pt x="207442" y="87712"/>
                </a:lnTo>
                <a:lnTo>
                  <a:pt x="193326" y="50036"/>
                </a:lnTo>
                <a:lnTo>
                  <a:pt x="165493" y="20868"/>
                </a:lnTo>
                <a:lnTo>
                  <a:pt x="126336" y="3461"/>
                </a:lnTo>
                <a:lnTo>
                  <a:pt x="95121" y="0"/>
                </a:lnTo>
                <a:close/>
              </a:path>
            </a:pathLst>
          </a:custGeom>
          <a:solidFill>
            <a:srgbClr val="35929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766565" y="1399794"/>
            <a:ext cx="0" cy="4931994"/>
          </a:xfrm>
          <a:custGeom>
            <a:avLst/>
            <a:gdLst/>
            <a:ahLst/>
            <a:cxnLst/>
            <a:rect l="l" t="t" r="r" b="b"/>
            <a:pathLst>
              <a:path h="4931994">
                <a:moveTo>
                  <a:pt x="0" y="4931994"/>
                </a:moveTo>
                <a:lnTo>
                  <a:pt x="0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450580" y="362711"/>
            <a:ext cx="937259" cy="935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495538" y="407669"/>
            <a:ext cx="792479" cy="790955"/>
          </a:xfrm>
          <a:custGeom>
            <a:avLst/>
            <a:gdLst/>
            <a:ahLst/>
            <a:cxnLst/>
            <a:rect l="l" t="t" r="r" b="b"/>
            <a:pathLst>
              <a:path w="792479" h="790955">
                <a:moveTo>
                  <a:pt x="396239" y="0"/>
                </a:moveTo>
                <a:lnTo>
                  <a:pt x="331971" y="5175"/>
                </a:lnTo>
                <a:lnTo>
                  <a:pt x="271003" y="20159"/>
                </a:lnTo>
                <a:lnTo>
                  <a:pt x="214152" y="44138"/>
                </a:lnTo>
                <a:lnTo>
                  <a:pt x="162232" y="76297"/>
                </a:lnTo>
                <a:lnTo>
                  <a:pt x="116062" y="115824"/>
                </a:lnTo>
                <a:lnTo>
                  <a:pt x="76456" y="161903"/>
                </a:lnTo>
                <a:lnTo>
                  <a:pt x="44230" y="213722"/>
                </a:lnTo>
                <a:lnTo>
                  <a:pt x="20202" y="270467"/>
                </a:lnTo>
                <a:lnTo>
                  <a:pt x="5186" y="331323"/>
                </a:lnTo>
                <a:lnTo>
                  <a:pt x="0" y="395477"/>
                </a:lnTo>
                <a:lnTo>
                  <a:pt x="1313" y="427916"/>
                </a:lnTo>
                <a:lnTo>
                  <a:pt x="11516" y="490523"/>
                </a:lnTo>
                <a:lnTo>
                  <a:pt x="31140" y="549425"/>
                </a:lnTo>
                <a:lnTo>
                  <a:pt x="59369" y="603809"/>
                </a:lnTo>
                <a:lnTo>
                  <a:pt x="95387" y="652860"/>
                </a:lnTo>
                <a:lnTo>
                  <a:pt x="138377" y="695765"/>
                </a:lnTo>
                <a:lnTo>
                  <a:pt x="187524" y="731709"/>
                </a:lnTo>
                <a:lnTo>
                  <a:pt x="242012" y="759880"/>
                </a:lnTo>
                <a:lnTo>
                  <a:pt x="301024" y="779463"/>
                </a:lnTo>
                <a:lnTo>
                  <a:pt x="363744" y="789645"/>
                </a:lnTo>
                <a:lnTo>
                  <a:pt x="396239" y="790955"/>
                </a:lnTo>
                <a:lnTo>
                  <a:pt x="428735" y="789645"/>
                </a:lnTo>
                <a:lnTo>
                  <a:pt x="491455" y="779463"/>
                </a:lnTo>
                <a:lnTo>
                  <a:pt x="550467" y="759880"/>
                </a:lnTo>
                <a:lnTo>
                  <a:pt x="604955" y="731709"/>
                </a:lnTo>
                <a:lnTo>
                  <a:pt x="654102" y="695765"/>
                </a:lnTo>
                <a:lnTo>
                  <a:pt x="697092" y="652860"/>
                </a:lnTo>
                <a:lnTo>
                  <a:pt x="733110" y="603809"/>
                </a:lnTo>
                <a:lnTo>
                  <a:pt x="761339" y="549425"/>
                </a:lnTo>
                <a:lnTo>
                  <a:pt x="780963" y="490523"/>
                </a:lnTo>
                <a:lnTo>
                  <a:pt x="791166" y="427916"/>
                </a:lnTo>
                <a:lnTo>
                  <a:pt x="792479" y="395477"/>
                </a:lnTo>
                <a:lnTo>
                  <a:pt x="791166" y="363039"/>
                </a:lnTo>
                <a:lnTo>
                  <a:pt x="780963" y="300432"/>
                </a:lnTo>
                <a:lnTo>
                  <a:pt x="761339" y="241530"/>
                </a:lnTo>
                <a:lnTo>
                  <a:pt x="733110" y="187146"/>
                </a:lnTo>
                <a:lnTo>
                  <a:pt x="697092" y="138095"/>
                </a:lnTo>
                <a:lnTo>
                  <a:pt x="654102" y="95190"/>
                </a:lnTo>
                <a:lnTo>
                  <a:pt x="604955" y="59246"/>
                </a:lnTo>
                <a:lnTo>
                  <a:pt x="550467" y="31075"/>
                </a:lnTo>
                <a:lnTo>
                  <a:pt x="491455" y="11492"/>
                </a:lnTo>
                <a:lnTo>
                  <a:pt x="428735" y="1310"/>
                </a:lnTo>
                <a:lnTo>
                  <a:pt x="396239" y="0"/>
                </a:lnTo>
                <a:close/>
              </a:path>
            </a:pathLst>
          </a:custGeom>
          <a:solidFill>
            <a:srgbClr val="00527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495538" y="407669"/>
            <a:ext cx="792479" cy="790955"/>
          </a:xfrm>
          <a:custGeom>
            <a:avLst/>
            <a:gdLst/>
            <a:ahLst/>
            <a:cxnLst/>
            <a:rect l="l" t="t" r="r" b="b"/>
            <a:pathLst>
              <a:path w="792479" h="790955">
                <a:moveTo>
                  <a:pt x="0" y="395477"/>
                </a:moveTo>
                <a:lnTo>
                  <a:pt x="5186" y="331323"/>
                </a:lnTo>
                <a:lnTo>
                  <a:pt x="20202" y="270467"/>
                </a:lnTo>
                <a:lnTo>
                  <a:pt x="44230" y="213722"/>
                </a:lnTo>
                <a:lnTo>
                  <a:pt x="76456" y="161903"/>
                </a:lnTo>
                <a:lnTo>
                  <a:pt x="116062" y="115824"/>
                </a:lnTo>
                <a:lnTo>
                  <a:pt x="162232" y="76297"/>
                </a:lnTo>
                <a:lnTo>
                  <a:pt x="214152" y="44138"/>
                </a:lnTo>
                <a:lnTo>
                  <a:pt x="271003" y="20159"/>
                </a:lnTo>
                <a:lnTo>
                  <a:pt x="331971" y="5175"/>
                </a:lnTo>
                <a:lnTo>
                  <a:pt x="396239" y="0"/>
                </a:lnTo>
                <a:lnTo>
                  <a:pt x="428735" y="1310"/>
                </a:lnTo>
                <a:lnTo>
                  <a:pt x="491455" y="11492"/>
                </a:lnTo>
                <a:lnTo>
                  <a:pt x="550467" y="31075"/>
                </a:lnTo>
                <a:lnTo>
                  <a:pt x="604955" y="59246"/>
                </a:lnTo>
                <a:lnTo>
                  <a:pt x="654102" y="95190"/>
                </a:lnTo>
                <a:lnTo>
                  <a:pt x="697092" y="138095"/>
                </a:lnTo>
                <a:lnTo>
                  <a:pt x="733110" y="187146"/>
                </a:lnTo>
                <a:lnTo>
                  <a:pt x="761339" y="241530"/>
                </a:lnTo>
                <a:lnTo>
                  <a:pt x="780963" y="300432"/>
                </a:lnTo>
                <a:lnTo>
                  <a:pt x="791166" y="363039"/>
                </a:lnTo>
                <a:lnTo>
                  <a:pt x="792479" y="395477"/>
                </a:lnTo>
                <a:lnTo>
                  <a:pt x="791166" y="427916"/>
                </a:lnTo>
                <a:lnTo>
                  <a:pt x="780963" y="490523"/>
                </a:lnTo>
                <a:lnTo>
                  <a:pt x="761339" y="549425"/>
                </a:lnTo>
                <a:lnTo>
                  <a:pt x="733110" y="603809"/>
                </a:lnTo>
                <a:lnTo>
                  <a:pt x="697092" y="652860"/>
                </a:lnTo>
                <a:lnTo>
                  <a:pt x="654102" y="695765"/>
                </a:lnTo>
                <a:lnTo>
                  <a:pt x="604955" y="731709"/>
                </a:lnTo>
                <a:lnTo>
                  <a:pt x="550467" y="759880"/>
                </a:lnTo>
                <a:lnTo>
                  <a:pt x="491455" y="779463"/>
                </a:lnTo>
                <a:lnTo>
                  <a:pt x="428735" y="789645"/>
                </a:lnTo>
                <a:lnTo>
                  <a:pt x="396239" y="790955"/>
                </a:lnTo>
                <a:lnTo>
                  <a:pt x="363744" y="789645"/>
                </a:lnTo>
                <a:lnTo>
                  <a:pt x="301024" y="779463"/>
                </a:lnTo>
                <a:lnTo>
                  <a:pt x="242012" y="759880"/>
                </a:lnTo>
                <a:lnTo>
                  <a:pt x="187524" y="731709"/>
                </a:lnTo>
                <a:lnTo>
                  <a:pt x="138377" y="695765"/>
                </a:lnTo>
                <a:lnTo>
                  <a:pt x="95387" y="652860"/>
                </a:lnTo>
                <a:lnTo>
                  <a:pt x="59369" y="603809"/>
                </a:lnTo>
                <a:lnTo>
                  <a:pt x="31140" y="549425"/>
                </a:lnTo>
                <a:lnTo>
                  <a:pt x="11516" y="490523"/>
                </a:lnTo>
                <a:lnTo>
                  <a:pt x="1313" y="427916"/>
                </a:lnTo>
                <a:lnTo>
                  <a:pt x="0" y="395477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434578" y="345186"/>
            <a:ext cx="935736" cy="935736"/>
          </a:xfrm>
          <a:custGeom>
            <a:avLst/>
            <a:gdLst/>
            <a:ahLst/>
            <a:cxnLst/>
            <a:rect l="l" t="t" r="r" b="b"/>
            <a:pathLst>
              <a:path w="935736" h="935736">
                <a:moveTo>
                  <a:pt x="0" y="467868"/>
                </a:moveTo>
                <a:lnTo>
                  <a:pt x="1550" y="429488"/>
                </a:lnTo>
                <a:lnTo>
                  <a:pt x="13594" y="355418"/>
                </a:lnTo>
                <a:lnTo>
                  <a:pt x="36760" y="285732"/>
                </a:lnTo>
                <a:lnTo>
                  <a:pt x="70085" y="221393"/>
                </a:lnTo>
                <a:lnTo>
                  <a:pt x="112607" y="163364"/>
                </a:lnTo>
                <a:lnTo>
                  <a:pt x="163364" y="112607"/>
                </a:lnTo>
                <a:lnTo>
                  <a:pt x="221393" y="70085"/>
                </a:lnTo>
                <a:lnTo>
                  <a:pt x="285732" y="36760"/>
                </a:lnTo>
                <a:lnTo>
                  <a:pt x="355418" y="13594"/>
                </a:lnTo>
                <a:lnTo>
                  <a:pt x="429488" y="1550"/>
                </a:lnTo>
                <a:lnTo>
                  <a:pt x="467868" y="0"/>
                </a:lnTo>
                <a:lnTo>
                  <a:pt x="506247" y="1550"/>
                </a:lnTo>
                <a:lnTo>
                  <a:pt x="580317" y="13594"/>
                </a:lnTo>
                <a:lnTo>
                  <a:pt x="650003" y="36760"/>
                </a:lnTo>
                <a:lnTo>
                  <a:pt x="714342" y="70085"/>
                </a:lnTo>
                <a:lnTo>
                  <a:pt x="772371" y="112607"/>
                </a:lnTo>
                <a:lnTo>
                  <a:pt x="823128" y="163364"/>
                </a:lnTo>
                <a:lnTo>
                  <a:pt x="865650" y="221393"/>
                </a:lnTo>
                <a:lnTo>
                  <a:pt x="898975" y="285732"/>
                </a:lnTo>
                <a:lnTo>
                  <a:pt x="922141" y="355418"/>
                </a:lnTo>
                <a:lnTo>
                  <a:pt x="934185" y="429488"/>
                </a:lnTo>
                <a:lnTo>
                  <a:pt x="935736" y="467868"/>
                </a:lnTo>
                <a:lnTo>
                  <a:pt x="934185" y="506247"/>
                </a:lnTo>
                <a:lnTo>
                  <a:pt x="922141" y="580317"/>
                </a:lnTo>
                <a:lnTo>
                  <a:pt x="898975" y="650003"/>
                </a:lnTo>
                <a:lnTo>
                  <a:pt x="865650" y="714342"/>
                </a:lnTo>
                <a:lnTo>
                  <a:pt x="823128" y="772371"/>
                </a:lnTo>
                <a:lnTo>
                  <a:pt x="772371" y="823128"/>
                </a:lnTo>
                <a:lnTo>
                  <a:pt x="714342" y="865650"/>
                </a:lnTo>
                <a:lnTo>
                  <a:pt x="650003" y="898975"/>
                </a:lnTo>
                <a:lnTo>
                  <a:pt x="580317" y="922141"/>
                </a:lnTo>
                <a:lnTo>
                  <a:pt x="506247" y="934185"/>
                </a:lnTo>
                <a:lnTo>
                  <a:pt x="467868" y="935736"/>
                </a:lnTo>
                <a:lnTo>
                  <a:pt x="429488" y="934185"/>
                </a:lnTo>
                <a:lnTo>
                  <a:pt x="355418" y="922141"/>
                </a:lnTo>
                <a:lnTo>
                  <a:pt x="285732" y="898975"/>
                </a:lnTo>
                <a:lnTo>
                  <a:pt x="221393" y="865650"/>
                </a:lnTo>
                <a:lnTo>
                  <a:pt x="163364" y="823128"/>
                </a:lnTo>
                <a:lnTo>
                  <a:pt x="112607" y="772371"/>
                </a:lnTo>
                <a:lnTo>
                  <a:pt x="70085" y="714342"/>
                </a:lnTo>
                <a:lnTo>
                  <a:pt x="36760" y="650003"/>
                </a:lnTo>
                <a:lnTo>
                  <a:pt x="13594" y="580317"/>
                </a:lnTo>
                <a:lnTo>
                  <a:pt x="1550" y="506247"/>
                </a:lnTo>
                <a:lnTo>
                  <a:pt x="0" y="467868"/>
                </a:lnTo>
                <a:close/>
              </a:path>
            </a:pathLst>
          </a:custGeom>
          <a:ln w="19812">
            <a:solidFill>
              <a:srgbClr val="00527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06577" y="2401341"/>
            <a:ext cx="285115" cy="2753995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</a:t>
            </a:r>
            <a:r>
              <a:rPr kumimoji="0" sz="18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</a:t>
            </a:r>
            <a:r>
              <a:rPr kumimoji="0" sz="1800" b="0" i="0" u="none" strike="noStrike" kern="1200" cap="none" spc="-4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</a:t>
            </a:r>
            <a:r>
              <a:rPr kumimoji="0" sz="1800" b="0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</a:t>
            </a: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</a:t>
            </a:r>
            <a:r>
              <a:rPr kumimoji="0" sz="18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</a:t>
            </a: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альным</a:t>
            </a:r>
            <a:r>
              <a:rPr kumimoji="0" sz="1800" b="0" i="0" u="none" strike="noStrike" kern="1200" cap="none" spc="1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ок</a:t>
            </a:r>
            <a:r>
              <a:rPr kumimoji="0" sz="1800" b="0" i="0" u="none" strike="noStrike" kern="1200" cap="none" spc="-3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</a:t>
            </a:r>
            <a:r>
              <a:rPr kumimoji="0" sz="1800" b="0" i="0" u="none" strike="noStrike" kern="1200" cap="none" spc="-2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</a:t>
            </a:r>
            <a:r>
              <a:rPr kumimoji="0" sz="1800" b="0" i="0" u="none" strike="noStrike" kern="1200" cap="none" spc="-3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</a:t>
            </a: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ам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671559" y="585216"/>
            <a:ext cx="457200" cy="4663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697468" y="611123"/>
            <a:ext cx="350520" cy="359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359402" y="1399794"/>
            <a:ext cx="0" cy="4931994"/>
          </a:xfrm>
          <a:custGeom>
            <a:avLst/>
            <a:gdLst/>
            <a:ahLst/>
            <a:cxnLst/>
            <a:rect l="l" t="t" r="r" b="b"/>
            <a:pathLst>
              <a:path h="4931994">
                <a:moveTo>
                  <a:pt x="0" y="4931994"/>
                </a:moveTo>
                <a:lnTo>
                  <a:pt x="0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953761" y="1390650"/>
            <a:ext cx="0" cy="4931994"/>
          </a:xfrm>
          <a:custGeom>
            <a:avLst/>
            <a:gdLst/>
            <a:ahLst/>
            <a:cxnLst/>
            <a:rect l="l" t="t" r="r" b="b"/>
            <a:pathLst>
              <a:path h="4931994">
                <a:moveTo>
                  <a:pt x="0" y="4931994"/>
                </a:moveTo>
                <a:lnTo>
                  <a:pt x="0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577845" y="1372361"/>
            <a:ext cx="0" cy="4931994"/>
          </a:xfrm>
          <a:custGeom>
            <a:avLst/>
            <a:gdLst/>
            <a:ahLst/>
            <a:cxnLst/>
            <a:rect l="l" t="t" r="r" b="b"/>
            <a:pathLst>
              <a:path h="4931994">
                <a:moveTo>
                  <a:pt x="0" y="4931994"/>
                </a:moveTo>
                <a:lnTo>
                  <a:pt x="0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172205" y="1399794"/>
            <a:ext cx="0" cy="4931994"/>
          </a:xfrm>
          <a:custGeom>
            <a:avLst/>
            <a:gdLst/>
            <a:ahLst/>
            <a:cxnLst/>
            <a:rect l="l" t="t" r="r" b="b"/>
            <a:pathLst>
              <a:path h="4931994">
                <a:moveTo>
                  <a:pt x="0" y="4931994"/>
                </a:moveTo>
                <a:lnTo>
                  <a:pt x="0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530333" y="299973"/>
            <a:ext cx="2286000" cy="829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Лидеры</a:t>
            </a:r>
            <a:r>
              <a:rPr kumimoji="0" sz="2000" b="1" i="0" u="none" strike="noStrike" kern="1200" cap="none" spc="-2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рег</a:t>
            </a:r>
            <a:r>
              <a:rPr kumimoji="0" sz="2000" b="1" i="0" u="none" strike="noStrike" kern="1200" cap="none" spc="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  <a:r>
              <a:rPr kumimoji="0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онов по </a:t>
            </a:r>
            <a:r>
              <a:rPr kumimoji="0" sz="2000" b="1" i="0" u="none" strike="noStrike" kern="1200" cap="none" spc="-2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sz="2000" b="1" i="0" u="none" strike="noStrike" kern="1200" cap="none" spc="-5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лич</a:t>
            </a:r>
            <a:r>
              <a:rPr kumimoji="0" sz="2000" b="1" i="0" u="none" strike="noStrike" kern="1200" cap="none" spc="-2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</a:t>
            </a:r>
            <a:r>
              <a:rPr kumimoji="0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2000" b="1" i="0" u="none" strike="noStrike" kern="1200" cap="none" spc="-3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2000" b="1" i="0" u="none" strike="noStrike" kern="1200" cap="none" spc="-4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 пр</a:t>
            </a:r>
            <a:r>
              <a:rPr kumimoji="0" sz="2000" b="1" i="0" u="none" strike="noStrike" kern="1200" cap="none" spc="-2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2000" b="1" i="0" u="none" strike="noStrike" kern="1200" cap="none" spc="-2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</a:t>
            </a:r>
            <a:r>
              <a:rPr kumimoji="0" sz="2000" b="1" i="0" u="none" strike="noStrike" kern="1200" cap="none" spc="-5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2000" b="1" i="0" u="none" strike="noStrike" kern="1200" cap="none" spc="-3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ров*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540881" y="1461261"/>
            <a:ext cx="516445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15060" algn="l"/>
                <a:tab pos="2461260" algn="l"/>
                <a:tab pos="4018915" algn="l"/>
                <a:tab pos="5151120" algn="l"/>
              </a:tabLst>
              <a:defRPr/>
            </a:pPr>
            <a:r>
              <a:rPr kumimoji="0" sz="1200" b="1" i="0" u="sng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</a:t>
            </a:r>
            <a:r>
              <a:rPr kumimoji="0" sz="1200" b="1" i="0" u="sng" strike="noStrike" kern="1200" cap="none" spc="-7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sng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№ 	</a:t>
            </a:r>
            <a:r>
              <a:rPr kumimoji="0" sz="1200" b="1" i="0" u="sng" strike="noStrike" kern="1200" cap="none" spc="-25" normalizeH="0" baseline="0" noProof="0" dirty="0" err="1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</a:t>
            </a:r>
            <a:r>
              <a:rPr kumimoji="0" sz="1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еги</a:t>
            </a:r>
            <a:r>
              <a:rPr kumimoji="0" sz="1200" b="1" i="0" u="sng" strike="noStrike" kern="1200" cap="none" spc="-5" normalizeH="0" baseline="0" noProof="0" dirty="0" err="1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1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</a:t>
            </a:r>
            <a:r>
              <a:rPr kumimoji="0" sz="1200" b="1" i="0" u="sng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	</a:t>
            </a:r>
            <a:r>
              <a:rPr kumimoji="0" lang="ru-RU" sz="1200" b="1" i="0" u="sng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             </a:t>
            </a:r>
            <a:r>
              <a:rPr kumimoji="0" sz="1200" b="1" i="0" u="sng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sng" strike="noStrike" kern="1200" cap="none" spc="15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sng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ПОО 	</a:t>
            </a:r>
            <a:r>
              <a:rPr kumimoji="0" lang="ru-RU" sz="1200" b="1" i="0" u="sng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</a:t>
            </a:r>
            <a:r>
              <a:rPr kumimoji="0" sz="1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</a:t>
            </a:r>
            <a:r>
              <a:rPr kumimoji="0" sz="1200" b="1" i="0" u="sng" strike="noStrike" kern="1200" cap="none" spc="-15" normalizeH="0" baseline="0" noProof="0" dirty="0" err="1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1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1200" b="1" i="0" u="sng" strike="noStrike" kern="1200" cap="none" spc="-25" normalizeH="0" baseline="0" noProof="0" dirty="0" err="1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</a:t>
            </a:r>
            <a:r>
              <a:rPr kumimoji="0" sz="1200" b="1" i="0" u="sng" strike="noStrike" kern="1200" cap="none" spc="-30" normalizeH="0" baseline="0" noProof="0" dirty="0" err="1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1200" b="1" i="0" u="sng" strike="noStrike" kern="1200" cap="none" spc="-15" normalizeH="0" baseline="0" noProof="0" dirty="0" err="1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1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ры</a:t>
            </a:r>
            <a:r>
              <a:rPr kumimoji="0" sz="1200" b="1" i="0" u="sng" strike="noStrike" kern="1200" cap="none" spc="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	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59079" y="0"/>
            <a:ext cx="86868" cy="839724"/>
          </a:xfrm>
          <a:custGeom>
            <a:avLst/>
            <a:gdLst/>
            <a:ahLst/>
            <a:cxnLst/>
            <a:rect l="l" t="t" r="r" b="b"/>
            <a:pathLst>
              <a:path w="86868" h="839724">
                <a:moveTo>
                  <a:pt x="0" y="839724"/>
                </a:moveTo>
                <a:lnTo>
                  <a:pt x="86868" y="839724"/>
                </a:lnTo>
                <a:lnTo>
                  <a:pt x="86868" y="0"/>
                </a:lnTo>
                <a:lnTo>
                  <a:pt x="0" y="0"/>
                </a:lnTo>
                <a:lnTo>
                  <a:pt x="0" y="839724"/>
                </a:lnTo>
                <a:close/>
              </a:path>
            </a:pathLst>
          </a:custGeom>
          <a:solidFill>
            <a:srgbClr val="D6DCD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59079" y="906795"/>
            <a:ext cx="73100" cy="73040"/>
          </a:xfrm>
          <a:custGeom>
            <a:avLst/>
            <a:gdLst/>
            <a:ahLst/>
            <a:cxnLst/>
            <a:rect l="l" t="t" r="r" b="b"/>
            <a:pathLst>
              <a:path w="73100" h="73040">
                <a:moveTo>
                  <a:pt x="35494" y="0"/>
                </a:moveTo>
                <a:lnTo>
                  <a:pt x="21635" y="3165"/>
                </a:lnTo>
                <a:lnTo>
                  <a:pt x="10357" y="11057"/>
                </a:lnTo>
                <a:lnTo>
                  <a:pt x="2774" y="22561"/>
                </a:lnTo>
                <a:lnTo>
                  <a:pt x="0" y="36560"/>
                </a:lnTo>
                <a:lnTo>
                  <a:pt x="142" y="39811"/>
                </a:lnTo>
                <a:lnTo>
                  <a:pt x="3907" y="52893"/>
                </a:lnTo>
                <a:lnTo>
                  <a:pt x="12201" y="63461"/>
                </a:lnTo>
                <a:lnTo>
                  <a:pt x="24242" y="70512"/>
                </a:lnTo>
                <a:lnTo>
                  <a:pt x="39247" y="73040"/>
                </a:lnTo>
                <a:lnTo>
                  <a:pt x="52541" y="69431"/>
                </a:lnTo>
                <a:lnTo>
                  <a:pt x="63301" y="61243"/>
                </a:lnTo>
                <a:lnTo>
                  <a:pt x="70497" y="49344"/>
                </a:lnTo>
                <a:lnTo>
                  <a:pt x="73100" y="34602"/>
                </a:lnTo>
                <a:lnTo>
                  <a:pt x="69691" y="21058"/>
                </a:lnTo>
                <a:lnTo>
                  <a:pt x="61638" y="10064"/>
                </a:lnTo>
                <a:lnTo>
                  <a:pt x="49915" y="2688"/>
                </a:lnTo>
                <a:lnTo>
                  <a:pt x="35494" y="0"/>
                </a:lnTo>
                <a:close/>
              </a:path>
            </a:pathLst>
          </a:custGeom>
          <a:solidFill>
            <a:srgbClr val="C2CAD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59079" y="1162827"/>
            <a:ext cx="73100" cy="73040"/>
          </a:xfrm>
          <a:custGeom>
            <a:avLst/>
            <a:gdLst/>
            <a:ahLst/>
            <a:cxnLst/>
            <a:rect l="l" t="t" r="r" b="b"/>
            <a:pathLst>
              <a:path w="73100" h="73040">
                <a:moveTo>
                  <a:pt x="35494" y="0"/>
                </a:moveTo>
                <a:lnTo>
                  <a:pt x="21635" y="3165"/>
                </a:lnTo>
                <a:lnTo>
                  <a:pt x="10357" y="11057"/>
                </a:lnTo>
                <a:lnTo>
                  <a:pt x="2774" y="22561"/>
                </a:lnTo>
                <a:lnTo>
                  <a:pt x="0" y="36560"/>
                </a:lnTo>
                <a:lnTo>
                  <a:pt x="142" y="39811"/>
                </a:lnTo>
                <a:lnTo>
                  <a:pt x="3907" y="52893"/>
                </a:lnTo>
                <a:lnTo>
                  <a:pt x="12201" y="63461"/>
                </a:lnTo>
                <a:lnTo>
                  <a:pt x="24242" y="70512"/>
                </a:lnTo>
                <a:lnTo>
                  <a:pt x="39247" y="73040"/>
                </a:lnTo>
                <a:lnTo>
                  <a:pt x="52541" y="69431"/>
                </a:lnTo>
                <a:lnTo>
                  <a:pt x="63301" y="61243"/>
                </a:lnTo>
                <a:lnTo>
                  <a:pt x="70497" y="49344"/>
                </a:lnTo>
                <a:lnTo>
                  <a:pt x="73100" y="34602"/>
                </a:lnTo>
                <a:lnTo>
                  <a:pt x="69691" y="21058"/>
                </a:lnTo>
                <a:lnTo>
                  <a:pt x="61638" y="10064"/>
                </a:lnTo>
                <a:lnTo>
                  <a:pt x="49915" y="2688"/>
                </a:lnTo>
                <a:lnTo>
                  <a:pt x="35494" y="0"/>
                </a:lnTo>
                <a:close/>
              </a:path>
            </a:pathLst>
          </a:custGeom>
          <a:solidFill>
            <a:srgbClr val="C2CAD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59079" y="1420370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C2CAD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59079" y="1676402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C2CAD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59079" y="1932434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C2CAD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59079" y="2188466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C2CAD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59079" y="2444498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25455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59079" y="2700530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25455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59079" y="2956575"/>
            <a:ext cx="73100" cy="73040"/>
          </a:xfrm>
          <a:custGeom>
            <a:avLst/>
            <a:gdLst/>
            <a:ahLst/>
            <a:cxnLst/>
            <a:rect l="l" t="t" r="r" b="b"/>
            <a:pathLst>
              <a:path w="73100" h="73040">
                <a:moveTo>
                  <a:pt x="35494" y="0"/>
                </a:moveTo>
                <a:lnTo>
                  <a:pt x="21635" y="3165"/>
                </a:lnTo>
                <a:lnTo>
                  <a:pt x="10357" y="11057"/>
                </a:lnTo>
                <a:lnTo>
                  <a:pt x="2774" y="22561"/>
                </a:lnTo>
                <a:lnTo>
                  <a:pt x="0" y="36560"/>
                </a:lnTo>
                <a:lnTo>
                  <a:pt x="142" y="39811"/>
                </a:lnTo>
                <a:lnTo>
                  <a:pt x="3907" y="52893"/>
                </a:lnTo>
                <a:lnTo>
                  <a:pt x="12201" y="63461"/>
                </a:lnTo>
                <a:lnTo>
                  <a:pt x="24242" y="70512"/>
                </a:lnTo>
                <a:lnTo>
                  <a:pt x="39247" y="73040"/>
                </a:lnTo>
                <a:lnTo>
                  <a:pt x="52541" y="69431"/>
                </a:lnTo>
                <a:lnTo>
                  <a:pt x="63301" y="61243"/>
                </a:lnTo>
                <a:lnTo>
                  <a:pt x="70497" y="49344"/>
                </a:lnTo>
                <a:lnTo>
                  <a:pt x="73100" y="34602"/>
                </a:lnTo>
                <a:lnTo>
                  <a:pt x="69691" y="21058"/>
                </a:lnTo>
                <a:lnTo>
                  <a:pt x="61638" y="10064"/>
                </a:lnTo>
                <a:lnTo>
                  <a:pt x="49915" y="2688"/>
                </a:lnTo>
                <a:lnTo>
                  <a:pt x="35494" y="0"/>
                </a:lnTo>
                <a:close/>
              </a:path>
            </a:pathLst>
          </a:custGeom>
          <a:solidFill>
            <a:srgbClr val="25455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59079" y="3212607"/>
            <a:ext cx="73100" cy="73040"/>
          </a:xfrm>
          <a:custGeom>
            <a:avLst/>
            <a:gdLst/>
            <a:ahLst/>
            <a:cxnLst/>
            <a:rect l="l" t="t" r="r" b="b"/>
            <a:pathLst>
              <a:path w="73100" h="73040">
                <a:moveTo>
                  <a:pt x="35494" y="0"/>
                </a:moveTo>
                <a:lnTo>
                  <a:pt x="21635" y="3165"/>
                </a:lnTo>
                <a:lnTo>
                  <a:pt x="10357" y="11057"/>
                </a:lnTo>
                <a:lnTo>
                  <a:pt x="2774" y="22561"/>
                </a:lnTo>
                <a:lnTo>
                  <a:pt x="0" y="36560"/>
                </a:lnTo>
                <a:lnTo>
                  <a:pt x="142" y="39811"/>
                </a:lnTo>
                <a:lnTo>
                  <a:pt x="3907" y="52893"/>
                </a:lnTo>
                <a:lnTo>
                  <a:pt x="12201" y="63461"/>
                </a:lnTo>
                <a:lnTo>
                  <a:pt x="24242" y="70512"/>
                </a:lnTo>
                <a:lnTo>
                  <a:pt x="39247" y="73040"/>
                </a:lnTo>
                <a:lnTo>
                  <a:pt x="52541" y="69431"/>
                </a:lnTo>
                <a:lnTo>
                  <a:pt x="63301" y="61243"/>
                </a:lnTo>
                <a:lnTo>
                  <a:pt x="70497" y="49344"/>
                </a:lnTo>
                <a:lnTo>
                  <a:pt x="73100" y="34602"/>
                </a:lnTo>
                <a:lnTo>
                  <a:pt x="69691" y="21058"/>
                </a:lnTo>
                <a:lnTo>
                  <a:pt x="61638" y="10064"/>
                </a:lnTo>
                <a:lnTo>
                  <a:pt x="49915" y="2688"/>
                </a:lnTo>
                <a:lnTo>
                  <a:pt x="35494" y="0"/>
                </a:lnTo>
                <a:close/>
              </a:path>
            </a:pathLst>
          </a:custGeom>
          <a:solidFill>
            <a:srgbClr val="25455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59079" y="3470150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25455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59079" y="3726182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25455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59079" y="3982214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25455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59079" y="4238246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25455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59079" y="4494278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25455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59079" y="4750310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25455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59079" y="5006355"/>
            <a:ext cx="73100" cy="73040"/>
          </a:xfrm>
          <a:custGeom>
            <a:avLst/>
            <a:gdLst/>
            <a:ahLst/>
            <a:cxnLst/>
            <a:rect l="l" t="t" r="r" b="b"/>
            <a:pathLst>
              <a:path w="73100" h="73040">
                <a:moveTo>
                  <a:pt x="35494" y="0"/>
                </a:moveTo>
                <a:lnTo>
                  <a:pt x="21635" y="3165"/>
                </a:lnTo>
                <a:lnTo>
                  <a:pt x="10357" y="11057"/>
                </a:lnTo>
                <a:lnTo>
                  <a:pt x="2774" y="22561"/>
                </a:lnTo>
                <a:lnTo>
                  <a:pt x="0" y="36560"/>
                </a:lnTo>
                <a:lnTo>
                  <a:pt x="142" y="39811"/>
                </a:lnTo>
                <a:lnTo>
                  <a:pt x="3907" y="52893"/>
                </a:lnTo>
                <a:lnTo>
                  <a:pt x="12201" y="63461"/>
                </a:lnTo>
                <a:lnTo>
                  <a:pt x="24242" y="70512"/>
                </a:lnTo>
                <a:lnTo>
                  <a:pt x="39247" y="73040"/>
                </a:lnTo>
                <a:lnTo>
                  <a:pt x="52541" y="69431"/>
                </a:lnTo>
                <a:lnTo>
                  <a:pt x="63301" y="61243"/>
                </a:lnTo>
                <a:lnTo>
                  <a:pt x="70497" y="49344"/>
                </a:lnTo>
                <a:lnTo>
                  <a:pt x="73100" y="34602"/>
                </a:lnTo>
                <a:lnTo>
                  <a:pt x="69691" y="21058"/>
                </a:lnTo>
                <a:lnTo>
                  <a:pt x="61638" y="10064"/>
                </a:lnTo>
                <a:lnTo>
                  <a:pt x="49915" y="2688"/>
                </a:lnTo>
                <a:lnTo>
                  <a:pt x="35494" y="0"/>
                </a:lnTo>
                <a:close/>
              </a:path>
            </a:pathLst>
          </a:custGeom>
          <a:solidFill>
            <a:srgbClr val="25455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59079" y="5263898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25455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259079" y="5519930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25455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59079" y="5775962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8"/>
                </a:lnTo>
                <a:lnTo>
                  <a:pt x="10559" y="10637"/>
                </a:lnTo>
                <a:lnTo>
                  <a:pt x="2831" y="21971"/>
                </a:lnTo>
                <a:lnTo>
                  <a:pt x="0" y="35811"/>
                </a:lnTo>
                <a:lnTo>
                  <a:pt x="27" y="37202"/>
                </a:lnTo>
                <a:lnTo>
                  <a:pt x="3300" y="50651"/>
                </a:lnTo>
                <a:lnTo>
                  <a:pt x="11336" y="61585"/>
                </a:lnTo>
                <a:lnTo>
                  <a:pt x="23141" y="68929"/>
                </a:lnTo>
                <a:lnTo>
                  <a:pt x="37720" y="71608"/>
                </a:lnTo>
                <a:lnTo>
                  <a:pt x="51557" y="68477"/>
                </a:lnTo>
                <a:lnTo>
                  <a:pt x="62813" y="60652"/>
                </a:lnTo>
                <a:lnTo>
                  <a:pt x="70378" y="49148"/>
                </a:lnTo>
                <a:lnTo>
                  <a:pt x="73142" y="34981"/>
                </a:lnTo>
                <a:lnTo>
                  <a:pt x="70032" y="21334"/>
                </a:lnTo>
                <a:lnTo>
                  <a:pt x="62100" y="10217"/>
                </a:lnTo>
                <a:lnTo>
                  <a:pt x="50433" y="2737"/>
                </a:lnTo>
                <a:lnTo>
                  <a:pt x="36114" y="0"/>
                </a:lnTo>
                <a:close/>
              </a:path>
            </a:pathLst>
          </a:custGeom>
          <a:solidFill>
            <a:srgbClr val="25455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259079" y="6031994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8"/>
                </a:lnTo>
                <a:lnTo>
                  <a:pt x="10559" y="10637"/>
                </a:lnTo>
                <a:lnTo>
                  <a:pt x="2831" y="21971"/>
                </a:lnTo>
                <a:lnTo>
                  <a:pt x="0" y="35811"/>
                </a:lnTo>
                <a:lnTo>
                  <a:pt x="27" y="37202"/>
                </a:lnTo>
                <a:lnTo>
                  <a:pt x="3300" y="50651"/>
                </a:lnTo>
                <a:lnTo>
                  <a:pt x="11336" y="61585"/>
                </a:lnTo>
                <a:lnTo>
                  <a:pt x="23141" y="68929"/>
                </a:lnTo>
                <a:lnTo>
                  <a:pt x="37720" y="71608"/>
                </a:lnTo>
                <a:lnTo>
                  <a:pt x="51557" y="68477"/>
                </a:lnTo>
                <a:lnTo>
                  <a:pt x="62813" y="60652"/>
                </a:lnTo>
                <a:lnTo>
                  <a:pt x="70378" y="49148"/>
                </a:lnTo>
                <a:lnTo>
                  <a:pt x="73142" y="34981"/>
                </a:lnTo>
                <a:lnTo>
                  <a:pt x="70032" y="21334"/>
                </a:lnTo>
                <a:lnTo>
                  <a:pt x="62100" y="10217"/>
                </a:lnTo>
                <a:lnTo>
                  <a:pt x="50433" y="2737"/>
                </a:lnTo>
                <a:lnTo>
                  <a:pt x="36114" y="0"/>
                </a:lnTo>
                <a:close/>
              </a:path>
            </a:pathLst>
          </a:custGeom>
          <a:solidFill>
            <a:srgbClr val="25455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259079" y="6288026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8"/>
                </a:lnTo>
                <a:lnTo>
                  <a:pt x="10559" y="10637"/>
                </a:lnTo>
                <a:lnTo>
                  <a:pt x="2831" y="21971"/>
                </a:lnTo>
                <a:lnTo>
                  <a:pt x="0" y="35811"/>
                </a:lnTo>
                <a:lnTo>
                  <a:pt x="27" y="37202"/>
                </a:lnTo>
                <a:lnTo>
                  <a:pt x="3300" y="50651"/>
                </a:lnTo>
                <a:lnTo>
                  <a:pt x="11336" y="61585"/>
                </a:lnTo>
                <a:lnTo>
                  <a:pt x="23141" y="68929"/>
                </a:lnTo>
                <a:lnTo>
                  <a:pt x="37720" y="71608"/>
                </a:lnTo>
                <a:lnTo>
                  <a:pt x="51557" y="68477"/>
                </a:lnTo>
                <a:lnTo>
                  <a:pt x="62813" y="60652"/>
                </a:lnTo>
                <a:lnTo>
                  <a:pt x="70378" y="49148"/>
                </a:lnTo>
                <a:lnTo>
                  <a:pt x="73142" y="34981"/>
                </a:lnTo>
                <a:lnTo>
                  <a:pt x="70032" y="21334"/>
                </a:lnTo>
                <a:lnTo>
                  <a:pt x="62100" y="10217"/>
                </a:lnTo>
                <a:lnTo>
                  <a:pt x="50433" y="2737"/>
                </a:lnTo>
                <a:lnTo>
                  <a:pt x="36114" y="0"/>
                </a:lnTo>
                <a:close/>
              </a:path>
            </a:pathLst>
          </a:custGeom>
          <a:solidFill>
            <a:srgbClr val="25455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072132" y="1484757"/>
            <a:ext cx="661670" cy="390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1" i="0" u="none" strike="noStrike" kern="1200" cap="none" spc="-2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91%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072132" y="2106548"/>
            <a:ext cx="661670" cy="390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1" i="0" u="none" strike="noStrike" kern="1200" cap="none" spc="-2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87%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072132" y="2728721"/>
            <a:ext cx="661670" cy="390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1" i="0" u="none" strike="noStrike" kern="1200" cap="none" spc="-2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84%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072132" y="3352038"/>
            <a:ext cx="661670" cy="390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1" i="0" u="none" strike="noStrike" kern="1200" cap="none" spc="-2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83%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072132" y="3974083"/>
            <a:ext cx="661670" cy="390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1" i="0" u="none" strike="noStrike" kern="1200" cap="none" spc="-2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81%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072132" y="4595876"/>
            <a:ext cx="661670" cy="390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1" i="0" u="none" strike="noStrike" kern="1200" cap="none" spc="-2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70%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072132" y="5219446"/>
            <a:ext cx="661670" cy="390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1" i="0" u="none" strike="noStrike" kern="1200" cap="none" spc="-2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66%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072132" y="5841288"/>
            <a:ext cx="661670" cy="390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1" i="0" u="none" strike="noStrike" kern="1200" cap="none" spc="-20" normalizeH="0" baseline="0" noProof="0" dirty="0" smtClean="0">
                <a:ln>
                  <a:noFill/>
                </a:ln>
                <a:solidFill>
                  <a:srgbClr val="25455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64%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74" name="Таблица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826841"/>
              </p:ext>
            </p:extLst>
          </p:nvPr>
        </p:nvGraphicFramePr>
        <p:xfrm>
          <a:off x="6583689" y="1799967"/>
          <a:ext cx="5121646" cy="4571880"/>
        </p:xfrm>
        <a:graphic>
          <a:graphicData uri="http://schemas.openxmlformats.org/drawingml/2006/table">
            <a:tbl>
              <a:tblPr firstRow="1" bandRow="1"/>
              <a:tblGrid>
                <a:gridCol w="462371">
                  <a:extLst>
                    <a:ext uri="{9D8B030D-6E8A-4147-A177-3AD203B41FA5}">
                      <a16:colId xmlns:a16="http://schemas.microsoft.com/office/drawing/2014/main" val="556062976"/>
                    </a:ext>
                  </a:extLst>
                </a:gridCol>
                <a:gridCol w="2738658">
                  <a:extLst>
                    <a:ext uri="{9D8B030D-6E8A-4147-A177-3AD203B41FA5}">
                      <a16:colId xmlns:a16="http://schemas.microsoft.com/office/drawing/2014/main" val="867747435"/>
                    </a:ext>
                  </a:extLst>
                </a:gridCol>
                <a:gridCol w="853607">
                  <a:extLst>
                    <a:ext uri="{9D8B030D-6E8A-4147-A177-3AD203B41FA5}">
                      <a16:colId xmlns:a16="http://schemas.microsoft.com/office/drawing/2014/main" val="3240355021"/>
                    </a:ext>
                  </a:extLst>
                </a:gridCol>
                <a:gridCol w="1067010">
                  <a:extLst>
                    <a:ext uri="{9D8B030D-6E8A-4147-A177-3AD203B41FA5}">
                      <a16:colId xmlns:a16="http://schemas.microsoft.com/office/drawing/2014/main" val="1860926715"/>
                    </a:ext>
                  </a:extLst>
                </a:gridCol>
              </a:tblGrid>
              <a:tr h="3047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Белгородская область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63 544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258676"/>
                  </a:ext>
                </a:extLst>
              </a:tr>
              <a:tr h="3047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Краснодарский край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50 055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5720440"/>
                  </a:ext>
                </a:extLst>
              </a:tr>
              <a:tr h="3047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Приморский край  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37 816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197111"/>
                  </a:ext>
                </a:extLst>
              </a:tr>
              <a:tr h="3047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Республика Крым 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32 599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9804526"/>
                  </a:ext>
                </a:extLst>
              </a:tr>
              <a:tr h="3047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Ростовская область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29 265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64610"/>
                  </a:ext>
                </a:extLst>
              </a:tr>
              <a:tr h="3047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Республика Башкортостан  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28 282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754713"/>
                  </a:ext>
                </a:extLst>
              </a:tr>
              <a:tr h="3047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Омская область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27 657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036919"/>
                  </a:ext>
                </a:extLst>
              </a:tr>
              <a:tr h="3047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Республика Дагестан 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27 265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977850"/>
                  </a:ext>
                </a:extLst>
              </a:tr>
              <a:tr h="3047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Республика Татарстан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25 793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4136720"/>
                  </a:ext>
                </a:extLst>
              </a:tr>
              <a:tr h="3047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Пермский край 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24 135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233058"/>
                  </a:ext>
                </a:extLst>
              </a:tr>
              <a:tr h="3047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Свердловская область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22 310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5787748"/>
                  </a:ext>
                </a:extLst>
              </a:tr>
              <a:tr h="3047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Ставропольский край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20 939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4075388"/>
                  </a:ext>
                </a:extLst>
              </a:tr>
              <a:tr h="3047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Воронежская область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20 038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3933046"/>
                  </a:ext>
                </a:extLst>
              </a:tr>
              <a:tr h="3047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Нижегородская область  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17 971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8803014"/>
                  </a:ext>
                </a:extLst>
              </a:tr>
              <a:tr h="3047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Курская область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16 664</a:t>
                      </a:r>
                    </a:p>
                  </a:txBody>
                  <a:tcPr marL="7763" marR="7763" marT="7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5465837"/>
                  </a:ext>
                </a:extLst>
              </a:tr>
            </a:tbl>
          </a:graphicData>
        </a:graphic>
      </p:graphicFrame>
      <p:pic>
        <p:nvPicPr>
          <p:cNvPr id="77" name="Рисунок 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48" y="112365"/>
            <a:ext cx="1030313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52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06011" y="2228088"/>
            <a:ext cx="2577084" cy="502920"/>
          </a:xfrm>
          <a:custGeom>
            <a:avLst/>
            <a:gdLst/>
            <a:ahLst/>
            <a:cxnLst/>
            <a:rect l="l" t="t" r="r" b="b"/>
            <a:pathLst>
              <a:path w="2577084" h="502920">
                <a:moveTo>
                  <a:pt x="0" y="502920"/>
                </a:moveTo>
                <a:lnTo>
                  <a:pt x="2577084" y="502920"/>
                </a:lnTo>
                <a:lnTo>
                  <a:pt x="2577084" y="0"/>
                </a:lnTo>
                <a:lnTo>
                  <a:pt x="0" y="0"/>
                </a:lnTo>
                <a:lnTo>
                  <a:pt x="0" y="50292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18944" y="2228088"/>
            <a:ext cx="12192" cy="502920"/>
          </a:xfrm>
          <a:custGeom>
            <a:avLst/>
            <a:gdLst/>
            <a:ahLst/>
            <a:cxnLst/>
            <a:rect l="l" t="t" r="r" b="b"/>
            <a:pathLst>
              <a:path w="12192" h="502920">
                <a:moveTo>
                  <a:pt x="0" y="502920"/>
                </a:moveTo>
                <a:lnTo>
                  <a:pt x="12192" y="502920"/>
                </a:lnTo>
                <a:lnTo>
                  <a:pt x="12192" y="0"/>
                </a:lnTo>
                <a:lnTo>
                  <a:pt x="0" y="0"/>
                </a:lnTo>
                <a:lnTo>
                  <a:pt x="0" y="50292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18944" y="2833116"/>
            <a:ext cx="4264152" cy="504443"/>
          </a:xfrm>
          <a:custGeom>
            <a:avLst/>
            <a:gdLst/>
            <a:ahLst/>
            <a:cxnLst/>
            <a:rect l="l" t="t" r="r" b="b"/>
            <a:pathLst>
              <a:path w="4264152" h="504443">
                <a:moveTo>
                  <a:pt x="0" y="504443"/>
                </a:moveTo>
                <a:lnTo>
                  <a:pt x="4264152" y="504443"/>
                </a:lnTo>
                <a:lnTo>
                  <a:pt x="4264152" y="0"/>
                </a:lnTo>
                <a:lnTo>
                  <a:pt x="0" y="0"/>
                </a:lnTo>
                <a:lnTo>
                  <a:pt x="0" y="504443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74848" y="3429000"/>
            <a:ext cx="3508248" cy="502920"/>
          </a:xfrm>
          <a:custGeom>
            <a:avLst/>
            <a:gdLst/>
            <a:ahLst/>
            <a:cxnLst/>
            <a:rect l="l" t="t" r="r" b="b"/>
            <a:pathLst>
              <a:path w="3508248" h="502920">
                <a:moveTo>
                  <a:pt x="0" y="502920"/>
                </a:moveTo>
                <a:lnTo>
                  <a:pt x="3508248" y="502920"/>
                </a:lnTo>
                <a:lnTo>
                  <a:pt x="3508248" y="0"/>
                </a:lnTo>
                <a:lnTo>
                  <a:pt x="0" y="0"/>
                </a:lnTo>
                <a:lnTo>
                  <a:pt x="0" y="50292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18944" y="3429000"/>
            <a:ext cx="12192" cy="502920"/>
          </a:xfrm>
          <a:custGeom>
            <a:avLst/>
            <a:gdLst/>
            <a:ahLst/>
            <a:cxnLst/>
            <a:rect l="l" t="t" r="r" b="b"/>
            <a:pathLst>
              <a:path w="12192" h="502920">
                <a:moveTo>
                  <a:pt x="0" y="502920"/>
                </a:moveTo>
                <a:lnTo>
                  <a:pt x="12192" y="502920"/>
                </a:lnTo>
                <a:lnTo>
                  <a:pt x="12192" y="0"/>
                </a:lnTo>
                <a:lnTo>
                  <a:pt x="0" y="0"/>
                </a:lnTo>
                <a:lnTo>
                  <a:pt x="0" y="50292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33700" y="4023359"/>
            <a:ext cx="3549396" cy="504444"/>
          </a:xfrm>
          <a:custGeom>
            <a:avLst/>
            <a:gdLst/>
            <a:ahLst/>
            <a:cxnLst/>
            <a:rect l="l" t="t" r="r" b="b"/>
            <a:pathLst>
              <a:path w="3549396" h="504444">
                <a:moveTo>
                  <a:pt x="0" y="504444"/>
                </a:moveTo>
                <a:lnTo>
                  <a:pt x="3549396" y="504444"/>
                </a:lnTo>
                <a:lnTo>
                  <a:pt x="3549396" y="0"/>
                </a:lnTo>
                <a:lnTo>
                  <a:pt x="0" y="0"/>
                </a:lnTo>
                <a:lnTo>
                  <a:pt x="0" y="504444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18944" y="4023359"/>
            <a:ext cx="12192" cy="504444"/>
          </a:xfrm>
          <a:custGeom>
            <a:avLst/>
            <a:gdLst/>
            <a:ahLst/>
            <a:cxnLst/>
            <a:rect l="l" t="t" r="r" b="b"/>
            <a:pathLst>
              <a:path w="12192" h="504444">
                <a:moveTo>
                  <a:pt x="0" y="504444"/>
                </a:moveTo>
                <a:lnTo>
                  <a:pt x="12192" y="504444"/>
                </a:lnTo>
                <a:lnTo>
                  <a:pt x="12192" y="0"/>
                </a:lnTo>
                <a:lnTo>
                  <a:pt x="0" y="0"/>
                </a:lnTo>
                <a:lnTo>
                  <a:pt x="0" y="504444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18944" y="4619244"/>
            <a:ext cx="4264152" cy="502919"/>
          </a:xfrm>
          <a:custGeom>
            <a:avLst/>
            <a:gdLst/>
            <a:ahLst/>
            <a:cxnLst/>
            <a:rect l="l" t="t" r="r" b="b"/>
            <a:pathLst>
              <a:path w="4264152" h="502920">
                <a:moveTo>
                  <a:pt x="0" y="502919"/>
                </a:moveTo>
                <a:lnTo>
                  <a:pt x="4264152" y="502919"/>
                </a:lnTo>
                <a:lnTo>
                  <a:pt x="4264152" y="0"/>
                </a:lnTo>
                <a:lnTo>
                  <a:pt x="0" y="0"/>
                </a:lnTo>
                <a:lnTo>
                  <a:pt x="0" y="502919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18944" y="5213603"/>
            <a:ext cx="4264152" cy="504444"/>
          </a:xfrm>
          <a:custGeom>
            <a:avLst/>
            <a:gdLst/>
            <a:ahLst/>
            <a:cxnLst/>
            <a:rect l="l" t="t" r="r" b="b"/>
            <a:pathLst>
              <a:path w="4264152" h="504444">
                <a:moveTo>
                  <a:pt x="0" y="504444"/>
                </a:moveTo>
                <a:lnTo>
                  <a:pt x="4264152" y="504444"/>
                </a:lnTo>
                <a:lnTo>
                  <a:pt x="4264152" y="0"/>
                </a:lnTo>
                <a:lnTo>
                  <a:pt x="0" y="0"/>
                </a:lnTo>
                <a:lnTo>
                  <a:pt x="0" y="504444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38400" y="5820155"/>
            <a:ext cx="4044696" cy="502919"/>
          </a:xfrm>
          <a:custGeom>
            <a:avLst/>
            <a:gdLst/>
            <a:ahLst/>
            <a:cxnLst/>
            <a:rect l="l" t="t" r="r" b="b"/>
            <a:pathLst>
              <a:path w="4044696" h="502920">
                <a:moveTo>
                  <a:pt x="0" y="502920"/>
                </a:moveTo>
                <a:lnTo>
                  <a:pt x="4044696" y="502920"/>
                </a:lnTo>
                <a:lnTo>
                  <a:pt x="4044696" y="0"/>
                </a:lnTo>
                <a:lnTo>
                  <a:pt x="0" y="0"/>
                </a:lnTo>
                <a:lnTo>
                  <a:pt x="0" y="50292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18944" y="5820155"/>
            <a:ext cx="12192" cy="502919"/>
          </a:xfrm>
          <a:custGeom>
            <a:avLst/>
            <a:gdLst/>
            <a:ahLst/>
            <a:cxnLst/>
            <a:rect l="l" t="t" r="r" b="b"/>
            <a:pathLst>
              <a:path w="12192" h="502920">
                <a:moveTo>
                  <a:pt x="0" y="502920"/>
                </a:moveTo>
                <a:lnTo>
                  <a:pt x="12192" y="502920"/>
                </a:lnTo>
                <a:lnTo>
                  <a:pt x="12192" y="0"/>
                </a:lnTo>
                <a:lnTo>
                  <a:pt x="0" y="0"/>
                </a:lnTo>
                <a:lnTo>
                  <a:pt x="0" y="50292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30426" y="241553"/>
            <a:ext cx="7027799" cy="1165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1" i="0" u="none" strike="noStrike" kern="1200" cap="none" spc="-25" normalizeH="0" baseline="0" noProof="0" dirty="0" smtClean="0">
                <a:ln>
                  <a:noFill/>
                </a:ln>
                <a:solidFill>
                  <a:srgbClr val="E837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sz="4000" b="1" i="0" u="none" strike="noStrike" kern="1200" cap="none" spc="-135" normalizeH="0" baseline="0" noProof="0" dirty="0" smtClean="0">
                <a:ln>
                  <a:noFill/>
                </a:ln>
                <a:solidFill>
                  <a:srgbClr val="E837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40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E837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ЛИЧЕ</a:t>
            </a:r>
            <a:r>
              <a:rPr kumimoji="0" sz="4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E837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4000" b="1" i="0" u="none" strike="noStrike" kern="1200" cap="none" spc="-25" normalizeH="0" baseline="0" noProof="0" dirty="0" smtClean="0">
                <a:ln>
                  <a:noFill/>
                </a:ln>
                <a:solidFill>
                  <a:srgbClr val="E837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4000" b="1" i="0" u="none" strike="noStrike" kern="1200" cap="none" spc="-140" normalizeH="0" baseline="0" noProof="0" dirty="0" smtClean="0">
                <a:ln>
                  <a:noFill/>
                </a:ln>
                <a:solidFill>
                  <a:srgbClr val="E837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4000" b="1" i="0" u="none" strike="noStrike" kern="1200" cap="none" spc="-35" normalizeH="0" baseline="0" noProof="0" dirty="0" smtClean="0">
                <a:ln>
                  <a:noFill/>
                </a:ln>
                <a:solidFill>
                  <a:srgbClr val="E837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4000" b="1" i="0" u="none" strike="noStrike" kern="1200" cap="none" spc="15" normalizeH="0" baseline="0" noProof="0" dirty="0" smtClean="0">
                <a:ln>
                  <a:noFill/>
                </a:ln>
                <a:solidFill>
                  <a:srgbClr val="E837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40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E837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УЧ</a:t>
            </a:r>
            <a:r>
              <a:rPr kumimoji="0" sz="4000" b="1" i="0" u="none" strike="noStrike" kern="1200" cap="none" spc="-140" normalizeH="0" baseline="0" noProof="0" dirty="0" smtClean="0">
                <a:ln>
                  <a:noFill/>
                </a:ln>
                <a:solidFill>
                  <a:srgbClr val="E837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4000" b="1" i="0" u="none" strike="noStrike" kern="1200" cap="none" spc="-135" normalizeH="0" baseline="0" noProof="0" dirty="0" smtClean="0">
                <a:ln>
                  <a:noFill/>
                </a:ln>
                <a:solidFill>
                  <a:srgbClr val="E837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4000" b="1" i="0" u="none" strike="noStrike" kern="1200" cap="none" spc="-25" normalizeH="0" baseline="0" noProof="0" dirty="0" smtClean="0">
                <a:ln>
                  <a:noFill/>
                </a:ln>
                <a:solidFill>
                  <a:srgbClr val="E837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4000" b="1" i="0" u="none" strike="noStrike" kern="1200" cap="none" spc="-45" normalizeH="0" baseline="0" noProof="0" dirty="0" smtClean="0">
                <a:ln>
                  <a:noFill/>
                </a:ln>
                <a:solidFill>
                  <a:srgbClr val="E837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</a:t>
            </a:r>
            <a:r>
              <a:rPr kumimoji="0" sz="40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E837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ИК</a:t>
            </a:r>
            <a:r>
              <a:rPr kumimoji="0" sz="4000" b="1" i="0" u="none" strike="noStrike" kern="1200" cap="none" spc="-50" normalizeH="0" baseline="0" noProof="0" dirty="0" smtClean="0">
                <a:ln>
                  <a:noFill/>
                </a:ln>
                <a:solidFill>
                  <a:srgbClr val="E837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40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E837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0" i="0" u="none" strike="noStrike" kern="1200" cap="none" spc="-25" normalizeH="0" baseline="0" noProof="0" dirty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</a:t>
            </a:r>
            <a:r>
              <a:rPr kumimoji="0" sz="40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4000" b="0" i="0" u="none" strike="noStrike" kern="1200" cap="none" spc="-35" normalizeH="0" baseline="0" noProof="0" dirty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</a:t>
            </a:r>
            <a:r>
              <a:rPr kumimoji="0" sz="4000" b="0" i="0" u="none" strike="noStrike" kern="1200" cap="none" spc="-114" normalizeH="0" baseline="0" noProof="0" dirty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</a:t>
            </a:r>
            <a:r>
              <a:rPr kumimoji="0" sz="4000" b="0" i="0" u="none" strike="noStrike" kern="1200" cap="none" spc="-25" normalizeH="0" baseline="0" noProof="0" dirty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дерал</a:t>
            </a:r>
            <a:r>
              <a:rPr kumimoji="0" sz="4000" b="0" i="0" u="none" strike="noStrike" kern="1200" cap="none" spc="-45" normalizeH="0" baseline="0" noProof="0" dirty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ь</a:t>
            </a:r>
            <a:r>
              <a:rPr kumimoji="0" sz="40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ным</a:t>
            </a:r>
            <a:r>
              <a:rPr kumimoji="0" sz="4000" b="0" i="0" u="none" strike="noStrike" kern="1200" cap="none" spc="50" normalizeH="0" baseline="0" noProof="0" dirty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4000" b="0" i="0" u="none" strike="noStrike" kern="1200" cap="none" spc="-20" normalizeH="0" baseline="0" noProof="0" dirty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ок</a:t>
            </a:r>
            <a:r>
              <a:rPr kumimoji="0" sz="40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</a:t>
            </a:r>
            <a:r>
              <a:rPr kumimoji="0" sz="4000" b="0" i="0" u="none" strike="noStrike" kern="1200" cap="none" spc="-20" normalizeH="0" baseline="0" noProof="0" dirty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</a:t>
            </a:r>
            <a:r>
              <a:rPr kumimoji="0" sz="40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</a:t>
            </a:r>
            <a:r>
              <a:rPr kumimoji="0" sz="4000" b="0" i="0" u="none" strike="noStrike" kern="1200" cap="none" spc="-25" normalizeH="0" baseline="0" noProof="0" dirty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ам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231135" y="1633727"/>
            <a:ext cx="4256532" cy="498348"/>
          </a:xfrm>
          <a:custGeom>
            <a:avLst/>
            <a:gdLst/>
            <a:ahLst/>
            <a:cxnLst/>
            <a:rect l="l" t="t" r="r" b="b"/>
            <a:pathLst>
              <a:path w="4256532" h="498348">
                <a:moveTo>
                  <a:pt x="4256532" y="0"/>
                </a:moveTo>
                <a:lnTo>
                  <a:pt x="0" y="0"/>
                </a:lnTo>
                <a:lnTo>
                  <a:pt x="0" y="498348"/>
                </a:lnTo>
                <a:lnTo>
                  <a:pt x="4256532" y="498348"/>
                </a:lnTo>
                <a:lnTo>
                  <a:pt x="4256532" y="0"/>
                </a:lnTo>
                <a:close/>
              </a:path>
            </a:pathLst>
          </a:custGeom>
          <a:solidFill>
            <a:srgbClr val="F083B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31135" y="2232660"/>
            <a:ext cx="1674876" cy="498348"/>
          </a:xfrm>
          <a:custGeom>
            <a:avLst/>
            <a:gdLst/>
            <a:ahLst/>
            <a:cxnLst/>
            <a:rect l="l" t="t" r="r" b="b"/>
            <a:pathLst>
              <a:path w="1674876" h="498348">
                <a:moveTo>
                  <a:pt x="1674876" y="0"/>
                </a:moveTo>
                <a:lnTo>
                  <a:pt x="0" y="0"/>
                </a:lnTo>
                <a:lnTo>
                  <a:pt x="0" y="498348"/>
                </a:lnTo>
                <a:lnTo>
                  <a:pt x="1674876" y="498348"/>
                </a:lnTo>
                <a:lnTo>
                  <a:pt x="1674876" y="0"/>
                </a:lnTo>
                <a:close/>
              </a:path>
            </a:pathLst>
          </a:custGeom>
          <a:solidFill>
            <a:srgbClr val="F083B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231135" y="2830067"/>
            <a:ext cx="1115567" cy="499872"/>
          </a:xfrm>
          <a:custGeom>
            <a:avLst/>
            <a:gdLst/>
            <a:ahLst/>
            <a:cxnLst/>
            <a:rect l="l" t="t" r="r" b="b"/>
            <a:pathLst>
              <a:path w="1115567" h="499872">
                <a:moveTo>
                  <a:pt x="1115567" y="0"/>
                </a:moveTo>
                <a:lnTo>
                  <a:pt x="0" y="0"/>
                </a:lnTo>
                <a:lnTo>
                  <a:pt x="0" y="499872"/>
                </a:lnTo>
                <a:lnTo>
                  <a:pt x="1115567" y="499872"/>
                </a:lnTo>
                <a:lnTo>
                  <a:pt x="1115567" y="0"/>
                </a:lnTo>
                <a:close/>
              </a:path>
            </a:pathLst>
          </a:custGeom>
          <a:solidFill>
            <a:srgbClr val="F083B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231135" y="3429000"/>
            <a:ext cx="743712" cy="499872"/>
          </a:xfrm>
          <a:custGeom>
            <a:avLst/>
            <a:gdLst/>
            <a:ahLst/>
            <a:cxnLst/>
            <a:rect l="l" t="t" r="r" b="b"/>
            <a:pathLst>
              <a:path w="743712" h="499872">
                <a:moveTo>
                  <a:pt x="743712" y="0"/>
                </a:moveTo>
                <a:lnTo>
                  <a:pt x="0" y="0"/>
                </a:lnTo>
                <a:lnTo>
                  <a:pt x="0" y="499872"/>
                </a:lnTo>
                <a:lnTo>
                  <a:pt x="743712" y="499872"/>
                </a:lnTo>
                <a:lnTo>
                  <a:pt x="743712" y="0"/>
                </a:lnTo>
                <a:close/>
              </a:path>
            </a:pathLst>
          </a:custGeom>
          <a:solidFill>
            <a:srgbClr val="F083B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231135" y="4027932"/>
            <a:ext cx="702563" cy="499872"/>
          </a:xfrm>
          <a:custGeom>
            <a:avLst/>
            <a:gdLst/>
            <a:ahLst/>
            <a:cxnLst/>
            <a:rect l="l" t="t" r="r" b="b"/>
            <a:pathLst>
              <a:path w="702563" h="499872">
                <a:moveTo>
                  <a:pt x="702563" y="0"/>
                </a:moveTo>
                <a:lnTo>
                  <a:pt x="0" y="0"/>
                </a:lnTo>
                <a:lnTo>
                  <a:pt x="0" y="499872"/>
                </a:lnTo>
                <a:lnTo>
                  <a:pt x="702563" y="499872"/>
                </a:lnTo>
                <a:lnTo>
                  <a:pt x="702563" y="0"/>
                </a:lnTo>
                <a:close/>
              </a:path>
            </a:pathLst>
          </a:custGeom>
          <a:solidFill>
            <a:srgbClr val="F083B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31135" y="4626864"/>
            <a:ext cx="557783" cy="499872"/>
          </a:xfrm>
          <a:custGeom>
            <a:avLst/>
            <a:gdLst/>
            <a:ahLst/>
            <a:cxnLst/>
            <a:rect l="l" t="t" r="r" b="b"/>
            <a:pathLst>
              <a:path w="557783" h="499872">
                <a:moveTo>
                  <a:pt x="557783" y="0"/>
                </a:moveTo>
                <a:lnTo>
                  <a:pt x="0" y="0"/>
                </a:lnTo>
                <a:lnTo>
                  <a:pt x="0" y="499872"/>
                </a:lnTo>
                <a:lnTo>
                  <a:pt x="557783" y="499872"/>
                </a:lnTo>
                <a:lnTo>
                  <a:pt x="557783" y="0"/>
                </a:lnTo>
                <a:close/>
              </a:path>
            </a:pathLst>
          </a:custGeom>
          <a:solidFill>
            <a:srgbClr val="F083B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231135" y="5225796"/>
            <a:ext cx="537971" cy="498348"/>
          </a:xfrm>
          <a:custGeom>
            <a:avLst/>
            <a:gdLst/>
            <a:ahLst/>
            <a:cxnLst/>
            <a:rect l="l" t="t" r="r" b="b"/>
            <a:pathLst>
              <a:path w="537971" h="498348">
                <a:moveTo>
                  <a:pt x="537971" y="0"/>
                </a:moveTo>
                <a:lnTo>
                  <a:pt x="0" y="0"/>
                </a:lnTo>
                <a:lnTo>
                  <a:pt x="0" y="498347"/>
                </a:lnTo>
                <a:lnTo>
                  <a:pt x="537971" y="498347"/>
                </a:lnTo>
                <a:lnTo>
                  <a:pt x="537971" y="0"/>
                </a:lnTo>
                <a:close/>
              </a:path>
            </a:pathLst>
          </a:custGeom>
          <a:solidFill>
            <a:srgbClr val="F083B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231135" y="5824728"/>
            <a:ext cx="207263" cy="498348"/>
          </a:xfrm>
          <a:custGeom>
            <a:avLst/>
            <a:gdLst/>
            <a:ahLst/>
            <a:cxnLst/>
            <a:rect l="l" t="t" r="r" b="b"/>
            <a:pathLst>
              <a:path w="207263" h="498348">
                <a:moveTo>
                  <a:pt x="207263" y="0"/>
                </a:moveTo>
                <a:lnTo>
                  <a:pt x="0" y="0"/>
                </a:lnTo>
                <a:lnTo>
                  <a:pt x="0" y="498348"/>
                </a:lnTo>
                <a:lnTo>
                  <a:pt x="207263" y="498348"/>
                </a:lnTo>
                <a:lnTo>
                  <a:pt x="207263" y="0"/>
                </a:lnTo>
                <a:close/>
              </a:path>
            </a:pathLst>
          </a:custGeom>
          <a:solidFill>
            <a:srgbClr val="F083B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231135" y="1583436"/>
            <a:ext cx="0" cy="4789932"/>
          </a:xfrm>
          <a:custGeom>
            <a:avLst/>
            <a:gdLst/>
            <a:ahLst/>
            <a:cxnLst/>
            <a:rect l="l" t="t" r="r" b="b"/>
            <a:pathLst>
              <a:path h="4789932">
                <a:moveTo>
                  <a:pt x="0" y="0"/>
                </a:moveTo>
                <a:lnTo>
                  <a:pt x="0" y="4789932"/>
                </a:lnTo>
              </a:path>
            </a:pathLst>
          </a:custGeom>
          <a:ln w="9144">
            <a:solidFill>
              <a:srgbClr val="EBEBEB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93697" y="1731264"/>
            <a:ext cx="63944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1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Ю</a:t>
            </a:r>
            <a:r>
              <a:rPr kumimoji="0" sz="1800" b="0" i="0" u="none" strike="noStrike" kern="1200" cap="none" spc="11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</a:t>
            </a: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54911" y="2330196"/>
            <a:ext cx="59245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1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ЦФО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60119" y="2929128"/>
            <a:ext cx="5721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11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СФ</a:t>
            </a: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73835" y="3528059"/>
            <a:ext cx="55816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8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</a:t>
            </a:r>
            <a:r>
              <a:rPr kumimoji="0" sz="1800" b="0" i="0" u="none" strike="noStrike" kern="1200" cap="none" spc="11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</a:t>
            </a: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60372" y="4126992"/>
            <a:ext cx="5721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1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</a:t>
            </a:r>
            <a:r>
              <a:rPr kumimoji="0" sz="1800" b="0" i="0" u="none" strike="noStrike" kern="1200" cap="none" spc="11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</a:t>
            </a: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11021" y="4725923"/>
            <a:ext cx="71945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9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1800" b="0" i="0" u="none" strike="noStrike" kern="1200" cap="none" spc="9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</a:t>
            </a:r>
            <a:r>
              <a:rPr kumimoji="0" sz="1800" b="0" i="0" u="none" strike="noStrike" kern="1200" cap="none" spc="11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</a:t>
            </a: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19530" y="5324855"/>
            <a:ext cx="7118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11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1800" b="0" i="0" u="none" strike="noStrike" kern="1200" cap="none" spc="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sz="1800" b="0" i="0" u="none" strike="noStrike" kern="1200" cap="none" spc="11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</a:t>
            </a: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14069" y="5923483"/>
            <a:ext cx="71691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1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</a:t>
            </a:r>
            <a:r>
              <a:rPr kumimoji="0" sz="1800" b="0" i="0" u="none" strike="noStrike" kern="1200" cap="none" spc="9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</a:t>
            </a:r>
            <a:r>
              <a:rPr kumimoji="0" sz="1800" b="0" i="0" u="none" strike="noStrike" kern="1200" cap="none" spc="114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</a:t>
            </a: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59079" y="906795"/>
            <a:ext cx="73100" cy="73040"/>
          </a:xfrm>
          <a:custGeom>
            <a:avLst/>
            <a:gdLst/>
            <a:ahLst/>
            <a:cxnLst/>
            <a:rect l="l" t="t" r="r" b="b"/>
            <a:pathLst>
              <a:path w="73100" h="73040">
                <a:moveTo>
                  <a:pt x="35494" y="0"/>
                </a:moveTo>
                <a:lnTo>
                  <a:pt x="21635" y="3165"/>
                </a:lnTo>
                <a:lnTo>
                  <a:pt x="10357" y="11057"/>
                </a:lnTo>
                <a:lnTo>
                  <a:pt x="2774" y="22561"/>
                </a:lnTo>
                <a:lnTo>
                  <a:pt x="0" y="36560"/>
                </a:lnTo>
                <a:lnTo>
                  <a:pt x="142" y="39811"/>
                </a:lnTo>
                <a:lnTo>
                  <a:pt x="3907" y="52893"/>
                </a:lnTo>
                <a:lnTo>
                  <a:pt x="12201" y="63461"/>
                </a:lnTo>
                <a:lnTo>
                  <a:pt x="24242" y="70512"/>
                </a:lnTo>
                <a:lnTo>
                  <a:pt x="39247" y="73040"/>
                </a:lnTo>
                <a:lnTo>
                  <a:pt x="52541" y="69431"/>
                </a:lnTo>
                <a:lnTo>
                  <a:pt x="63301" y="61243"/>
                </a:lnTo>
                <a:lnTo>
                  <a:pt x="70497" y="49344"/>
                </a:lnTo>
                <a:lnTo>
                  <a:pt x="73100" y="34602"/>
                </a:lnTo>
                <a:lnTo>
                  <a:pt x="69691" y="21058"/>
                </a:lnTo>
                <a:lnTo>
                  <a:pt x="61638" y="10064"/>
                </a:lnTo>
                <a:lnTo>
                  <a:pt x="49915" y="2688"/>
                </a:lnTo>
                <a:lnTo>
                  <a:pt x="35494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59079" y="1162827"/>
            <a:ext cx="73100" cy="73040"/>
          </a:xfrm>
          <a:custGeom>
            <a:avLst/>
            <a:gdLst/>
            <a:ahLst/>
            <a:cxnLst/>
            <a:rect l="l" t="t" r="r" b="b"/>
            <a:pathLst>
              <a:path w="73100" h="73040">
                <a:moveTo>
                  <a:pt x="35494" y="0"/>
                </a:moveTo>
                <a:lnTo>
                  <a:pt x="21635" y="3165"/>
                </a:lnTo>
                <a:lnTo>
                  <a:pt x="10357" y="11057"/>
                </a:lnTo>
                <a:lnTo>
                  <a:pt x="2774" y="22561"/>
                </a:lnTo>
                <a:lnTo>
                  <a:pt x="0" y="36560"/>
                </a:lnTo>
                <a:lnTo>
                  <a:pt x="142" y="39811"/>
                </a:lnTo>
                <a:lnTo>
                  <a:pt x="3907" y="52893"/>
                </a:lnTo>
                <a:lnTo>
                  <a:pt x="12201" y="63461"/>
                </a:lnTo>
                <a:lnTo>
                  <a:pt x="24242" y="70512"/>
                </a:lnTo>
                <a:lnTo>
                  <a:pt x="39247" y="73040"/>
                </a:lnTo>
                <a:lnTo>
                  <a:pt x="52541" y="69431"/>
                </a:lnTo>
                <a:lnTo>
                  <a:pt x="63301" y="61243"/>
                </a:lnTo>
                <a:lnTo>
                  <a:pt x="70497" y="49344"/>
                </a:lnTo>
                <a:lnTo>
                  <a:pt x="73100" y="34602"/>
                </a:lnTo>
                <a:lnTo>
                  <a:pt x="69691" y="21058"/>
                </a:lnTo>
                <a:lnTo>
                  <a:pt x="61638" y="10064"/>
                </a:lnTo>
                <a:lnTo>
                  <a:pt x="49915" y="2688"/>
                </a:lnTo>
                <a:lnTo>
                  <a:pt x="35494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59079" y="1420370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59079" y="1676402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59079" y="1932434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59079" y="2188466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59079" y="2444498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59079" y="2700530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59079" y="2956575"/>
            <a:ext cx="73100" cy="73040"/>
          </a:xfrm>
          <a:custGeom>
            <a:avLst/>
            <a:gdLst/>
            <a:ahLst/>
            <a:cxnLst/>
            <a:rect l="l" t="t" r="r" b="b"/>
            <a:pathLst>
              <a:path w="73100" h="73040">
                <a:moveTo>
                  <a:pt x="35494" y="0"/>
                </a:moveTo>
                <a:lnTo>
                  <a:pt x="21635" y="3165"/>
                </a:lnTo>
                <a:lnTo>
                  <a:pt x="10357" y="11057"/>
                </a:lnTo>
                <a:lnTo>
                  <a:pt x="2774" y="22561"/>
                </a:lnTo>
                <a:lnTo>
                  <a:pt x="0" y="36560"/>
                </a:lnTo>
                <a:lnTo>
                  <a:pt x="142" y="39811"/>
                </a:lnTo>
                <a:lnTo>
                  <a:pt x="3907" y="52893"/>
                </a:lnTo>
                <a:lnTo>
                  <a:pt x="12201" y="63461"/>
                </a:lnTo>
                <a:lnTo>
                  <a:pt x="24242" y="70512"/>
                </a:lnTo>
                <a:lnTo>
                  <a:pt x="39247" y="73040"/>
                </a:lnTo>
                <a:lnTo>
                  <a:pt x="52541" y="69431"/>
                </a:lnTo>
                <a:lnTo>
                  <a:pt x="63301" y="61243"/>
                </a:lnTo>
                <a:lnTo>
                  <a:pt x="70497" y="49344"/>
                </a:lnTo>
                <a:lnTo>
                  <a:pt x="73100" y="34602"/>
                </a:lnTo>
                <a:lnTo>
                  <a:pt x="69691" y="21058"/>
                </a:lnTo>
                <a:lnTo>
                  <a:pt x="61638" y="10064"/>
                </a:lnTo>
                <a:lnTo>
                  <a:pt x="49915" y="2688"/>
                </a:lnTo>
                <a:lnTo>
                  <a:pt x="35494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59079" y="3212607"/>
            <a:ext cx="73100" cy="73040"/>
          </a:xfrm>
          <a:custGeom>
            <a:avLst/>
            <a:gdLst/>
            <a:ahLst/>
            <a:cxnLst/>
            <a:rect l="l" t="t" r="r" b="b"/>
            <a:pathLst>
              <a:path w="73100" h="73040">
                <a:moveTo>
                  <a:pt x="35494" y="0"/>
                </a:moveTo>
                <a:lnTo>
                  <a:pt x="21635" y="3165"/>
                </a:lnTo>
                <a:lnTo>
                  <a:pt x="10357" y="11057"/>
                </a:lnTo>
                <a:lnTo>
                  <a:pt x="2774" y="22561"/>
                </a:lnTo>
                <a:lnTo>
                  <a:pt x="0" y="36560"/>
                </a:lnTo>
                <a:lnTo>
                  <a:pt x="142" y="39811"/>
                </a:lnTo>
                <a:lnTo>
                  <a:pt x="3907" y="52893"/>
                </a:lnTo>
                <a:lnTo>
                  <a:pt x="12201" y="63461"/>
                </a:lnTo>
                <a:lnTo>
                  <a:pt x="24242" y="70512"/>
                </a:lnTo>
                <a:lnTo>
                  <a:pt x="39247" y="73040"/>
                </a:lnTo>
                <a:lnTo>
                  <a:pt x="52541" y="69431"/>
                </a:lnTo>
                <a:lnTo>
                  <a:pt x="63301" y="61243"/>
                </a:lnTo>
                <a:lnTo>
                  <a:pt x="70497" y="49344"/>
                </a:lnTo>
                <a:lnTo>
                  <a:pt x="73100" y="34602"/>
                </a:lnTo>
                <a:lnTo>
                  <a:pt x="69691" y="21058"/>
                </a:lnTo>
                <a:lnTo>
                  <a:pt x="61638" y="10064"/>
                </a:lnTo>
                <a:lnTo>
                  <a:pt x="49915" y="2688"/>
                </a:lnTo>
                <a:lnTo>
                  <a:pt x="35494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59079" y="3470150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59079" y="3726182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59079" y="3982214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59079" y="4238246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59079" y="4494278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59079" y="4750310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59079" y="5006355"/>
            <a:ext cx="73100" cy="73040"/>
          </a:xfrm>
          <a:custGeom>
            <a:avLst/>
            <a:gdLst/>
            <a:ahLst/>
            <a:cxnLst/>
            <a:rect l="l" t="t" r="r" b="b"/>
            <a:pathLst>
              <a:path w="73100" h="73040">
                <a:moveTo>
                  <a:pt x="35494" y="0"/>
                </a:moveTo>
                <a:lnTo>
                  <a:pt x="21635" y="3165"/>
                </a:lnTo>
                <a:lnTo>
                  <a:pt x="10357" y="11057"/>
                </a:lnTo>
                <a:lnTo>
                  <a:pt x="2774" y="22561"/>
                </a:lnTo>
                <a:lnTo>
                  <a:pt x="0" y="36560"/>
                </a:lnTo>
                <a:lnTo>
                  <a:pt x="142" y="39811"/>
                </a:lnTo>
                <a:lnTo>
                  <a:pt x="3907" y="52893"/>
                </a:lnTo>
                <a:lnTo>
                  <a:pt x="12201" y="63461"/>
                </a:lnTo>
                <a:lnTo>
                  <a:pt x="24242" y="70512"/>
                </a:lnTo>
                <a:lnTo>
                  <a:pt x="39247" y="73040"/>
                </a:lnTo>
                <a:lnTo>
                  <a:pt x="52541" y="69431"/>
                </a:lnTo>
                <a:lnTo>
                  <a:pt x="63301" y="61243"/>
                </a:lnTo>
                <a:lnTo>
                  <a:pt x="70497" y="49344"/>
                </a:lnTo>
                <a:lnTo>
                  <a:pt x="73100" y="34602"/>
                </a:lnTo>
                <a:lnTo>
                  <a:pt x="69691" y="21058"/>
                </a:lnTo>
                <a:lnTo>
                  <a:pt x="61638" y="10064"/>
                </a:lnTo>
                <a:lnTo>
                  <a:pt x="49915" y="2688"/>
                </a:lnTo>
                <a:lnTo>
                  <a:pt x="35494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59079" y="5263898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59079" y="5519930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59079" y="5775962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8"/>
                </a:lnTo>
                <a:lnTo>
                  <a:pt x="10559" y="10637"/>
                </a:lnTo>
                <a:lnTo>
                  <a:pt x="2831" y="21971"/>
                </a:lnTo>
                <a:lnTo>
                  <a:pt x="0" y="35811"/>
                </a:lnTo>
                <a:lnTo>
                  <a:pt x="27" y="37202"/>
                </a:lnTo>
                <a:lnTo>
                  <a:pt x="3300" y="50651"/>
                </a:lnTo>
                <a:lnTo>
                  <a:pt x="11336" y="61585"/>
                </a:lnTo>
                <a:lnTo>
                  <a:pt x="23141" y="68929"/>
                </a:lnTo>
                <a:lnTo>
                  <a:pt x="37720" y="71608"/>
                </a:lnTo>
                <a:lnTo>
                  <a:pt x="51557" y="68477"/>
                </a:lnTo>
                <a:lnTo>
                  <a:pt x="62813" y="60652"/>
                </a:lnTo>
                <a:lnTo>
                  <a:pt x="70378" y="49148"/>
                </a:lnTo>
                <a:lnTo>
                  <a:pt x="73142" y="34981"/>
                </a:lnTo>
                <a:lnTo>
                  <a:pt x="70032" y="21334"/>
                </a:lnTo>
                <a:lnTo>
                  <a:pt x="62100" y="10217"/>
                </a:lnTo>
                <a:lnTo>
                  <a:pt x="50433" y="2737"/>
                </a:lnTo>
                <a:lnTo>
                  <a:pt x="36114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59079" y="6031994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8"/>
                </a:lnTo>
                <a:lnTo>
                  <a:pt x="10559" y="10637"/>
                </a:lnTo>
                <a:lnTo>
                  <a:pt x="2831" y="21971"/>
                </a:lnTo>
                <a:lnTo>
                  <a:pt x="0" y="35811"/>
                </a:lnTo>
                <a:lnTo>
                  <a:pt x="27" y="37202"/>
                </a:lnTo>
                <a:lnTo>
                  <a:pt x="3300" y="50651"/>
                </a:lnTo>
                <a:lnTo>
                  <a:pt x="11336" y="61585"/>
                </a:lnTo>
                <a:lnTo>
                  <a:pt x="23141" y="68929"/>
                </a:lnTo>
                <a:lnTo>
                  <a:pt x="37720" y="71608"/>
                </a:lnTo>
                <a:lnTo>
                  <a:pt x="51557" y="68477"/>
                </a:lnTo>
                <a:lnTo>
                  <a:pt x="62813" y="60652"/>
                </a:lnTo>
                <a:lnTo>
                  <a:pt x="70378" y="49148"/>
                </a:lnTo>
                <a:lnTo>
                  <a:pt x="73142" y="34981"/>
                </a:lnTo>
                <a:lnTo>
                  <a:pt x="70032" y="21334"/>
                </a:lnTo>
                <a:lnTo>
                  <a:pt x="62100" y="10217"/>
                </a:lnTo>
                <a:lnTo>
                  <a:pt x="50433" y="2737"/>
                </a:lnTo>
                <a:lnTo>
                  <a:pt x="36114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59079" y="6288026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8"/>
                </a:lnTo>
                <a:lnTo>
                  <a:pt x="10559" y="10637"/>
                </a:lnTo>
                <a:lnTo>
                  <a:pt x="2831" y="21971"/>
                </a:lnTo>
                <a:lnTo>
                  <a:pt x="0" y="35811"/>
                </a:lnTo>
                <a:lnTo>
                  <a:pt x="27" y="37202"/>
                </a:lnTo>
                <a:lnTo>
                  <a:pt x="3300" y="50651"/>
                </a:lnTo>
                <a:lnTo>
                  <a:pt x="11336" y="61585"/>
                </a:lnTo>
                <a:lnTo>
                  <a:pt x="23141" y="68929"/>
                </a:lnTo>
                <a:lnTo>
                  <a:pt x="37720" y="71608"/>
                </a:lnTo>
                <a:lnTo>
                  <a:pt x="51557" y="68477"/>
                </a:lnTo>
                <a:lnTo>
                  <a:pt x="62813" y="60652"/>
                </a:lnTo>
                <a:lnTo>
                  <a:pt x="70378" y="49148"/>
                </a:lnTo>
                <a:lnTo>
                  <a:pt x="73142" y="34981"/>
                </a:lnTo>
                <a:lnTo>
                  <a:pt x="70032" y="21334"/>
                </a:lnTo>
                <a:lnTo>
                  <a:pt x="62100" y="10217"/>
                </a:lnTo>
                <a:lnTo>
                  <a:pt x="50433" y="2737"/>
                </a:lnTo>
                <a:lnTo>
                  <a:pt x="36114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51892" y="3461511"/>
            <a:ext cx="125095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59079" y="0"/>
            <a:ext cx="86868" cy="839724"/>
          </a:xfrm>
          <a:custGeom>
            <a:avLst/>
            <a:gdLst/>
            <a:ahLst/>
            <a:cxnLst/>
            <a:rect l="l" t="t" r="r" b="b"/>
            <a:pathLst>
              <a:path w="86868" h="839724">
                <a:moveTo>
                  <a:pt x="0" y="839724"/>
                </a:moveTo>
                <a:lnTo>
                  <a:pt x="86868" y="839724"/>
                </a:lnTo>
                <a:lnTo>
                  <a:pt x="86868" y="0"/>
                </a:lnTo>
                <a:lnTo>
                  <a:pt x="0" y="0"/>
                </a:lnTo>
                <a:lnTo>
                  <a:pt x="0" y="839724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38809" y="456837"/>
            <a:ext cx="208685" cy="207811"/>
          </a:xfrm>
          <a:custGeom>
            <a:avLst/>
            <a:gdLst/>
            <a:ahLst/>
            <a:cxnLst/>
            <a:rect l="l" t="t" r="r" b="b"/>
            <a:pathLst>
              <a:path w="208685" h="207811">
                <a:moveTo>
                  <a:pt x="95121" y="0"/>
                </a:moveTo>
                <a:lnTo>
                  <a:pt x="54653" y="12147"/>
                </a:lnTo>
                <a:lnTo>
                  <a:pt x="23013" y="38507"/>
                </a:lnTo>
                <a:lnTo>
                  <a:pt x="3892" y="75387"/>
                </a:lnTo>
                <a:lnTo>
                  <a:pt x="0" y="107994"/>
                </a:lnTo>
                <a:lnTo>
                  <a:pt x="1431" y="121691"/>
                </a:lnTo>
                <a:lnTo>
                  <a:pt x="15932" y="158799"/>
                </a:lnTo>
                <a:lnTo>
                  <a:pt x="44064" y="187458"/>
                </a:lnTo>
                <a:lnTo>
                  <a:pt x="83659" y="204488"/>
                </a:lnTo>
                <a:lnTo>
                  <a:pt x="115357" y="207811"/>
                </a:lnTo>
                <a:lnTo>
                  <a:pt x="129357" y="205358"/>
                </a:lnTo>
                <a:lnTo>
                  <a:pt x="166590" y="187631"/>
                </a:lnTo>
                <a:lnTo>
                  <a:pt x="193894" y="156938"/>
                </a:lnTo>
                <a:lnTo>
                  <a:pt x="207700" y="116608"/>
                </a:lnTo>
                <a:lnTo>
                  <a:pt x="208685" y="101598"/>
                </a:lnTo>
                <a:lnTo>
                  <a:pt x="207442" y="87712"/>
                </a:lnTo>
                <a:lnTo>
                  <a:pt x="193326" y="50036"/>
                </a:lnTo>
                <a:lnTo>
                  <a:pt x="165493" y="20868"/>
                </a:lnTo>
                <a:lnTo>
                  <a:pt x="126336" y="3461"/>
                </a:lnTo>
                <a:lnTo>
                  <a:pt x="95121" y="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040205" y="456837"/>
            <a:ext cx="208685" cy="207811"/>
          </a:xfrm>
          <a:custGeom>
            <a:avLst/>
            <a:gdLst/>
            <a:ahLst/>
            <a:cxnLst/>
            <a:rect l="l" t="t" r="r" b="b"/>
            <a:pathLst>
              <a:path w="208685" h="207811">
                <a:moveTo>
                  <a:pt x="95121" y="0"/>
                </a:moveTo>
                <a:lnTo>
                  <a:pt x="54653" y="12147"/>
                </a:lnTo>
                <a:lnTo>
                  <a:pt x="23013" y="38507"/>
                </a:lnTo>
                <a:lnTo>
                  <a:pt x="3892" y="75387"/>
                </a:lnTo>
                <a:lnTo>
                  <a:pt x="0" y="107994"/>
                </a:lnTo>
                <a:lnTo>
                  <a:pt x="1431" y="121691"/>
                </a:lnTo>
                <a:lnTo>
                  <a:pt x="15932" y="158799"/>
                </a:lnTo>
                <a:lnTo>
                  <a:pt x="44064" y="187458"/>
                </a:lnTo>
                <a:lnTo>
                  <a:pt x="83659" y="204488"/>
                </a:lnTo>
                <a:lnTo>
                  <a:pt x="115357" y="207811"/>
                </a:lnTo>
                <a:lnTo>
                  <a:pt x="129357" y="205358"/>
                </a:lnTo>
                <a:lnTo>
                  <a:pt x="166590" y="187631"/>
                </a:lnTo>
                <a:lnTo>
                  <a:pt x="193894" y="156938"/>
                </a:lnTo>
                <a:lnTo>
                  <a:pt x="207700" y="116608"/>
                </a:lnTo>
                <a:lnTo>
                  <a:pt x="208685" y="101598"/>
                </a:lnTo>
                <a:lnTo>
                  <a:pt x="207442" y="87712"/>
                </a:lnTo>
                <a:lnTo>
                  <a:pt x="193326" y="50036"/>
                </a:lnTo>
                <a:lnTo>
                  <a:pt x="165493" y="20868"/>
                </a:lnTo>
                <a:lnTo>
                  <a:pt x="126336" y="3461"/>
                </a:lnTo>
                <a:lnTo>
                  <a:pt x="95121" y="0"/>
                </a:lnTo>
                <a:close/>
              </a:path>
            </a:pathLst>
          </a:custGeom>
          <a:solidFill>
            <a:srgbClr val="7CCAD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790269" y="456837"/>
            <a:ext cx="208685" cy="207811"/>
          </a:xfrm>
          <a:custGeom>
            <a:avLst/>
            <a:gdLst/>
            <a:ahLst/>
            <a:cxnLst/>
            <a:rect l="l" t="t" r="r" b="b"/>
            <a:pathLst>
              <a:path w="208685" h="207811">
                <a:moveTo>
                  <a:pt x="95121" y="0"/>
                </a:moveTo>
                <a:lnTo>
                  <a:pt x="54653" y="12147"/>
                </a:lnTo>
                <a:lnTo>
                  <a:pt x="23013" y="38507"/>
                </a:lnTo>
                <a:lnTo>
                  <a:pt x="3892" y="75387"/>
                </a:lnTo>
                <a:lnTo>
                  <a:pt x="0" y="107994"/>
                </a:lnTo>
                <a:lnTo>
                  <a:pt x="1431" y="121691"/>
                </a:lnTo>
                <a:lnTo>
                  <a:pt x="15932" y="158799"/>
                </a:lnTo>
                <a:lnTo>
                  <a:pt x="44064" y="187458"/>
                </a:lnTo>
                <a:lnTo>
                  <a:pt x="83659" y="204488"/>
                </a:lnTo>
                <a:lnTo>
                  <a:pt x="115357" y="207811"/>
                </a:lnTo>
                <a:lnTo>
                  <a:pt x="129357" y="205358"/>
                </a:lnTo>
                <a:lnTo>
                  <a:pt x="166590" y="187631"/>
                </a:lnTo>
                <a:lnTo>
                  <a:pt x="193894" y="156938"/>
                </a:lnTo>
                <a:lnTo>
                  <a:pt x="207700" y="116608"/>
                </a:lnTo>
                <a:lnTo>
                  <a:pt x="208685" y="101598"/>
                </a:lnTo>
                <a:lnTo>
                  <a:pt x="207442" y="87712"/>
                </a:lnTo>
                <a:lnTo>
                  <a:pt x="193326" y="50036"/>
                </a:lnTo>
                <a:lnTo>
                  <a:pt x="165493" y="20868"/>
                </a:lnTo>
                <a:lnTo>
                  <a:pt x="126336" y="3461"/>
                </a:lnTo>
                <a:lnTo>
                  <a:pt x="95121" y="0"/>
                </a:lnTo>
                <a:close/>
              </a:path>
            </a:pathLst>
          </a:custGeom>
          <a:solidFill>
            <a:srgbClr val="E82E85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8157971" y="1008888"/>
            <a:ext cx="937259" cy="937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8202930" y="1053846"/>
            <a:ext cx="792479" cy="792479"/>
          </a:xfrm>
          <a:custGeom>
            <a:avLst/>
            <a:gdLst/>
            <a:ahLst/>
            <a:cxnLst/>
            <a:rect l="l" t="t" r="r" b="b"/>
            <a:pathLst>
              <a:path w="792479" h="792479">
                <a:moveTo>
                  <a:pt x="396240" y="0"/>
                </a:moveTo>
                <a:lnTo>
                  <a:pt x="331971" y="5186"/>
                </a:lnTo>
                <a:lnTo>
                  <a:pt x="271003" y="20202"/>
                </a:lnTo>
                <a:lnTo>
                  <a:pt x="214152" y="44230"/>
                </a:lnTo>
                <a:lnTo>
                  <a:pt x="162232" y="76456"/>
                </a:lnTo>
                <a:lnTo>
                  <a:pt x="116062" y="116062"/>
                </a:lnTo>
                <a:lnTo>
                  <a:pt x="76456" y="162232"/>
                </a:lnTo>
                <a:lnTo>
                  <a:pt x="44230" y="214152"/>
                </a:lnTo>
                <a:lnTo>
                  <a:pt x="20202" y="271003"/>
                </a:lnTo>
                <a:lnTo>
                  <a:pt x="5186" y="331971"/>
                </a:lnTo>
                <a:lnTo>
                  <a:pt x="0" y="396239"/>
                </a:lnTo>
                <a:lnTo>
                  <a:pt x="1313" y="428735"/>
                </a:lnTo>
                <a:lnTo>
                  <a:pt x="11516" y="491455"/>
                </a:lnTo>
                <a:lnTo>
                  <a:pt x="31140" y="550467"/>
                </a:lnTo>
                <a:lnTo>
                  <a:pt x="59369" y="604955"/>
                </a:lnTo>
                <a:lnTo>
                  <a:pt x="95387" y="654102"/>
                </a:lnTo>
                <a:lnTo>
                  <a:pt x="138377" y="697092"/>
                </a:lnTo>
                <a:lnTo>
                  <a:pt x="187524" y="733110"/>
                </a:lnTo>
                <a:lnTo>
                  <a:pt x="242012" y="761339"/>
                </a:lnTo>
                <a:lnTo>
                  <a:pt x="301024" y="780963"/>
                </a:lnTo>
                <a:lnTo>
                  <a:pt x="363744" y="791166"/>
                </a:lnTo>
                <a:lnTo>
                  <a:pt x="396240" y="792479"/>
                </a:lnTo>
                <a:lnTo>
                  <a:pt x="428735" y="791166"/>
                </a:lnTo>
                <a:lnTo>
                  <a:pt x="491455" y="780963"/>
                </a:lnTo>
                <a:lnTo>
                  <a:pt x="550467" y="761339"/>
                </a:lnTo>
                <a:lnTo>
                  <a:pt x="604955" y="733110"/>
                </a:lnTo>
                <a:lnTo>
                  <a:pt x="654102" y="697092"/>
                </a:lnTo>
                <a:lnTo>
                  <a:pt x="697092" y="654102"/>
                </a:lnTo>
                <a:lnTo>
                  <a:pt x="733110" y="604955"/>
                </a:lnTo>
                <a:lnTo>
                  <a:pt x="761339" y="550467"/>
                </a:lnTo>
                <a:lnTo>
                  <a:pt x="780963" y="491455"/>
                </a:lnTo>
                <a:lnTo>
                  <a:pt x="791166" y="428735"/>
                </a:lnTo>
                <a:lnTo>
                  <a:pt x="792479" y="396239"/>
                </a:lnTo>
                <a:lnTo>
                  <a:pt x="791166" y="363744"/>
                </a:lnTo>
                <a:lnTo>
                  <a:pt x="780963" y="301024"/>
                </a:lnTo>
                <a:lnTo>
                  <a:pt x="761339" y="242012"/>
                </a:lnTo>
                <a:lnTo>
                  <a:pt x="733110" y="187524"/>
                </a:lnTo>
                <a:lnTo>
                  <a:pt x="697092" y="138377"/>
                </a:lnTo>
                <a:lnTo>
                  <a:pt x="654102" y="95387"/>
                </a:lnTo>
                <a:lnTo>
                  <a:pt x="604955" y="59369"/>
                </a:lnTo>
                <a:lnTo>
                  <a:pt x="550467" y="31140"/>
                </a:lnTo>
                <a:lnTo>
                  <a:pt x="491455" y="11516"/>
                </a:lnTo>
                <a:lnTo>
                  <a:pt x="428735" y="1313"/>
                </a:lnTo>
                <a:lnTo>
                  <a:pt x="396240" y="0"/>
                </a:lnTo>
                <a:close/>
              </a:path>
            </a:pathLst>
          </a:custGeom>
          <a:solidFill>
            <a:srgbClr val="F083B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8202930" y="1053846"/>
            <a:ext cx="792479" cy="792479"/>
          </a:xfrm>
          <a:custGeom>
            <a:avLst/>
            <a:gdLst/>
            <a:ahLst/>
            <a:cxnLst/>
            <a:rect l="l" t="t" r="r" b="b"/>
            <a:pathLst>
              <a:path w="792479" h="792479">
                <a:moveTo>
                  <a:pt x="0" y="396239"/>
                </a:moveTo>
                <a:lnTo>
                  <a:pt x="5186" y="331971"/>
                </a:lnTo>
                <a:lnTo>
                  <a:pt x="20202" y="271003"/>
                </a:lnTo>
                <a:lnTo>
                  <a:pt x="44230" y="214152"/>
                </a:lnTo>
                <a:lnTo>
                  <a:pt x="76456" y="162232"/>
                </a:lnTo>
                <a:lnTo>
                  <a:pt x="116062" y="116062"/>
                </a:lnTo>
                <a:lnTo>
                  <a:pt x="162232" y="76456"/>
                </a:lnTo>
                <a:lnTo>
                  <a:pt x="214152" y="44230"/>
                </a:lnTo>
                <a:lnTo>
                  <a:pt x="271003" y="20202"/>
                </a:lnTo>
                <a:lnTo>
                  <a:pt x="331971" y="5186"/>
                </a:lnTo>
                <a:lnTo>
                  <a:pt x="396240" y="0"/>
                </a:lnTo>
                <a:lnTo>
                  <a:pt x="428735" y="1313"/>
                </a:lnTo>
                <a:lnTo>
                  <a:pt x="491455" y="11516"/>
                </a:lnTo>
                <a:lnTo>
                  <a:pt x="550467" y="31140"/>
                </a:lnTo>
                <a:lnTo>
                  <a:pt x="604955" y="59369"/>
                </a:lnTo>
                <a:lnTo>
                  <a:pt x="654102" y="95387"/>
                </a:lnTo>
                <a:lnTo>
                  <a:pt x="697092" y="138377"/>
                </a:lnTo>
                <a:lnTo>
                  <a:pt x="733110" y="187524"/>
                </a:lnTo>
                <a:lnTo>
                  <a:pt x="761339" y="242012"/>
                </a:lnTo>
                <a:lnTo>
                  <a:pt x="780963" y="301024"/>
                </a:lnTo>
                <a:lnTo>
                  <a:pt x="791166" y="363744"/>
                </a:lnTo>
                <a:lnTo>
                  <a:pt x="792479" y="396239"/>
                </a:lnTo>
                <a:lnTo>
                  <a:pt x="791166" y="428735"/>
                </a:lnTo>
                <a:lnTo>
                  <a:pt x="780963" y="491455"/>
                </a:lnTo>
                <a:lnTo>
                  <a:pt x="761339" y="550467"/>
                </a:lnTo>
                <a:lnTo>
                  <a:pt x="733110" y="604955"/>
                </a:lnTo>
                <a:lnTo>
                  <a:pt x="697092" y="654102"/>
                </a:lnTo>
                <a:lnTo>
                  <a:pt x="654102" y="697092"/>
                </a:lnTo>
                <a:lnTo>
                  <a:pt x="604955" y="733110"/>
                </a:lnTo>
                <a:lnTo>
                  <a:pt x="550467" y="761339"/>
                </a:lnTo>
                <a:lnTo>
                  <a:pt x="491455" y="780963"/>
                </a:lnTo>
                <a:lnTo>
                  <a:pt x="428735" y="791166"/>
                </a:lnTo>
                <a:lnTo>
                  <a:pt x="396240" y="792479"/>
                </a:lnTo>
                <a:lnTo>
                  <a:pt x="363744" y="791166"/>
                </a:lnTo>
                <a:lnTo>
                  <a:pt x="301024" y="780963"/>
                </a:lnTo>
                <a:lnTo>
                  <a:pt x="242012" y="761339"/>
                </a:lnTo>
                <a:lnTo>
                  <a:pt x="187524" y="733110"/>
                </a:lnTo>
                <a:lnTo>
                  <a:pt x="138377" y="697092"/>
                </a:lnTo>
                <a:lnTo>
                  <a:pt x="95387" y="654102"/>
                </a:lnTo>
                <a:lnTo>
                  <a:pt x="59369" y="604955"/>
                </a:lnTo>
                <a:lnTo>
                  <a:pt x="31140" y="550467"/>
                </a:lnTo>
                <a:lnTo>
                  <a:pt x="11516" y="491455"/>
                </a:lnTo>
                <a:lnTo>
                  <a:pt x="1313" y="428735"/>
                </a:lnTo>
                <a:lnTo>
                  <a:pt x="0" y="39623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8141969" y="991361"/>
            <a:ext cx="935735" cy="935736"/>
          </a:xfrm>
          <a:custGeom>
            <a:avLst/>
            <a:gdLst/>
            <a:ahLst/>
            <a:cxnLst/>
            <a:rect l="l" t="t" r="r" b="b"/>
            <a:pathLst>
              <a:path w="935735" h="935736">
                <a:moveTo>
                  <a:pt x="0" y="467867"/>
                </a:moveTo>
                <a:lnTo>
                  <a:pt x="1550" y="429488"/>
                </a:lnTo>
                <a:lnTo>
                  <a:pt x="13594" y="355418"/>
                </a:lnTo>
                <a:lnTo>
                  <a:pt x="36760" y="285732"/>
                </a:lnTo>
                <a:lnTo>
                  <a:pt x="70085" y="221393"/>
                </a:lnTo>
                <a:lnTo>
                  <a:pt x="112607" y="163364"/>
                </a:lnTo>
                <a:lnTo>
                  <a:pt x="163364" y="112607"/>
                </a:lnTo>
                <a:lnTo>
                  <a:pt x="221393" y="70085"/>
                </a:lnTo>
                <a:lnTo>
                  <a:pt x="285732" y="36760"/>
                </a:lnTo>
                <a:lnTo>
                  <a:pt x="355418" y="13594"/>
                </a:lnTo>
                <a:lnTo>
                  <a:pt x="429488" y="1550"/>
                </a:lnTo>
                <a:lnTo>
                  <a:pt x="467868" y="0"/>
                </a:lnTo>
                <a:lnTo>
                  <a:pt x="506247" y="1550"/>
                </a:lnTo>
                <a:lnTo>
                  <a:pt x="580317" y="13594"/>
                </a:lnTo>
                <a:lnTo>
                  <a:pt x="650003" y="36760"/>
                </a:lnTo>
                <a:lnTo>
                  <a:pt x="714342" y="70085"/>
                </a:lnTo>
                <a:lnTo>
                  <a:pt x="772371" y="112607"/>
                </a:lnTo>
                <a:lnTo>
                  <a:pt x="823128" y="163364"/>
                </a:lnTo>
                <a:lnTo>
                  <a:pt x="865650" y="221393"/>
                </a:lnTo>
                <a:lnTo>
                  <a:pt x="898975" y="285732"/>
                </a:lnTo>
                <a:lnTo>
                  <a:pt x="922141" y="355418"/>
                </a:lnTo>
                <a:lnTo>
                  <a:pt x="934185" y="429488"/>
                </a:lnTo>
                <a:lnTo>
                  <a:pt x="935735" y="467867"/>
                </a:lnTo>
                <a:lnTo>
                  <a:pt x="934185" y="506247"/>
                </a:lnTo>
                <a:lnTo>
                  <a:pt x="922141" y="580317"/>
                </a:lnTo>
                <a:lnTo>
                  <a:pt x="898975" y="650003"/>
                </a:lnTo>
                <a:lnTo>
                  <a:pt x="865650" y="714342"/>
                </a:lnTo>
                <a:lnTo>
                  <a:pt x="823128" y="772371"/>
                </a:lnTo>
                <a:lnTo>
                  <a:pt x="772371" y="823128"/>
                </a:lnTo>
                <a:lnTo>
                  <a:pt x="714342" y="865650"/>
                </a:lnTo>
                <a:lnTo>
                  <a:pt x="650003" y="898975"/>
                </a:lnTo>
                <a:lnTo>
                  <a:pt x="580317" y="922141"/>
                </a:lnTo>
                <a:lnTo>
                  <a:pt x="506247" y="934185"/>
                </a:lnTo>
                <a:lnTo>
                  <a:pt x="467868" y="935736"/>
                </a:lnTo>
                <a:lnTo>
                  <a:pt x="429488" y="934185"/>
                </a:lnTo>
                <a:lnTo>
                  <a:pt x="355418" y="922141"/>
                </a:lnTo>
                <a:lnTo>
                  <a:pt x="285732" y="898975"/>
                </a:lnTo>
                <a:lnTo>
                  <a:pt x="221393" y="865650"/>
                </a:lnTo>
                <a:lnTo>
                  <a:pt x="163364" y="823128"/>
                </a:lnTo>
                <a:lnTo>
                  <a:pt x="112607" y="772371"/>
                </a:lnTo>
                <a:lnTo>
                  <a:pt x="70085" y="714342"/>
                </a:lnTo>
                <a:lnTo>
                  <a:pt x="36760" y="650003"/>
                </a:lnTo>
                <a:lnTo>
                  <a:pt x="13594" y="580317"/>
                </a:lnTo>
                <a:lnTo>
                  <a:pt x="1550" y="506247"/>
                </a:lnTo>
                <a:lnTo>
                  <a:pt x="0" y="467867"/>
                </a:lnTo>
                <a:close/>
              </a:path>
            </a:pathLst>
          </a:custGeom>
          <a:ln w="19811">
            <a:solidFill>
              <a:srgbClr val="F083B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7638288" y="27020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7CCAD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9204197" y="1183259"/>
            <a:ext cx="1378585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ЛИ</a:t>
            </a:r>
            <a:r>
              <a:rPr kumimoji="0" sz="24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</a:t>
            </a:r>
            <a:r>
              <a:rPr kumimoji="0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</a:t>
            </a:r>
            <a:r>
              <a:rPr kumimoji="0" sz="24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</a:t>
            </a:r>
            <a:r>
              <a:rPr kumimoji="0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Ы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23900" y="2416200"/>
            <a:ext cx="285115" cy="2753995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</a:t>
            </a:r>
            <a:r>
              <a:rPr kumimoji="0" sz="18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</a:t>
            </a:r>
            <a:r>
              <a:rPr kumimoji="0" sz="1800" b="0" i="0" u="none" strike="noStrike" kern="1200" cap="none" spc="-45" normalizeH="0" baseline="0" noProof="0" dirty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</a:t>
            </a:r>
            <a:r>
              <a:rPr kumimoji="0" sz="1800" b="0" i="0" u="none" strike="noStrike" kern="1200" cap="none" spc="5" normalizeH="0" baseline="0" noProof="0" dirty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</a:t>
            </a: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</a:t>
            </a:r>
            <a:r>
              <a:rPr kumimoji="0" sz="18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</a:t>
            </a: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альным</a:t>
            </a:r>
            <a:r>
              <a:rPr kumimoji="0" sz="1800" b="0" i="0" u="none" strike="noStrike" kern="1200" cap="none" spc="15" normalizeH="0" baseline="0" noProof="0" dirty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ок</a:t>
            </a:r>
            <a:r>
              <a:rPr kumimoji="0" sz="1800" b="0" i="0" u="none" strike="noStrike" kern="1200" cap="none" spc="-35" normalizeH="0" baseline="0" noProof="0" dirty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</a:t>
            </a:r>
            <a:r>
              <a:rPr kumimoji="0" sz="1800" b="0" i="0" u="none" strike="noStrike" kern="1200" cap="none" spc="-25" normalizeH="0" baseline="0" noProof="0" dirty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</a:t>
            </a:r>
            <a:r>
              <a:rPr kumimoji="0" sz="1800" b="0" i="0" u="none" strike="noStrike" kern="1200" cap="none" spc="-35" normalizeH="0" baseline="0" noProof="0" dirty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</a:t>
            </a: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ам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8378952" y="1232916"/>
            <a:ext cx="457200" cy="4663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8404859" y="1258824"/>
            <a:ext cx="350520" cy="359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018909" y="3121812"/>
            <a:ext cx="285115" cy="1341755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</a:t>
            </a:r>
            <a:r>
              <a:rPr kumimoji="0" sz="18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</a:t>
            </a:r>
            <a:r>
              <a:rPr kumimoji="0" sz="18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</a:t>
            </a: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гионам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9199434" y="1654685"/>
            <a:ext cx="2766695" cy="5337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AA8B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</a:t>
            </a:r>
            <a:r>
              <a:rPr kumimoji="0" sz="180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9AA8B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25" normalizeH="0" baseline="0" noProof="0" dirty="0" smtClean="0">
                <a:ln>
                  <a:noFill/>
                </a:ln>
                <a:solidFill>
                  <a:srgbClr val="9AA8B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sz="1800" b="0" i="0" u="none" strike="noStrike" kern="1200" cap="none" spc="-45" normalizeH="0" baseline="0" noProof="0" dirty="0" smtClean="0">
                <a:ln>
                  <a:noFill/>
                </a:ln>
                <a:solidFill>
                  <a:srgbClr val="9AA8B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AA8B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лич</a:t>
            </a:r>
            <a:r>
              <a:rPr kumimoji="0" sz="18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9AA8B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</a:t>
            </a: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AA8B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</a:t>
            </a:r>
            <a:r>
              <a:rPr kumimoji="0" sz="1800" b="0" i="0" u="none" strike="noStrike" kern="1200" cap="none" spc="-35" normalizeH="0" baseline="0" noProof="0" dirty="0" smtClean="0">
                <a:ln>
                  <a:noFill/>
                </a:ln>
                <a:solidFill>
                  <a:srgbClr val="9AA8B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AA8B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</a:t>
            </a:r>
            <a:r>
              <a:rPr kumimoji="0" sz="1800" b="0" i="0" u="none" strike="noStrike" kern="1200" cap="none" spc="-25" normalizeH="0" baseline="0" noProof="0" dirty="0" smtClean="0">
                <a:ln>
                  <a:noFill/>
                </a:ln>
                <a:solidFill>
                  <a:srgbClr val="9AA8B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у</a:t>
            </a: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AA8B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ч</a:t>
            </a:r>
            <a:r>
              <a:rPr kumimoji="0" sz="18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9AA8B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AA8B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стни</a:t>
            </a:r>
            <a:r>
              <a:rPr kumimoji="0" sz="1800" b="0" i="0" u="none" strike="noStrike" kern="1200" cap="none" spc="25" normalizeH="0" baseline="0" noProof="0" dirty="0" smtClean="0">
                <a:ln>
                  <a:noFill/>
                </a:ln>
                <a:solidFill>
                  <a:srgbClr val="9AA8B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sz="18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9AA8B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AA8B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00100" marR="0" lvl="0" indent="0" algn="l" defTabSz="914400" rtl="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4935" algn="l"/>
              </a:tabLst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837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Игр       Участников      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1000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395473" y="1730247"/>
            <a:ext cx="1069975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206</a:t>
            </a:r>
            <a:r>
              <a:rPr kumimoji="0" sz="2000" b="1" i="0" u="none" strike="noStrike" kern="1200" cap="none" spc="-1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-3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ыс.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403729" y="2320290"/>
            <a:ext cx="928369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81</a:t>
            </a:r>
            <a:r>
              <a:rPr kumimoji="0" sz="2000" b="1" i="0" u="none" strike="noStrike" kern="1200" cap="none" spc="-1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-3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ыс.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404110" y="2935096"/>
            <a:ext cx="928369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54</a:t>
            </a:r>
            <a:r>
              <a:rPr kumimoji="0" sz="2000" b="1" i="0" u="none" strike="noStrike" kern="1200" cap="none" spc="-1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-3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ыс.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093211" y="3533394"/>
            <a:ext cx="928369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837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36</a:t>
            </a:r>
            <a:r>
              <a:rPr kumimoji="0" sz="2000" b="1" i="0" u="none" strike="noStrike" kern="1200" cap="none" spc="-15" normalizeH="0" baseline="0" noProof="0" dirty="0" smtClean="0">
                <a:ln>
                  <a:noFill/>
                </a:ln>
                <a:solidFill>
                  <a:srgbClr val="E837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-35" normalizeH="0" baseline="0" noProof="0" dirty="0" smtClean="0">
                <a:ln>
                  <a:noFill/>
                </a:ln>
                <a:solidFill>
                  <a:srgbClr val="E837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837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ыс.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016376" y="4111370"/>
            <a:ext cx="928369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837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34</a:t>
            </a:r>
            <a:r>
              <a:rPr kumimoji="0" sz="2000" b="1" i="0" u="none" strike="noStrike" kern="1200" cap="none" spc="-15" normalizeH="0" baseline="0" noProof="0" dirty="0" smtClean="0">
                <a:ln>
                  <a:noFill/>
                </a:ln>
                <a:solidFill>
                  <a:srgbClr val="E837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-35" normalizeH="0" baseline="0" noProof="0" dirty="0" smtClean="0">
                <a:ln>
                  <a:noFill/>
                </a:ln>
                <a:solidFill>
                  <a:srgbClr val="E837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837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ыс.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903982" y="4720335"/>
            <a:ext cx="928369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837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27</a:t>
            </a:r>
            <a:r>
              <a:rPr kumimoji="0" sz="2000" b="1" i="0" u="none" strike="noStrike" kern="1200" cap="none" spc="-15" normalizeH="0" baseline="0" noProof="0" dirty="0" smtClean="0">
                <a:ln>
                  <a:noFill/>
                </a:ln>
                <a:solidFill>
                  <a:srgbClr val="E837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-35" normalizeH="0" baseline="0" noProof="0" dirty="0" smtClean="0">
                <a:ln>
                  <a:noFill/>
                </a:ln>
                <a:solidFill>
                  <a:srgbClr val="E837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837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ыс.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842005" y="5311902"/>
            <a:ext cx="928369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837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26</a:t>
            </a:r>
            <a:r>
              <a:rPr kumimoji="0" sz="2000" b="1" i="0" u="none" strike="noStrike" kern="1200" cap="none" spc="-15" normalizeH="0" baseline="0" noProof="0" dirty="0" smtClean="0">
                <a:ln>
                  <a:noFill/>
                </a:ln>
                <a:solidFill>
                  <a:srgbClr val="E837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-35" normalizeH="0" baseline="0" noProof="0" dirty="0" smtClean="0">
                <a:ln>
                  <a:noFill/>
                </a:ln>
                <a:solidFill>
                  <a:srgbClr val="E837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837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ыс.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574798" y="5908446"/>
            <a:ext cx="928369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837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</a:t>
            </a:r>
            <a:r>
              <a:rPr kumimoji="0" sz="2000" b="1" i="0" u="none" strike="noStrike" kern="1200" cap="none" spc="-15" normalizeH="0" baseline="0" noProof="0" dirty="0" smtClean="0">
                <a:ln>
                  <a:noFill/>
                </a:ln>
                <a:solidFill>
                  <a:srgbClr val="E837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-35" normalizeH="0" baseline="0" noProof="0" dirty="0" smtClean="0">
                <a:ln>
                  <a:noFill/>
                </a:ln>
                <a:solidFill>
                  <a:srgbClr val="E837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837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ыс.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89" name="Таблица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972358"/>
              </p:ext>
            </p:extLst>
          </p:nvPr>
        </p:nvGraphicFramePr>
        <p:xfrm>
          <a:off x="7362825" y="2228094"/>
          <a:ext cx="4603304" cy="4277475"/>
        </p:xfrm>
        <a:graphic>
          <a:graphicData uri="http://schemas.openxmlformats.org/drawingml/2006/table">
            <a:tbl>
              <a:tblPr firstRow="1" bandRow="1"/>
              <a:tblGrid>
                <a:gridCol w="521823">
                  <a:extLst>
                    <a:ext uri="{9D8B030D-6E8A-4147-A177-3AD203B41FA5}">
                      <a16:colId xmlns:a16="http://schemas.microsoft.com/office/drawing/2014/main" val="1048374746"/>
                    </a:ext>
                  </a:extLst>
                </a:gridCol>
                <a:gridCol w="2192802">
                  <a:extLst>
                    <a:ext uri="{9D8B030D-6E8A-4147-A177-3AD203B41FA5}">
                      <a16:colId xmlns:a16="http://schemas.microsoft.com/office/drawing/2014/main" val="3657880641"/>
                    </a:ext>
                  </a:extLst>
                </a:gridCol>
                <a:gridCol w="941309">
                  <a:extLst>
                    <a:ext uri="{9D8B030D-6E8A-4147-A177-3AD203B41FA5}">
                      <a16:colId xmlns:a16="http://schemas.microsoft.com/office/drawing/2014/main" val="1401147514"/>
                    </a:ext>
                  </a:extLst>
                </a:gridCol>
                <a:gridCol w="947370">
                  <a:extLst>
                    <a:ext uri="{9D8B030D-6E8A-4147-A177-3AD203B41FA5}">
                      <a16:colId xmlns:a16="http://schemas.microsoft.com/office/drawing/2014/main" val="1589593550"/>
                    </a:ext>
                  </a:extLst>
                </a:gridCol>
              </a:tblGrid>
              <a:tr h="2851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Республика Крым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6 050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85 507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5590576"/>
                  </a:ext>
                </a:extLst>
              </a:tr>
              <a:tr h="2851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Волгоградская область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4 173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54 847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109507"/>
                  </a:ext>
                </a:extLst>
              </a:tr>
              <a:tr h="2851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Краснодарский край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1 917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29 347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8758116"/>
                  </a:ext>
                </a:extLst>
              </a:tr>
              <a:tr h="2851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Омская область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1 757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29 208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741502"/>
                  </a:ext>
                </a:extLst>
              </a:tr>
              <a:tr h="2851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Ростовская область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1 588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25 801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0055806"/>
                  </a:ext>
                </a:extLst>
              </a:tr>
              <a:tr h="2851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Тамбовская область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1 418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20 010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896038"/>
                  </a:ext>
                </a:extLst>
              </a:tr>
              <a:tr h="2851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Липецкая область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1 356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16 832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8496118"/>
                  </a:ext>
                </a:extLst>
              </a:tr>
              <a:tr h="2851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Ставропольский край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1 061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15 573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79170"/>
                  </a:ext>
                </a:extLst>
              </a:tr>
              <a:tr h="2851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Хабаровский край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911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15 443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109237"/>
                  </a:ext>
                </a:extLst>
              </a:tr>
              <a:tr h="2851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Мурманская область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815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13 127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5994565"/>
                  </a:ext>
                </a:extLst>
              </a:tr>
              <a:tr h="2851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Рязанская область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703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11 350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6814298"/>
                  </a:ext>
                </a:extLst>
              </a:tr>
              <a:tr h="2851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Самарская область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563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9 510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745376"/>
                  </a:ext>
                </a:extLst>
              </a:tr>
              <a:tr h="2851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Иркутская область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595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9 461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4295554"/>
                  </a:ext>
                </a:extLst>
              </a:tr>
              <a:tr h="2851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Республика Бурятия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553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8 084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39747"/>
                  </a:ext>
                </a:extLst>
              </a:tr>
              <a:tr h="2851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Ленинградская область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446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7 877</a:t>
                      </a:r>
                    </a:p>
                  </a:txBody>
                  <a:tcPr marL="4105" marR="4105" marT="41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9750185"/>
                  </a:ext>
                </a:extLst>
              </a:tr>
            </a:tbl>
          </a:graphicData>
        </a:graphic>
      </p:graphicFrame>
      <p:sp>
        <p:nvSpPr>
          <p:cNvPr id="78" name="object 4"/>
          <p:cNvSpPr txBox="1"/>
          <p:nvPr/>
        </p:nvSpPr>
        <p:spPr>
          <a:xfrm>
            <a:off x="8880280" y="335024"/>
            <a:ext cx="2864494" cy="69634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indent="-12700">
              <a:lnSpc>
                <a:spcPct val="100000"/>
              </a:lnSpc>
            </a:pPr>
            <a:r>
              <a:rPr lang="ru-RU" sz="1400" b="1" dirty="0" smtClean="0">
                <a:solidFill>
                  <a:srgbClr val="E8378A"/>
                </a:solidFill>
                <a:latin typeface="Arial"/>
                <a:cs typeface="Arial"/>
              </a:rPr>
              <a:t>ДОЛ-игра</a:t>
            </a:r>
            <a:endParaRPr sz="1400" dirty="0">
              <a:latin typeface="Arial"/>
              <a:cs typeface="Arial"/>
            </a:endParaRPr>
          </a:p>
          <a:p>
            <a:pPr marL="12700" marR="12700" indent="-12700">
              <a:lnSpc>
                <a:spcPct val="100000"/>
              </a:lnSpc>
              <a:spcBef>
                <a:spcPts val="25"/>
              </a:spcBef>
            </a:pPr>
            <a:r>
              <a:rPr sz="1400" spc="-25" dirty="0" smtClean="0">
                <a:solidFill>
                  <a:srgbClr val="E8378A"/>
                </a:solidFill>
                <a:latin typeface="Arial"/>
                <a:cs typeface="Arial"/>
              </a:rPr>
              <a:t>Иг</a:t>
            </a:r>
            <a:r>
              <a:rPr sz="1400" spc="-40" dirty="0" smtClean="0">
                <a:solidFill>
                  <a:srgbClr val="E8378A"/>
                </a:solidFill>
                <a:latin typeface="Arial"/>
                <a:cs typeface="Arial"/>
              </a:rPr>
              <a:t>р</a:t>
            </a:r>
            <a:r>
              <a:rPr sz="1400" spc="-30" dirty="0" smtClean="0">
                <a:solidFill>
                  <a:srgbClr val="E8378A"/>
                </a:solidFill>
                <a:latin typeface="Arial"/>
                <a:cs typeface="Arial"/>
              </a:rPr>
              <a:t>ы</a:t>
            </a:r>
            <a:r>
              <a:rPr sz="1400" spc="15" dirty="0" smtClean="0">
                <a:solidFill>
                  <a:srgbClr val="E8378A"/>
                </a:solidFill>
                <a:latin typeface="Arial"/>
                <a:cs typeface="Arial"/>
              </a:rPr>
              <a:t> </a:t>
            </a:r>
            <a:r>
              <a:rPr sz="1400" spc="-25" dirty="0" smtClean="0">
                <a:solidFill>
                  <a:srgbClr val="E8378A"/>
                </a:solidFill>
                <a:latin typeface="Arial"/>
                <a:cs typeface="Arial"/>
              </a:rPr>
              <a:t>по</a:t>
            </a:r>
            <a:r>
              <a:rPr sz="1400" spc="-5" dirty="0" smtClean="0">
                <a:solidFill>
                  <a:srgbClr val="E8378A"/>
                </a:solidFill>
                <a:latin typeface="Arial"/>
                <a:cs typeface="Arial"/>
              </a:rPr>
              <a:t> </a:t>
            </a:r>
            <a:r>
              <a:rPr sz="1400" spc="-25" dirty="0" smtClean="0">
                <a:solidFill>
                  <a:srgbClr val="E8378A"/>
                </a:solidFill>
                <a:latin typeface="Arial"/>
                <a:cs typeface="Arial"/>
              </a:rPr>
              <a:t>финан</a:t>
            </a:r>
            <a:r>
              <a:rPr sz="1400" spc="40" dirty="0" smtClean="0">
                <a:solidFill>
                  <a:srgbClr val="E8378A"/>
                </a:solidFill>
                <a:latin typeface="Arial"/>
                <a:cs typeface="Arial"/>
              </a:rPr>
              <a:t>с</a:t>
            </a:r>
            <a:r>
              <a:rPr sz="1400" spc="-25" dirty="0" smtClean="0">
                <a:solidFill>
                  <a:srgbClr val="E8378A"/>
                </a:solidFill>
                <a:latin typeface="Arial"/>
                <a:cs typeface="Arial"/>
              </a:rPr>
              <a:t>о</a:t>
            </a:r>
            <a:r>
              <a:rPr sz="1400" spc="-75" dirty="0" smtClean="0">
                <a:solidFill>
                  <a:srgbClr val="E8378A"/>
                </a:solidFill>
                <a:latin typeface="Arial"/>
                <a:cs typeface="Arial"/>
              </a:rPr>
              <a:t>в</a:t>
            </a:r>
            <a:r>
              <a:rPr sz="1400" spc="-25" dirty="0" smtClean="0">
                <a:solidFill>
                  <a:srgbClr val="E8378A"/>
                </a:solidFill>
                <a:latin typeface="Arial"/>
                <a:cs typeface="Arial"/>
              </a:rPr>
              <a:t>ой</a:t>
            </a:r>
            <a:r>
              <a:rPr sz="1400" spc="-20" dirty="0" smtClean="0">
                <a:solidFill>
                  <a:srgbClr val="E8378A"/>
                </a:solidFill>
                <a:latin typeface="Arial"/>
                <a:cs typeface="Arial"/>
              </a:rPr>
              <a:t> грам</a:t>
            </a:r>
            <a:r>
              <a:rPr sz="1400" spc="-110" dirty="0" smtClean="0">
                <a:solidFill>
                  <a:srgbClr val="E8378A"/>
                </a:solidFill>
                <a:latin typeface="Arial"/>
                <a:cs typeface="Arial"/>
              </a:rPr>
              <a:t>о</a:t>
            </a:r>
            <a:r>
              <a:rPr sz="1400" spc="-20" dirty="0" smtClean="0">
                <a:solidFill>
                  <a:srgbClr val="E8378A"/>
                </a:solidFill>
                <a:latin typeface="Arial"/>
                <a:cs typeface="Arial"/>
              </a:rPr>
              <a:t>тн</a:t>
            </a:r>
            <a:r>
              <a:rPr sz="1400" spc="-25" dirty="0" smtClean="0">
                <a:solidFill>
                  <a:srgbClr val="E8378A"/>
                </a:solidFill>
                <a:latin typeface="Arial"/>
                <a:cs typeface="Arial"/>
              </a:rPr>
              <a:t>ос</a:t>
            </a:r>
            <a:r>
              <a:rPr sz="1400" spc="-10" dirty="0" smtClean="0">
                <a:solidFill>
                  <a:srgbClr val="E8378A"/>
                </a:solidFill>
                <a:latin typeface="Arial"/>
                <a:cs typeface="Arial"/>
              </a:rPr>
              <a:t>т</a:t>
            </a:r>
            <a:r>
              <a:rPr sz="1400" spc="-25" dirty="0" smtClean="0">
                <a:solidFill>
                  <a:srgbClr val="E8378A"/>
                </a:solidFill>
                <a:latin typeface="Arial"/>
                <a:cs typeface="Arial"/>
              </a:rPr>
              <a:t>и</a:t>
            </a:r>
            <a:r>
              <a:rPr sz="1400" spc="35" dirty="0" smtClean="0">
                <a:solidFill>
                  <a:srgbClr val="E8378A"/>
                </a:solidFill>
                <a:latin typeface="Arial"/>
                <a:cs typeface="Arial"/>
              </a:rPr>
              <a:t> </a:t>
            </a:r>
            <a:r>
              <a:rPr lang="ru-RU" sz="1400" spc="35" dirty="0" smtClean="0">
                <a:solidFill>
                  <a:srgbClr val="E8378A"/>
                </a:solidFill>
                <a:latin typeface="Arial"/>
                <a:cs typeface="Arial"/>
              </a:rPr>
              <a:t>  </a:t>
            </a:r>
            <a:r>
              <a:rPr sz="1400" spc="-30" dirty="0" smtClean="0">
                <a:solidFill>
                  <a:srgbClr val="E8378A"/>
                </a:solidFill>
                <a:latin typeface="Arial"/>
                <a:cs typeface="Arial"/>
              </a:rPr>
              <a:t>(</a:t>
            </a:r>
            <a:r>
              <a:rPr sz="1400" spc="-20" dirty="0" smtClean="0">
                <a:solidFill>
                  <a:srgbClr val="E8378A"/>
                </a:solidFill>
                <a:latin typeface="Arial"/>
                <a:cs typeface="Arial"/>
              </a:rPr>
              <a:t>doligr</a:t>
            </a:r>
            <a:r>
              <a:rPr sz="1400" spc="-30" dirty="0" smtClean="0">
                <a:solidFill>
                  <a:srgbClr val="E8378A"/>
                </a:solidFill>
                <a:latin typeface="Arial"/>
                <a:cs typeface="Arial"/>
              </a:rPr>
              <a:t>a</a:t>
            </a:r>
            <a:r>
              <a:rPr sz="1400" spc="-10" dirty="0" smtClean="0">
                <a:solidFill>
                  <a:srgbClr val="E8378A"/>
                </a:solidFill>
                <a:latin typeface="Arial"/>
                <a:cs typeface="Arial"/>
              </a:rPr>
              <a:t>.</a:t>
            </a:r>
            <a:r>
              <a:rPr sz="1400" spc="-15" dirty="0" smtClean="0">
                <a:solidFill>
                  <a:srgbClr val="E8378A"/>
                </a:solidFill>
                <a:latin typeface="Arial"/>
                <a:cs typeface="Arial"/>
              </a:rPr>
              <a:t>r</a:t>
            </a:r>
            <a:r>
              <a:rPr sz="1400" spc="-25" dirty="0" smtClean="0">
                <a:solidFill>
                  <a:srgbClr val="E8378A"/>
                </a:solidFill>
                <a:latin typeface="Arial"/>
                <a:cs typeface="Arial"/>
              </a:rPr>
              <a:t>u)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200"/>
              </a:lnSpc>
              <a:spcBef>
                <a:spcPts val="75"/>
              </a:spcBef>
            </a:pPr>
            <a:endParaRPr sz="1200" dirty="0"/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59" y="107429"/>
            <a:ext cx="1030313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6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4945">
              <a:lnSpc>
                <a:spcPct val="100000"/>
              </a:lnSpc>
            </a:pPr>
            <a:r>
              <a:rPr sz="4000" b="1" spc="-130" dirty="0" smtClean="0">
                <a:solidFill>
                  <a:srgbClr val="009646"/>
                </a:solidFill>
                <a:latin typeface="Arial"/>
                <a:cs typeface="Arial"/>
              </a:rPr>
              <a:t>Т</a:t>
            </a:r>
            <a:r>
              <a:rPr sz="4000" b="1" spc="-30" dirty="0" smtClean="0">
                <a:solidFill>
                  <a:srgbClr val="009646"/>
                </a:solidFill>
                <a:latin typeface="Arial"/>
                <a:cs typeface="Arial"/>
              </a:rPr>
              <a:t>ОП</a:t>
            </a:r>
            <a:r>
              <a:rPr sz="4000" b="1" spc="-5" dirty="0" smtClean="0">
                <a:solidFill>
                  <a:srgbClr val="009646"/>
                </a:solidFill>
                <a:latin typeface="Arial"/>
                <a:cs typeface="Arial"/>
              </a:rPr>
              <a:t> </a:t>
            </a:r>
            <a:r>
              <a:rPr sz="4000" b="1" spc="-25" dirty="0" smtClean="0">
                <a:solidFill>
                  <a:srgbClr val="009646"/>
                </a:solidFill>
                <a:latin typeface="Arial"/>
                <a:cs typeface="Arial"/>
              </a:rPr>
              <a:t>20</a:t>
            </a:r>
            <a:r>
              <a:rPr sz="4000" b="1" spc="-5" dirty="0" smtClean="0">
                <a:solidFill>
                  <a:srgbClr val="009646"/>
                </a:solidFill>
                <a:latin typeface="Arial"/>
                <a:cs typeface="Arial"/>
              </a:rPr>
              <a:t> </a:t>
            </a:r>
            <a:r>
              <a:rPr sz="4000" b="1" spc="-30" dirty="0" smtClean="0">
                <a:solidFill>
                  <a:srgbClr val="009646"/>
                </a:solidFill>
                <a:latin typeface="Arial"/>
                <a:cs typeface="Arial"/>
              </a:rPr>
              <a:t>РЕГИО</a:t>
            </a:r>
            <a:r>
              <a:rPr sz="4000" b="1" spc="-50" dirty="0" smtClean="0">
                <a:solidFill>
                  <a:srgbClr val="009646"/>
                </a:solidFill>
                <a:latin typeface="Arial"/>
                <a:cs typeface="Arial"/>
              </a:rPr>
              <a:t>Н</a:t>
            </a:r>
            <a:r>
              <a:rPr sz="4000" b="1" spc="-30" dirty="0" smtClean="0">
                <a:solidFill>
                  <a:srgbClr val="009646"/>
                </a:solidFill>
                <a:latin typeface="Arial"/>
                <a:cs typeface="Arial"/>
              </a:rPr>
              <a:t>ОВ</a:t>
            </a:r>
            <a:r>
              <a:rPr sz="4000" b="1" spc="20" dirty="0" smtClean="0">
                <a:solidFill>
                  <a:srgbClr val="009646"/>
                </a:solidFill>
                <a:latin typeface="Arial"/>
                <a:cs typeface="Arial"/>
              </a:rPr>
              <a:t> </a:t>
            </a:r>
            <a:r>
              <a:rPr sz="4000" spc="-25" dirty="0" smtClean="0">
                <a:solidFill>
                  <a:srgbClr val="5F5F5F"/>
                </a:solidFill>
                <a:latin typeface="Arial"/>
                <a:cs typeface="Arial"/>
              </a:rPr>
              <a:t>по</a:t>
            </a:r>
            <a:r>
              <a:rPr sz="4000" spc="-5" dirty="0" smtClean="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sz="4000" spc="-40" dirty="0" smtClean="0">
                <a:solidFill>
                  <a:srgbClr val="5F5F5F"/>
                </a:solidFill>
                <a:latin typeface="Arial"/>
                <a:cs typeface="Arial"/>
              </a:rPr>
              <a:t>п</a:t>
            </a:r>
            <a:r>
              <a:rPr sz="4000" spc="-25" dirty="0" smtClean="0">
                <a:solidFill>
                  <a:srgbClr val="5F5F5F"/>
                </a:solidFill>
                <a:latin typeface="Arial"/>
                <a:cs typeface="Arial"/>
              </a:rPr>
              <a:t>росм</a:t>
            </a:r>
            <a:r>
              <a:rPr sz="4000" spc="-120" dirty="0" smtClean="0">
                <a:solidFill>
                  <a:srgbClr val="5F5F5F"/>
                </a:solidFill>
                <a:latin typeface="Arial"/>
                <a:cs typeface="Arial"/>
              </a:rPr>
              <a:t>о</a:t>
            </a:r>
            <a:r>
              <a:rPr sz="4000" spc="-25" dirty="0" smtClean="0">
                <a:solidFill>
                  <a:srgbClr val="5F5F5F"/>
                </a:solidFill>
                <a:latin typeface="Arial"/>
                <a:cs typeface="Arial"/>
              </a:rPr>
              <a:t>трам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8809" y="456837"/>
            <a:ext cx="208685" cy="207811"/>
          </a:xfrm>
          <a:custGeom>
            <a:avLst/>
            <a:gdLst/>
            <a:ahLst/>
            <a:cxnLst/>
            <a:rect l="l" t="t" r="r" b="b"/>
            <a:pathLst>
              <a:path w="208685" h="207811">
                <a:moveTo>
                  <a:pt x="95121" y="0"/>
                </a:moveTo>
                <a:lnTo>
                  <a:pt x="54653" y="12147"/>
                </a:lnTo>
                <a:lnTo>
                  <a:pt x="23013" y="38507"/>
                </a:lnTo>
                <a:lnTo>
                  <a:pt x="3892" y="75387"/>
                </a:lnTo>
                <a:lnTo>
                  <a:pt x="0" y="107994"/>
                </a:lnTo>
                <a:lnTo>
                  <a:pt x="1431" y="121691"/>
                </a:lnTo>
                <a:lnTo>
                  <a:pt x="15932" y="158799"/>
                </a:lnTo>
                <a:lnTo>
                  <a:pt x="44064" y="187458"/>
                </a:lnTo>
                <a:lnTo>
                  <a:pt x="83659" y="204488"/>
                </a:lnTo>
                <a:lnTo>
                  <a:pt x="115357" y="207811"/>
                </a:lnTo>
                <a:lnTo>
                  <a:pt x="129357" y="205358"/>
                </a:lnTo>
                <a:lnTo>
                  <a:pt x="166590" y="187631"/>
                </a:lnTo>
                <a:lnTo>
                  <a:pt x="193894" y="156938"/>
                </a:lnTo>
                <a:lnTo>
                  <a:pt x="207700" y="116608"/>
                </a:lnTo>
                <a:lnTo>
                  <a:pt x="208685" y="101598"/>
                </a:lnTo>
                <a:lnTo>
                  <a:pt x="207442" y="87712"/>
                </a:lnTo>
                <a:lnTo>
                  <a:pt x="193326" y="50036"/>
                </a:lnTo>
                <a:lnTo>
                  <a:pt x="165493" y="20868"/>
                </a:lnTo>
                <a:lnTo>
                  <a:pt x="126336" y="3461"/>
                </a:lnTo>
                <a:lnTo>
                  <a:pt x="95121" y="0"/>
                </a:lnTo>
                <a:close/>
              </a:path>
            </a:pathLst>
          </a:custGeom>
          <a:solidFill>
            <a:srgbClr val="097C3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40205" y="456837"/>
            <a:ext cx="208685" cy="207811"/>
          </a:xfrm>
          <a:custGeom>
            <a:avLst/>
            <a:gdLst/>
            <a:ahLst/>
            <a:cxnLst/>
            <a:rect l="l" t="t" r="r" b="b"/>
            <a:pathLst>
              <a:path w="208685" h="207811">
                <a:moveTo>
                  <a:pt x="95121" y="0"/>
                </a:moveTo>
                <a:lnTo>
                  <a:pt x="54653" y="12147"/>
                </a:lnTo>
                <a:lnTo>
                  <a:pt x="23013" y="38507"/>
                </a:lnTo>
                <a:lnTo>
                  <a:pt x="3892" y="75387"/>
                </a:lnTo>
                <a:lnTo>
                  <a:pt x="0" y="107994"/>
                </a:lnTo>
                <a:lnTo>
                  <a:pt x="1431" y="121691"/>
                </a:lnTo>
                <a:lnTo>
                  <a:pt x="15932" y="158799"/>
                </a:lnTo>
                <a:lnTo>
                  <a:pt x="44064" y="187458"/>
                </a:lnTo>
                <a:lnTo>
                  <a:pt x="83659" y="204488"/>
                </a:lnTo>
                <a:lnTo>
                  <a:pt x="115357" y="207811"/>
                </a:lnTo>
                <a:lnTo>
                  <a:pt x="129357" y="205358"/>
                </a:lnTo>
                <a:lnTo>
                  <a:pt x="166590" y="187631"/>
                </a:lnTo>
                <a:lnTo>
                  <a:pt x="193894" y="156938"/>
                </a:lnTo>
                <a:lnTo>
                  <a:pt x="207700" y="116608"/>
                </a:lnTo>
                <a:lnTo>
                  <a:pt x="208685" y="101598"/>
                </a:lnTo>
                <a:lnTo>
                  <a:pt x="207442" y="87712"/>
                </a:lnTo>
                <a:lnTo>
                  <a:pt x="193326" y="50036"/>
                </a:lnTo>
                <a:lnTo>
                  <a:pt x="165493" y="20868"/>
                </a:lnTo>
                <a:lnTo>
                  <a:pt x="126336" y="3461"/>
                </a:lnTo>
                <a:lnTo>
                  <a:pt x="95121" y="0"/>
                </a:lnTo>
                <a:close/>
              </a:path>
            </a:pathLst>
          </a:custGeom>
          <a:solidFill>
            <a:srgbClr val="68DA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0269" y="456837"/>
            <a:ext cx="208685" cy="207811"/>
          </a:xfrm>
          <a:custGeom>
            <a:avLst/>
            <a:gdLst/>
            <a:ahLst/>
            <a:cxnLst/>
            <a:rect l="l" t="t" r="r" b="b"/>
            <a:pathLst>
              <a:path w="208685" h="207811">
                <a:moveTo>
                  <a:pt x="95121" y="0"/>
                </a:moveTo>
                <a:lnTo>
                  <a:pt x="54653" y="12147"/>
                </a:lnTo>
                <a:lnTo>
                  <a:pt x="23013" y="38507"/>
                </a:lnTo>
                <a:lnTo>
                  <a:pt x="3892" y="75387"/>
                </a:lnTo>
                <a:lnTo>
                  <a:pt x="0" y="107994"/>
                </a:lnTo>
                <a:lnTo>
                  <a:pt x="1431" y="121691"/>
                </a:lnTo>
                <a:lnTo>
                  <a:pt x="15932" y="158799"/>
                </a:lnTo>
                <a:lnTo>
                  <a:pt x="44064" y="187458"/>
                </a:lnTo>
                <a:lnTo>
                  <a:pt x="83659" y="204488"/>
                </a:lnTo>
                <a:lnTo>
                  <a:pt x="115357" y="207811"/>
                </a:lnTo>
                <a:lnTo>
                  <a:pt x="129357" y="205358"/>
                </a:lnTo>
                <a:lnTo>
                  <a:pt x="166590" y="187631"/>
                </a:lnTo>
                <a:lnTo>
                  <a:pt x="193894" y="156938"/>
                </a:lnTo>
                <a:lnTo>
                  <a:pt x="207700" y="116608"/>
                </a:lnTo>
                <a:lnTo>
                  <a:pt x="208685" y="101598"/>
                </a:lnTo>
                <a:lnTo>
                  <a:pt x="207442" y="87712"/>
                </a:lnTo>
                <a:lnTo>
                  <a:pt x="193326" y="50036"/>
                </a:lnTo>
                <a:lnTo>
                  <a:pt x="165493" y="20868"/>
                </a:lnTo>
                <a:lnTo>
                  <a:pt x="126336" y="3461"/>
                </a:lnTo>
                <a:lnTo>
                  <a:pt x="95121" y="0"/>
                </a:lnTo>
                <a:close/>
              </a:path>
            </a:pathLst>
          </a:custGeom>
          <a:solidFill>
            <a:srgbClr val="91959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40763" y="1021054"/>
            <a:ext cx="931151" cy="932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85722" y="1066038"/>
            <a:ext cx="790955" cy="792479"/>
          </a:xfrm>
          <a:custGeom>
            <a:avLst/>
            <a:gdLst/>
            <a:ahLst/>
            <a:cxnLst/>
            <a:rect l="l" t="t" r="r" b="b"/>
            <a:pathLst>
              <a:path w="790955" h="792479">
                <a:moveTo>
                  <a:pt x="395478" y="0"/>
                </a:moveTo>
                <a:lnTo>
                  <a:pt x="331323" y="5186"/>
                </a:lnTo>
                <a:lnTo>
                  <a:pt x="270467" y="20202"/>
                </a:lnTo>
                <a:lnTo>
                  <a:pt x="213722" y="44230"/>
                </a:lnTo>
                <a:lnTo>
                  <a:pt x="161903" y="76456"/>
                </a:lnTo>
                <a:lnTo>
                  <a:pt x="115824" y="116062"/>
                </a:lnTo>
                <a:lnTo>
                  <a:pt x="76297" y="162232"/>
                </a:lnTo>
                <a:lnTo>
                  <a:pt x="44138" y="214152"/>
                </a:lnTo>
                <a:lnTo>
                  <a:pt x="20159" y="271003"/>
                </a:lnTo>
                <a:lnTo>
                  <a:pt x="5175" y="331971"/>
                </a:lnTo>
                <a:lnTo>
                  <a:pt x="0" y="396239"/>
                </a:lnTo>
                <a:lnTo>
                  <a:pt x="1310" y="428735"/>
                </a:lnTo>
                <a:lnTo>
                  <a:pt x="11492" y="491455"/>
                </a:lnTo>
                <a:lnTo>
                  <a:pt x="31075" y="550467"/>
                </a:lnTo>
                <a:lnTo>
                  <a:pt x="59246" y="604955"/>
                </a:lnTo>
                <a:lnTo>
                  <a:pt x="95190" y="654102"/>
                </a:lnTo>
                <a:lnTo>
                  <a:pt x="138095" y="697092"/>
                </a:lnTo>
                <a:lnTo>
                  <a:pt x="187146" y="733110"/>
                </a:lnTo>
                <a:lnTo>
                  <a:pt x="241530" y="761339"/>
                </a:lnTo>
                <a:lnTo>
                  <a:pt x="300432" y="780963"/>
                </a:lnTo>
                <a:lnTo>
                  <a:pt x="363039" y="791166"/>
                </a:lnTo>
                <a:lnTo>
                  <a:pt x="395478" y="792479"/>
                </a:lnTo>
                <a:lnTo>
                  <a:pt x="427916" y="791166"/>
                </a:lnTo>
                <a:lnTo>
                  <a:pt x="490523" y="780963"/>
                </a:lnTo>
                <a:lnTo>
                  <a:pt x="549425" y="761339"/>
                </a:lnTo>
                <a:lnTo>
                  <a:pt x="603809" y="733110"/>
                </a:lnTo>
                <a:lnTo>
                  <a:pt x="652860" y="697092"/>
                </a:lnTo>
                <a:lnTo>
                  <a:pt x="695765" y="654102"/>
                </a:lnTo>
                <a:lnTo>
                  <a:pt x="731709" y="604955"/>
                </a:lnTo>
                <a:lnTo>
                  <a:pt x="759880" y="550467"/>
                </a:lnTo>
                <a:lnTo>
                  <a:pt x="779463" y="491455"/>
                </a:lnTo>
                <a:lnTo>
                  <a:pt x="789645" y="428735"/>
                </a:lnTo>
                <a:lnTo>
                  <a:pt x="790955" y="396239"/>
                </a:lnTo>
                <a:lnTo>
                  <a:pt x="789645" y="363744"/>
                </a:lnTo>
                <a:lnTo>
                  <a:pt x="779463" y="301024"/>
                </a:lnTo>
                <a:lnTo>
                  <a:pt x="759880" y="242012"/>
                </a:lnTo>
                <a:lnTo>
                  <a:pt x="731709" y="187524"/>
                </a:lnTo>
                <a:lnTo>
                  <a:pt x="695765" y="138377"/>
                </a:lnTo>
                <a:lnTo>
                  <a:pt x="652860" y="95387"/>
                </a:lnTo>
                <a:lnTo>
                  <a:pt x="603809" y="59369"/>
                </a:lnTo>
                <a:lnTo>
                  <a:pt x="549425" y="31140"/>
                </a:lnTo>
                <a:lnTo>
                  <a:pt x="490523" y="11516"/>
                </a:lnTo>
                <a:lnTo>
                  <a:pt x="427916" y="1313"/>
                </a:lnTo>
                <a:lnTo>
                  <a:pt x="395478" y="0"/>
                </a:lnTo>
                <a:close/>
              </a:path>
            </a:pathLst>
          </a:custGeom>
          <a:solidFill>
            <a:srgbClr val="0096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85722" y="1066038"/>
            <a:ext cx="790955" cy="792479"/>
          </a:xfrm>
          <a:custGeom>
            <a:avLst/>
            <a:gdLst/>
            <a:ahLst/>
            <a:cxnLst/>
            <a:rect l="l" t="t" r="r" b="b"/>
            <a:pathLst>
              <a:path w="790955" h="792479">
                <a:moveTo>
                  <a:pt x="0" y="396239"/>
                </a:moveTo>
                <a:lnTo>
                  <a:pt x="5175" y="331971"/>
                </a:lnTo>
                <a:lnTo>
                  <a:pt x="20159" y="271003"/>
                </a:lnTo>
                <a:lnTo>
                  <a:pt x="44138" y="214152"/>
                </a:lnTo>
                <a:lnTo>
                  <a:pt x="76297" y="162232"/>
                </a:lnTo>
                <a:lnTo>
                  <a:pt x="115824" y="116062"/>
                </a:lnTo>
                <a:lnTo>
                  <a:pt x="161903" y="76456"/>
                </a:lnTo>
                <a:lnTo>
                  <a:pt x="213722" y="44230"/>
                </a:lnTo>
                <a:lnTo>
                  <a:pt x="270467" y="20202"/>
                </a:lnTo>
                <a:lnTo>
                  <a:pt x="331323" y="5186"/>
                </a:lnTo>
                <a:lnTo>
                  <a:pt x="395478" y="0"/>
                </a:lnTo>
                <a:lnTo>
                  <a:pt x="427916" y="1313"/>
                </a:lnTo>
                <a:lnTo>
                  <a:pt x="490523" y="11516"/>
                </a:lnTo>
                <a:lnTo>
                  <a:pt x="549425" y="31140"/>
                </a:lnTo>
                <a:lnTo>
                  <a:pt x="603809" y="59369"/>
                </a:lnTo>
                <a:lnTo>
                  <a:pt x="652860" y="95387"/>
                </a:lnTo>
                <a:lnTo>
                  <a:pt x="695765" y="138377"/>
                </a:lnTo>
                <a:lnTo>
                  <a:pt x="731709" y="187524"/>
                </a:lnTo>
                <a:lnTo>
                  <a:pt x="759880" y="242012"/>
                </a:lnTo>
                <a:lnTo>
                  <a:pt x="779463" y="301024"/>
                </a:lnTo>
                <a:lnTo>
                  <a:pt x="789645" y="363744"/>
                </a:lnTo>
                <a:lnTo>
                  <a:pt x="790955" y="396239"/>
                </a:lnTo>
                <a:lnTo>
                  <a:pt x="789645" y="428735"/>
                </a:lnTo>
                <a:lnTo>
                  <a:pt x="779463" y="491455"/>
                </a:lnTo>
                <a:lnTo>
                  <a:pt x="759880" y="550467"/>
                </a:lnTo>
                <a:lnTo>
                  <a:pt x="731709" y="604955"/>
                </a:lnTo>
                <a:lnTo>
                  <a:pt x="695765" y="654102"/>
                </a:lnTo>
                <a:lnTo>
                  <a:pt x="652860" y="697092"/>
                </a:lnTo>
                <a:lnTo>
                  <a:pt x="603809" y="733110"/>
                </a:lnTo>
                <a:lnTo>
                  <a:pt x="549425" y="761339"/>
                </a:lnTo>
                <a:lnTo>
                  <a:pt x="490523" y="780963"/>
                </a:lnTo>
                <a:lnTo>
                  <a:pt x="427916" y="791166"/>
                </a:lnTo>
                <a:lnTo>
                  <a:pt x="395478" y="792479"/>
                </a:lnTo>
                <a:lnTo>
                  <a:pt x="363039" y="791166"/>
                </a:lnTo>
                <a:lnTo>
                  <a:pt x="300432" y="780963"/>
                </a:lnTo>
                <a:lnTo>
                  <a:pt x="241530" y="761339"/>
                </a:lnTo>
                <a:lnTo>
                  <a:pt x="187146" y="733110"/>
                </a:lnTo>
                <a:lnTo>
                  <a:pt x="138095" y="697092"/>
                </a:lnTo>
                <a:lnTo>
                  <a:pt x="95190" y="654102"/>
                </a:lnTo>
                <a:lnTo>
                  <a:pt x="59246" y="604955"/>
                </a:lnTo>
                <a:lnTo>
                  <a:pt x="31075" y="550467"/>
                </a:lnTo>
                <a:lnTo>
                  <a:pt x="11492" y="491455"/>
                </a:lnTo>
                <a:lnTo>
                  <a:pt x="1310" y="428735"/>
                </a:lnTo>
                <a:lnTo>
                  <a:pt x="0" y="39623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14094" y="1003553"/>
            <a:ext cx="935736" cy="937260"/>
          </a:xfrm>
          <a:custGeom>
            <a:avLst/>
            <a:gdLst/>
            <a:ahLst/>
            <a:cxnLst/>
            <a:rect l="l" t="t" r="r" b="b"/>
            <a:pathLst>
              <a:path w="935736" h="937260">
                <a:moveTo>
                  <a:pt x="0" y="468630"/>
                </a:moveTo>
                <a:lnTo>
                  <a:pt x="1550" y="430193"/>
                </a:lnTo>
                <a:lnTo>
                  <a:pt x="13594" y="356009"/>
                </a:lnTo>
                <a:lnTo>
                  <a:pt x="36760" y="286214"/>
                </a:lnTo>
                <a:lnTo>
                  <a:pt x="70085" y="221771"/>
                </a:lnTo>
                <a:lnTo>
                  <a:pt x="112607" y="163647"/>
                </a:lnTo>
                <a:lnTo>
                  <a:pt x="163364" y="112804"/>
                </a:lnTo>
                <a:lnTo>
                  <a:pt x="221393" y="70209"/>
                </a:lnTo>
                <a:lnTo>
                  <a:pt x="285732" y="36826"/>
                </a:lnTo>
                <a:lnTo>
                  <a:pt x="355418" y="13619"/>
                </a:lnTo>
                <a:lnTo>
                  <a:pt x="429488" y="1553"/>
                </a:lnTo>
                <a:lnTo>
                  <a:pt x="467868" y="0"/>
                </a:lnTo>
                <a:lnTo>
                  <a:pt x="506247" y="1553"/>
                </a:lnTo>
                <a:lnTo>
                  <a:pt x="580317" y="13619"/>
                </a:lnTo>
                <a:lnTo>
                  <a:pt x="650003" y="36826"/>
                </a:lnTo>
                <a:lnTo>
                  <a:pt x="714342" y="70209"/>
                </a:lnTo>
                <a:lnTo>
                  <a:pt x="772371" y="112804"/>
                </a:lnTo>
                <a:lnTo>
                  <a:pt x="823128" y="163647"/>
                </a:lnTo>
                <a:lnTo>
                  <a:pt x="865650" y="221771"/>
                </a:lnTo>
                <a:lnTo>
                  <a:pt x="898975" y="286214"/>
                </a:lnTo>
                <a:lnTo>
                  <a:pt x="922141" y="356009"/>
                </a:lnTo>
                <a:lnTo>
                  <a:pt x="934185" y="430193"/>
                </a:lnTo>
                <a:lnTo>
                  <a:pt x="935736" y="468630"/>
                </a:lnTo>
                <a:lnTo>
                  <a:pt x="934185" y="507066"/>
                </a:lnTo>
                <a:lnTo>
                  <a:pt x="922141" y="581250"/>
                </a:lnTo>
                <a:lnTo>
                  <a:pt x="898975" y="651045"/>
                </a:lnTo>
                <a:lnTo>
                  <a:pt x="865650" y="715488"/>
                </a:lnTo>
                <a:lnTo>
                  <a:pt x="823128" y="773612"/>
                </a:lnTo>
                <a:lnTo>
                  <a:pt x="772371" y="824455"/>
                </a:lnTo>
                <a:lnTo>
                  <a:pt x="714342" y="867050"/>
                </a:lnTo>
                <a:lnTo>
                  <a:pt x="650003" y="900433"/>
                </a:lnTo>
                <a:lnTo>
                  <a:pt x="580317" y="923640"/>
                </a:lnTo>
                <a:lnTo>
                  <a:pt x="506247" y="935706"/>
                </a:lnTo>
                <a:lnTo>
                  <a:pt x="467868" y="937260"/>
                </a:lnTo>
                <a:lnTo>
                  <a:pt x="429488" y="935706"/>
                </a:lnTo>
                <a:lnTo>
                  <a:pt x="355418" y="923640"/>
                </a:lnTo>
                <a:lnTo>
                  <a:pt x="285732" y="900433"/>
                </a:lnTo>
                <a:lnTo>
                  <a:pt x="221393" y="867050"/>
                </a:lnTo>
                <a:lnTo>
                  <a:pt x="163364" y="824455"/>
                </a:lnTo>
                <a:lnTo>
                  <a:pt x="112607" y="773612"/>
                </a:lnTo>
                <a:lnTo>
                  <a:pt x="70085" y="715488"/>
                </a:lnTo>
                <a:lnTo>
                  <a:pt x="36760" y="651045"/>
                </a:lnTo>
                <a:lnTo>
                  <a:pt x="13594" y="581250"/>
                </a:lnTo>
                <a:lnTo>
                  <a:pt x="1550" y="507066"/>
                </a:lnTo>
                <a:lnTo>
                  <a:pt x="0" y="468630"/>
                </a:lnTo>
                <a:close/>
              </a:path>
            </a:pathLst>
          </a:custGeom>
          <a:ln w="19812">
            <a:solidFill>
              <a:srgbClr val="00964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39596" y="1436845"/>
            <a:ext cx="69845" cy="67751"/>
          </a:xfrm>
          <a:custGeom>
            <a:avLst/>
            <a:gdLst/>
            <a:ahLst/>
            <a:cxnLst/>
            <a:rect l="l" t="t" r="r" b="b"/>
            <a:pathLst>
              <a:path w="69845" h="67751">
                <a:moveTo>
                  <a:pt x="21975" y="0"/>
                </a:moveTo>
                <a:lnTo>
                  <a:pt x="10535" y="7658"/>
                </a:lnTo>
                <a:lnTo>
                  <a:pt x="2826" y="19060"/>
                </a:lnTo>
                <a:lnTo>
                  <a:pt x="0" y="33052"/>
                </a:lnTo>
                <a:lnTo>
                  <a:pt x="712" y="40130"/>
                </a:lnTo>
                <a:lnTo>
                  <a:pt x="5470" y="51500"/>
                </a:lnTo>
                <a:lnTo>
                  <a:pt x="14511" y="60455"/>
                </a:lnTo>
                <a:lnTo>
                  <a:pt x="27618" y="66154"/>
                </a:lnTo>
                <a:lnTo>
                  <a:pt x="44573" y="67751"/>
                </a:lnTo>
                <a:lnTo>
                  <a:pt x="55284" y="62550"/>
                </a:lnTo>
                <a:lnTo>
                  <a:pt x="63597" y="53169"/>
                </a:lnTo>
                <a:lnTo>
                  <a:pt x="68717" y="39682"/>
                </a:lnTo>
                <a:lnTo>
                  <a:pt x="69845" y="22164"/>
                </a:lnTo>
                <a:lnTo>
                  <a:pt x="64073" y="12321"/>
                </a:lnTo>
                <a:lnTo>
                  <a:pt x="54224" y="4853"/>
                </a:lnTo>
                <a:lnTo>
                  <a:pt x="40219" y="499"/>
                </a:lnTo>
                <a:lnTo>
                  <a:pt x="21975" y="0"/>
                </a:lnTo>
                <a:close/>
              </a:path>
            </a:pathLst>
          </a:custGeom>
          <a:solidFill>
            <a:srgbClr val="0096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39596" y="1436845"/>
            <a:ext cx="69845" cy="67751"/>
          </a:xfrm>
          <a:custGeom>
            <a:avLst/>
            <a:gdLst/>
            <a:ahLst/>
            <a:cxnLst/>
            <a:rect l="l" t="t" r="r" b="b"/>
            <a:pathLst>
              <a:path w="69845" h="67751">
                <a:moveTo>
                  <a:pt x="0" y="33052"/>
                </a:moveTo>
                <a:lnTo>
                  <a:pt x="2826" y="19060"/>
                </a:lnTo>
                <a:lnTo>
                  <a:pt x="10535" y="7658"/>
                </a:lnTo>
                <a:lnTo>
                  <a:pt x="21975" y="0"/>
                </a:lnTo>
                <a:lnTo>
                  <a:pt x="40219" y="499"/>
                </a:lnTo>
                <a:lnTo>
                  <a:pt x="54224" y="4853"/>
                </a:lnTo>
                <a:lnTo>
                  <a:pt x="64073" y="12321"/>
                </a:lnTo>
                <a:lnTo>
                  <a:pt x="69845" y="22164"/>
                </a:lnTo>
                <a:lnTo>
                  <a:pt x="68717" y="39682"/>
                </a:lnTo>
                <a:lnTo>
                  <a:pt x="63597" y="53169"/>
                </a:lnTo>
                <a:lnTo>
                  <a:pt x="55284" y="62550"/>
                </a:lnTo>
                <a:lnTo>
                  <a:pt x="44573" y="67751"/>
                </a:lnTo>
                <a:lnTo>
                  <a:pt x="27618" y="66154"/>
                </a:lnTo>
                <a:lnTo>
                  <a:pt x="14511" y="60455"/>
                </a:lnTo>
                <a:lnTo>
                  <a:pt x="5470" y="51500"/>
                </a:lnTo>
                <a:lnTo>
                  <a:pt x="712" y="40130"/>
                </a:lnTo>
                <a:lnTo>
                  <a:pt x="0" y="33052"/>
                </a:lnTo>
                <a:close/>
              </a:path>
            </a:pathLst>
          </a:custGeom>
          <a:ln w="12192">
            <a:solidFill>
              <a:srgbClr val="00964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22782" y="6288785"/>
            <a:ext cx="1786001" cy="5600"/>
          </a:xfrm>
          <a:custGeom>
            <a:avLst/>
            <a:gdLst/>
            <a:ahLst/>
            <a:cxnLst/>
            <a:rect l="l" t="t" r="r" b="b"/>
            <a:pathLst>
              <a:path w="1786001" h="5600">
                <a:moveTo>
                  <a:pt x="0" y="0"/>
                </a:moveTo>
                <a:lnTo>
                  <a:pt x="1786001" y="5600"/>
                </a:lnTo>
              </a:path>
            </a:pathLst>
          </a:custGeom>
          <a:ln w="19812">
            <a:solidFill>
              <a:srgbClr val="9AA8B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65273" y="1232280"/>
            <a:ext cx="1738630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</a:t>
            </a:r>
            <a:r>
              <a:rPr kumimoji="0" sz="24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24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</a:t>
            </a:r>
            <a:r>
              <a:rPr kumimoji="0" sz="2400" b="1" i="0" u="none" strike="noStrike" kern="1200" cap="none" spc="-65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2400" b="1" i="0" u="none" strike="noStrike" kern="1200" cap="none" spc="-25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ры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667000" y="6252690"/>
            <a:ext cx="69844" cy="67746"/>
          </a:xfrm>
          <a:custGeom>
            <a:avLst/>
            <a:gdLst/>
            <a:ahLst/>
            <a:cxnLst/>
            <a:rect l="l" t="t" r="r" b="b"/>
            <a:pathLst>
              <a:path w="69844" h="67746">
                <a:moveTo>
                  <a:pt x="21975" y="0"/>
                </a:moveTo>
                <a:lnTo>
                  <a:pt x="10535" y="7667"/>
                </a:lnTo>
                <a:lnTo>
                  <a:pt x="2826" y="19070"/>
                </a:lnTo>
                <a:lnTo>
                  <a:pt x="0" y="33047"/>
                </a:lnTo>
                <a:lnTo>
                  <a:pt x="711" y="40110"/>
                </a:lnTo>
                <a:lnTo>
                  <a:pt x="5468" y="51475"/>
                </a:lnTo>
                <a:lnTo>
                  <a:pt x="14508" y="60436"/>
                </a:lnTo>
                <a:lnTo>
                  <a:pt x="27614" y="66144"/>
                </a:lnTo>
                <a:lnTo>
                  <a:pt x="44566" y="67746"/>
                </a:lnTo>
                <a:lnTo>
                  <a:pt x="55279" y="62539"/>
                </a:lnTo>
                <a:lnTo>
                  <a:pt x="63595" y="53154"/>
                </a:lnTo>
                <a:lnTo>
                  <a:pt x="68716" y="39670"/>
                </a:lnTo>
                <a:lnTo>
                  <a:pt x="69844" y="22171"/>
                </a:lnTo>
                <a:lnTo>
                  <a:pt x="64071" y="12331"/>
                </a:lnTo>
                <a:lnTo>
                  <a:pt x="54223" y="4859"/>
                </a:lnTo>
                <a:lnTo>
                  <a:pt x="40218" y="500"/>
                </a:lnTo>
                <a:lnTo>
                  <a:pt x="21975" y="0"/>
                </a:lnTo>
                <a:close/>
              </a:path>
            </a:pathLst>
          </a:custGeom>
          <a:solidFill>
            <a:srgbClr val="009646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67000" y="6252690"/>
            <a:ext cx="69844" cy="67746"/>
          </a:xfrm>
          <a:custGeom>
            <a:avLst/>
            <a:gdLst/>
            <a:ahLst/>
            <a:cxnLst/>
            <a:rect l="l" t="t" r="r" b="b"/>
            <a:pathLst>
              <a:path w="69844" h="67746">
                <a:moveTo>
                  <a:pt x="0" y="33047"/>
                </a:moveTo>
                <a:lnTo>
                  <a:pt x="2826" y="19070"/>
                </a:lnTo>
                <a:lnTo>
                  <a:pt x="10535" y="7667"/>
                </a:lnTo>
                <a:lnTo>
                  <a:pt x="21975" y="0"/>
                </a:lnTo>
                <a:lnTo>
                  <a:pt x="40218" y="500"/>
                </a:lnTo>
                <a:lnTo>
                  <a:pt x="54223" y="4859"/>
                </a:lnTo>
                <a:lnTo>
                  <a:pt x="64071" y="12331"/>
                </a:lnTo>
                <a:lnTo>
                  <a:pt x="69844" y="22171"/>
                </a:lnTo>
                <a:lnTo>
                  <a:pt x="68716" y="39670"/>
                </a:lnTo>
                <a:lnTo>
                  <a:pt x="63595" y="53154"/>
                </a:lnTo>
                <a:lnTo>
                  <a:pt x="55279" y="62539"/>
                </a:lnTo>
                <a:lnTo>
                  <a:pt x="44566" y="67746"/>
                </a:lnTo>
                <a:lnTo>
                  <a:pt x="27614" y="66144"/>
                </a:lnTo>
                <a:lnTo>
                  <a:pt x="14508" y="60436"/>
                </a:lnTo>
                <a:lnTo>
                  <a:pt x="5468" y="51475"/>
                </a:lnTo>
                <a:lnTo>
                  <a:pt x="711" y="40110"/>
                </a:lnTo>
                <a:lnTo>
                  <a:pt x="0" y="33047"/>
                </a:lnTo>
                <a:close/>
              </a:path>
            </a:pathLst>
          </a:custGeom>
          <a:ln w="12191">
            <a:solidFill>
              <a:srgbClr val="009646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22782" y="1475994"/>
            <a:ext cx="0" cy="4813350"/>
          </a:xfrm>
          <a:custGeom>
            <a:avLst/>
            <a:gdLst/>
            <a:ahLst/>
            <a:cxnLst/>
            <a:rect l="l" t="t" r="r" b="b"/>
            <a:pathLst>
              <a:path h="4813350">
                <a:moveTo>
                  <a:pt x="0" y="0"/>
                </a:moveTo>
                <a:lnTo>
                  <a:pt x="0" y="4813350"/>
                </a:lnTo>
              </a:path>
            </a:pathLst>
          </a:custGeom>
          <a:ln w="19812">
            <a:solidFill>
              <a:srgbClr val="9AA8B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59079" y="906795"/>
            <a:ext cx="73100" cy="73040"/>
          </a:xfrm>
          <a:custGeom>
            <a:avLst/>
            <a:gdLst/>
            <a:ahLst/>
            <a:cxnLst/>
            <a:rect l="l" t="t" r="r" b="b"/>
            <a:pathLst>
              <a:path w="73100" h="73040">
                <a:moveTo>
                  <a:pt x="35494" y="0"/>
                </a:moveTo>
                <a:lnTo>
                  <a:pt x="21635" y="3165"/>
                </a:lnTo>
                <a:lnTo>
                  <a:pt x="10357" y="11057"/>
                </a:lnTo>
                <a:lnTo>
                  <a:pt x="2774" y="22561"/>
                </a:lnTo>
                <a:lnTo>
                  <a:pt x="0" y="36560"/>
                </a:lnTo>
                <a:lnTo>
                  <a:pt x="142" y="39811"/>
                </a:lnTo>
                <a:lnTo>
                  <a:pt x="3907" y="52893"/>
                </a:lnTo>
                <a:lnTo>
                  <a:pt x="12201" y="63461"/>
                </a:lnTo>
                <a:lnTo>
                  <a:pt x="24242" y="70512"/>
                </a:lnTo>
                <a:lnTo>
                  <a:pt x="39247" y="73040"/>
                </a:lnTo>
                <a:lnTo>
                  <a:pt x="52541" y="69431"/>
                </a:lnTo>
                <a:lnTo>
                  <a:pt x="63301" y="61243"/>
                </a:lnTo>
                <a:lnTo>
                  <a:pt x="70497" y="49344"/>
                </a:lnTo>
                <a:lnTo>
                  <a:pt x="73100" y="34602"/>
                </a:lnTo>
                <a:lnTo>
                  <a:pt x="69691" y="21058"/>
                </a:lnTo>
                <a:lnTo>
                  <a:pt x="61638" y="10064"/>
                </a:lnTo>
                <a:lnTo>
                  <a:pt x="49915" y="2688"/>
                </a:lnTo>
                <a:lnTo>
                  <a:pt x="35494" y="0"/>
                </a:lnTo>
                <a:close/>
              </a:path>
            </a:pathLst>
          </a:custGeom>
          <a:solidFill>
            <a:srgbClr val="097C3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59079" y="1354851"/>
            <a:ext cx="73100" cy="73040"/>
          </a:xfrm>
          <a:custGeom>
            <a:avLst/>
            <a:gdLst/>
            <a:ahLst/>
            <a:cxnLst/>
            <a:rect l="l" t="t" r="r" b="b"/>
            <a:pathLst>
              <a:path w="73100" h="73040">
                <a:moveTo>
                  <a:pt x="35494" y="0"/>
                </a:moveTo>
                <a:lnTo>
                  <a:pt x="21635" y="3165"/>
                </a:lnTo>
                <a:lnTo>
                  <a:pt x="10357" y="11057"/>
                </a:lnTo>
                <a:lnTo>
                  <a:pt x="2774" y="22561"/>
                </a:lnTo>
                <a:lnTo>
                  <a:pt x="0" y="36560"/>
                </a:lnTo>
                <a:lnTo>
                  <a:pt x="142" y="39811"/>
                </a:lnTo>
                <a:lnTo>
                  <a:pt x="3907" y="52893"/>
                </a:lnTo>
                <a:lnTo>
                  <a:pt x="12201" y="63461"/>
                </a:lnTo>
                <a:lnTo>
                  <a:pt x="24242" y="70512"/>
                </a:lnTo>
                <a:lnTo>
                  <a:pt x="39247" y="73040"/>
                </a:lnTo>
                <a:lnTo>
                  <a:pt x="52541" y="69431"/>
                </a:lnTo>
                <a:lnTo>
                  <a:pt x="63301" y="61243"/>
                </a:lnTo>
                <a:lnTo>
                  <a:pt x="70497" y="49344"/>
                </a:lnTo>
                <a:lnTo>
                  <a:pt x="73100" y="34602"/>
                </a:lnTo>
                <a:lnTo>
                  <a:pt x="69691" y="21058"/>
                </a:lnTo>
                <a:lnTo>
                  <a:pt x="61638" y="10064"/>
                </a:lnTo>
                <a:lnTo>
                  <a:pt x="49915" y="2688"/>
                </a:lnTo>
                <a:lnTo>
                  <a:pt x="35494" y="0"/>
                </a:lnTo>
                <a:close/>
              </a:path>
            </a:pathLst>
          </a:custGeom>
          <a:solidFill>
            <a:srgbClr val="097C3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59079" y="1804418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097C3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59079" y="2252474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097C3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59079" y="3168398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097C3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59079" y="3598166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91959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59079" y="4046222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91959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59079" y="4494278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91959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59079" y="4942347"/>
            <a:ext cx="73100" cy="73040"/>
          </a:xfrm>
          <a:custGeom>
            <a:avLst/>
            <a:gdLst/>
            <a:ahLst/>
            <a:cxnLst/>
            <a:rect l="l" t="t" r="r" b="b"/>
            <a:pathLst>
              <a:path w="73100" h="73040">
                <a:moveTo>
                  <a:pt x="35494" y="0"/>
                </a:moveTo>
                <a:lnTo>
                  <a:pt x="21635" y="3165"/>
                </a:lnTo>
                <a:lnTo>
                  <a:pt x="10357" y="11057"/>
                </a:lnTo>
                <a:lnTo>
                  <a:pt x="2774" y="22561"/>
                </a:lnTo>
                <a:lnTo>
                  <a:pt x="0" y="36560"/>
                </a:lnTo>
                <a:lnTo>
                  <a:pt x="142" y="39811"/>
                </a:lnTo>
                <a:lnTo>
                  <a:pt x="3907" y="52893"/>
                </a:lnTo>
                <a:lnTo>
                  <a:pt x="12201" y="63461"/>
                </a:lnTo>
                <a:lnTo>
                  <a:pt x="24242" y="70512"/>
                </a:lnTo>
                <a:lnTo>
                  <a:pt x="39247" y="73040"/>
                </a:lnTo>
                <a:lnTo>
                  <a:pt x="52541" y="69431"/>
                </a:lnTo>
                <a:lnTo>
                  <a:pt x="63301" y="61243"/>
                </a:lnTo>
                <a:lnTo>
                  <a:pt x="70497" y="49344"/>
                </a:lnTo>
                <a:lnTo>
                  <a:pt x="73100" y="34602"/>
                </a:lnTo>
                <a:lnTo>
                  <a:pt x="69691" y="21058"/>
                </a:lnTo>
                <a:lnTo>
                  <a:pt x="61638" y="10064"/>
                </a:lnTo>
                <a:lnTo>
                  <a:pt x="49915" y="2688"/>
                </a:lnTo>
                <a:lnTo>
                  <a:pt x="35494" y="0"/>
                </a:lnTo>
                <a:close/>
              </a:path>
            </a:pathLst>
          </a:custGeom>
          <a:solidFill>
            <a:srgbClr val="91959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59079" y="5391914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91959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59079" y="5839970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8"/>
                </a:lnTo>
                <a:lnTo>
                  <a:pt x="10559" y="10637"/>
                </a:lnTo>
                <a:lnTo>
                  <a:pt x="2831" y="21971"/>
                </a:lnTo>
                <a:lnTo>
                  <a:pt x="0" y="35811"/>
                </a:lnTo>
                <a:lnTo>
                  <a:pt x="27" y="37202"/>
                </a:lnTo>
                <a:lnTo>
                  <a:pt x="3300" y="50651"/>
                </a:lnTo>
                <a:lnTo>
                  <a:pt x="11336" y="61585"/>
                </a:lnTo>
                <a:lnTo>
                  <a:pt x="23141" y="68929"/>
                </a:lnTo>
                <a:lnTo>
                  <a:pt x="37720" y="71608"/>
                </a:lnTo>
                <a:lnTo>
                  <a:pt x="51557" y="68477"/>
                </a:lnTo>
                <a:lnTo>
                  <a:pt x="62813" y="60652"/>
                </a:lnTo>
                <a:lnTo>
                  <a:pt x="70378" y="49148"/>
                </a:lnTo>
                <a:lnTo>
                  <a:pt x="73142" y="34981"/>
                </a:lnTo>
                <a:lnTo>
                  <a:pt x="70032" y="21334"/>
                </a:lnTo>
                <a:lnTo>
                  <a:pt x="62100" y="10217"/>
                </a:lnTo>
                <a:lnTo>
                  <a:pt x="50433" y="2737"/>
                </a:lnTo>
                <a:lnTo>
                  <a:pt x="36114" y="0"/>
                </a:lnTo>
                <a:close/>
              </a:path>
            </a:pathLst>
          </a:custGeom>
          <a:solidFill>
            <a:srgbClr val="91959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59079" y="6288026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8"/>
                </a:lnTo>
                <a:lnTo>
                  <a:pt x="10559" y="10637"/>
                </a:lnTo>
                <a:lnTo>
                  <a:pt x="2831" y="21971"/>
                </a:lnTo>
                <a:lnTo>
                  <a:pt x="0" y="35811"/>
                </a:lnTo>
                <a:lnTo>
                  <a:pt x="27" y="37202"/>
                </a:lnTo>
                <a:lnTo>
                  <a:pt x="3300" y="50651"/>
                </a:lnTo>
                <a:lnTo>
                  <a:pt x="11336" y="61585"/>
                </a:lnTo>
                <a:lnTo>
                  <a:pt x="23141" y="68929"/>
                </a:lnTo>
                <a:lnTo>
                  <a:pt x="37720" y="71608"/>
                </a:lnTo>
                <a:lnTo>
                  <a:pt x="51557" y="68477"/>
                </a:lnTo>
                <a:lnTo>
                  <a:pt x="62813" y="60652"/>
                </a:lnTo>
                <a:lnTo>
                  <a:pt x="70378" y="49148"/>
                </a:lnTo>
                <a:lnTo>
                  <a:pt x="73142" y="34981"/>
                </a:lnTo>
                <a:lnTo>
                  <a:pt x="70032" y="21334"/>
                </a:lnTo>
                <a:lnTo>
                  <a:pt x="62100" y="10217"/>
                </a:lnTo>
                <a:lnTo>
                  <a:pt x="50433" y="2737"/>
                </a:lnTo>
                <a:lnTo>
                  <a:pt x="36114" y="0"/>
                </a:lnTo>
                <a:close/>
              </a:path>
            </a:pathLst>
          </a:custGeom>
          <a:solidFill>
            <a:srgbClr val="91959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59079" y="906795"/>
            <a:ext cx="73100" cy="73040"/>
          </a:xfrm>
          <a:custGeom>
            <a:avLst/>
            <a:gdLst/>
            <a:ahLst/>
            <a:cxnLst/>
            <a:rect l="l" t="t" r="r" b="b"/>
            <a:pathLst>
              <a:path w="73100" h="73040">
                <a:moveTo>
                  <a:pt x="35494" y="0"/>
                </a:moveTo>
                <a:lnTo>
                  <a:pt x="21635" y="3165"/>
                </a:lnTo>
                <a:lnTo>
                  <a:pt x="10357" y="11057"/>
                </a:lnTo>
                <a:lnTo>
                  <a:pt x="2774" y="22561"/>
                </a:lnTo>
                <a:lnTo>
                  <a:pt x="0" y="36560"/>
                </a:lnTo>
                <a:lnTo>
                  <a:pt x="142" y="39811"/>
                </a:lnTo>
                <a:lnTo>
                  <a:pt x="3907" y="52893"/>
                </a:lnTo>
                <a:lnTo>
                  <a:pt x="12201" y="63461"/>
                </a:lnTo>
                <a:lnTo>
                  <a:pt x="24242" y="70512"/>
                </a:lnTo>
                <a:lnTo>
                  <a:pt x="39247" y="73040"/>
                </a:lnTo>
                <a:lnTo>
                  <a:pt x="52541" y="69431"/>
                </a:lnTo>
                <a:lnTo>
                  <a:pt x="63301" y="61243"/>
                </a:lnTo>
                <a:lnTo>
                  <a:pt x="70497" y="49344"/>
                </a:lnTo>
                <a:lnTo>
                  <a:pt x="73100" y="34602"/>
                </a:lnTo>
                <a:lnTo>
                  <a:pt x="69691" y="21058"/>
                </a:lnTo>
                <a:lnTo>
                  <a:pt x="61638" y="10064"/>
                </a:lnTo>
                <a:lnTo>
                  <a:pt x="49915" y="2688"/>
                </a:lnTo>
                <a:lnTo>
                  <a:pt x="35494" y="0"/>
                </a:lnTo>
                <a:close/>
              </a:path>
            </a:pathLst>
          </a:custGeom>
          <a:solidFill>
            <a:srgbClr val="097C3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59079" y="1354851"/>
            <a:ext cx="73100" cy="73040"/>
          </a:xfrm>
          <a:custGeom>
            <a:avLst/>
            <a:gdLst/>
            <a:ahLst/>
            <a:cxnLst/>
            <a:rect l="l" t="t" r="r" b="b"/>
            <a:pathLst>
              <a:path w="73100" h="73040">
                <a:moveTo>
                  <a:pt x="35494" y="0"/>
                </a:moveTo>
                <a:lnTo>
                  <a:pt x="21635" y="3165"/>
                </a:lnTo>
                <a:lnTo>
                  <a:pt x="10357" y="11057"/>
                </a:lnTo>
                <a:lnTo>
                  <a:pt x="2774" y="22561"/>
                </a:lnTo>
                <a:lnTo>
                  <a:pt x="0" y="36560"/>
                </a:lnTo>
                <a:lnTo>
                  <a:pt x="142" y="39811"/>
                </a:lnTo>
                <a:lnTo>
                  <a:pt x="3907" y="52893"/>
                </a:lnTo>
                <a:lnTo>
                  <a:pt x="12201" y="63461"/>
                </a:lnTo>
                <a:lnTo>
                  <a:pt x="24242" y="70512"/>
                </a:lnTo>
                <a:lnTo>
                  <a:pt x="39247" y="73040"/>
                </a:lnTo>
                <a:lnTo>
                  <a:pt x="52541" y="69431"/>
                </a:lnTo>
                <a:lnTo>
                  <a:pt x="63301" y="61243"/>
                </a:lnTo>
                <a:lnTo>
                  <a:pt x="70497" y="49344"/>
                </a:lnTo>
                <a:lnTo>
                  <a:pt x="73100" y="34602"/>
                </a:lnTo>
                <a:lnTo>
                  <a:pt x="69691" y="21058"/>
                </a:lnTo>
                <a:lnTo>
                  <a:pt x="61638" y="10064"/>
                </a:lnTo>
                <a:lnTo>
                  <a:pt x="49915" y="2688"/>
                </a:lnTo>
                <a:lnTo>
                  <a:pt x="35494" y="0"/>
                </a:lnTo>
                <a:close/>
              </a:path>
            </a:pathLst>
          </a:custGeom>
          <a:solidFill>
            <a:srgbClr val="097C3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59079" y="1804418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097C3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59079" y="2252474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097C3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59079" y="3598166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91959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59079" y="4046222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91959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59079" y="4494278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91959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59079" y="4942347"/>
            <a:ext cx="73100" cy="73040"/>
          </a:xfrm>
          <a:custGeom>
            <a:avLst/>
            <a:gdLst/>
            <a:ahLst/>
            <a:cxnLst/>
            <a:rect l="l" t="t" r="r" b="b"/>
            <a:pathLst>
              <a:path w="73100" h="73040">
                <a:moveTo>
                  <a:pt x="35494" y="0"/>
                </a:moveTo>
                <a:lnTo>
                  <a:pt x="21635" y="3165"/>
                </a:lnTo>
                <a:lnTo>
                  <a:pt x="10357" y="11057"/>
                </a:lnTo>
                <a:lnTo>
                  <a:pt x="2774" y="22561"/>
                </a:lnTo>
                <a:lnTo>
                  <a:pt x="0" y="36560"/>
                </a:lnTo>
                <a:lnTo>
                  <a:pt x="142" y="39811"/>
                </a:lnTo>
                <a:lnTo>
                  <a:pt x="3907" y="52893"/>
                </a:lnTo>
                <a:lnTo>
                  <a:pt x="12201" y="63461"/>
                </a:lnTo>
                <a:lnTo>
                  <a:pt x="24242" y="70512"/>
                </a:lnTo>
                <a:lnTo>
                  <a:pt x="39247" y="73040"/>
                </a:lnTo>
                <a:lnTo>
                  <a:pt x="52541" y="69431"/>
                </a:lnTo>
                <a:lnTo>
                  <a:pt x="63301" y="61243"/>
                </a:lnTo>
                <a:lnTo>
                  <a:pt x="70497" y="49344"/>
                </a:lnTo>
                <a:lnTo>
                  <a:pt x="73100" y="34602"/>
                </a:lnTo>
                <a:lnTo>
                  <a:pt x="69691" y="21058"/>
                </a:lnTo>
                <a:lnTo>
                  <a:pt x="61638" y="10064"/>
                </a:lnTo>
                <a:lnTo>
                  <a:pt x="49915" y="2688"/>
                </a:lnTo>
                <a:lnTo>
                  <a:pt x="35494" y="0"/>
                </a:lnTo>
                <a:close/>
              </a:path>
            </a:pathLst>
          </a:custGeom>
          <a:solidFill>
            <a:srgbClr val="91959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59079" y="5391914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91959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59079" y="5839970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8"/>
                </a:lnTo>
                <a:lnTo>
                  <a:pt x="10559" y="10637"/>
                </a:lnTo>
                <a:lnTo>
                  <a:pt x="2831" y="21971"/>
                </a:lnTo>
                <a:lnTo>
                  <a:pt x="0" y="35811"/>
                </a:lnTo>
                <a:lnTo>
                  <a:pt x="27" y="37202"/>
                </a:lnTo>
                <a:lnTo>
                  <a:pt x="3300" y="50651"/>
                </a:lnTo>
                <a:lnTo>
                  <a:pt x="11336" y="61585"/>
                </a:lnTo>
                <a:lnTo>
                  <a:pt x="23141" y="68929"/>
                </a:lnTo>
                <a:lnTo>
                  <a:pt x="37720" y="71608"/>
                </a:lnTo>
                <a:lnTo>
                  <a:pt x="51557" y="68477"/>
                </a:lnTo>
                <a:lnTo>
                  <a:pt x="62813" y="60652"/>
                </a:lnTo>
                <a:lnTo>
                  <a:pt x="70378" y="49148"/>
                </a:lnTo>
                <a:lnTo>
                  <a:pt x="73142" y="34981"/>
                </a:lnTo>
                <a:lnTo>
                  <a:pt x="70032" y="21334"/>
                </a:lnTo>
                <a:lnTo>
                  <a:pt x="62100" y="10217"/>
                </a:lnTo>
                <a:lnTo>
                  <a:pt x="50433" y="2737"/>
                </a:lnTo>
                <a:lnTo>
                  <a:pt x="36114" y="0"/>
                </a:lnTo>
                <a:close/>
              </a:path>
            </a:pathLst>
          </a:custGeom>
          <a:solidFill>
            <a:srgbClr val="91959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59079" y="6288026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8"/>
                </a:lnTo>
                <a:lnTo>
                  <a:pt x="10559" y="10637"/>
                </a:lnTo>
                <a:lnTo>
                  <a:pt x="2831" y="21971"/>
                </a:lnTo>
                <a:lnTo>
                  <a:pt x="0" y="35811"/>
                </a:lnTo>
                <a:lnTo>
                  <a:pt x="27" y="37202"/>
                </a:lnTo>
                <a:lnTo>
                  <a:pt x="3300" y="50651"/>
                </a:lnTo>
                <a:lnTo>
                  <a:pt x="11336" y="61585"/>
                </a:lnTo>
                <a:lnTo>
                  <a:pt x="23141" y="68929"/>
                </a:lnTo>
                <a:lnTo>
                  <a:pt x="37720" y="71608"/>
                </a:lnTo>
                <a:lnTo>
                  <a:pt x="51557" y="68477"/>
                </a:lnTo>
                <a:lnTo>
                  <a:pt x="62813" y="60652"/>
                </a:lnTo>
                <a:lnTo>
                  <a:pt x="70378" y="49148"/>
                </a:lnTo>
                <a:lnTo>
                  <a:pt x="73142" y="34981"/>
                </a:lnTo>
                <a:lnTo>
                  <a:pt x="70032" y="21334"/>
                </a:lnTo>
                <a:lnTo>
                  <a:pt x="62100" y="10217"/>
                </a:lnTo>
                <a:lnTo>
                  <a:pt x="50433" y="2737"/>
                </a:lnTo>
                <a:lnTo>
                  <a:pt x="36114" y="0"/>
                </a:lnTo>
                <a:close/>
              </a:path>
            </a:pathLst>
          </a:custGeom>
          <a:solidFill>
            <a:srgbClr val="91959B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59079" y="0"/>
            <a:ext cx="86868" cy="839724"/>
          </a:xfrm>
          <a:custGeom>
            <a:avLst/>
            <a:gdLst/>
            <a:ahLst/>
            <a:cxnLst/>
            <a:rect l="l" t="t" r="r" b="b"/>
            <a:pathLst>
              <a:path w="86868" h="839724">
                <a:moveTo>
                  <a:pt x="0" y="839724"/>
                </a:moveTo>
                <a:lnTo>
                  <a:pt x="86868" y="839724"/>
                </a:lnTo>
                <a:lnTo>
                  <a:pt x="86868" y="0"/>
                </a:lnTo>
                <a:lnTo>
                  <a:pt x="0" y="0"/>
                </a:lnTo>
                <a:lnTo>
                  <a:pt x="0" y="839724"/>
                </a:lnTo>
                <a:close/>
              </a:path>
            </a:pathLst>
          </a:custGeom>
          <a:solidFill>
            <a:srgbClr val="097C3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60604" y="2702054"/>
            <a:ext cx="73142" cy="71608"/>
          </a:xfrm>
          <a:custGeom>
            <a:avLst/>
            <a:gdLst/>
            <a:ahLst/>
            <a:cxnLst/>
            <a:rect l="l" t="t" r="r" b="b"/>
            <a:pathLst>
              <a:path w="73142" h="71608">
                <a:moveTo>
                  <a:pt x="36114" y="0"/>
                </a:moveTo>
                <a:lnTo>
                  <a:pt x="22037" y="2932"/>
                </a:lnTo>
                <a:lnTo>
                  <a:pt x="10559" y="10623"/>
                </a:lnTo>
                <a:lnTo>
                  <a:pt x="2831" y="21955"/>
                </a:lnTo>
                <a:lnTo>
                  <a:pt x="0" y="35811"/>
                </a:lnTo>
                <a:lnTo>
                  <a:pt x="27" y="37206"/>
                </a:lnTo>
                <a:lnTo>
                  <a:pt x="3300" y="50668"/>
                </a:lnTo>
                <a:lnTo>
                  <a:pt x="11336" y="61599"/>
                </a:lnTo>
                <a:lnTo>
                  <a:pt x="23141" y="68934"/>
                </a:lnTo>
                <a:lnTo>
                  <a:pt x="37721" y="71608"/>
                </a:lnTo>
                <a:lnTo>
                  <a:pt x="51558" y="68483"/>
                </a:lnTo>
                <a:lnTo>
                  <a:pt x="62813" y="60666"/>
                </a:lnTo>
                <a:lnTo>
                  <a:pt x="70378" y="49163"/>
                </a:lnTo>
                <a:lnTo>
                  <a:pt x="73142" y="34979"/>
                </a:lnTo>
                <a:lnTo>
                  <a:pt x="70032" y="21318"/>
                </a:lnTo>
                <a:lnTo>
                  <a:pt x="62100" y="10203"/>
                </a:lnTo>
                <a:lnTo>
                  <a:pt x="50433" y="2732"/>
                </a:lnTo>
                <a:lnTo>
                  <a:pt x="36114" y="0"/>
                </a:lnTo>
                <a:close/>
              </a:path>
            </a:pathLst>
          </a:custGeom>
          <a:solidFill>
            <a:srgbClr val="097C3D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956310" y="1483613"/>
            <a:ext cx="395986" cy="0"/>
          </a:xfrm>
          <a:custGeom>
            <a:avLst/>
            <a:gdLst/>
            <a:ahLst/>
            <a:cxnLst/>
            <a:rect l="l" t="t" r="r" b="b"/>
            <a:pathLst>
              <a:path w="395986">
                <a:moveTo>
                  <a:pt x="0" y="0"/>
                </a:moveTo>
                <a:lnTo>
                  <a:pt x="395986" y="0"/>
                </a:lnTo>
              </a:path>
            </a:pathLst>
          </a:custGeom>
          <a:ln w="19812">
            <a:solidFill>
              <a:srgbClr val="9AA8B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682495" y="1133830"/>
            <a:ext cx="669061" cy="6416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708404" y="1159763"/>
            <a:ext cx="56692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78382" y="2011426"/>
            <a:ext cx="2895536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1009" algn="l"/>
              </a:tabLst>
              <a:defRPr/>
            </a:pPr>
            <a:r>
              <a:rPr kumimoji="0" sz="1600" b="1" i="0" u="none" strike="noStrike" kern="1200" cap="none" spc="-20" normalizeH="0" baseline="0" noProof="0" dirty="0" smtClean="0">
                <a:ln>
                  <a:noFill/>
                </a:ln>
                <a:solidFill>
                  <a:srgbClr val="68DAE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№	</a:t>
            </a:r>
            <a:r>
              <a:rPr kumimoji="0" lang="ru-RU" sz="1600" b="1" i="0" u="none" strike="noStrike" kern="1200" cap="none" spc="-20" normalizeH="0" baseline="0" noProof="0" dirty="0" smtClean="0">
                <a:ln>
                  <a:noFill/>
                </a:ln>
                <a:solidFill>
                  <a:srgbClr val="68DAE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       Регион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714747" y="2011426"/>
            <a:ext cx="1188085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5" normalizeH="0" baseline="0" noProof="0" dirty="0" smtClean="0">
                <a:ln>
                  <a:noFill/>
                </a:ln>
                <a:solidFill>
                  <a:srgbClr val="68DAE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</a:t>
            </a:r>
            <a:r>
              <a:rPr kumimoji="0" sz="16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68DAE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16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68DAE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1600" b="1" i="0" u="none" strike="noStrike" kern="1200" cap="none" spc="-45" normalizeH="0" baseline="0" noProof="0" dirty="0" smtClean="0">
                <a:ln>
                  <a:noFill/>
                </a:ln>
                <a:solidFill>
                  <a:srgbClr val="68DAE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</a:t>
            </a:r>
            <a:r>
              <a:rPr kumimoji="0" sz="1600" b="1" i="0" u="none" strike="noStrike" kern="1200" cap="none" spc="-50" normalizeH="0" baseline="0" noProof="0" dirty="0" smtClean="0">
                <a:ln>
                  <a:noFill/>
                </a:ln>
                <a:solidFill>
                  <a:srgbClr val="68DAE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1600" b="1" i="0" u="none" strike="noStrike" kern="1200" cap="none" spc="-25" normalizeH="0" baseline="0" noProof="0" dirty="0" smtClean="0">
                <a:ln>
                  <a:noFill/>
                </a:ln>
                <a:solidFill>
                  <a:srgbClr val="68DAE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1600" b="1" i="0" u="none" strike="noStrike" kern="1200" cap="none" spc="-15" normalizeH="0" baseline="0" noProof="0" dirty="0" smtClean="0">
                <a:ln>
                  <a:noFill/>
                </a:ln>
                <a:solidFill>
                  <a:srgbClr val="68DAE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ры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691376" y="2008378"/>
            <a:ext cx="251460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20" normalizeH="0" baseline="0" noProof="0" dirty="0" smtClean="0">
                <a:ln>
                  <a:noFill/>
                </a:ln>
                <a:solidFill>
                  <a:srgbClr val="68DAE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№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058022" y="2015492"/>
            <a:ext cx="724535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0" normalizeH="0" baseline="0" noProof="0" dirty="0" smtClean="0">
                <a:ln>
                  <a:noFill/>
                </a:ln>
                <a:solidFill>
                  <a:srgbClr val="68DAE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</a:t>
            </a:r>
            <a:r>
              <a:rPr kumimoji="0" sz="16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68DAE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</a:t>
            </a:r>
            <a:r>
              <a:rPr kumimoji="0" sz="1600" b="1" i="0" u="none" strike="noStrike" kern="1200" cap="none" spc="-15" normalizeH="0" baseline="0" noProof="0" dirty="0" smtClean="0">
                <a:ln>
                  <a:noFill/>
                </a:ln>
                <a:solidFill>
                  <a:srgbClr val="68DAE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</a:t>
            </a:r>
            <a:r>
              <a:rPr kumimoji="0" sz="16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68DAE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ион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0377931" y="2008378"/>
            <a:ext cx="1188085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5" normalizeH="0" baseline="0" noProof="0" dirty="0" smtClean="0">
                <a:ln>
                  <a:noFill/>
                </a:ln>
                <a:solidFill>
                  <a:srgbClr val="68DAE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</a:t>
            </a:r>
            <a:r>
              <a:rPr kumimoji="0" sz="16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68DAE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16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68DAE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</a:t>
            </a:r>
            <a:r>
              <a:rPr kumimoji="0" sz="1600" b="1" i="0" u="none" strike="noStrike" kern="1200" cap="none" spc="-45" normalizeH="0" baseline="0" noProof="0" dirty="0" smtClean="0">
                <a:ln>
                  <a:noFill/>
                </a:ln>
                <a:solidFill>
                  <a:srgbClr val="68DAE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</a:t>
            </a:r>
            <a:r>
              <a:rPr kumimoji="0" sz="1600" b="1" i="0" u="none" strike="noStrike" kern="1200" cap="none" spc="-50" normalizeH="0" baseline="0" noProof="0" dirty="0" smtClean="0">
                <a:ln>
                  <a:noFill/>
                </a:ln>
                <a:solidFill>
                  <a:srgbClr val="68DAE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</a:t>
            </a:r>
            <a:r>
              <a:rPr kumimoji="0" sz="1600" b="1" i="0" u="none" strike="noStrike" kern="1200" cap="none" spc="-25" normalizeH="0" baseline="0" noProof="0" dirty="0" smtClean="0">
                <a:ln>
                  <a:noFill/>
                </a:ln>
                <a:solidFill>
                  <a:srgbClr val="68DAE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</a:t>
            </a:r>
            <a:r>
              <a:rPr kumimoji="0" sz="1600" b="1" i="0" u="none" strike="noStrike" kern="1200" cap="none" spc="-15" normalizeH="0" baseline="0" noProof="0" dirty="0" smtClean="0">
                <a:ln>
                  <a:noFill/>
                </a:ln>
                <a:solidFill>
                  <a:srgbClr val="68DAE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ры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0" name="object 36"/>
          <p:cNvSpPr txBox="1">
            <a:spLocks/>
          </p:cNvSpPr>
          <p:nvPr/>
        </p:nvSpPr>
        <p:spPr>
          <a:xfrm>
            <a:off x="4173918" y="821920"/>
            <a:ext cx="7270586" cy="6616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0">
              <a:lnSpc>
                <a:spcPct val="150000"/>
              </a:lnSpc>
              <a:buNone/>
            </a:pPr>
            <a:r>
              <a:rPr lang="ru-RU" sz="1400" b="1" dirty="0" smtClean="0">
                <a:solidFill>
                  <a:srgbClr val="009646"/>
                </a:solidFill>
                <a:latin typeface="Arial"/>
                <a:cs typeface="Arial"/>
              </a:rPr>
              <a:t>В</a:t>
            </a:r>
            <a:r>
              <a:rPr lang="ru-RU" sz="1400" b="1" spc="10" dirty="0" smtClean="0">
                <a:solidFill>
                  <a:srgbClr val="009646"/>
                </a:solidFill>
                <a:latin typeface="Arial"/>
                <a:cs typeface="Arial"/>
              </a:rPr>
              <a:t>Е</a:t>
            </a:r>
            <a:r>
              <a:rPr lang="ru-RU" sz="1400" b="1" dirty="0" smtClean="0">
                <a:solidFill>
                  <a:srgbClr val="009646"/>
                </a:solidFill>
                <a:latin typeface="Arial"/>
                <a:cs typeface="Arial"/>
              </a:rPr>
              <a:t>Б</a:t>
            </a:r>
            <a:r>
              <a:rPr lang="ru-RU" sz="1400" b="1" spc="5" dirty="0" smtClean="0">
                <a:solidFill>
                  <a:srgbClr val="009646"/>
                </a:solidFill>
                <a:latin typeface="Arial"/>
                <a:cs typeface="Arial"/>
              </a:rPr>
              <a:t>И</a:t>
            </a:r>
            <a:r>
              <a:rPr lang="ru-RU" sz="1400" b="1" dirty="0" smtClean="0">
                <a:solidFill>
                  <a:srgbClr val="009646"/>
                </a:solidFill>
                <a:latin typeface="Arial"/>
                <a:cs typeface="Arial"/>
              </a:rPr>
              <a:t>Н</a:t>
            </a:r>
            <a:r>
              <a:rPr lang="ru-RU" sz="1400" b="1" spc="15" dirty="0" smtClean="0">
                <a:solidFill>
                  <a:srgbClr val="009646"/>
                </a:solidFill>
                <a:latin typeface="Arial"/>
                <a:cs typeface="Arial"/>
              </a:rPr>
              <a:t>А</a:t>
            </a:r>
            <a:r>
              <a:rPr lang="ru-RU" sz="1400" b="1" dirty="0" smtClean="0">
                <a:solidFill>
                  <a:srgbClr val="009646"/>
                </a:solidFill>
                <a:latin typeface="Arial"/>
                <a:cs typeface="Arial"/>
              </a:rPr>
              <a:t>РЫ «Г</a:t>
            </a:r>
            <a:r>
              <a:rPr lang="ru-RU" sz="1400" b="1" spc="-260" dirty="0" smtClean="0">
                <a:solidFill>
                  <a:srgbClr val="009646"/>
                </a:solidFill>
                <a:latin typeface="Arial"/>
                <a:cs typeface="Arial"/>
              </a:rPr>
              <a:t>Р</a:t>
            </a:r>
            <a:r>
              <a:rPr lang="ru-RU" sz="1400" b="1" dirty="0" smtClean="0">
                <a:solidFill>
                  <a:srgbClr val="009646"/>
                </a:solidFill>
                <a:latin typeface="Arial"/>
                <a:cs typeface="Arial"/>
              </a:rPr>
              <a:t>АМОТНЫЙ</a:t>
            </a:r>
            <a:r>
              <a:rPr lang="ru-RU" sz="1400" b="1" spc="-10" dirty="0" smtClean="0">
                <a:solidFill>
                  <a:srgbClr val="009646"/>
                </a:solidFill>
                <a:latin typeface="Arial"/>
                <a:cs typeface="Arial"/>
              </a:rPr>
              <a:t> </a:t>
            </a:r>
            <a:r>
              <a:rPr lang="ru-RU" sz="1400" b="1" dirty="0" smtClean="0">
                <a:solidFill>
                  <a:srgbClr val="009646"/>
                </a:solidFill>
                <a:latin typeface="Arial"/>
                <a:cs typeface="Arial"/>
              </a:rPr>
              <a:t>И</a:t>
            </a:r>
            <a:r>
              <a:rPr lang="ru-RU" sz="1400" b="1" spc="5" dirty="0" smtClean="0">
                <a:solidFill>
                  <a:srgbClr val="009646"/>
                </a:solidFill>
                <a:latin typeface="Arial"/>
                <a:cs typeface="Arial"/>
              </a:rPr>
              <a:t>Н</a:t>
            </a:r>
            <a:r>
              <a:rPr lang="ru-RU" sz="1400" b="1" dirty="0" smtClean="0">
                <a:solidFill>
                  <a:srgbClr val="009646"/>
                </a:solidFill>
                <a:latin typeface="Arial"/>
                <a:cs typeface="Arial"/>
              </a:rPr>
              <a:t>В</a:t>
            </a:r>
            <a:r>
              <a:rPr lang="ru-RU" sz="1400" b="1" spc="5" dirty="0" smtClean="0">
                <a:solidFill>
                  <a:srgbClr val="009646"/>
                </a:solidFill>
                <a:latin typeface="Arial"/>
                <a:cs typeface="Arial"/>
              </a:rPr>
              <a:t>Е</a:t>
            </a:r>
            <a:r>
              <a:rPr lang="ru-RU" sz="1400" b="1" spc="-70" dirty="0" smtClean="0">
                <a:solidFill>
                  <a:srgbClr val="009646"/>
                </a:solidFill>
                <a:latin typeface="Arial"/>
                <a:cs typeface="Arial"/>
              </a:rPr>
              <a:t>СТ</a:t>
            </a:r>
            <a:r>
              <a:rPr lang="ru-RU" sz="1400" b="1" dirty="0" smtClean="0">
                <a:solidFill>
                  <a:srgbClr val="009646"/>
                </a:solidFill>
                <a:latin typeface="Arial"/>
                <a:cs typeface="Arial"/>
              </a:rPr>
              <a:t>ОР» ДЛЯ </a:t>
            </a:r>
            <a:r>
              <a:rPr lang="ru-RU" sz="1400" b="1" spc="-30" dirty="0" smtClean="0">
                <a:solidFill>
                  <a:srgbClr val="009646"/>
                </a:solidFill>
                <a:latin typeface="Arial"/>
                <a:cs typeface="Arial"/>
              </a:rPr>
              <a:t>В</a:t>
            </a:r>
            <a:r>
              <a:rPr lang="ru-RU" sz="1400" b="1" dirty="0" smtClean="0">
                <a:solidFill>
                  <a:srgbClr val="009646"/>
                </a:solidFill>
                <a:latin typeface="Arial"/>
                <a:cs typeface="Arial"/>
              </a:rPr>
              <a:t>З</a:t>
            </a:r>
            <a:r>
              <a:rPr lang="ru-RU" sz="1400" b="1" spc="-30" dirty="0" smtClean="0">
                <a:solidFill>
                  <a:srgbClr val="009646"/>
                </a:solidFill>
                <a:latin typeface="Arial"/>
                <a:cs typeface="Arial"/>
              </a:rPr>
              <a:t>Р</a:t>
            </a:r>
            <a:r>
              <a:rPr lang="ru-RU" sz="1400" b="1" dirty="0" smtClean="0">
                <a:solidFill>
                  <a:srgbClr val="009646"/>
                </a:solidFill>
                <a:latin typeface="Arial"/>
                <a:cs typeface="Arial"/>
              </a:rPr>
              <a:t>О</a:t>
            </a:r>
            <a:r>
              <a:rPr lang="ru-RU" sz="1400" b="1" spc="-75" dirty="0" smtClean="0">
                <a:solidFill>
                  <a:srgbClr val="009646"/>
                </a:solidFill>
                <a:latin typeface="Arial"/>
                <a:cs typeface="Arial"/>
              </a:rPr>
              <a:t>С</a:t>
            </a:r>
            <a:r>
              <a:rPr lang="ru-RU" sz="1400" b="1" dirty="0" smtClean="0">
                <a:solidFill>
                  <a:srgbClr val="009646"/>
                </a:solidFill>
                <a:latin typeface="Arial"/>
                <a:cs typeface="Arial"/>
              </a:rPr>
              <a:t>ЛЫХ</a:t>
            </a:r>
            <a:r>
              <a:rPr lang="ru-RU" sz="1400" b="1" spc="-30" dirty="0" smtClean="0">
                <a:solidFill>
                  <a:srgbClr val="009646"/>
                </a:solidFill>
                <a:latin typeface="Arial"/>
                <a:cs typeface="Arial"/>
              </a:rPr>
              <a:t> </a:t>
            </a:r>
            <a:r>
              <a:rPr lang="ru-RU" sz="1400" b="1" dirty="0" smtClean="0">
                <a:solidFill>
                  <a:srgbClr val="009646"/>
                </a:solidFill>
                <a:latin typeface="Arial"/>
                <a:cs typeface="Arial"/>
              </a:rPr>
              <a:t>И</a:t>
            </a:r>
            <a:r>
              <a:rPr lang="ru-RU" sz="1400" b="1" spc="5" dirty="0" smtClean="0">
                <a:solidFill>
                  <a:srgbClr val="009646"/>
                </a:solidFill>
                <a:latin typeface="Arial"/>
                <a:cs typeface="Arial"/>
              </a:rPr>
              <a:t> </a:t>
            </a:r>
            <a:r>
              <a:rPr lang="ru-RU" sz="1400" b="1" spc="-70" dirty="0" smtClean="0">
                <a:solidFill>
                  <a:srgbClr val="009646"/>
                </a:solidFill>
                <a:latin typeface="Arial"/>
                <a:cs typeface="Arial"/>
              </a:rPr>
              <a:t>С</a:t>
            </a:r>
            <a:r>
              <a:rPr lang="ru-RU" sz="1400" b="1" dirty="0" smtClean="0">
                <a:solidFill>
                  <a:srgbClr val="009646"/>
                </a:solidFill>
                <a:latin typeface="Arial"/>
                <a:cs typeface="Arial"/>
              </a:rPr>
              <a:t>Т</a:t>
            </a:r>
            <a:r>
              <a:rPr lang="ru-RU" sz="1400" b="1" spc="-150" dirty="0" smtClean="0">
                <a:solidFill>
                  <a:srgbClr val="009646"/>
                </a:solidFill>
                <a:latin typeface="Arial"/>
                <a:cs typeface="Arial"/>
              </a:rPr>
              <a:t>У</a:t>
            </a:r>
            <a:r>
              <a:rPr lang="ru-RU" sz="1400" b="1" dirty="0" smtClean="0">
                <a:solidFill>
                  <a:srgbClr val="009646"/>
                </a:solidFill>
                <a:latin typeface="Arial"/>
                <a:cs typeface="Arial"/>
              </a:rPr>
              <a:t>ДЕ</a:t>
            </a:r>
            <a:r>
              <a:rPr lang="ru-RU" sz="1400" b="1" spc="5" dirty="0" smtClean="0">
                <a:solidFill>
                  <a:srgbClr val="009646"/>
                </a:solidFill>
                <a:latin typeface="Arial"/>
                <a:cs typeface="Arial"/>
              </a:rPr>
              <a:t>Н</a:t>
            </a:r>
            <a:r>
              <a:rPr lang="ru-RU" sz="1400" b="1" spc="-70" dirty="0" smtClean="0">
                <a:solidFill>
                  <a:srgbClr val="009646"/>
                </a:solidFill>
                <a:latin typeface="Arial"/>
                <a:cs typeface="Arial"/>
              </a:rPr>
              <a:t>Т</a:t>
            </a:r>
            <a:r>
              <a:rPr lang="ru-RU" sz="1400" b="1" dirty="0" smtClean="0">
                <a:solidFill>
                  <a:srgbClr val="009646"/>
                </a:solidFill>
                <a:latin typeface="Arial"/>
                <a:cs typeface="Arial"/>
              </a:rPr>
              <a:t>ОВ </a:t>
            </a:r>
            <a:r>
              <a:rPr lang="ru-RU" sz="1400" b="1" spc="-5" dirty="0" smtClean="0">
                <a:solidFill>
                  <a:srgbClr val="009646"/>
                </a:solidFill>
                <a:latin typeface="Arial"/>
                <a:cs typeface="Arial"/>
              </a:rPr>
              <a:t>(</a:t>
            </a:r>
            <a:r>
              <a:rPr lang="ru-RU" sz="1400" b="1" spc="-15" dirty="0" smtClean="0">
                <a:solidFill>
                  <a:srgbClr val="009646"/>
                </a:solidFill>
                <a:latin typeface="Arial"/>
                <a:cs typeface="Arial"/>
              </a:rPr>
              <a:t>inve</a:t>
            </a:r>
            <a:r>
              <a:rPr lang="ru-RU" sz="1400" b="1" spc="-20" dirty="0" smtClean="0">
                <a:solidFill>
                  <a:srgbClr val="009646"/>
                </a:solidFill>
                <a:latin typeface="Arial"/>
                <a:cs typeface="Arial"/>
              </a:rPr>
              <a:t>s</a:t>
            </a:r>
            <a:r>
              <a:rPr lang="ru-RU" sz="1400" b="1" spc="-5" dirty="0" smtClean="0">
                <a:solidFill>
                  <a:srgbClr val="009646"/>
                </a:solidFill>
                <a:latin typeface="Arial"/>
                <a:cs typeface="Arial"/>
              </a:rPr>
              <a:t>t</a:t>
            </a:r>
            <a:r>
              <a:rPr lang="ru-RU" sz="1400" b="1" spc="-20" dirty="0" smtClean="0">
                <a:solidFill>
                  <a:srgbClr val="009646"/>
                </a:solidFill>
                <a:latin typeface="Arial"/>
                <a:cs typeface="Arial"/>
              </a:rPr>
              <a:t>o</a:t>
            </a:r>
            <a:r>
              <a:rPr lang="ru-RU" sz="1400" b="1" spc="-175" dirty="0" smtClean="0">
                <a:solidFill>
                  <a:srgbClr val="009646"/>
                </a:solidFill>
                <a:latin typeface="Arial"/>
                <a:cs typeface="Arial"/>
              </a:rPr>
              <a:t>r</a:t>
            </a:r>
            <a:r>
              <a:rPr lang="ru-RU" sz="1400" b="1" spc="-15" dirty="0" smtClean="0">
                <a:solidFill>
                  <a:srgbClr val="009646"/>
                </a:solidFill>
                <a:latin typeface="Arial"/>
                <a:cs typeface="Arial"/>
              </a:rPr>
              <a:t>.dn</a:t>
            </a:r>
            <a:r>
              <a:rPr lang="ru-RU" sz="1400" b="1" spc="-5" dirty="0" smtClean="0">
                <a:solidFill>
                  <a:srgbClr val="009646"/>
                </a:solidFill>
                <a:latin typeface="Arial"/>
                <a:cs typeface="Arial"/>
              </a:rPr>
              <a:t>i-</a:t>
            </a:r>
            <a:r>
              <a:rPr lang="ru-RU" sz="1400" b="1" spc="-15" dirty="0" smtClean="0">
                <a:solidFill>
                  <a:srgbClr val="009646"/>
                </a:solidFill>
                <a:latin typeface="Arial"/>
                <a:cs typeface="Arial"/>
              </a:rPr>
              <a:t>fg.ru)</a:t>
            </a:r>
            <a:endParaRPr lang="ru-RU" sz="1400" dirty="0">
              <a:latin typeface="Arial"/>
              <a:cs typeface="Arial"/>
            </a:endParaRPr>
          </a:p>
        </p:txBody>
      </p:sp>
      <p:graphicFrame>
        <p:nvGraphicFramePr>
          <p:cNvPr id="71" name="Таблица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253895"/>
              </p:ext>
            </p:extLst>
          </p:nvPr>
        </p:nvGraphicFramePr>
        <p:xfrm>
          <a:off x="1248890" y="2478529"/>
          <a:ext cx="10352560" cy="3218410"/>
        </p:xfrm>
        <a:graphic>
          <a:graphicData uri="http://schemas.openxmlformats.org/drawingml/2006/table">
            <a:tbl>
              <a:tblPr firstRow="1" bandRow="1"/>
              <a:tblGrid>
                <a:gridCol w="341785">
                  <a:extLst>
                    <a:ext uri="{9D8B030D-6E8A-4147-A177-3AD203B41FA5}">
                      <a16:colId xmlns:a16="http://schemas.microsoft.com/office/drawing/2014/main" val="2366610179"/>
                    </a:ext>
                  </a:extLst>
                </a:gridCol>
                <a:gridCol w="3181350">
                  <a:extLst>
                    <a:ext uri="{9D8B030D-6E8A-4147-A177-3AD203B41FA5}">
                      <a16:colId xmlns:a16="http://schemas.microsoft.com/office/drawing/2014/main" val="2781674899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976267454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841163331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1628840334"/>
                    </a:ext>
                  </a:extLst>
                </a:gridCol>
                <a:gridCol w="3495675">
                  <a:extLst>
                    <a:ext uri="{9D8B030D-6E8A-4147-A177-3AD203B41FA5}">
                      <a16:colId xmlns:a16="http://schemas.microsoft.com/office/drawing/2014/main" val="2394046229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442582310"/>
                    </a:ext>
                  </a:extLst>
                </a:gridCol>
              </a:tblGrid>
              <a:tr h="3218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309" marR="7309" marT="7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Республика </a:t>
                      </a:r>
                      <a:r>
                        <a:rPr lang="ru-RU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Крым</a:t>
                      </a:r>
                    </a:p>
                  </a:txBody>
                  <a:tcPr marL="7309" marR="7309" marT="7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3 793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309" marR="7309" marT="7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Санкт-Петербург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09" marR="7309" marT="7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766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967315"/>
                  </a:ext>
                </a:extLst>
              </a:tr>
              <a:tr h="32184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Кемеровская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область - Кузбасс</a:t>
                      </a:r>
                    </a:p>
                  </a:txBody>
                  <a:tcPr marL="7309" marR="7309" marT="7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1 771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Тамбовская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область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364298"/>
                  </a:ext>
                </a:extLst>
              </a:tr>
              <a:tr h="32184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Омская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область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1 694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Воронежская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область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696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797577"/>
                  </a:ext>
                </a:extLst>
              </a:tr>
              <a:tr h="32184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Калининградская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область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1 310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Луганская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Народная Республика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557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7442576"/>
                  </a:ext>
                </a:extLst>
              </a:tr>
              <a:tr h="32184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Краснодарский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край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1 239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Липецкая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область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528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9478252"/>
                  </a:ext>
                </a:extLst>
              </a:tr>
              <a:tr h="32184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Хабаровский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край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1 159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Республика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Коми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508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613057"/>
                  </a:ext>
                </a:extLst>
              </a:tr>
              <a:tr h="32184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Республика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Татарстан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1 027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Приморский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край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496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452079"/>
                  </a:ext>
                </a:extLst>
              </a:tr>
              <a:tr h="32184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Волгоградская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область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1 017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Республика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Дагестан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472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090350"/>
                  </a:ext>
                </a:extLst>
              </a:tr>
              <a:tr h="32184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Тульская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область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898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Калужская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область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467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3760046"/>
                  </a:ext>
                </a:extLst>
              </a:tr>
              <a:tr h="32184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Смоленская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область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767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Курганская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область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467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654145"/>
                  </a:ext>
                </a:extLst>
              </a:tr>
            </a:tbl>
          </a:graphicData>
        </a:graphic>
      </p:graphicFrame>
      <p:pic>
        <p:nvPicPr>
          <p:cNvPr id="52" name="Рисунок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542" y="117977"/>
            <a:ext cx="1030313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53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bezopasnye_pokupki_v_internete-2-V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340" name="AutoShape 4" descr="bezopasnye_pokupki_v_internete-2-V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" name="Заголовок 5">
            <a:extLst>
              <a:ext uri="{FF2B5EF4-FFF2-40B4-BE49-F238E27FC236}">
                <a16:creationId xmlns:a16="http://schemas.microsoft.com/office/drawing/2014/main" id="{3B81BA53-7381-40CF-83E8-26E854B86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41084"/>
          </a:xfrm>
        </p:spPr>
        <p:txBody>
          <a:bodyPr/>
          <a:lstStyle/>
          <a:p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79" y="302832"/>
            <a:ext cx="1030313" cy="268247"/>
          </a:xfrm>
          <a:prstGeom prst="rect">
            <a:avLst/>
          </a:prstGeom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113668"/>
              </p:ext>
            </p:extLst>
          </p:nvPr>
        </p:nvGraphicFramePr>
        <p:xfrm>
          <a:off x="833436" y="781051"/>
          <a:ext cx="10525125" cy="5724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8692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B6051D-7E52-4AB1-BD24-5E9286BEB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392" y="571079"/>
            <a:ext cx="10007006" cy="842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200" dirty="0"/>
              <a:t>Статистика участия в проектах Банка России по финансовой грамотности </a:t>
            </a:r>
            <a:r>
              <a:rPr lang="ru-RU" sz="3200" dirty="0" err="1" smtClean="0"/>
              <a:t>м.о</a:t>
            </a:r>
            <a:r>
              <a:rPr lang="ru-RU" sz="3200" dirty="0" smtClean="0"/>
              <a:t>. Республики Крым 2023</a:t>
            </a:r>
            <a:endParaRPr lang="ru-RU" sz="32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79" y="302832"/>
            <a:ext cx="1030313" cy="268247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224400"/>
              </p:ext>
            </p:extLst>
          </p:nvPr>
        </p:nvGraphicFramePr>
        <p:xfrm>
          <a:off x="588769" y="1682288"/>
          <a:ext cx="3694425" cy="4889966"/>
        </p:xfrm>
        <a:graphic>
          <a:graphicData uri="http://schemas.openxmlformats.org/drawingml/2006/table">
            <a:tbl>
              <a:tblPr/>
              <a:tblGrid>
                <a:gridCol w="1787988">
                  <a:extLst>
                    <a:ext uri="{9D8B030D-6E8A-4147-A177-3AD203B41FA5}">
                      <a16:colId xmlns:a16="http://schemas.microsoft.com/office/drawing/2014/main" val="2594876383"/>
                    </a:ext>
                  </a:extLst>
                </a:gridCol>
                <a:gridCol w="899843">
                  <a:extLst>
                    <a:ext uri="{9D8B030D-6E8A-4147-A177-3AD203B41FA5}">
                      <a16:colId xmlns:a16="http://schemas.microsoft.com/office/drawing/2014/main" val="4158872576"/>
                    </a:ext>
                  </a:extLst>
                </a:gridCol>
                <a:gridCol w="1006594">
                  <a:extLst>
                    <a:ext uri="{9D8B030D-6E8A-4147-A177-3AD203B41FA5}">
                      <a16:colId xmlns:a16="http://schemas.microsoft.com/office/drawing/2014/main" val="1227830124"/>
                    </a:ext>
                  </a:extLst>
                </a:gridCol>
              </a:tblGrid>
              <a:tr h="586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Муниципальные образования</a:t>
                      </a:r>
                      <a:br>
                        <a:rPr lang="ru-RU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Республики Крым</a:t>
                      </a:r>
                    </a:p>
                  </a:txBody>
                  <a:tcPr marL="3092" marR="3092" marT="3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 участия школ в онлайн-уроках по ФГ</a:t>
                      </a:r>
                    </a:p>
                  </a:txBody>
                  <a:tcPr marL="3092" marR="3092" marT="3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 участия школ в проекте ДОЛ-игра</a:t>
                      </a:r>
                    </a:p>
                  </a:txBody>
                  <a:tcPr marL="3092" marR="3092" marT="3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341442"/>
                  </a:ext>
                </a:extLst>
              </a:tr>
              <a:tr h="1721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 Алушта </a:t>
                      </a:r>
                    </a:p>
                  </a:txBody>
                  <a:tcPr marL="180000" marR="3092" marT="3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3092" marR="25200" marT="3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3092" marR="25200" marT="3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0394778"/>
                  </a:ext>
                </a:extLst>
              </a:tr>
              <a:tr h="1721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 Армянск</a:t>
                      </a:r>
                    </a:p>
                  </a:txBody>
                  <a:tcPr marL="180000" marR="3092" marT="3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3092" marR="25200" marT="3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3092" marR="25200" marT="3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1756056"/>
                  </a:ext>
                </a:extLst>
              </a:tr>
              <a:tr h="1721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 Джанкой</a:t>
                      </a:r>
                    </a:p>
                  </a:txBody>
                  <a:tcPr marL="180000" marR="3092" marT="3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3092" marR="25200" marT="3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3092" marR="25200" marT="3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009671"/>
                  </a:ext>
                </a:extLst>
              </a:tr>
              <a:tr h="1721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 Евпатория</a:t>
                      </a:r>
                    </a:p>
                  </a:txBody>
                  <a:tcPr marL="180000" marR="3092" marT="3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3092" marR="25200" marT="3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3092" marR="25200" marT="3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5294776"/>
                  </a:ext>
                </a:extLst>
              </a:tr>
              <a:tr h="1721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 Керчь</a:t>
                      </a:r>
                    </a:p>
                  </a:txBody>
                  <a:tcPr marL="180000" marR="3092" marT="3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3092" marR="25200" marT="3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3092" marR="25200" marT="3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3601192"/>
                  </a:ext>
                </a:extLst>
              </a:tr>
              <a:tr h="1721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 Красноперекопск</a:t>
                      </a:r>
                    </a:p>
                  </a:txBody>
                  <a:tcPr marL="180000" marR="3092" marT="3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3092" marR="25200" marT="3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3092" marR="25200" marT="3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6792832"/>
                  </a:ext>
                </a:extLst>
              </a:tr>
              <a:tr h="1721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 Саки</a:t>
                      </a:r>
                    </a:p>
                  </a:txBody>
                  <a:tcPr marL="180000" marR="3092" marT="3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3092" marR="25200" marT="3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3092" marR="25200" marT="3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4566720"/>
                  </a:ext>
                </a:extLst>
              </a:tr>
              <a:tr h="1721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 Симферополь</a:t>
                      </a:r>
                    </a:p>
                  </a:txBody>
                  <a:tcPr marL="180000" marR="3092" marT="3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3092" marR="25200" marT="3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3092" marR="25200" marT="3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787877"/>
                  </a:ext>
                </a:extLst>
              </a:tr>
              <a:tr h="1721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 Судак</a:t>
                      </a:r>
                    </a:p>
                  </a:txBody>
                  <a:tcPr marL="180000" marR="3092" marT="3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3092" marR="25200" marT="3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88,80</a:t>
                      </a:r>
                    </a:p>
                  </a:txBody>
                  <a:tcPr marL="3092" marR="25200" marT="3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8738817"/>
                  </a:ext>
                </a:extLst>
              </a:tr>
              <a:tr h="1721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 Феодосия</a:t>
                      </a:r>
                    </a:p>
                  </a:txBody>
                  <a:tcPr marL="180000" marR="3092" marT="3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3092" marR="25200" marT="3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95,40</a:t>
                      </a:r>
                    </a:p>
                  </a:txBody>
                  <a:tcPr marL="3092" marR="25200" marT="3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871961"/>
                  </a:ext>
                </a:extLst>
              </a:tr>
              <a:tr h="1721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Джанкойский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район </a:t>
                      </a:r>
                    </a:p>
                  </a:txBody>
                  <a:tcPr marL="180000" marR="3092" marT="3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3092" marR="25200" marT="3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3092" marR="25200" marT="3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9402569"/>
                  </a:ext>
                </a:extLst>
              </a:tr>
              <a:tr h="1721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Красногвардейский район  </a:t>
                      </a:r>
                    </a:p>
                  </a:txBody>
                  <a:tcPr marL="180000" marR="3092" marT="3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3092" marR="25200" marT="3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3092" marR="25200" marT="3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673374"/>
                  </a:ext>
                </a:extLst>
              </a:tr>
              <a:tr h="1721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Красноперекопский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район</a:t>
                      </a:r>
                    </a:p>
                  </a:txBody>
                  <a:tcPr marL="180000" marR="3092" marT="3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3092" marR="25200" marT="3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3092" marR="25200" marT="3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6553641"/>
                  </a:ext>
                </a:extLst>
              </a:tr>
              <a:tr h="1721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Ленинский район</a:t>
                      </a:r>
                    </a:p>
                  </a:txBody>
                  <a:tcPr marL="180000" marR="3092" marT="3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3092" marR="25200" marT="3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3092" marR="25200" marT="3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439764"/>
                  </a:ext>
                </a:extLst>
              </a:tr>
              <a:tr h="1721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Первомайский район </a:t>
                      </a:r>
                    </a:p>
                  </a:txBody>
                  <a:tcPr marL="180000" marR="3092" marT="3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3092" marR="25200" marT="3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3092" marR="25200" marT="3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760825"/>
                  </a:ext>
                </a:extLst>
              </a:tr>
              <a:tr h="1721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Раздольненский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район </a:t>
                      </a:r>
                    </a:p>
                  </a:txBody>
                  <a:tcPr marL="180000" marR="3092" marT="3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3092" marR="25200" marT="3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3092" marR="25200" marT="3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291642"/>
                  </a:ext>
                </a:extLst>
              </a:tr>
              <a:tr h="1721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Сакский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район</a:t>
                      </a:r>
                    </a:p>
                  </a:txBody>
                  <a:tcPr marL="180000" marR="3092" marT="3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3092" marR="25200" marT="3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94,10</a:t>
                      </a:r>
                    </a:p>
                  </a:txBody>
                  <a:tcPr marL="3092" marR="25200" marT="3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474348"/>
                  </a:ext>
                </a:extLst>
              </a:tr>
              <a:tr h="1721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Симферопольский район</a:t>
                      </a:r>
                    </a:p>
                  </a:txBody>
                  <a:tcPr marL="180000" marR="3092" marT="3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3092" marR="25200" marT="3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3092" marR="25200" marT="3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258779"/>
                  </a:ext>
                </a:extLst>
              </a:tr>
              <a:tr h="1721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Советский район</a:t>
                      </a:r>
                    </a:p>
                  </a:txBody>
                  <a:tcPr marL="180000" marR="3092" marT="3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3092" marR="25200" marT="3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3092" marR="25200" marT="3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218087"/>
                  </a:ext>
                </a:extLst>
              </a:tr>
              <a:tr h="1721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Черноморский район</a:t>
                      </a:r>
                    </a:p>
                  </a:txBody>
                  <a:tcPr marL="180000" marR="3092" marT="3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3092" marR="25200" marT="3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3092" marR="25200" marT="3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02453"/>
                  </a:ext>
                </a:extLst>
              </a:tr>
              <a:tr h="1721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Бахчисарайский район </a:t>
                      </a:r>
                    </a:p>
                  </a:txBody>
                  <a:tcPr marL="180000" marR="3092" marT="3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96,15</a:t>
                      </a:r>
                    </a:p>
                  </a:txBody>
                  <a:tcPr marL="3092" marR="25200" marT="3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96,15</a:t>
                      </a:r>
                    </a:p>
                  </a:txBody>
                  <a:tcPr marL="3092" marR="25200" marT="3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801915"/>
                  </a:ext>
                </a:extLst>
              </a:tr>
              <a:tr h="1721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 Ялта</a:t>
                      </a:r>
                    </a:p>
                  </a:txBody>
                  <a:tcPr marL="180000" marR="3092" marT="3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95,65</a:t>
                      </a:r>
                    </a:p>
                  </a:txBody>
                  <a:tcPr marL="3092" marR="25200" marT="3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82,60</a:t>
                      </a:r>
                    </a:p>
                  </a:txBody>
                  <a:tcPr marL="3092" marR="25200" marT="3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755900"/>
                  </a:ext>
                </a:extLst>
              </a:tr>
              <a:tr h="1721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Нижнегорский район </a:t>
                      </a:r>
                    </a:p>
                  </a:txBody>
                  <a:tcPr marL="180000" marR="3092" marT="3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95,24</a:t>
                      </a:r>
                    </a:p>
                  </a:txBody>
                  <a:tcPr marL="3092" marR="25200" marT="3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80,90</a:t>
                      </a:r>
                    </a:p>
                  </a:txBody>
                  <a:tcPr marL="3092" marR="25200" marT="3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0718760"/>
                  </a:ext>
                </a:extLst>
              </a:tr>
              <a:tr h="1721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Кировский район</a:t>
                      </a:r>
                    </a:p>
                  </a:txBody>
                  <a:tcPr marL="180000" marR="3092" marT="3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94,12</a:t>
                      </a:r>
                    </a:p>
                  </a:txBody>
                  <a:tcPr marL="3092" marR="25200" marT="3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3092" marR="25200" marT="3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0751202"/>
                  </a:ext>
                </a:extLst>
              </a:tr>
              <a:tr h="1721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Белогорский район </a:t>
                      </a:r>
                    </a:p>
                  </a:txBody>
                  <a:tcPr marL="180000" marR="3092" marT="3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89,66</a:t>
                      </a:r>
                    </a:p>
                  </a:txBody>
                  <a:tcPr marL="3092" marR="25200" marT="3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93,10</a:t>
                      </a:r>
                    </a:p>
                  </a:txBody>
                  <a:tcPr marL="3092" marR="25200" marT="3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6651720"/>
                  </a:ext>
                </a:extLst>
              </a:tr>
            </a:tbl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358706"/>
              </p:ext>
            </p:extLst>
          </p:nvPr>
        </p:nvGraphicFramePr>
        <p:xfrm>
          <a:off x="4371975" y="1682289"/>
          <a:ext cx="7467600" cy="488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2836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527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F5F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527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56F92085EA59D46B56AD74CA55CD5EC" ma:contentTypeVersion="0" ma:contentTypeDescription="Создание документа." ma:contentTypeScope="" ma:versionID="6a85664af4947822114da268f52c855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9912FC-05EA-4316-834B-20287B30EA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24FC562-063A-458C-8172-F6BB87557D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56E3D5-E39D-444D-9600-2B9B0AD40D17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16021</TotalTime>
  <Words>1858</Words>
  <Application>Microsoft Office PowerPoint</Application>
  <PresentationFormat>Широкоэкранный</PresentationFormat>
  <Paragraphs>674</Paragraphs>
  <Slides>17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1_Office Theme</vt:lpstr>
      <vt:lpstr>2_Office Theme</vt:lpstr>
      <vt:lpstr>3_Office Theme</vt:lpstr>
      <vt:lpstr>4_Office Theme</vt:lpstr>
      <vt:lpstr>Презентация PowerPoint</vt:lpstr>
      <vt:lpstr>Ключевые документы</vt:lpstr>
      <vt:lpstr>Проекты Банка России для школьников и учителей в 2024 году</vt:lpstr>
      <vt:lpstr>ОХВАТ ШКОЛ</vt:lpstr>
      <vt:lpstr>ОХВАТ ПОО (техникумов)</vt:lpstr>
      <vt:lpstr>Презентация PowerPoint</vt:lpstr>
      <vt:lpstr>ТОП 20 РЕГИОНОВ по просмотрам</vt:lpstr>
      <vt:lpstr> </vt:lpstr>
      <vt:lpstr>Статистика участия в проектах Банка России по финансовой грамотности м.о. Республики Крым 2023</vt:lpstr>
      <vt:lpstr>Статистика участия в проектах Банка России по финансовой грамотности м.о. Республики Крым 2024</vt:lpstr>
      <vt:lpstr>Презентация PowerPoint</vt:lpstr>
      <vt:lpstr>КИБЕРМОШЕННИЧЕСТВО: КОЛИЧЕСТВО ОПЕРАЦИЙ И УЩЕРБ</vt:lpstr>
      <vt:lpstr>МОШЕННИЧЕСКИЕ ИНТЕРНЕТ-РЕСУРСЫ: МЕРЫ БАНКА РОССИИ</vt:lpstr>
      <vt:lpstr>ПРОТИВОДЕЙСТВИЕ ТЕЛЕФОННЫМ МОШЕННИКАМ:  МЕРЫ БАНКА РОССИИ</vt:lpstr>
      <vt:lpstr>Предложения по расширению охвата образовательных организаций – участников онлайн-проектов Банка России, противодействию мошенничеству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brodik</dc:creator>
  <cp:lastModifiedBy>Пользователь Windows</cp:lastModifiedBy>
  <cp:revision>763</cp:revision>
  <cp:lastPrinted>2023-01-19T14:43:25Z</cp:lastPrinted>
  <dcterms:created xsi:type="dcterms:W3CDTF">2018-11-05T17:34:13Z</dcterms:created>
  <dcterms:modified xsi:type="dcterms:W3CDTF">2024-03-26T18:51:54Z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0x010100A56F92085EA59D46B56AD74CA55CD5EC</vt:lpwstr>
  </property>
</Properties>
</file>