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96" r:id="rId3"/>
    <p:sldId id="297" r:id="rId4"/>
    <p:sldId id="298" r:id="rId5"/>
    <p:sldId id="291" r:id="rId6"/>
    <p:sldId id="303" r:id="rId7"/>
    <p:sldId id="286" r:id="rId8"/>
    <p:sldId id="293" r:id="rId9"/>
    <p:sldId id="299" r:id="rId10"/>
    <p:sldId id="300" r:id="rId11"/>
    <p:sldId id="301" r:id="rId12"/>
    <p:sldId id="302" r:id="rId13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FFFFCC"/>
    <a:srgbClr val="6D6137"/>
    <a:srgbClr val="7E5E3A"/>
    <a:srgbClr val="C69D54"/>
    <a:srgbClr val="E3B836"/>
    <a:srgbClr val="5F5D52"/>
    <a:srgbClr val="EEDB6D"/>
    <a:srgbClr val="9B987D"/>
    <a:srgbClr val="7E5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0" autoAdjust="0"/>
    <p:restoredTop sz="96433" autoAdjust="0"/>
  </p:normalViewPr>
  <p:slideViewPr>
    <p:cSldViewPr snapToGrid="0" showGuides="1">
      <p:cViewPr>
        <p:scale>
          <a:sx n="70" d="100"/>
          <a:sy n="70" d="100"/>
        </p:scale>
        <p:origin x="-996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3514" y="976357"/>
            <a:ext cx="7336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130800" algn="l"/>
              </a:tabLst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130800" algn="l"/>
              </a:tabLst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ДЖАНКОЯ РЕСПУБЛИКИ КРЫМ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130800" algn="l"/>
              </a:tabLst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«СРЕДНЯЯ ШКОЛА № 4»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45" y="1899687"/>
            <a:ext cx="6225310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b="1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Практика </a:t>
            </a:r>
            <a:r>
              <a:rPr lang="ru-RU" sz="2800" b="1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использования </a:t>
            </a:r>
            <a:r>
              <a:rPr lang="ru-RU" sz="2800" b="1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цифровых ресурсов и искусственного интеллекта в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800" b="1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Управляющего </a:t>
            </a:r>
            <a:r>
              <a:rPr lang="ru-RU" sz="2800" b="1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совета</a:t>
            </a: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МОУ «Средняя школа № 4»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988" y="4297138"/>
            <a:ext cx="3880423" cy="20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42777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8160" y="666578"/>
            <a:ext cx="7342909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Практика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введения цифровых инструментов и искусственного интеллекта в работу управляющего совета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Внедрение цифровых инструментов и технологий искусственного интеллекта в работу школьного управляющего совета требует системного подхода</a:t>
            </a: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который учитывает не только технические аспекты, но и организационные и кадровые особенности учреждения</a:t>
            </a: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84768" y="3229595"/>
            <a:ext cx="6529037" cy="273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8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5" y="81481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3665" y="772456"/>
            <a:ext cx="7342909" cy="342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Особое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внимание уделяется подготовке и обучению членов управляющего совета. Для успешного освоения цифровых ресурсов были организованы регулярные обучающие мероприятия с участием специалистов в области ИТ образовательного учреждения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Формат обучения адаптирован под различные уровни цифровой грамотности участников, что гарантировало равномерное вовлечение всех членов совета.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Развитие цифровых компетенций членов совета позволяет эффективно решать управленческие задачи и поддерживать высокий 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уровень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образовательной среды.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2860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Документы\Воспитательная работа\ВР 2025-2026\Управляющий совет\6-SAYQWUP7I5t3Xof6RKDoX3dNDIStaxs4FPofCLFXOuSZ_qtZgbSTvcYw3FHj9el8muSd03pq1ROALIQejwTMm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33" y="3933066"/>
            <a:ext cx="3325186" cy="24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окументы\Воспитательная работа\ВР 2025-2026\Управляющий совет\wis1ktUH_p-j50uiMos38y0rsp2Z6BC62u60YvNtqBTxwNKo9tCTVwt6eRZzNvPGV4nnBEbWYgZqYFen6RzHZfK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1" y="4143779"/>
            <a:ext cx="2763871" cy="207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3666" y="869569"/>
            <a:ext cx="743070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Внедрение цифровых ресурсов и искусственного интеллекта способствует значительно облегчить деятельность школьного управляющего совета, делая её более эффективной, прозрачной и ориентированной на результат. Использование ИИ-инструментов решает ряд ключевых задач: автоматизирует рутинные процессы, улучшает коммуникацию внутри образовательного сообщества, а также предоставляет руководству новые возможности для глубокого анализа данных. Это, в свою очередь, способствует более обоснованному принятию управленческих решений, что отражается на общем качестве образовательного процесса.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29" y="3842799"/>
            <a:ext cx="4028792" cy="262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4143" y="740877"/>
            <a:ext cx="8104472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Применение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искусственного интеллекта в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управлении</a:t>
            </a:r>
          </a:p>
          <a:p>
            <a:pPr algn="ctr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МОУ «Средняя школа № 4»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работе Управляющего совета особое </a:t>
            </a:r>
            <a:r>
              <a:rPr lang="ru-RU" sz="20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внимание уделяется использованию ИИ инструментов, ориентированных на улучшение коммуникации между участниками образовательного процесса, что способствует быстрому сбору и анализу мнений учеников, родителей и педагогов, что позволяет оперативно реагировать на возникающие проблемы и корректировать образовательную политику. Активно используются </a:t>
            </a: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чат-боты.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Можно </a:t>
            </a:r>
            <a:r>
              <a:rPr lang="ru-RU" sz="20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отметить, что искусственный интеллект постепенно становится неотъемлемой частью управленческих процессов в школе. Текущие тенденции демонстрируют рост компетенций и изменение структуры работы управляющего совета под влиянием цифровых технологий.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42" y="5114382"/>
            <a:ext cx="2485499" cy="13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0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864" y="1084057"/>
            <a:ext cx="770021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Роль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интеграции цифровых ресурсов и ИИ-технологий в работе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Управляющего совета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Школьный управляющий совет выступает одним из центральных звеньев системы образования, отвечая за обеспечение взаимодействия между всеми участниками учебного процесса: администрацией, педагогами, учащимися и родителями. Совет формирует коллективное мнение по ключевым вопросам функционирования школы, способствует соблюдению внутренней регламентации и поддерживает реализацию стратегических инициатив, направленных на улучшение качества образования</a:t>
            </a:r>
            <a:r>
              <a:rPr lang="ru-RU" dirty="0" smtClean="0">
                <a:solidFill>
                  <a:srgbClr val="1F1F1F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dirty="0"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99" y="4469599"/>
            <a:ext cx="3984859" cy="186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8247" y="899721"/>
            <a:ext cx="7103444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Организационная структура совета предусматривает наличие различных постоянных и временных комиссий, охватывающих самые разные сферы школьной жизни: учебную деятельность, воспитательную работу, 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материально-техническое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обеспечение, развитие инфраструктуры и коммуникаций. Эти подразделения формируются с учётом компетенций и интересов членов совета, что позволяет максимально эффективно распределять обязанности и реализовывать поставленные задачи. </a:t>
            </a:r>
            <a:endParaRPr lang="ru-RU" dirty="0" smtClean="0">
              <a:solidFill>
                <a:srgbClr val="1F1F1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рамках заседаний 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нашего СОВЕТА обсуждаются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планы работы школы, вносятся предложения по корректировке 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 программ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контролируется соблюдение норм и регламентов, а также разрешаются конфликтные ситуации.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94" y="4548412"/>
            <a:ext cx="2498564" cy="187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94" y="4618196"/>
            <a:ext cx="3425475" cy="143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2645" y="939266"/>
            <a:ext cx="7738710" cy="214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Функции совета выходят за пределы простого консультативного органа. Он участвует в утверждении бюджета, принимает решения по благоустройству и техническому оснащению школы, способствует организации мероприятий, направленных на повышение мотивации и </a:t>
            </a:r>
            <a:r>
              <a:rPr lang="ru-RU" dirty="0" err="1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вовлечённости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учащихся. Важной областью деятельности является мониторинг безопасности и создание условий для комфортного и продуктивного обучения всех категорий учеников.</a:t>
            </a:r>
          </a:p>
        </p:txBody>
      </p:sp>
      <p:sp>
        <p:nvSpPr>
          <p:cNvPr id="6" name="AutoShape 5" descr="17238954253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21435" r="16851" b="-723"/>
          <a:stretch/>
        </p:blipFill>
        <p:spPr bwMode="auto">
          <a:xfrm>
            <a:off x="2215814" y="3086199"/>
            <a:ext cx="5099385" cy="332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3790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2390" y="706234"/>
            <a:ext cx="6753123" cy="181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то же время совет контролирует исполнение принятых решений, обеспечивая обратную связь и корректируя стратегии</a:t>
            </a:r>
          </a:p>
          <a:p>
            <a:pPr lvl="0" algn="ctr">
              <a:lnSpc>
                <a:spcPct val="107000"/>
              </a:lnSpc>
            </a:pP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 мере изменения образовательной среды.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Эффективность работы управляющего совета напрямую зависит от оптимальной организации процессов коммуникации, планирования и анализа реализуемых инициатив.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130" y="-11962782"/>
            <a:ext cx="4129647" cy="9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28316"/>
          <a:stretch/>
        </p:blipFill>
        <p:spPr bwMode="auto">
          <a:xfrm>
            <a:off x="3213983" y="2616451"/>
            <a:ext cx="2709936" cy="370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0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34"/>
            <a:ext cx="913790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3402" y="951968"/>
            <a:ext cx="6571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Именно данная организационная структура становится базисом </a:t>
            </a:r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привнесения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инновационных методов управления, включая цифровые технологии и искусственный интеллект. </a:t>
            </a:r>
            <a:endParaRPr lang="ru-RU" dirty="0" smtClean="0">
              <a:solidFill>
                <a:srgbClr val="1F1F1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</a:t>
            </a:r>
            <a:r>
              <a:rPr lang="ru-RU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успешного внедрения таких инструментов необходимо, чтобы все участники совета чётко понимали свои роли, имели доступ к актуальной информации и обладали компетенциями, позволяющими использовать новые решения в повседневной практике.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r="9109"/>
          <a:stretch/>
        </p:blipFill>
        <p:spPr bwMode="auto">
          <a:xfrm>
            <a:off x="2643611" y="3624373"/>
            <a:ext cx="3856776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5525" y="390930"/>
            <a:ext cx="7671334" cy="385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endParaRPr lang="ru-RU" sz="1400" b="1" dirty="0">
              <a:latin typeface="Times New Roman" pitchFamily="18" charset="0"/>
              <a:ea typeface="Times New Roman" panose="02020603050405020304"/>
              <a:cs typeface="Times New Roman" pitchFamily="18" charset="0"/>
            </a:endParaRPr>
          </a:p>
          <a:p>
            <a:pPr indent="228600" algn="ctr">
              <a:spcAft>
                <a:spcPts val="0"/>
              </a:spcAft>
            </a:pPr>
            <a:endParaRPr lang="ru-RU" sz="1400" b="1" dirty="0">
              <a:latin typeface="Times New Roman" pitchFamily="18" charset="0"/>
              <a:ea typeface="Times New Roman" panose="02020603050405020304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Практические примеры использования цифровых ресурсов и искусственного интеллекта в работе школьного управляющего совета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Управляющий совет школы начинает осваивать новые технологии, применяются </a:t>
            </a:r>
            <a:r>
              <a:rPr lang="ru-RU" sz="16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чат-боты </a:t>
            </a: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организации опросов и сбора предложений от родителей и педагогов, что </a:t>
            </a:r>
            <a:r>
              <a:rPr lang="ru-RU" sz="16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способствует </a:t>
            </a: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более активному участию сообщества в жизни школы.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Использование цифровых ресурсов и ИИ-инструментов в работе школьного управляющего совета позволяет сделать процесс принятия решений более прозрачным и оперативным, что даёт возможность повысить качество управления, улучшить коммуникацию, ускорить обмен информацией и помогает своевременно отслеживать и редактировать программы обучения и развития школы, что является важной предпосылкой для успешного развития образовательной системы в целом.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228600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endParaRPr lang="ru-RU" sz="2400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94" y="3831678"/>
            <a:ext cx="3444844" cy="253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4917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2926" y="1152921"/>
            <a:ext cx="7342909" cy="450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Оценка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эффективности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внедрения</a:t>
            </a:r>
          </a:p>
          <a:p>
            <a:pPr indent="228600"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искусственного интеллекта в деятельность школьного управления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Ключевыми критериями успешности являются: степень улучшения управленческих решений, скорость реагирования на проблемные ситуации, повышение уровня прозрачности и </a:t>
            </a:r>
            <a:r>
              <a:rPr lang="ru-RU" sz="1600" dirty="0" err="1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вовлечённости</a:t>
            </a: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1F1F1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всех </a:t>
            </a: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участников школьного сообщества.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качестве показателей эффективности можно назвать: показатели качества оформления документации, соблюдения сроков реализации инициатив, а также качество и полноту анализа данных, на которых базируются решения, включая корректность прогнозов и рекомендации системы 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Существенное значение имеет сбор обратной связи от членов управляющего совета, педагогов и родителей с помощью анкеты либо интервью.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rgbClr val="1F1F1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Внедрение искусственного интеллекта в работу УС создают основу для принятия обоснованных управленческих решений, направленных на оптимизацию процессов и повышение эффективности образовательного учреждения в целом.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22860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/>
                <a:cs typeface="Times New Roman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827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Максим Наливайко</cp:lastModifiedBy>
  <cp:revision>90</cp:revision>
  <dcterms:created xsi:type="dcterms:W3CDTF">2013-11-19T05:52:00Z</dcterms:created>
  <dcterms:modified xsi:type="dcterms:W3CDTF">2026-07-01T09:04:07Z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3E63CDDAB0A340228CD7135804C9B84A_12</vt:lpwstr>
  </property>
  <property fmtid="{D5CDD505-2E9C-101B-9397-08002B2CF9AE}" pid="3" name="KSOProductBuildVer">
    <vt:lpwstr>1049-12.2.0.23196</vt:lpwstr>
  </property>
</Properties>
</file>