
<file path=[Content_Types].xml><?xml version="1.0" encoding="utf-8"?>
<Types xmlns="http://schemas.openxmlformats.org/package/2006/content-types">
  <Default Extension="fntdata" ContentType="application/x-fontdata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50" r:id="rId1"/>
  </p:sldMasterIdLst>
  <p:notesMasterIdLst>
    <p:notesMasterId r:id="rId36"/>
  </p:notesMasterIdLst>
  <p:handoutMasterIdLst>
    <p:handoutMasterId r:id="rId37"/>
  </p:handoutMasterIdLst>
  <p:sldIdLst>
    <p:sldId id="281" r:id="rId2"/>
    <p:sldId id="266" r:id="rId3"/>
    <p:sldId id="276" r:id="rId4"/>
    <p:sldId id="277" r:id="rId5"/>
    <p:sldId id="278" r:id="rId6"/>
    <p:sldId id="279" r:id="rId7"/>
    <p:sldId id="280" r:id="rId8"/>
    <p:sldId id="282" r:id="rId9"/>
    <p:sldId id="310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4" r:id="rId30"/>
    <p:sldId id="305" r:id="rId31"/>
    <p:sldId id="306" r:id="rId32"/>
    <p:sldId id="307" r:id="rId33"/>
    <p:sldId id="308" r:id="rId34"/>
    <p:sldId id="309" r:id="rId35"/>
  </p:sldIdLst>
  <p:sldSz cx="12192000" cy="6858000"/>
  <p:notesSz cx="6797675" cy="9928225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DS Diploma" panose="020B0604020202020204"/>
      <p:regular r:id="rId42"/>
    </p:embeddedFont>
    <p:embeddedFont>
      <p:font typeface="TT Firs Medium" panose="02000903020000020003" charset="-52"/>
      <p:bold r:id="rId43"/>
    </p:embeddedFont>
    <p:embeddedFont>
      <p:font typeface="Verdana" panose="020B0604030504040204" pitchFamily="34" charset="0"/>
      <p:regular r:id="rId44"/>
      <p:bold r:id="rId45"/>
      <p:italic r:id="rId46"/>
      <p:boldItalic r:id="rId47"/>
    </p:embeddedFont>
    <p:embeddedFont>
      <p:font typeface="Verdana" panose="020B0604030504040204" pitchFamily="34" charset="0"/>
      <p:regular r:id="rId44"/>
      <p:bold r:id="rId45"/>
      <p:italic r:id="rId46"/>
      <p:boldItalic r:id="rId4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ainer's_Mac" initials="A" lastIdx="2" clrIdx="0">
    <p:extLst>
      <p:ext uri="{19B8F6BF-5375-455C-9EA6-DF929625EA0E}">
        <p15:presenceInfo xmlns:p15="http://schemas.microsoft.com/office/powerpoint/2012/main" userId="Azainer's_Ma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45" autoAdjust="0"/>
    <p:restoredTop sz="89988" autoAdjust="0"/>
  </p:normalViewPr>
  <p:slideViewPr>
    <p:cSldViewPr snapToGrid="0">
      <p:cViewPr varScale="1">
        <p:scale>
          <a:sx n="99" d="100"/>
          <a:sy n="99" d="100"/>
        </p:scale>
        <p:origin x="480" y="78"/>
      </p:cViewPr>
      <p:guideLst>
        <p:guide orient="horz" pos="50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4A7F6-A48C-074D-BE40-3C93BFA05C2B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CCD52-EEAD-F94E-9345-EE9458B35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3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715CD-EBD2-CE44-92A8-D97C136C9AE0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18607-1EF8-E44B-B0CD-AB42C41B1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0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93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83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51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90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2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31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19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529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037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46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849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999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84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677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884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468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533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211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24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679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3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84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042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526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41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418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08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72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48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40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39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9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607-1EF8-E44B-B0CD-AB42C41B17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9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84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1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43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979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05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20.08.2025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11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20.08.2025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77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20.08.2025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49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20.08.2025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30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20.08.2025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661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7E9-33FA-40C2-BF44-61953D47E2A6}" type="datetimeFigureOut">
              <a:rPr lang="ru-RU" smtClean="0"/>
              <a:pPr/>
              <a:t>20.08.2025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DAA-DAAD-455F-8BAF-697278991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3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39E2D7E9-33FA-40C2-BF44-61953D47E2A6}" type="datetimeFigureOut">
              <a:rPr lang="ru-RU" smtClean="0"/>
              <a:pPr/>
              <a:t>20.08.2025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023CCDAA-DAAD-455F-8BAF-6972789919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28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d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ТИПОВАЯ МОДЕЛЬ ДЕЙСТВИЙ НАРУШИТЕЛЯ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32387" y="1530388"/>
            <a:ext cx="96560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Типовая модель </a:t>
            </a:r>
          </a:p>
          <a:p>
            <a:pPr algn="ctr"/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действий нарушителя, совершающего на объекте образования преступление террористической направленности </a:t>
            </a:r>
            <a:b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формах вооруженного нападения, размещения взрывного устройства, захвата заложников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9222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85032" y="620086"/>
            <a:ext cx="480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Вооруженное нападение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98929"/>
              </p:ext>
            </p:extLst>
          </p:nvPr>
        </p:nvGraphicFramePr>
        <p:xfrm>
          <a:off x="137161" y="950976"/>
          <a:ext cx="11905486" cy="5574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8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5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119">
                <a:tc rowSpan="7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Директор образовательной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Стрелок на территории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Стрелок в здании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51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1.Информировать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baseline="0" dirty="0" err="1"/>
                        <a:t>Росгвардию</a:t>
                      </a:r>
                      <a:r>
                        <a:rPr lang="ru-RU" sz="1400" baseline="0" dirty="0"/>
                        <a:t>, МВД</a:t>
                      </a:r>
                    </a:p>
                    <a:p>
                      <a:r>
                        <a:rPr lang="ru-RU" sz="1400" baseline="0" dirty="0"/>
                        <a:t>(КТС, Телефон)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1.Информировать</a:t>
                      </a:r>
                      <a:r>
                        <a:rPr lang="ru-RU" sz="1400" baseline="0"/>
                        <a:t> Росгвардию, МВД</a:t>
                      </a:r>
                    </a:p>
                    <a:p>
                      <a:r>
                        <a:rPr lang="ru-RU" sz="1400" baseline="0"/>
                        <a:t>(КТС, Телефон)</a:t>
                      </a:r>
                      <a:endParaRPr lang="ru-RU" sz="1400"/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893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2. Сообщить в отдел образования города Джанкоя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2. Сообщить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182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отдел образования города Джанкоя</a:t>
                      </a:r>
                      <a:endParaRPr lang="ru-RU" sz="1400" dirty="0"/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2519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3. Организовать оповещение всеми доступными способами </a:t>
                      </a:r>
                      <a:r>
                        <a:rPr lang="ru-RU" sz="1400" b="1" dirty="0"/>
                        <a:t>«Внимание! Вооруженное</a:t>
                      </a:r>
                      <a:r>
                        <a:rPr lang="ru-RU" sz="1400" b="1" baseline="0" dirty="0"/>
                        <a:t> нападение!</a:t>
                      </a:r>
                      <a:r>
                        <a:rPr lang="ru-RU" sz="1400" b="1" dirty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3. Организовать оповещение всеми доступными способами </a:t>
                      </a:r>
                      <a:r>
                        <a:rPr lang="ru-RU" sz="1400" b="1" dirty="0"/>
                        <a:t>«Внимание! Вооруженное</a:t>
                      </a:r>
                      <a:r>
                        <a:rPr lang="ru-RU" sz="1400" b="1" baseline="0" dirty="0"/>
                        <a:t> нападение!</a:t>
                      </a:r>
                      <a:r>
                        <a:rPr lang="ru-RU" sz="1400" b="1" dirty="0"/>
                        <a:t>»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2519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4. Усилить</a:t>
                      </a:r>
                      <a:r>
                        <a:rPr lang="ru-RU" sz="1400" baseline="0" dirty="0"/>
                        <a:t> охрану и пропускной режим, прекратить доступ людей и транспорта на объект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4. Усилить</a:t>
                      </a:r>
                      <a:r>
                        <a:rPr lang="ru-RU" sz="1400" baseline="0" dirty="0"/>
                        <a:t> охрану и пропускной режим, прекратить доступ людей и транспорта на объект</a:t>
                      </a:r>
                      <a:endParaRPr lang="ru-RU" sz="1400" dirty="0"/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2519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5. Принять меры к размещению работников и обучающихся в здании, прекратить любые перемещения внутри объекта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5. Принять меры к размещению работников и обучающихся в здании, прекратить любые перемещения внутри объекта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2519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6.  При возможности препятствовать движению нарушителя (удаленное блокирование входов в здание или изоляцию в определенной части</a:t>
                      </a:r>
                      <a:r>
                        <a:rPr lang="ru-RU" sz="1400" baseline="0" dirty="0"/>
                        <a:t> территории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6.  При возможности препятствовать движению нарушителя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(изоляцию в определенной части</a:t>
                      </a:r>
                      <a:r>
                        <a:rPr lang="ru-RU" sz="1400" baseline="0" dirty="0">
                          <a:solidFill>
                            <a:srgbClr val="FF0000"/>
                          </a:solidFill>
                        </a:rPr>
                        <a:t> здания)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75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85032" y="620086"/>
            <a:ext cx="480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Вооруженное нападение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929875"/>
              </p:ext>
            </p:extLst>
          </p:nvPr>
        </p:nvGraphicFramePr>
        <p:xfrm>
          <a:off x="137161" y="950976"/>
          <a:ext cx="11905486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0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119">
                <a:tc rowSpan="7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Директор образовательной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Стрелок на территории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Стрелок в здании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16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7. Находиться на постоянной связи с сотрудниками правоохранительных органов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7. Находиться на постоянной связи с сотрудниками правоохранительных органов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592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8. По возможности отслеживать ситуацию на территории и</a:t>
                      </a:r>
                      <a:r>
                        <a:rPr lang="ru-RU" sz="1400" baseline="0" dirty="0"/>
                        <a:t> направление движения нарушителя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8. По возможности отслеживать ситуацию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в здании</a:t>
                      </a:r>
                      <a:r>
                        <a:rPr lang="ru-RU" sz="1400" dirty="0"/>
                        <a:t> и</a:t>
                      </a:r>
                      <a:r>
                        <a:rPr lang="ru-RU" sz="1400" baseline="0" dirty="0"/>
                        <a:t> направление движения нарушителя</a:t>
                      </a:r>
                      <a:endParaRPr lang="ru-RU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144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9. Обеспечить доступ правоохранителей на объект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 9. Обеспечить доступ правоохранителей на объект</a:t>
                      </a:r>
                      <a:endParaRPr lang="ru-RU" sz="1400" b="1" dirty="0"/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4088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10. После нейтрализации нарушителя обеспечить информирование родителей о временном прекращении</a:t>
                      </a:r>
                      <a:r>
                        <a:rPr lang="ru-RU" sz="1400" baseline="0" dirty="0"/>
                        <a:t> учебного процесса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 10. После нейтрализации нарушителя обеспечить информирование родителей о временном прекращении</a:t>
                      </a:r>
                      <a:r>
                        <a:rPr lang="ru-RU" sz="1400" baseline="0" dirty="0"/>
                        <a:t> учебного процесса</a:t>
                      </a:r>
                      <a:endParaRPr lang="ru-RU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11. Осуществить сбор обучающихся для последующей передачи родителям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11. осуществить сбор обучающихся для последующей передачи родителям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2519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12. Обеспечить проведение мероприятий по ликвидации последствий происшествия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12. Обеспечить проведение мероприятий по ликвидации последствий происшествия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658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0242" y="121932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85032" y="620086"/>
            <a:ext cx="480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Вооруженное нападение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111837"/>
              </p:ext>
            </p:extLst>
          </p:nvPr>
        </p:nvGraphicFramePr>
        <p:xfrm>
          <a:off x="137161" y="950976"/>
          <a:ext cx="11905486" cy="5894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7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0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119">
                <a:tc rowSpan="8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Персонал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Стрелок на территории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Стрелок в здании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16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 1. При нахождении вне</a:t>
                      </a:r>
                      <a:r>
                        <a:rPr lang="ru-RU" sz="1400" baseline="0" dirty="0"/>
                        <a:t> здания объекта уйти в сторону от опасности, информировать оперативные службы любым доступным способом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 1. При нахождении вне</a:t>
                      </a:r>
                      <a:r>
                        <a:rPr lang="ru-RU" sz="1400" baseline="0" dirty="0"/>
                        <a:t> здания объекта уйти в сторону от опасности, информировать оперативные службы любым доступным способом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592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2. При нахождении в здании объекта переместиться в ближайшее помещение и действовать далее в указанном</a:t>
                      </a:r>
                      <a:r>
                        <a:rPr lang="ru-RU" sz="1400" baseline="0" dirty="0"/>
                        <a:t> порядке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 2. При нахождении в здании объекта переместиться в ближайшее помещение и действовать далее в указанном</a:t>
                      </a:r>
                      <a:r>
                        <a:rPr lang="ru-RU" sz="1400" baseline="0" dirty="0"/>
                        <a:t> порядке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144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 3. Находясь</a:t>
                      </a:r>
                      <a:r>
                        <a:rPr lang="ru-RU" sz="1400" baseline="0" dirty="0"/>
                        <a:t> в помещении, обеспечить блокирование входов всеми доступными средствами, мебелью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3. Находясь</a:t>
                      </a:r>
                      <a:r>
                        <a:rPr lang="ru-RU" sz="1400" baseline="0" dirty="0"/>
                        <a:t> в помещении, обеспечить блокирование входов всеми доступными средствами, мебелью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5048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 4. Разместить людей как можно дальше</a:t>
                      </a:r>
                      <a:r>
                        <a:rPr lang="ru-RU" sz="1400" baseline="0" dirty="0"/>
                        <a:t> от входов, ближе к капитальным стенам, ниже уровня оконных проемов, под прикрытием мебели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4</a:t>
                      </a:r>
                      <a:r>
                        <a:rPr lang="ru-RU" sz="1400"/>
                        <a:t>. Разместить людей как можно дальше</a:t>
                      </a:r>
                      <a:r>
                        <a:rPr lang="ru-RU" sz="1400" baseline="0"/>
                        <a:t> от входов, ближе к капитальным стенам, ниже уровня оконных проемов, под прикрытием мебели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 5. Принять меры к прекращению паники и громких разговоров в помещении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 5. Принять меры к прекращению паники и громких разговоров в помещении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2519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 6. Обеспечить информирование оперативных служб любым доступным способом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 6. Обеспечить информирование оперативных служб любым доступным способом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2519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7. Сообщить директору образовательной организации любым</a:t>
                      </a:r>
                      <a:r>
                        <a:rPr lang="ru-RU" sz="1400" baseline="0" dirty="0"/>
                        <a:t> доступным способом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7. Сообщить директору образовательной организации любым</a:t>
                      </a:r>
                      <a:r>
                        <a:rPr lang="ru-RU" sz="1400" baseline="0" dirty="0"/>
                        <a:t> доступным способом</a:t>
                      </a:r>
                      <a:endParaRPr lang="ru-RU" sz="1400" dirty="0"/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007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90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5032" y="720195"/>
            <a:ext cx="480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Вооруженное нападение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790972"/>
              </p:ext>
            </p:extLst>
          </p:nvPr>
        </p:nvGraphicFramePr>
        <p:xfrm>
          <a:off x="137161" y="1188720"/>
          <a:ext cx="11905486" cy="4837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0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66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119">
                <a:tc rowSpan="7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персонал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Стрелок на территории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Стрелок в здании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16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8.Не</a:t>
                      </a:r>
                      <a:r>
                        <a:rPr lang="ru-RU" sz="1400" baseline="0" dirty="0"/>
                        <a:t> допускать общения людей любыми средствами связи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 8.Не</a:t>
                      </a:r>
                      <a:r>
                        <a:rPr lang="ru-RU" sz="1400" baseline="0" dirty="0"/>
                        <a:t> допускать общения людей любыми средствами связи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592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9. Привести телефоны в беззвучный режим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 9. Привести телефоны в беззвучный режим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144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10. Ожидать прибытия оперативных служб, разблокировать входы и покидать помещения только по команде руководства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 10. Ожидать прибытия оперативных служб, разблокировать входы и покидать помещения только по команде руководства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5048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 11. После нейтрализации нарушителя по указанию руководства информировать родителей о временном прекращении учебного процесса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11. после нейтрализации нарушителя по указанию руководства информировать родителей о временном прекращении учебного процесса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12. Обеспечить сбор и передачу обучающихся родителям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12. Обеспечить сбор и передачу обучающихся родителям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2519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13. По указанию руководства</a:t>
                      </a:r>
                      <a:r>
                        <a:rPr lang="ru-RU" sz="1400" baseline="0" dirty="0"/>
                        <a:t> проведение мероприятий по ликвидации последствий происшествия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  13. По указанию руководства</a:t>
                      </a:r>
                      <a:r>
                        <a:rPr lang="ru-RU" sz="1400" baseline="0" dirty="0"/>
                        <a:t> проведение мероприятий по ликвидации последствий происшествия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200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85032" y="720195"/>
            <a:ext cx="480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Вооруженное нападение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367983"/>
              </p:ext>
            </p:extLst>
          </p:nvPr>
        </p:nvGraphicFramePr>
        <p:xfrm>
          <a:off x="137161" y="1188720"/>
          <a:ext cx="11905486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1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5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119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Персонал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Стрелок на территории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Стрелок в здании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16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14.</a:t>
                      </a:r>
                      <a:r>
                        <a:rPr lang="ru-RU" sz="1400" baseline="0" dirty="0"/>
                        <a:t> При проведении операции по пресечению вооруженного нападения:</a:t>
                      </a:r>
                    </a:p>
                    <a:p>
                      <a:endParaRPr lang="ru-RU" sz="1400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baseline="0" dirty="0"/>
                        <a:t>Лечь на пол лицом вниз, голову закрыть руками и не двигаться;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baseline="0" dirty="0"/>
                        <a:t>По возможности держаться подальше от проемов дверей и окон;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baseline="0" dirty="0"/>
                        <a:t>При ранении постараться не двигаться с целью уменьшения потери крови;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baseline="0" dirty="0"/>
                        <a:t>Не бежать навстречу сотрудникам, проводящим операцию по пресечению вооруженного нападения, или от них, так как они могут посчитать бегущего за преступников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14.</a:t>
                      </a:r>
                      <a:r>
                        <a:rPr lang="ru-RU" sz="1400" baseline="0" dirty="0"/>
                        <a:t> При проведении операции по пресечению вооруженного нападения:</a:t>
                      </a:r>
                    </a:p>
                    <a:p>
                      <a:endParaRPr lang="ru-RU" sz="1400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baseline="0" dirty="0"/>
                        <a:t>Лечь на пол лицом вниз, голову закрыть руками и не двигаться;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baseline="0" dirty="0"/>
                        <a:t>По возможности держаться подальше от проемов дверей и окон;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baseline="0" dirty="0"/>
                        <a:t>При ранении постараться не двигаться с целью уменьшения потери крови;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baseline="0" dirty="0"/>
                        <a:t>Не бежать навстречу сотрудникам, проводящим операцию по пресечению вооруженного нападения, или от них, так как они могут посчитать бегущего за преступников</a:t>
                      </a:r>
                      <a:endParaRPr lang="ru-RU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16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Обучающиеся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1. При нахождении вне здания объекта немедленно уйти в сторону от опасности, покинуть территорию, сообщить родителям о своем месте нахождения, или рядом находящемуся работнику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1. При нахождении вне здания объекта немедленно уйти в сторону от опасности, покинуть территорию, сообщить родителям о своем месте нахождения, или рядом находящемуся работнику организации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419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90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5032" y="720195"/>
            <a:ext cx="480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Вооруженное нападение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981733"/>
              </p:ext>
            </p:extLst>
          </p:nvPr>
        </p:nvGraphicFramePr>
        <p:xfrm>
          <a:off x="137161" y="1188720"/>
          <a:ext cx="11905486" cy="5398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1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66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119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Обучающиеся</a:t>
                      </a:r>
                    </a:p>
                    <a:p>
                      <a:pPr algn="ctr"/>
                      <a:r>
                        <a:rPr lang="ru-RU" sz="1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Стрелок на территории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Стрелок в здании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16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2. При нахождении в здании переместиться в ближайшее помещение, или в сторону работника организации, сообщить ему об опасности и далее действовать по его указанию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 2. При нахождении в здании переместиться в ближайшее помещение, или в сторону работника организации, сообщить ему об опасности и далее действовать по его указанию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168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3. Помочь работнику организации заблокировать входы</a:t>
                      </a:r>
                      <a:r>
                        <a:rPr lang="ru-RU" sz="1400" baseline="0" dirty="0"/>
                        <a:t> ( заблокировать самостоятельно если нет радом работника)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3. Помочь работнику организации заблокировать входы</a:t>
                      </a:r>
                      <a:r>
                        <a:rPr lang="ru-RU" sz="1400" baseline="0" dirty="0"/>
                        <a:t> ( заблокировать самостоятельно если нет радом работника)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7136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4. Разместиться</a:t>
                      </a:r>
                      <a:r>
                        <a:rPr lang="ru-RU" sz="1400" baseline="0" dirty="0"/>
                        <a:t> в помещении как можно дальше от входов, ближе к капитальным стенам, ниже уровня опасных проемов, под прикрытием мебели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4. Разместиться</a:t>
                      </a:r>
                      <a:r>
                        <a:rPr lang="ru-RU" sz="1400" baseline="0" dirty="0"/>
                        <a:t> в помещении как можно дальше от входов, ближе к капитальным стенам, ниже уровня опасных проемов, под прикрытием мебели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2168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5. Сохранять спокойствие, разговаривать тихо, внимательно слушать и выполнять</a:t>
                      </a:r>
                      <a:r>
                        <a:rPr lang="ru-RU" sz="1400" baseline="0" dirty="0"/>
                        <a:t> указания работника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5. Сохранять спокойствие, разговаривать тихо, внимательно слушать и выполнять</a:t>
                      </a:r>
                      <a:r>
                        <a:rPr lang="ru-RU" sz="1400" baseline="0" dirty="0"/>
                        <a:t> указания работника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2168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6. Переключить средства связи в бесшумный режим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6. Переключить средства связи в бесшумный режим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2168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7. Оказать помощь и поддержку другим обучающимся только по указанию работника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7. Оказать помощь и поддержку другим обучающимся только по указанию работника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69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90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5032" y="720195"/>
            <a:ext cx="480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Вооруженное нападение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137729"/>
              </p:ext>
            </p:extLst>
          </p:nvPr>
        </p:nvGraphicFramePr>
        <p:xfrm>
          <a:off x="137161" y="1188720"/>
          <a:ext cx="11905486" cy="5340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7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49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11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Обучающиеся</a:t>
                      </a:r>
                    </a:p>
                    <a:p>
                      <a:pPr algn="ctr"/>
                      <a:r>
                        <a:rPr lang="ru-RU" sz="1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Стрелок на территории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Стрелок в здании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16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8. Разблокировать</a:t>
                      </a:r>
                      <a:r>
                        <a:rPr lang="ru-RU" sz="1400" baseline="0" dirty="0"/>
                        <a:t> входы и выходить из помещения только по указанию работника организации руководителя или оперативных служб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   8. Разблокировать</a:t>
                      </a:r>
                      <a:r>
                        <a:rPr lang="ru-RU" sz="1400" baseline="0" dirty="0"/>
                        <a:t> входы и выходить из помещения только по указанию работника организации руководителя или оперативных служб</a:t>
                      </a:r>
                      <a:endParaRPr lang="ru-RU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0336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9. </a:t>
                      </a:r>
                      <a:r>
                        <a:rPr lang="ru-RU" sz="1400" baseline="0" dirty="0"/>
                        <a:t>При проведении операции по пресечению вооруженного нападения:</a:t>
                      </a:r>
                    </a:p>
                    <a:p>
                      <a:endParaRPr lang="ru-RU" sz="1400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baseline="0" dirty="0"/>
                        <a:t>Лечь на пол лицом вниз, голову закрыть руками и не двигаться;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baseline="0" dirty="0"/>
                        <a:t>По возможности держаться подальше от проемов дверей и окон;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baseline="0" dirty="0"/>
                        <a:t>При ранении постараться не двигаться с целью уменьшения потери крови;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baseline="0" dirty="0"/>
                        <a:t>Не бежать навстречу сотрудникам, проводящим операцию по пресечению вооруженного нападения, или от них, так как они могут посчитать бегущего за преступников</a:t>
                      </a:r>
                      <a:endParaRPr lang="ru-RU" sz="140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</a:t>
                      </a:r>
                      <a:r>
                        <a:rPr lang="ru-RU" sz="1400" baseline="0" dirty="0"/>
                        <a:t>При проведении операции по пресечению вооруженного нападения:</a:t>
                      </a:r>
                    </a:p>
                    <a:p>
                      <a:endParaRPr lang="ru-RU" sz="1400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baseline="0" dirty="0"/>
                        <a:t>Лечь на пол лицом вниз, голову закрыть руками и не двигаться;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baseline="0" dirty="0"/>
                        <a:t>По возможности держаться подальше от проемов дверей и окон;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baseline="0" dirty="0"/>
                        <a:t>При ранении постараться не двигаться с целью уменьшения потери крови;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baseline="0" dirty="0"/>
                        <a:t>Не бежать навстречу сотрудникам, проводящим операцию по пресечению вооруженного нападения, или от них, так как они могут посчитать бегущего за преступников</a:t>
                      </a:r>
                      <a:endParaRPr lang="ru-RU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353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85032" y="720195"/>
            <a:ext cx="480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Вооруженное нападение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678295"/>
              </p:ext>
            </p:extLst>
          </p:nvPr>
        </p:nvGraphicFramePr>
        <p:xfrm>
          <a:off x="201169" y="1207008"/>
          <a:ext cx="11905486" cy="5495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6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0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119"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Работник охранной организации </a:t>
                      </a:r>
                    </a:p>
                    <a:p>
                      <a:pPr algn="ctr"/>
                      <a:r>
                        <a:rPr lang="ru-RU" sz="1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Стрелок на территории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Стрелок в здании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47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1. Обеспечить немедленную</a:t>
                      </a:r>
                      <a:r>
                        <a:rPr lang="ru-RU" sz="1400" baseline="0" dirty="0"/>
                        <a:t> передачу тревожного сообщения, зафиксировать время события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1. Обеспечить немедленную</a:t>
                      </a:r>
                      <a:r>
                        <a:rPr lang="ru-RU" sz="1400" baseline="0" dirty="0"/>
                        <a:t> передачу тревожного сообщения, зафиксировать время события</a:t>
                      </a:r>
                      <a:endParaRPr lang="ru-RU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3544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2. Любыми средствами</a:t>
                      </a:r>
                      <a:r>
                        <a:rPr lang="ru-RU" sz="1400" baseline="0" dirty="0"/>
                        <a:t> оповещения обеспечить передачу сообщения </a:t>
                      </a:r>
                      <a:r>
                        <a:rPr lang="ru-RU" sz="1400" b="1" baseline="0" dirty="0"/>
                        <a:t>«Внимание! Вооруженное нападение!»</a:t>
                      </a:r>
                      <a:r>
                        <a:rPr lang="ru-RU" sz="1400" b="1" dirty="0"/>
                        <a:t>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dirty="0"/>
                        <a:t>2. Любыми средствами</a:t>
                      </a:r>
                      <a:r>
                        <a:rPr lang="ru-RU" sz="1400" baseline="0" dirty="0"/>
                        <a:t> оповещения обеспечить передачу сообщения </a:t>
                      </a:r>
                      <a:r>
                        <a:rPr lang="ru-RU" sz="1400" b="1" baseline="0" dirty="0"/>
                        <a:t>«Внимание! Вооруженное нападение!»</a:t>
                      </a:r>
                      <a:r>
                        <a:rPr lang="ru-RU" sz="1400" b="1" dirty="0"/>
                        <a:t>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96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3.Информировать руководство объекта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3.Информировать руководство объекта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1144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4.</a:t>
                      </a:r>
                      <a:r>
                        <a:rPr lang="ru-RU" sz="1400" baseline="0" dirty="0"/>
                        <a:t> Сообщить о происшествии и действиях нападающего, о видимом количестве оружия и иных средств дежурному МВД, ФСБ, </a:t>
                      </a:r>
                      <a:r>
                        <a:rPr lang="ru-RU" sz="1400" baseline="0" dirty="0" err="1"/>
                        <a:t>Росгвардии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4.</a:t>
                      </a:r>
                      <a:r>
                        <a:rPr lang="ru-RU" sz="1400" baseline="0" dirty="0"/>
                        <a:t> Сообщить о происшествии и действиях нападающего, о видимом количестве оружия и иных средств дежурному МВД, ФСБ, </a:t>
                      </a:r>
                      <a:r>
                        <a:rPr lang="ru-RU" sz="1400" baseline="0" dirty="0" err="1"/>
                        <a:t>Росгвардии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352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5.  По возможности поддерживать постоянную связь с дежурной частью МВД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5.  По возможности поддерживать постоянную связь с дежурной частью МВД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352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6. Не покидать пункт охраны, запереть входную дверь на пост охраны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6. Не покидать пункт охраны, запереть входную дверь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0352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7. При возможности принять</a:t>
                      </a:r>
                      <a:r>
                        <a:rPr lang="ru-RU" sz="1400" baseline="0" dirty="0"/>
                        <a:t> меры к воспрепятствованию дальнейшего продвижения нарушителя (блокирование входных дверей)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7. При возможности принять</a:t>
                      </a:r>
                      <a:r>
                        <a:rPr lang="ru-RU" sz="1400" baseline="0" dirty="0"/>
                        <a:t> меры к воспрепятствованию дальнейшего продвижения нарушителя (блокирование входных дверей)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857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85032" y="720195"/>
            <a:ext cx="480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Вооруженное нападение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824308"/>
              </p:ext>
            </p:extLst>
          </p:nvPr>
        </p:nvGraphicFramePr>
        <p:xfrm>
          <a:off x="201169" y="1207008"/>
          <a:ext cx="11905486" cy="5495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6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0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119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Работник охранной организации </a:t>
                      </a:r>
                    </a:p>
                    <a:p>
                      <a:pPr algn="ctr"/>
                      <a:r>
                        <a:rPr lang="ru-RU" sz="1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Стрелок на территории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Стрелок в здании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47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 8. Усилить</a:t>
                      </a:r>
                      <a:r>
                        <a:rPr lang="ru-RU" sz="1400" baseline="0" dirty="0"/>
                        <a:t> охрану, прекратить доступ людей и транспортных средств на объект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8. Усилить</a:t>
                      </a:r>
                      <a:r>
                        <a:rPr lang="ru-RU" sz="1400" baseline="0" dirty="0"/>
                        <a:t> охрану, прекратить доступ людей и транспортных средств на объект</a:t>
                      </a:r>
                      <a:endParaRPr lang="ru-RU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3544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9. При возможности отслеживать направление движения нарушителя и сообщать руководству объекта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 9. При возможности отслеживать направление движения нарушителя и сообщать руководству объекта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96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10. При возможности оказать первую помощь пострадавшим, организовать</a:t>
                      </a:r>
                      <a:r>
                        <a:rPr lang="ru-RU" sz="1400" baseline="0" dirty="0"/>
                        <a:t> эвакуацию людей </a:t>
                      </a:r>
                      <a:br>
                        <a:rPr lang="ru-RU" sz="1400" baseline="0" dirty="0"/>
                      </a:br>
                      <a:r>
                        <a:rPr lang="ru-RU" sz="1400" baseline="0" dirty="0"/>
                        <a:t>с объекта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10. При возможности оказать первую помощь пострадавшим, организовать</a:t>
                      </a:r>
                      <a:r>
                        <a:rPr lang="ru-RU" sz="1400" baseline="0" dirty="0"/>
                        <a:t> эвакуацию людей </a:t>
                      </a:r>
                      <a:br>
                        <a:rPr lang="ru-RU" sz="1400" baseline="0" dirty="0"/>
                      </a:br>
                      <a:r>
                        <a:rPr lang="ru-RU" sz="1400" baseline="0" dirty="0"/>
                        <a:t>с объекта</a:t>
                      </a:r>
                      <a:endParaRPr lang="ru-RU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1144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11. Обеспечить беспрепятственный доступ к месту происшествия оперативных служб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11. Обеспечить беспрепятственный доступ к месту происшествия оперативных служб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352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12. После нейтрализации нарушителя по распоряжению руководства организации осуществлять контроль передачи обучающихся родителям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12. После нейтрализации нарушителя по распоряжению руководства организации осуществлять контроль передачи обучающихся родителям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417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3436" y="639290"/>
            <a:ext cx="576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Размещение взрывного устройства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502914"/>
              </p:ext>
            </p:extLst>
          </p:nvPr>
        </p:nvGraphicFramePr>
        <p:xfrm>
          <a:off x="143257" y="990786"/>
          <a:ext cx="11905486" cy="5833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7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0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119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Директор образовательной</a:t>
                      </a:r>
                      <a:r>
                        <a:rPr lang="ru-RU" sz="1400" b="1" baseline="0" dirty="0"/>
                        <a:t> организации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Взрывное устройство обнаружено на входе (при попытке проноса)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Взрывное устройство обнаружено </a:t>
                      </a:r>
                      <a:br>
                        <a:rPr lang="ru-RU" b="1" dirty="0"/>
                      </a:br>
                      <a:r>
                        <a:rPr lang="ru-RU" b="1" dirty="0"/>
                        <a:t>в здании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1.Информировать</a:t>
                      </a:r>
                      <a:r>
                        <a:rPr lang="ru-RU" sz="1400" baseline="0" dirty="0"/>
                        <a:t>  </a:t>
                      </a:r>
                      <a:r>
                        <a:rPr lang="ru-RU" sz="1400" baseline="0" dirty="0" err="1"/>
                        <a:t>Росгвардию</a:t>
                      </a:r>
                      <a:r>
                        <a:rPr lang="ru-RU" sz="1400" baseline="0" dirty="0"/>
                        <a:t>, МВД  </a:t>
                      </a:r>
                    </a:p>
                    <a:p>
                      <a:r>
                        <a:rPr lang="ru-RU" sz="1400" baseline="0" dirty="0"/>
                        <a:t>(КТС, Телефон)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 1. Незамедлительно прибыть на место обнаружения предмета, похожего на взрывное устройство, оценить обстановку и принять решение об информировании правоохранительных органов и</a:t>
                      </a:r>
                      <a:r>
                        <a:rPr lang="ru-RU" sz="1400" baseline="0" dirty="0"/>
                        <a:t> эвакуации людей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912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2. Сообщить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182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отдел образования города Джанкоя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2. Информировать МВД по телефону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96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3. Включить систему оповещения и сообщить любым способом </a:t>
                      </a:r>
                      <a:r>
                        <a:rPr lang="ru-RU" sz="1400" b="1" dirty="0"/>
                        <a:t>«Внимание Эвакуация, Заложена Бомба»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3. Сообщить в отдел образования города Джанкоя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1144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 4. Обеспечить открытие и доступность коридоров и эвакуационных выходов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4. Дать указание работнику охраны распоряжение о включении системы оповещения и сообщить любым способом </a:t>
                      </a:r>
                      <a:r>
                        <a:rPr lang="ru-RU" sz="1400" b="1" dirty="0"/>
                        <a:t>«Внимание Эвакуация, Заложена Бомба»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352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5. Обеспечить контроль за осуществлением эвакуации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5. Обеспечить открытие и доступность коридоров и эвакуационных выходов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3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6. По завершению эвакуации дать указание 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об информировании родителей о временном прекращении учебного процесса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6. Обеспечить контроль за осуществлением эвакуации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708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ТИПОВАЯ МОДЕЛЬ ДЕЙСТВИЙ НАРУШИТЕЛЯ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1936" y="1092057"/>
            <a:ext cx="1016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Общая характеристика вероятных нарушителей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267" y="2151126"/>
            <a:ext cx="4117848" cy="308838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7056" y="2151126"/>
            <a:ext cx="4641017" cy="308838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00267" y="5458968"/>
            <a:ext cx="402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огнестрельного оружия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5352" y="5458968"/>
            <a:ext cx="4562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самодельного взрывного устройства</a:t>
            </a:r>
          </a:p>
        </p:txBody>
      </p:sp>
    </p:spTree>
    <p:extLst>
      <p:ext uri="{BB962C8B-B14F-4D97-AF65-F5344CB8AC3E}">
        <p14:creationId xmlns:p14="http://schemas.microsoft.com/office/powerpoint/2010/main" val="3266774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3436" y="639290"/>
            <a:ext cx="576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Размещение взрывного устройства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384301"/>
              </p:ext>
            </p:extLst>
          </p:nvPr>
        </p:nvGraphicFramePr>
        <p:xfrm>
          <a:off x="143257" y="990786"/>
          <a:ext cx="11905486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6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0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119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Директор образовательной</a:t>
                      </a:r>
                      <a:r>
                        <a:rPr lang="ru-RU" sz="1400" b="1" baseline="0" dirty="0"/>
                        <a:t> организации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Взрывное устройство обнаружено на входе (при попытке проноса)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Взрывное устройство обнаружено </a:t>
                      </a:r>
                      <a:br>
                        <a:rPr lang="ru-RU" b="1" dirty="0"/>
                      </a:br>
                      <a:r>
                        <a:rPr lang="ru-RU" b="1" dirty="0"/>
                        <a:t>в здании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7. Направить</a:t>
                      </a:r>
                      <a:r>
                        <a:rPr lang="ru-RU" sz="1400" baseline="0" dirty="0"/>
                        <a:t> к месту сбора назначенных лиц для осуществления контроля за передачей детей родителям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7. По завершении эвакуации дать указание об информировании родителей о временном прекращении объекта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912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8. Находиться вблизи объекта до прибытия оперативных служб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8. Направить</a:t>
                      </a:r>
                      <a:r>
                        <a:rPr lang="ru-RU" sz="1400" baseline="0" dirty="0"/>
                        <a:t> к месту сбора назначенных лиц для осуществления контроля за передачей детей родителям</a:t>
                      </a:r>
                      <a:endParaRPr lang="ru-RU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96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9. После завершения работы оперативных служб и по их рекомендациям обеспечить проведение мероприятий по ликвидации последствий происшествия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9. Находиться вблизи объекта до прибытия оперативных служб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1144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10. После завершения работы оперативных служб и по их рекомендациям обеспечить проведение мероприятий по ликвидации последствий происшествия</a:t>
                      </a:r>
                      <a:endParaRPr lang="ru-RU" sz="14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333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3436" y="639290"/>
            <a:ext cx="576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Размещение взрывного устройства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116288"/>
              </p:ext>
            </p:extLst>
          </p:nvPr>
        </p:nvGraphicFramePr>
        <p:xfrm>
          <a:off x="143257" y="990786"/>
          <a:ext cx="11905486" cy="6153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7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0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119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Персонал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Взрывное устройство обнаружено на входе (при попытке проноса)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Взрывное устройство обнаружено </a:t>
                      </a:r>
                      <a:br>
                        <a:rPr lang="ru-RU" b="1" dirty="0"/>
                      </a:br>
                      <a:r>
                        <a:rPr lang="ru-RU" b="1" dirty="0"/>
                        <a:t>в здании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 1. Находиться на безопасном расстоянии от взрывного устройства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 1. При нахождении рядом с обнаруженным предметом, похожим  на взрывное устройство, громко обратиться к окружающим </a:t>
                      </a:r>
                      <a:r>
                        <a:rPr lang="ru-RU" sz="1400" b="1" dirty="0"/>
                        <a:t>«Чья сумка (макет, коробка)»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912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2. При объявлении эвакуации приступить к эвакуации, уводя за собой обучающихся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2. Информировать руководство об обнаружении подозрительного предмета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96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3. При нахождении в помещении, не допуская паники обеспечить отключение всех имеющихся в помещении средств связи и иных приборов, предназначенных для учебного процесса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3. Находиться на безопасном расстоянии 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от взрывного устройства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1144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4. По возможности отключить электричество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4. При объявлении эвакуации приступить к эвакуации, уводя за собой обучающихся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11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5. По возможности открыть все окна и двери для рассредоточения ударной волны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5. Не</a:t>
                      </a:r>
                      <a:r>
                        <a:rPr lang="ru-RU" sz="1400" baseline="0" dirty="0"/>
                        <a:t> допуская паники обеспечить отключение средств связи, в том числе предназначенных для обеспечения учебного процесса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11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6. Обеспечить проведение эвакуации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6. По возможности отключить электричество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827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25400" y="-21353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87788" y="17400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90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3436" y="639290"/>
            <a:ext cx="576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Размещение взрывного устройства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581542"/>
              </p:ext>
            </p:extLst>
          </p:nvPr>
        </p:nvGraphicFramePr>
        <p:xfrm>
          <a:off x="143257" y="990786"/>
          <a:ext cx="11905486" cy="5452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7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0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119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Персонал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Взрывное устройство обнаружено на входе (при попытке проноса)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Взрывное устройство обнаружено </a:t>
                      </a:r>
                      <a:br>
                        <a:rPr lang="ru-RU" b="1" dirty="0"/>
                      </a:br>
                      <a:r>
                        <a:rPr lang="ru-RU" b="1" dirty="0"/>
                        <a:t>в здании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7. Убедившись в полной эвакуации из помещения с внешней стороны двери</a:t>
                      </a:r>
                      <a:r>
                        <a:rPr lang="ru-RU" sz="1400" baseline="0" dirty="0"/>
                        <a:t> поставить табличку «</a:t>
                      </a:r>
                      <a:r>
                        <a:rPr lang="ru-RU" sz="1400" b="1" baseline="0" dirty="0"/>
                        <a:t>Эвакуировано»</a:t>
                      </a:r>
                      <a:r>
                        <a:rPr lang="ru-RU" sz="1400" b="1" dirty="0"/>
                        <a:t> </a:t>
                      </a:r>
                      <a:r>
                        <a:rPr lang="ru-RU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7. По возможности открыть все окна и двери для рассредоточения ударной волны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912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8. По указанию руководителя проверить все помещения на предмет эвакуации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 8. Обеспечить проведение эвакуации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96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9. По указанию руководителя информировать  родителей об эвакуации и прекращении учебного процесса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9. Убедившись в полной эвакуации из помещения с внешней стороны двери</a:t>
                      </a:r>
                      <a:r>
                        <a:rPr lang="ru-RU" sz="1400" baseline="0" dirty="0"/>
                        <a:t> повесить табличку «</a:t>
                      </a:r>
                      <a:r>
                        <a:rPr lang="ru-RU" sz="1400" b="1" baseline="0" dirty="0"/>
                        <a:t>Эвакуировано»</a:t>
                      </a:r>
                      <a:r>
                        <a:rPr lang="ru-RU" sz="1400" b="1" dirty="0"/>
                        <a:t> </a:t>
                      </a:r>
                      <a:r>
                        <a:rPr lang="ru-RU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262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10. Обеспечить передачу детей родителям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10. По указанию руководителя проверить все помещения на предмет эвакуации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114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11. После завершения оперативных мероприятий по распоряжению руководителя обеспечить проведение мероприятий по ликвидации последствий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11. По указанию руководителя информировать родителей об эвакуации и прекращении учебного процесса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114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12. Обеспечить передачу детей родителям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605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3436" y="639290"/>
            <a:ext cx="576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Размещение взрывного устройства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753449"/>
              </p:ext>
            </p:extLst>
          </p:nvPr>
        </p:nvGraphicFramePr>
        <p:xfrm>
          <a:off x="143257" y="990786"/>
          <a:ext cx="11905486" cy="5382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8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9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11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Персонал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Взрывное устройство обнаружено на входе (при попытке проноса)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Взрывное устройство обнаружено </a:t>
                      </a:r>
                      <a:br>
                        <a:rPr lang="ru-RU" b="1" dirty="0"/>
                      </a:br>
                      <a:r>
                        <a:rPr lang="ru-RU" b="1" dirty="0"/>
                        <a:t>в здании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13. После завершения оперативных мероприятий по распоряжению руководителя обеспечить проведение мероприятий по ликвидации последствий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Обучающиеся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1. Проследовать на безопасное расстояние от предлагаемого взрывного устройства (места проноса или провоза)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1. Не трогать и не приближаться к оставленным предметам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2. Действовать по распоряжению руководителя, охранника и работника</a:t>
                      </a:r>
                      <a:r>
                        <a:rPr lang="ru-RU" sz="1400" baseline="0" dirty="0"/>
                        <a:t> организации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2. В случае обнаружения оставленного другими лицами бесхозного предмета громко обратиться </a:t>
                      </a:r>
                      <a:r>
                        <a:rPr lang="ru-RU" sz="1400" b="1" dirty="0"/>
                        <a:t>«Чья сумка (пакет, коробка), </a:t>
                      </a:r>
                      <a:r>
                        <a:rPr lang="ru-RU" sz="1400" b="0" dirty="0"/>
                        <a:t>если</a:t>
                      </a:r>
                      <a:r>
                        <a:rPr lang="ru-RU" sz="1400" b="0" baseline="0" dirty="0"/>
                        <a:t> ответа не последовало сообщить ближайшему работнику организации, либо обучающемуся старшего возраста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3. В случае эвакуации сохранять спокойствие, отключить средства связи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3. Проследовать на безопасное расстояние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4. Оказывать помощь и поддержку другим обучающимся только по указанию работников</a:t>
                      </a:r>
                      <a:r>
                        <a:rPr lang="ru-RU" sz="1400" baseline="0" dirty="0"/>
                        <a:t> организации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4. Действовать по распоряжению руководителя, охранника или работника организации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9269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3436" y="639290"/>
            <a:ext cx="576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Размещение взрывного устройства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41331"/>
              </p:ext>
            </p:extLst>
          </p:nvPr>
        </p:nvGraphicFramePr>
        <p:xfrm>
          <a:off x="143257" y="990786"/>
          <a:ext cx="11905486" cy="5382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8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9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11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Обучающиеся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Взрывное устройство обнаружено на входе (при попытке проноса)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Взрывное устройство обнаружено </a:t>
                      </a:r>
                      <a:br>
                        <a:rPr lang="ru-RU" b="1" dirty="0"/>
                      </a:br>
                      <a:r>
                        <a:rPr lang="ru-RU" b="1" dirty="0"/>
                        <a:t>в здании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5.В случае эвакуации сохранять спокойствие, отключить средства связи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 6. Оказывать помощь</a:t>
                      </a:r>
                      <a:r>
                        <a:rPr lang="ru-RU" sz="1400" b="0" baseline="0" dirty="0"/>
                        <a:t> и поддержку другим обучающимся только по указанию работников организации</a:t>
                      </a:r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Работники охранной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1. При обнаружении в ходе осмотра к проносу предмета работник</a:t>
                      </a:r>
                      <a:r>
                        <a:rPr lang="ru-RU" sz="1400" baseline="0" dirty="0"/>
                        <a:t> принимает решение о блокировании дверей или меры по недопущению постороннего на объект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 1. Обеспечивает незамедлительную передачу тревожного сообщения, зафиксировать время события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2. Блокирует внутреннюю дверь, активирует кнопку тревожной</a:t>
                      </a:r>
                      <a:r>
                        <a:rPr lang="ru-RU" sz="1400" baseline="0" dirty="0"/>
                        <a:t> сигнализации, фиксирует точное время происшествия и сообщает руководителю объекта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 2. Обеспечить по указанию руководителя незамедлительную передачу сообщения, </a:t>
                      </a:r>
                      <a:r>
                        <a:rPr lang="ru-RU" sz="1400" b="1" dirty="0"/>
                        <a:t>«Внимание Эвакуация, Заложена бомба», </a:t>
                      </a:r>
                      <a:r>
                        <a:rPr lang="ru-RU" sz="1400" b="0" dirty="0"/>
                        <a:t>включает</a:t>
                      </a:r>
                      <a:r>
                        <a:rPr lang="ru-RU" sz="1400" b="0" baseline="0" dirty="0"/>
                        <a:t> систему оповещения</a:t>
                      </a:r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 3. По указанию</a:t>
                      </a:r>
                      <a:r>
                        <a:rPr lang="ru-RU" sz="1400" b="0" baseline="0" dirty="0"/>
                        <a:t> руководителя организации прибыть к месту обнаружения взрывного устройства для оценки обстановки</a:t>
                      </a:r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740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3436" y="639290"/>
            <a:ext cx="576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Размещение взрывного устройства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865169"/>
              </p:ext>
            </p:extLst>
          </p:nvPr>
        </p:nvGraphicFramePr>
        <p:xfrm>
          <a:off x="143257" y="990786"/>
          <a:ext cx="11905486" cy="5663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2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11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Работники охранной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Взрывное устройство обнаружено на входе (при попытке проноса)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Взрывное устройство обнаружено </a:t>
                      </a:r>
                      <a:br>
                        <a:rPr lang="ru-RU" b="1" dirty="0"/>
                      </a:br>
                      <a:r>
                        <a:rPr lang="ru-RU" b="1" dirty="0"/>
                        <a:t>в здании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 3</a:t>
                      </a:r>
                      <a:r>
                        <a:rPr lang="ru-RU" sz="1400" dirty="0"/>
                        <a:t>. В зависимости от опасности нарушения принимает одно из  решений: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4.Определить зону опасности и принять меры к ограждению и охране подходов к опасной зоне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/>
                        <a:t> не задерживая нарушителя,</a:t>
                      </a:r>
                      <a:r>
                        <a:rPr lang="ru-RU" sz="1400" baseline="0" dirty="0"/>
                        <a:t> предложить ему подождать у входа на объект, пока не будет получено разрешение от руководителя (при этом фактически ожидая приезд оперативных служб)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 5. Не допускать в опасную зону людей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/>
                        <a:t>  принять решение на самостоятельное задержание нарушителя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 6. Обеспечить открытие и доступность коридоров и эвакуационных выходов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/>
                        <a:t>  задержать нарушителя в форме блокирования во входном шлюзе до прибытия оперативных служб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7. Осуществлять контроль за эвакуацией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/>
                        <a:t> не</a:t>
                      </a:r>
                      <a:r>
                        <a:rPr lang="ru-RU" sz="1400" baseline="0" dirty="0"/>
                        <a:t> задерживая нарушителя предложить ему покинуть объект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8. Находиться вблизи подозрительного объекта и наблюдать за ним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400" dirty="0"/>
                        <a:t>4. Обеспечить по указанию руководителя передачу сообщения </a:t>
                      </a:r>
                      <a:r>
                        <a:rPr lang="ru-RU" sz="1400" b="1" dirty="0"/>
                        <a:t>«Внимание Эвакуация, Заложена бомба», </a:t>
                      </a:r>
                      <a:r>
                        <a:rPr lang="ru-RU" sz="1400" b="0" dirty="0"/>
                        <a:t>включает</a:t>
                      </a:r>
                      <a:r>
                        <a:rPr lang="ru-RU" sz="1400" b="0" baseline="0" dirty="0"/>
                        <a:t> систему оповещения</a:t>
                      </a:r>
                      <a:endParaRPr lang="ru-RU" sz="1400" b="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9. Поддерживать связь с дежурной частью МВД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199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3436" y="639290"/>
            <a:ext cx="576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Размещение взрывного устройства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505611"/>
              </p:ext>
            </p:extLst>
          </p:nvPr>
        </p:nvGraphicFramePr>
        <p:xfrm>
          <a:off x="143257" y="990786"/>
          <a:ext cx="11905486" cy="5382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2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11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Работники охранной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Взрывное устройство обнаружено на входе (при попытке проноса)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Взрывное устройство обнаружено </a:t>
                      </a:r>
                      <a:br>
                        <a:rPr lang="ru-RU" b="1" dirty="0"/>
                      </a:br>
                      <a:r>
                        <a:rPr lang="ru-RU" b="1" dirty="0"/>
                        <a:t>в здании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5. Определить зону опасности и принять меры к ограждению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10. Обеспечить беспрепятственный доступ к месту происшествия</a:t>
                      </a:r>
                      <a:r>
                        <a:rPr lang="ru-RU" sz="1400" baseline="0" dirty="0"/>
                        <a:t> оперативных служб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6. Не допускать в опасную зону людей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 11. Оказать содействие оперативным службам в осмотре объекта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7. Обеспечить открытие</a:t>
                      </a:r>
                      <a:r>
                        <a:rPr lang="ru-RU" sz="1400" baseline="0" dirty="0"/>
                        <a:t> и доступность коридоров и эвакуационных выходов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12. После завершении работы оперативных служб по распоряжению руководителя обеспечить проведение мероприятий по ликвидации последствий происшествия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8. Осуществлять контроль за проведением эвакуации людей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9. Находится вблизи объекта и наблюдать за ним до прибытия оперативных служб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400" dirty="0"/>
                        <a:t>10. Поддерживать связь с дежурной службой МВД</a:t>
                      </a:r>
                      <a:endParaRPr lang="ru-RU" sz="1400" b="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11. Обеспечить беспрепятственный доступ к месту происшествия оперативных служб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929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90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3436" y="639290"/>
            <a:ext cx="576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Размещение взрывного устройства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882267"/>
              </p:ext>
            </p:extLst>
          </p:nvPr>
        </p:nvGraphicFramePr>
        <p:xfrm>
          <a:off x="143257" y="990786"/>
          <a:ext cx="11905486" cy="2487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2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11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Работники охранной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Взрывное устройство обнаружено на входе (при попытке проноса)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Взрывное устройство обнаружено </a:t>
                      </a:r>
                      <a:br>
                        <a:rPr lang="ru-RU" b="1" dirty="0"/>
                      </a:br>
                      <a:r>
                        <a:rPr lang="ru-RU" b="1" dirty="0"/>
                        <a:t>в здании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12. Оказать содействие оперативным службам в осмотре объекта с целью обнаружения иного взрывного устройства и посторонних лиц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13. обеспечить проведение мероприятий по ликвидации</a:t>
                      </a:r>
                      <a:r>
                        <a:rPr lang="ru-RU" sz="1400" baseline="0" dirty="0"/>
                        <a:t> последствий происшествия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9531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90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3436" y="639290"/>
            <a:ext cx="576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Захват заложников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669173"/>
              </p:ext>
            </p:extLst>
          </p:nvPr>
        </p:nvGraphicFramePr>
        <p:xfrm>
          <a:off x="143257" y="990786"/>
          <a:ext cx="11905486" cy="5602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7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448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Руководство (руководитель и его заместители)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1.Информировать</a:t>
                      </a:r>
                      <a:r>
                        <a:rPr lang="ru-RU" sz="1400" baseline="0" dirty="0"/>
                        <a:t> о происшествии </a:t>
                      </a:r>
                      <a:r>
                        <a:rPr lang="ru-RU" sz="1400" baseline="0" dirty="0" err="1"/>
                        <a:t>Росгвардию</a:t>
                      </a:r>
                      <a:r>
                        <a:rPr lang="ru-RU" sz="1400" baseline="0" dirty="0"/>
                        <a:t>, МВД (КТС, телефон)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2.Информировать отдел образования города Джанкоя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3. Обеспечить любыми доступными способами вывод людей из опасной зоны, при невозможности прекратить всякого рода передвижения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 4.</a:t>
                      </a:r>
                      <a:r>
                        <a:rPr lang="ru-RU" sz="1400" b="0" baseline="0" dirty="0"/>
                        <a:t>Обеспечить любыми доступными способами информирование людей находящихся в ближайших помещениях, о происшествии, о необходимости блокирования входов в целях недопущения большего числа захвата заложников </a:t>
                      </a:r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 5. По собственной инициативе в переговоры с нарушителем</a:t>
                      </a:r>
                      <a:r>
                        <a:rPr lang="ru-RU" sz="1400" b="0" baseline="0" dirty="0"/>
                        <a:t> не вступать и иными действиями его не провоцировать.</a:t>
                      </a:r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 6. Обеспечить эвакуацию людей в соответствии с Планом эвакуации,</a:t>
                      </a:r>
                      <a:r>
                        <a:rPr lang="ru-RU" sz="1400" b="0" baseline="0" dirty="0"/>
                        <a:t> в той части объекта, которая не находится под контролем нарушителя без использования системы оповещения.</a:t>
                      </a:r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7. Об эвакуации и прекращении учебно-воспитательного процесса информировать родителей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8. Направить к месту сбора назначенных лиц для осуществления</a:t>
                      </a:r>
                      <a:r>
                        <a:rPr lang="ru-RU" sz="1400" baseline="0" dirty="0"/>
                        <a:t> контроля за передачей обучающихся родителей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9. Обеспечить</a:t>
                      </a:r>
                      <a:r>
                        <a:rPr lang="ru-RU" sz="1400" baseline="0" dirty="0"/>
                        <a:t> беспрепятственный доступ к месту происшествия оперативных служб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451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90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3436" y="639290"/>
            <a:ext cx="576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Захват заложников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735317"/>
              </p:ext>
            </p:extLst>
          </p:nvPr>
        </p:nvGraphicFramePr>
        <p:xfrm>
          <a:off x="143257" y="990786"/>
          <a:ext cx="11905486" cy="5687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7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44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Руководство (руководитель и его заместители)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10. По прибытию оперативных служб действовать согласно их распоряжению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11. После завершения работы оперативных служб и по их рекомендациям обеспечить через назначенных лиц проведение мероприятий</a:t>
                      </a:r>
                      <a:r>
                        <a:rPr lang="ru-RU" sz="1400" baseline="0" dirty="0"/>
                        <a:t> по ликвидации последствий происшествия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Персонал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1. При нахождении рядом с местом</a:t>
                      </a:r>
                      <a:r>
                        <a:rPr lang="ru-RU" sz="1400" baseline="0" dirty="0"/>
                        <a:t> захвата заложников попытайтесь покинуть опасную зону, уводя за собой находящихся поблизости людей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2. При невозможности таких действий оставаться на месте,</a:t>
                      </a:r>
                      <a:r>
                        <a:rPr lang="ru-RU" sz="1400" baseline="0" dirty="0"/>
                        <a:t> не провоцировать нарушителя, выполнять его требования, не допускать паники среди обучающихся и персонала, не переключать на себя нарушителя </a:t>
                      </a:r>
                      <a:r>
                        <a:rPr lang="ru-RU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3. При нахождении в помещении вблизи места захвата заложников, обеспечить блокирование</a:t>
                      </a:r>
                      <a:r>
                        <a:rPr lang="ru-RU" sz="1400" baseline="0" dirty="0"/>
                        <a:t> входов всеми доступными средствами, в том числе мебелью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4. Принять меры к прекращению паники и громких разговоров</a:t>
                      </a:r>
                      <a:r>
                        <a:rPr lang="ru-RU" sz="1400" baseline="0" dirty="0"/>
                        <a:t> (звуков) в помещении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5. Обеспечить размещение людей наиболее безопасным из возможных способов, как можно дальше от входов, ближе к капитальным стенам, ниже уровня оконных проемов, под прикрытием мебели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6. Обеспечить</a:t>
                      </a:r>
                      <a:r>
                        <a:rPr lang="ru-RU" sz="1400" baseline="0" dirty="0"/>
                        <a:t> перевод всех средств связи и иных приспособлений в беззвучный режим либо их отключению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336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ТИПОВАЯ МОДЕЛЬ ДЕЙСТВИЙ НАРУШИТЕЛЯ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3584" y="754418"/>
            <a:ext cx="989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Общая характеристика модели нарушителя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3568" y="1272001"/>
            <a:ext cx="114848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Составляющие модели нарушителя:</a:t>
            </a:r>
          </a:p>
          <a:p>
            <a:pPr marL="342900" indent="-342900">
              <a:buAutoNum type="arabicPeriod"/>
            </a:pPr>
            <a:endParaRPr lang="ru-RU" sz="900" dirty="0"/>
          </a:p>
          <a:p>
            <a:pPr marL="342900" indent="-342900">
              <a:buAutoNum type="arabicPeriod"/>
            </a:pPr>
            <a:r>
              <a:rPr lang="ru-RU" b="1" dirty="0"/>
              <a:t>Тип нарушителя </a:t>
            </a:r>
            <a:r>
              <a:rPr lang="ru-RU" dirty="0"/>
              <a:t>(одиночный, террористическая группа, террорист-смертник, сотрудник организации, выпускник или обучающийся, сотрудник подрядной организации, сотрудник правоохранительных органов);</a:t>
            </a:r>
          </a:p>
          <a:p>
            <a:pPr marL="342900" indent="-342900">
              <a:buAutoNum type="arabicPeriod"/>
            </a:pPr>
            <a:endParaRPr lang="ru-RU" sz="500" dirty="0"/>
          </a:p>
          <a:p>
            <a:pPr marL="342900" indent="-342900">
              <a:buAutoNum type="arabicPeriod"/>
            </a:pPr>
            <a:r>
              <a:rPr lang="ru-RU" b="1" dirty="0"/>
              <a:t>Преследуемые цели нарушителя </a:t>
            </a:r>
            <a:r>
              <a:rPr lang="ru-RU" dirty="0"/>
              <a:t>(причинить вред жизни и здоровью конкретным лицам, неопределенному кругу лиц, имуществу, просто совершение опасных действий которые приведут к взрыву, поджогу, стрельбе без посягательств на жизнь людей, захват заложников, совершение самоубийства);</a:t>
            </a:r>
          </a:p>
          <a:p>
            <a:pPr marL="342900" indent="-342900">
              <a:buAutoNum type="arabicPeriod"/>
            </a:pPr>
            <a:endParaRPr lang="ru-RU" sz="200" dirty="0"/>
          </a:p>
          <a:p>
            <a:pPr marL="342900" indent="-342900">
              <a:buAutoNum type="arabicPeriod"/>
            </a:pPr>
            <a:r>
              <a:rPr lang="ru-RU" b="1" dirty="0"/>
              <a:t>Мотивы нарушителя </a:t>
            </a:r>
            <a:r>
              <a:rPr lang="ru-RU" dirty="0"/>
              <a:t>(политические, идеологические);</a:t>
            </a:r>
          </a:p>
          <a:p>
            <a:pPr marL="342900" indent="-342900">
              <a:buAutoNum type="arabicPeriod"/>
            </a:pPr>
            <a:r>
              <a:rPr lang="ru-RU" b="1" dirty="0"/>
              <a:t>Возможного количества нарушителей </a:t>
            </a:r>
            <a:r>
              <a:rPr lang="ru-RU" dirty="0"/>
              <a:t>(одиночный, группа)</a:t>
            </a:r>
          </a:p>
          <a:p>
            <a:pPr marL="342900" indent="-342900">
              <a:buAutoNum type="arabicPeriod"/>
            </a:pPr>
            <a:r>
              <a:rPr lang="ru-RU" b="1" dirty="0"/>
              <a:t>Уровень осведомленности об объекте</a:t>
            </a:r>
            <a:r>
              <a:rPr lang="ru-RU" dirty="0"/>
              <a:t>;</a:t>
            </a:r>
          </a:p>
          <a:p>
            <a:pPr marL="342900" indent="-342900">
              <a:buAutoNum type="arabicPeriod"/>
            </a:pPr>
            <a:r>
              <a:rPr lang="ru-RU" b="1" dirty="0"/>
              <a:t>Уровень квалификации нарушителя</a:t>
            </a:r>
            <a:r>
              <a:rPr lang="ru-RU" dirty="0"/>
              <a:t>;</a:t>
            </a:r>
          </a:p>
          <a:p>
            <a:pPr marL="342900" indent="-342900">
              <a:buAutoNum type="arabicPeriod"/>
            </a:pPr>
            <a:r>
              <a:rPr lang="ru-RU" b="1" dirty="0"/>
              <a:t>Уровень оснащения нарушителя </a:t>
            </a:r>
            <a:r>
              <a:rPr lang="ru-RU" dirty="0"/>
              <a:t>(транспортное средство, специальное снаряжение, стрелковое оружие, взрывное устройство и т.д.)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6276" y="5575236"/>
            <a:ext cx="9299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Анализ внутренних причин происшедших ранее нападений нарушителя на объекты образования наиболее важен для проведения мероприятий профилактики террористической направленности </a:t>
            </a:r>
          </a:p>
        </p:txBody>
      </p:sp>
    </p:spTree>
    <p:extLst>
      <p:ext uri="{BB962C8B-B14F-4D97-AF65-F5344CB8AC3E}">
        <p14:creationId xmlns:p14="http://schemas.microsoft.com/office/powerpoint/2010/main" val="3273182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25401" y="18516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90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3436" y="639290"/>
            <a:ext cx="576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Захват заложников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226319"/>
              </p:ext>
            </p:extLst>
          </p:nvPr>
        </p:nvGraphicFramePr>
        <p:xfrm>
          <a:off x="143257" y="990786"/>
          <a:ext cx="11905486" cy="5407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7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448"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Персонал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7. Не допускать общения обучающихся и персонала</a:t>
                      </a:r>
                      <a:r>
                        <a:rPr lang="ru-RU" sz="1400" baseline="0" dirty="0"/>
                        <a:t> по любым средствам связи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8. Обеспечить передачу информации</a:t>
                      </a:r>
                      <a:r>
                        <a:rPr lang="ru-RU" sz="1400" baseline="0" dirty="0"/>
                        <a:t> о захвате заложников руководству любым доступным способом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9. Обеспечить информирование оперативных служб любым доступным способом при возможности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10. Ожидать прибытия оперативных служб, разблокировать входы и покидать помещение только по команде руководства  либо оперативных служб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11. При нахождении вне опасной зоны (далеко от</a:t>
                      </a:r>
                      <a:r>
                        <a:rPr lang="ru-RU" sz="1400" baseline="0" dirty="0"/>
                        <a:t> места захвата заложников) обеспечить проведение эвакуации людей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12. Убедившись в полной эвакуации из помещения при возможности закрыть входы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13. по указанию</a:t>
                      </a:r>
                      <a:r>
                        <a:rPr lang="ru-RU" sz="1400" baseline="0" dirty="0"/>
                        <a:t> руководства осуществить проверку помещений на предмет эвакуации людей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14. По указанию руководства обеспечить информирование родителей о временном прекращении учебного процесса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15. обеспечить передачу обучающихся родителям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511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90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3436" y="639290"/>
            <a:ext cx="576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Захват заложников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127501"/>
              </p:ext>
            </p:extLst>
          </p:nvPr>
        </p:nvGraphicFramePr>
        <p:xfrm>
          <a:off x="143257" y="990786"/>
          <a:ext cx="11905486" cy="5340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7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44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Персонал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16. После завершения работы оперативных служб и по распоряжению руководства обеспечить проведение мероприятий по ликвидации последствий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17. Во время проведения операции по освобождению: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/>
                        <a:t>Лечь на пол лицом вниз, голову закрыть руками и не двигаться;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/>
                        <a:t>По возможности держаться подальше</a:t>
                      </a:r>
                      <a:r>
                        <a:rPr lang="ru-RU" sz="1400" baseline="0" dirty="0"/>
                        <a:t> от проемов дверей и окон;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baseline="0" dirty="0"/>
                        <a:t>При ранении постараться не двигаться с целью уменьшения потери крови;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baseline="0" dirty="0"/>
                        <a:t>Не бежать навстречу сотрудникам, проводящим операцию, или от них, так как они могут посчитать бегущих за преступников.</a:t>
                      </a:r>
                      <a:r>
                        <a:rPr lang="ru-RU" sz="1400" dirty="0"/>
                        <a:t>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40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Обучающиеся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1. При нахождении рядом с местом</a:t>
                      </a:r>
                      <a:r>
                        <a:rPr lang="ru-RU" sz="1400" baseline="0" dirty="0"/>
                        <a:t> захвата заложников попытайтесь покинуть опасную зону, при невозможности таких действий оставаться на месте, не провоцировать нарушителя, выполнять его требования, сохранять спокойствие, и не допускать паники, вести себя как можно незаметнее и не переключать на себя нарушителя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2. При</a:t>
                      </a:r>
                      <a:r>
                        <a:rPr lang="ru-RU" sz="1400" baseline="0" dirty="0"/>
                        <a:t> нахождении в помещении вблизи места захвата заложников помочь работникам организации заблокировать входы, в том числе с помощью мебели (самостоятельного заблокировать входы, если рядом не оказалось работника), сохранять спокойствие, разговаривать тихо, внимательно слушать и выполнять указания работника организации.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3. Разместится наиболее безопасным из возможных способов: как можно дальше от входов, ближе к капитальным стенам, ниже уровня оконных проемов, под прикрытием мебели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7063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68537" y="134866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3436" y="639290"/>
            <a:ext cx="576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Захват заложников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99459"/>
              </p:ext>
            </p:extLst>
          </p:nvPr>
        </p:nvGraphicFramePr>
        <p:xfrm>
          <a:off x="143257" y="990786"/>
          <a:ext cx="11905486" cy="5772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7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44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обучающиеся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4.  Переключить средства связи в бесшумный режим либо выключить их.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37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5. Оказать помощь и поддержку другим обучающимся только по указанию работника организации.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6. Разблокировать выходы и выходить из помещения только по указанию работника организации, руководителя или оперативных служб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7. Во время проведения операции по освобождению: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/>
                        <a:t>Лечь на пол лицом вниз, голову закрыть руками и не двигаться;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/>
                        <a:t>По возможности держаться подальше от проемов и не двигаться;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/>
                        <a:t>При ранении постараться не двигаться с целью уменьшения потери крови;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/>
                        <a:t>Не бежать навстречу сотрудникам, проводящим операцию, или от них, так как они могут посчитать бегущих за преступников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44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Работники</a:t>
                      </a:r>
                      <a:r>
                        <a:rPr lang="ru-RU" sz="1400" b="1" baseline="0" dirty="0"/>
                        <a:t> охранной организации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1. Обеспечить незамедлительную</a:t>
                      </a:r>
                      <a:r>
                        <a:rPr lang="ru-RU" sz="1400" baseline="0" dirty="0"/>
                        <a:t> передачу тревожного сообщения, зафиксировать время события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2. При возможности (при отсутствии угрозы себе и окружающим) сообщить о происшествии и</a:t>
                      </a:r>
                      <a:r>
                        <a:rPr lang="ru-RU" sz="1400" baseline="0" dirty="0"/>
                        <a:t> требованиях преступников в территориальные подразделения УМВД, ФСБ, МЧС, администрации объекта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6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3. При непосредственном контакте с преступниками не допускать действий, которые могут</a:t>
                      </a:r>
                      <a:r>
                        <a:rPr lang="ru-RU" sz="1400" baseline="0" dirty="0"/>
                        <a:t> спровоцировать их к применению оружия, взрывных устройств, иных опасных предметов и веществ;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Выполнять требования преступников, если это не связано с причинением ущерба жизни и здоровью людей, не противоречить преступникам,</a:t>
                      </a:r>
                      <a:r>
                        <a:rPr lang="ru-RU" sz="1400" baseline="0" dirty="0"/>
                        <a:t> не рисковать жизнью окружающих и своей собственной, не вступать с ними в переговоры по свей инициативе, на совершение любых действий спрашивать разрешение у преступников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50400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3436" y="639290"/>
            <a:ext cx="576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Захват заложников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048973"/>
              </p:ext>
            </p:extLst>
          </p:nvPr>
        </p:nvGraphicFramePr>
        <p:xfrm>
          <a:off x="143257" y="990786"/>
          <a:ext cx="11905486" cy="3797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7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Категория персонала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Действия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448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Работники</a:t>
                      </a:r>
                      <a:r>
                        <a:rPr lang="ru-RU" sz="1400" b="1" baseline="0" dirty="0"/>
                        <a:t> охранной организации</a:t>
                      </a:r>
                      <a:endParaRPr lang="ru-RU" sz="14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4. Систему оповещения не использовать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5. Обеспечить открытие и доступность коридоров и эвакуационных выходов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6. Осуществлять контроль за проведением эвакуации людей в соответствии с Планом эвакуации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7. Обеспечить беспрепятственный доступ оперативных служб к месту происшествия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8. Находится на объекте до прибытия оперативных служб и в дальнейшем действовать в соответствии с указанием руководства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4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 dirty="0"/>
                        <a:t> 9.  После завершения работы оперативных</a:t>
                      </a:r>
                      <a:r>
                        <a:rPr lang="ru-RU" sz="1400" baseline="0" dirty="0"/>
                        <a:t> служб и по распоряжению руководства обеспечить проведение мероприятий по ликвидации последствий происшествия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5242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1872" y="694267"/>
            <a:ext cx="9866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Рекомендуемые расстояния для эвакуации и оцепления при обнаружении взрывного устройства или похожего на него предмет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153617"/>
              </p:ext>
            </p:extLst>
          </p:nvPr>
        </p:nvGraphicFramePr>
        <p:xfrm>
          <a:off x="2032000" y="1435558"/>
          <a:ext cx="8128000" cy="531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Наименование взрывного устройства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Расстояние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Граната РГД-5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50 метров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Граната Ф-1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200 метров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Тротиловая шашка массой 200 грамм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45 метров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Тротиловая шашка массой 400 грамм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55 метров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Пивная банка 0,33 литра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60 метров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Чемодан (кейс)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230 метров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Дорожный чемодан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350 метров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Автомобиль типа</a:t>
                      </a:r>
                      <a:r>
                        <a:rPr lang="ru-RU" sz="1600" baseline="0" dirty="0"/>
                        <a:t> «Жигули»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460 метров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Автомобиль типа «Волга»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 580 метров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Микроавтобус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920 метров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Грузовая автомашина</a:t>
                      </a:r>
                      <a:r>
                        <a:rPr lang="ru-RU" sz="1600" baseline="0" dirty="0"/>
                        <a:t> (фургон)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1240 метров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144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ТИПОВАЯ МОДЕЛЬ ДЕЙСТВИЙ НАРУШИТЕЛЯ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7663" y="745696"/>
            <a:ext cx="721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Тактика нарушителя на объекте образования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222" y="1296862"/>
            <a:ext cx="5446634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На этапе проникновения:</a:t>
            </a:r>
          </a:p>
          <a:p>
            <a:endParaRPr lang="ru-RU" sz="900" b="1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Проход непосредственно через КПП, </a:t>
            </a:r>
            <a:br>
              <a:rPr lang="ru-RU" sz="1600" dirty="0"/>
            </a:br>
            <a:r>
              <a:rPr lang="ru-RU" sz="1600" dirty="0"/>
              <a:t>с использованием несовершенного пропускного и </a:t>
            </a:r>
            <a:r>
              <a:rPr lang="ru-RU" sz="1600" dirty="0" err="1"/>
              <a:t>внутриобъектового</a:t>
            </a:r>
            <a:r>
              <a:rPr lang="ru-RU" sz="1600" dirty="0"/>
              <a:t> режима, грубого нарушения работниками ЧОО, в момент смены охраны, в момент отвлечения внимания различными способами (поджога, взрыва);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8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Проникновение в здание через дополнительные (служебные, эвакуационные) входы/выходы;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7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Проникновение через окна или с крыши здания;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7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Проникновение одновременно в нескольких местах;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3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Проникновение нарушителей путем фактического разрушения (подрыва) дверей на основном КПП, на эвакуационных выходах/входах.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975" y="1305405"/>
            <a:ext cx="3310503" cy="18621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9904" y="3273883"/>
            <a:ext cx="4660392" cy="3495294"/>
          </a:xfrm>
          <a:prstGeom prst="rect">
            <a:avLst/>
          </a:prstGeom>
        </p:spPr>
      </p:pic>
      <p:sp>
        <p:nvSpPr>
          <p:cNvPr id="13" name="Стрелка влево 12"/>
          <p:cNvSpPr/>
          <p:nvPr/>
        </p:nvSpPr>
        <p:spPr>
          <a:xfrm>
            <a:off x="10010630" y="5159561"/>
            <a:ext cx="539496" cy="329184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звернутая стрелка 13"/>
          <p:cNvSpPr/>
          <p:nvPr/>
        </p:nvSpPr>
        <p:spPr>
          <a:xfrm rot="5215207">
            <a:off x="8756583" y="3530543"/>
            <a:ext cx="548132" cy="786384"/>
          </a:xfrm>
          <a:prstGeom prst="utur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6340949" y="5524662"/>
            <a:ext cx="560881" cy="3657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9874" y="5209711"/>
            <a:ext cx="884604" cy="85806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9904" y="5771913"/>
            <a:ext cx="674392" cy="674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66577" y="5426844"/>
            <a:ext cx="648364" cy="64836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3082" y="5682456"/>
            <a:ext cx="560881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91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ТИПОВАЯ МОДЕЛЬ ДЕЙСТВИЙ НАРУШИТЕЛЯ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kern="0" spc="300" dirty="0">
                <a:solidFill>
                  <a:schemeClr val="bg1"/>
                </a:solidFill>
                <a:latin typeface="DS Diploma" panose="020B0706020207050204" pitchFamily="33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6606" y="1188626"/>
            <a:ext cx="113126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  В период нахождения на объекте: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ru-RU" dirty="0"/>
              <a:t>Причинение телесных повреждений или смерти определенному кругу лиц;</a:t>
            </a:r>
          </a:p>
          <a:p>
            <a:pPr marL="342900" indent="-342900">
              <a:buAutoNum type="arabicPeriod"/>
            </a:pPr>
            <a:r>
              <a:rPr lang="ru-RU" dirty="0"/>
              <a:t>Использование огнестрельного оружия,  слезоточивых, отравляющих, токсичных, радиоактивных и биологически-опасных веществ;</a:t>
            </a:r>
          </a:p>
          <a:p>
            <a:pPr marL="342900" indent="-342900">
              <a:buAutoNum type="arabicPeriod"/>
            </a:pPr>
            <a:r>
              <a:rPr lang="ru-RU" dirty="0"/>
              <a:t>Использование собак и иных животных;</a:t>
            </a:r>
          </a:p>
          <a:p>
            <a:pPr marL="342900" indent="-342900">
              <a:buAutoNum type="arabicPeriod"/>
            </a:pPr>
            <a:r>
              <a:rPr lang="ru-RU" dirty="0"/>
              <a:t>Совершение действий без посягательств на жизнь и здоровье людей ( стрельба в потолок, по окнам и дверям, по иному имуществу, организация поджога, взрывов, задымления);</a:t>
            </a:r>
          </a:p>
          <a:p>
            <a:pPr marL="342900" indent="-342900">
              <a:buAutoNum type="arabicPeriod"/>
            </a:pPr>
            <a:r>
              <a:rPr lang="ru-RU" dirty="0"/>
              <a:t>Захват заложников.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0362" y="4541074"/>
            <a:ext cx="549220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</a:rPr>
              <a:t>После совершения активных действий:</a:t>
            </a:r>
          </a:p>
          <a:p>
            <a:pPr lvl="0"/>
            <a:endParaRPr lang="ru-RU" b="1" dirty="0">
              <a:solidFill>
                <a:srgbClr val="FF0000"/>
              </a:solidFill>
            </a:endParaRPr>
          </a:p>
          <a:p>
            <a:pPr lvl="0"/>
            <a:r>
              <a:rPr lang="ru-RU" dirty="0"/>
              <a:t>1. Попытка скрыться с объекта;</a:t>
            </a:r>
          </a:p>
          <a:p>
            <a:pPr lvl="0"/>
            <a:r>
              <a:rPr lang="ru-RU" dirty="0"/>
              <a:t>2. Попытка суицида;</a:t>
            </a:r>
          </a:p>
          <a:p>
            <a:pPr lvl="0"/>
            <a:r>
              <a:rPr lang="ru-RU" dirty="0"/>
              <a:t>3. Сдача правоохранительным органам</a:t>
            </a:r>
          </a:p>
          <a:p>
            <a:pPr lvl="0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6884" y="3437467"/>
            <a:ext cx="5958840" cy="33518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77663" y="745696"/>
            <a:ext cx="721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Тактика нарушителя на объекте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322396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ТИПОВАЯ МОДЕЛЬ ДЕЙСТВИЙ НАРУШИТЕЛЯ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9990" y="698886"/>
            <a:ext cx="11155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Общие подходы к разработке модели нарушителя на объекте образования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0187" y="1703683"/>
            <a:ext cx="9786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ОБЪЕКТОВАЯ МОДЕЛЬ НАРУШИТЕЛЯ </a:t>
            </a:r>
            <a:r>
              <a:rPr lang="ru-RU" dirty="0">
                <a:solidFill>
                  <a:srgbClr val="FF0000"/>
                </a:solidFill>
              </a:rPr>
              <a:t>–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для формирования документов по противодействию совершения преступлений на нашем объекте образования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5810" y="3385515"/>
            <a:ext cx="11128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I</a:t>
            </a:r>
            <a:r>
              <a:rPr lang="ru-RU" b="1" dirty="0"/>
              <a:t>. Для разработки инструктивных документов: </a:t>
            </a:r>
            <a:r>
              <a:rPr lang="ru-RU" dirty="0"/>
              <a:t>Профилактика среди несовершеннолетних о несанкционированных действиях и преступлениях террористического характера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84" y="1101483"/>
            <a:ext cx="1872403" cy="21277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0187" y="1224520"/>
            <a:ext cx="298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92D050"/>
                </a:solidFill>
              </a:rPr>
              <a:t>Зачем это нам надо?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658" y="4449452"/>
            <a:ext cx="117646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II</a:t>
            </a:r>
            <a:r>
              <a:rPr lang="ru-RU" b="1" dirty="0"/>
              <a:t>. Для разработки планирующих документов и технических мер для пресечения несанкционированных действий:</a:t>
            </a:r>
          </a:p>
          <a:p>
            <a:endParaRPr lang="ru-RU" b="1" dirty="0"/>
          </a:p>
          <a:p>
            <a:r>
              <a:rPr lang="ru-RU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Единовременно</a:t>
            </a:r>
            <a:r>
              <a:rPr lang="ru-RU" dirty="0"/>
              <a:t> ( активация КТС, отслеживание и видео фиксация действий нарушителя, постоянная связь с правоохранителями, принятие личных мер по возможному задержанию нарушителя, изучение возможности блокирования нарушителя в определенной части здания) </a:t>
            </a:r>
          </a:p>
        </p:txBody>
      </p:sp>
    </p:spTree>
    <p:extLst>
      <p:ext uri="{BB962C8B-B14F-4D97-AF65-F5344CB8AC3E}">
        <p14:creationId xmlns:p14="http://schemas.microsoft.com/office/powerpoint/2010/main" val="1587385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ТИПОВАЯ МОДЕЛЬ ДЕЙСТВИЙ НАРУШИТЕЛЯ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900812" y="0"/>
            <a:ext cx="2291187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900" kern="0" spc="300" dirty="0">
              <a:solidFill>
                <a:schemeClr val="bg1"/>
              </a:solidFill>
              <a:latin typeface="DS Diploma" panose="020B0706020207050204" pitchFamily="33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84" y="694267"/>
            <a:ext cx="1872403" cy="21277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8588" y="749585"/>
            <a:ext cx="97200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Долговременно</a:t>
            </a:r>
          </a:p>
          <a:p>
            <a:endParaRPr lang="ru-RU" sz="700" b="1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dirty="0"/>
              <a:t>1. Переориентация систем обеспечения пропускного и внутри объектового режимов на повышение эффективности ( обеспечение осмотра проносимых вещей, осмотр въезжающего автотранспорта, использование системы контроля и управления доступом);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2768" y="2818498"/>
            <a:ext cx="119464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2. Подготовка к пресечению действий нарушителя путем проведения учений, тренировок или иных практических учений с работниками ЧОП, обучающимися и персоналом образовательной организации с учетом возможной тактики, которые включают в себя: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конкретные действия охраны и персонала;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участие работников охраны и персонала образовательных организаций в тренировках совместно с </a:t>
            </a:r>
            <a:r>
              <a:rPr lang="ru-RU" dirty="0" err="1"/>
              <a:t>Росгвардией</a:t>
            </a:r>
            <a:r>
              <a:rPr lang="ru-RU" dirty="0"/>
              <a:t>, ФСБ, МЧС и МВД;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практическую отработку передачи сообщений о совершении преступлений </a:t>
            </a:r>
            <a:br>
              <a:rPr lang="ru-RU" dirty="0"/>
            </a:br>
            <a:r>
              <a:rPr lang="ru-RU" dirty="0"/>
              <a:t>в правоохранительные органы;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информационное взаимодействие с группами задержания </a:t>
            </a:r>
            <a:r>
              <a:rPr lang="ru-RU" dirty="0" err="1"/>
              <a:t>Росгвардии</a:t>
            </a:r>
            <a:r>
              <a:rPr lang="ru-RU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планируемые меры для минимизации и ликвидации последствий действий террористического характера. 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211669"/>
            <a:ext cx="1229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При разработке ОМН используем Методические рекомендации, размещенные на сайте ФСБ России </a:t>
            </a:r>
            <a:r>
              <a:rPr lang="en-US" b="1" dirty="0">
                <a:solidFill>
                  <a:srgbClr val="FF0000"/>
                </a:solidFill>
              </a:rPr>
              <a:t>http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r>
              <a:rPr lang="en-US" b="1" dirty="0">
                <a:solidFill>
                  <a:srgbClr val="FF0000"/>
                </a:solidFill>
              </a:rPr>
              <a:t>//www.fsb.ru/fsb/supplement/advice.htm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263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32387" y="1137196"/>
            <a:ext cx="96560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Алгоритмы действий </a:t>
            </a:r>
          </a:p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персонала образовательной организации, работников частных охранных организаций и обучающихся при совершении (угрозе совершения) преступления в формах вооруженного нападения, размещения взрывного устройства, захвата заложников, а также информационного взаимодействия образовательной организации с территориальными органами МВД России,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Росгвардии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ФСБ России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84462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2700" y="0"/>
            <a:ext cx="12217400" cy="698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206478"/>
            <a:ext cx="7590913" cy="392829"/>
          </a:xfrm>
        </p:spPr>
        <p:txBody>
          <a:bodyPr>
            <a:normAutofit/>
          </a:bodyPr>
          <a:lstStyle/>
          <a:p>
            <a:r>
              <a:rPr lang="ru-RU" sz="2000" spc="300" dirty="0">
                <a:solidFill>
                  <a:schemeClr val="bg1"/>
                </a:solidFill>
                <a:cs typeface="Verdana"/>
              </a:rPr>
              <a:t> </a:t>
            </a:r>
            <a:endParaRPr lang="ru-RU" sz="2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87788" y="135469"/>
            <a:ext cx="104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/>
                <a:cs typeface="Verdana"/>
              </a:rPr>
              <a:t>АЛГОРИТМ ДЕЙСТВИЙ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32387" y="656831"/>
            <a:ext cx="9656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Структура Алгоритма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427" y="1355331"/>
            <a:ext cx="5534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Действия различных категорий участников:</a:t>
            </a:r>
          </a:p>
          <a:p>
            <a:pPr marL="342900" indent="-342900">
              <a:buAutoNum type="arabicPeriod"/>
            </a:pPr>
            <a:r>
              <a:rPr lang="ru-RU" dirty="0"/>
              <a:t>Директор образовательной организации;</a:t>
            </a:r>
          </a:p>
          <a:p>
            <a:pPr marL="342900" indent="-342900">
              <a:buAutoNum type="arabicPeriod"/>
            </a:pPr>
            <a:r>
              <a:rPr lang="ru-RU" dirty="0"/>
              <a:t>Персонал;</a:t>
            </a:r>
          </a:p>
          <a:p>
            <a:pPr marL="342900" indent="-342900">
              <a:buAutoNum type="arabicPeriod"/>
            </a:pPr>
            <a:r>
              <a:rPr lang="ru-RU" dirty="0"/>
              <a:t>Обучающиеся;</a:t>
            </a:r>
          </a:p>
          <a:p>
            <a:pPr marL="342900" indent="-342900">
              <a:buAutoNum type="arabicPeriod"/>
            </a:pPr>
            <a:r>
              <a:rPr lang="ru-RU" dirty="0"/>
              <a:t>Работник охранной организации. </a:t>
            </a:r>
          </a:p>
          <a:p>
            <a:pPr marL="342900" indent="-342900">
              <a:buAutoNum type="arabicPeriod"/>
            </a:pPr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93395" y="1266891"/>
            <a:ext cx="66760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Чрезвычайные События:</a:t>
            </a:r>
          </a:p>
          <a:p>
            <a:pPr marL="342900" indent="-342900">
              <a:buAutoNum type="arabicPeriod"/>
            </a:pPr>
            <a:r>
              <a:rPr lang="ru-RU" dirty="0"/>
              <a:t>Вооруженное нападение (стрелок на территории или в здании;</a:t>
            </a:r>
          </a:p>
          <a:p>
            <a:pPr marL="342900" indent="-342900">
              <a:buAutoNum type="arabicPeriod"/>
            </a:pPr>
            <a:r>
              <a:rPr lang="ru-RU" dirty="0"/>
              <a:t>Размещение взрывного устройства (на входе при попытке проноса, или обнаружено в здании;</a:t>
            </a:r>
          </a:p>
          <a:p>
            <a:pPr marL="342900" indent="-342900">
              <a:buAutoNum type="arabicPeriod"/>
            </a:pPr>
            <a:r>
              <a:rPr lang="ru-RU" dirty="0"/>
              <a:t>Захват заложников.</a:t>
            </a:r>
          </a:p>
          <a:p>
            <a:r>
              <a:rPr lang="ru-RU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2363" y="3473496"/>
            <a:ext cx="101377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Основные действия различных категорий в Алгоритме</a:t>
            </a:r>
            <a:r>
              <a:rPr lang="ru-RU" dirty="0"/>
              <a:t>:</a:t>
            </a:r>
          </a:p>
          <a:p>
            <a:pPr marL="342900" indent="-342900">
              <a:buAutoNum type="arabicPeriod"/>
            </a:pPr>
            <a:r>
              <a:rPr lang="ru-RU" dirty="0"/>
              <a:t>Своевременное информирование о происшествии правоохранительных органов и органов исполнительной власти;</a:t>
            </a:r>
          </a:p>
          <a:p>
            <a:pPr marL="342900" indent="-342900">
              <a:buAutoNum type="arabicPeriod"/>
            </a:pPr>
            <a:r>
              <a:rPr lang="ru-RU" dirty="0"/>
              <a:t>Информирование персонала и обучающихся о происшествии и их защита путем эвакуации или укрытия в помещениях различными способами, в том числе блокирование помещений;</a:t>
            </a:r>
          </a:p>
          <a:p>
            <a:pPr marL="342900" indent="-342900">
              <a:buAutoNum type="arabicPeriod"/>
            </a:pPr>
            <a:r>
              <a:rPr lang="ru-RU" dirty="0"/>
              <a:t>Индивидуальные особенности действий пострадавших при террористических преступлениях, использование средств связи и другие действия; </a:t>
            </a:r>
          </a:p>
          <a:p>
            <a:pPr marL="342900" indent="-342900">
              <a:buAutoNum type="arabicPeriod"/>
            </a:pPr>
            <a:r>
              <a:rPr lang="ru-RU" dirty="0"/>
              <a:t>Взаимодействие с правоохранительными органами, группами задержания;</a:t>
            </a:r>
          </a:p>
          <a:p>
            <a:pPr marL="342900" indent="-342900">
              <a:buAutoNum type="arabicPeriod"/>
            </a:pPr>
            <a:r>
              <a:rPr lang="ru-RU" dirty="0"/>
              <a:t>Коммуникация руководства с родителями обучающихся;</a:t>
            </a:r>
          </a:p>
          <a:p>
            <a:pPr marL="342900" indent="-342900">
              <a:buAutoNum type="arabicPeriod"/>
            </a:pPr>
            <a:r>
              <a:rPr lang="ru-RU" dirty="0"/>
              <a:t>Ликвидация последствий происшествия.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427" y="3838935"/>
            <a:ext cx="1773936" cy="201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809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Sevastopol_1">
      <a:dk1>
        <a:srgbClr val="021828"/>
      </a:dk1>
      <a:lt1>
        <a:sysClr val="window" lastClr="FFFFFF"/>
      </a:lt1>
      <a:dk2>
        <a:srgbClr val="212745"/>
      </a:dk2>
      <a:lt2>
        <a:srgbClr val="BFD7ED"/>
      </a:lt2>
      <a:accent1>
        <a:srgbClr val="005EB8"/>
      </a:accent1>
      <a:accent2>
        <a:srgbClr val="E4002B"/>
      </a:accent2>
      <a:accent3>
        <a:srgbClr val="00A9E0"/>
      </a:accent3>
      <a:accent4>
        <a:srgbClr val="EB4060"/>
      </a:accent4>
      <a:accent5>
        <a:srgbClr val="40BFE8"/>
      </a:accent5>
      <a:accent6>
        <a:srgbClr val="F28095"/>
      </a:accent6>
      <a:hlink>
        <a:srgbClr val="00A9E0"/>
      </a:hlink>
      <a:folHlink>
        <a:srgbClr val="005EB8"/>
      </a:folHlink>
    </a:clrScheme>
    <a:fontScheme name="Sevastopol_Firs">
      <a:majorFont>
        <a:latin typeface="TT Firs Medium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6035</TotalTime>
  <Words>5025</Words>
  <Application>Microsoft Office PowerPoint</Application>
  <PresentationFormat>Широкоэкранный</PresentationFormat>
  <Paragraphs>637</Paragraphs>
  <Slides>34</Slides>
  <Notes>34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Verdana</vt:lpstr>
      <vt:lpstr>Arial</vt:lpstr>
      <vt:lpstr>Wingdings</vt:lpstr>
      <vt:lpstr>DS Diploma</vt:lpstr>
      <vt:lpstr>TT Firs Medium</vt:lpstr>
      <vt:lpstr>Verdana</vt:lpstr>
      <vt:lpstr>Calibri</vt:lpstr>
      <vt:lpstr>Тема Office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Azainer's_Mac</dc:creator>
  <cp:lastModifiedBy>Рабочий 1</cp:lastModifiedBy>
  <cp:revision>161</cp:revision>
  <cp:lastPrinted>2022-08-29T14:43:32Z</cp:lastPrinted>
  <dcterms:created xsi:type="dcterms:W3CDTF">2018-10-23T14:55:44Z</dcterms:created>
  <dcterms:modified xsi:type="dcterms:W3CDTF">2025-08-20T12:25:33Z</dcterms:modified>
</cp:coreProperties>
</file>