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8" r:id="rId3"/>
    <p:sldId id="278" r:id="rId4"/>
    <p:sldId id="257" r:id="rId5"/>
    <p:sldId id="325" r:id="rId6"/>
    <p:sldId id="272" r:id="rId7"/>
    <p:sldId id="281" r:id="rId8"/>
    <p:sldId id="330" r:id="rId9"/>
    <p:sldId id="331" r:id="rId10"/>
    <p:sldId id="332" r:id="rId11"/>
    <p:sldId id="277" r:id="rId12"/>
    <p:sldId id="328" r:id="rId13"/>
    <p:sldId id="287" r:id="rId14"/>
    <p:sldId id="294" r:id="rId15"/>
    <p:sldId id="327" r:id="rId16"/>
    <p:sldId id="263" r:id="rId17"/>
    <p:sldId id="316" r:id="rId18"/>
    <p:sldId id="326" r:id="rId19"/>
    <p:sldId id="307" r:id="rId20"/>
    <p:sldId id="309" r:id="rId21"/>
    <p:sldId id="313" r:id="rId22"/>
    <p:sldId id="31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20" autoAdjust="0"/>
  </p:normalViewPr>
  <p:slideViewPr>
    <p:cSldViewPr>
      <p:cViewPr>
        <p:scale>
          <a:sx n="50" d="100"/>
          <a:sy n="50" d="100"/>
        </p:scale>
        <p:origin x="-166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FF89C-C148-4CD7-8AF1-0A4C310C476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D81E2-BCC0-4DBC-878A-4AA82CAD96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912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70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32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68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948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06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82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60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4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61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0211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1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5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21260" y="476672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Book Antiqua" pitchFamily="18" charset="0"/>
                <a:ea typeface="MS Mincho" pitchFamily="49" charset="-128"/>
              </a:rPr>
              <a:t>ЭТНОГРАФИЧЕСКИЙ МУЗЕЙ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Book Antiqua" pitchFamily="18" charset="0"/>
                <a:ea typeface="MS Mincho" pitchFamily="49" charset="-128"/>
              </a:rPr>
              <a:t>«СОЗВЕЗДИЕ НАРОДОВ КРЫМА»</a:t>
            </a:r>
            <a:endParaRPr lang="ru-RU" sz="3600" b="1" dirty="0">
              <a:solidFill>
                <a:srgbClr val="C00000"/>
              </a:solidFill>
              <a:latin typeface="Book Antiqua" pitchFamily="18" charset="0"/>
              <a:ea typeface="MS Mincho" pitchFamily="49" charset="-128"/>
            </a:endParaRPr>
          </a:p>
        </p:txBody>
      </p:sp>
      <p:pic>
        <p:nvPicPr>
          <p:cNvPr id="8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071538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740274" y="6176304"/>
            <a:ext cx="64037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cap="all" dirty="0" smtClean="0">
                <a:latin typeface="Times New Roman" pitchFamily="18" charset="0"/>
                <a:cs typeface="Times New Roman" pitchFamily="18" charset="0"/>
              </a:rPr>
              <a:t>РЕСПУБЛИКА КРЫМ,  ГОРОД ДЖАНКОЙ,  УЛ,ТИТОВА, 45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6267" y="3261523"/>
            <a:ext cx="38957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МУНИЦИПАЛЬНОМ ОБЩЕОБРАЗОВАТЕЛЬНОМ УЧРЕЖДЕНИИ ГОРОДА ДЖАНКОЯ РЕСПУБЛИКИ КРЫМ «СРЕДНЯЯ ШКОЛА № 4»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УНИКАЛЬНЫЙ ЭТНОГРАФИЧЕСКИЙ МУЗЕЙ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50651"/>
            <a:ext cx="4248473" cy="307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5656" y="116632"/>
            <a:ext cx="7378538" cy="4241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УНИКАЛЬНЫЙ ЭКСПОНАТ – АМФОРА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древних времен ГОНЧАРНОЕ ДЕЛО играло важную роль в жизни каждого народа.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Академик Пётр Симон Паллас, побывавший в Крыму в 1793 г., насчитал в Бахчисарае 517 лавок с гончарной продукцией.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Изделия гончаров пользовались большим спросом. Изделия изготовлялись из местной глины, по различным технологиям на гончарном круге с последующим обжигом в гончарной печи. В Крыму существовали цехи гончаров - </a:t>
            </a:r>
            <a:r>
              <a:rPr lang="ru-RU" b="1" i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чёльмекчи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производящие различную по объему и форме посуду: </a:t>
            </a:r>
            <a:r>
              <a:rPr lang="ru-RU" b="1" i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къуманы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(кувшины для ритуального омовения перед молитвой) и </a:t>
            </a:r>
            <a:r>
              <a:rPr lang="ru-RU" b="1" i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гугюмы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(сосуды для переноски и хранения воды), сосуды для хранения масла, меда, мяса, молочных, кисломолочных и сыпучих продуктов.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Одним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из ярких примеров гончарного дела является амфора. Изделие изготовлялось на гончарном круге с последующим обжигом в гончарной печи.  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1266" name="Picture 2" descr="D:\Документы\Воспитательная работа\ВР 2025-2026\Музей\Screenshot_2026-06-04-11-56-40-597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3" r="10251"/>
          <a:stretch/>
        </p:blipFill>
        <p:spPr bwMode="auto">
          <a:xfrm>
            <a:off x="4342284" y="4005064"/>
            <a:ext cx="4801716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27" y="4582441"/>
            <a:ext cx="2949925" cy="169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Документы\Воспитательная работа\ВР 2025-2026\Музей\Screenshot_2026-06-04-11-56-56-586_com.miui.mediaview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5" r="10104"/>
          <a:stretch/>
        </p:blipFill>
        <p:spPr bwMode="auto">
          <a:xfrm>
            <a:off x="1475656" y="260648"/>
            <a:ext cx="7452072" cy="416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16" y="-34776"/>
            <a:ext cx="1371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D:\Документы\Воспитательная работа\ВР 2025-2026\Музей\Screenshot_2026-06-04-11-56-20-296_com.miui.mediaviewer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4" r="10957"/>
          <a:stretch/>
        </p:blipFill>
        <p:spPr bwMode="auto">
          <a:xfrm>
            <a:off x="107504" y="3773140"/>
            <a:ext cx="5400600" cy="310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3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51720" y="2276872"/>
            <a:ext cx="680191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ПРЯЛКА, ВЫШИВКА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 прялке пряли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шерсть, пух и потом из полученной пряжи вязали носки, шарфы, варежки.  Долгими зимними вечерами девушки и женщины занимались рукоделием. Пряли, ткали, вышивали –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нашем музее представлена красивая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вышивка на рушниках и полотенцах.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Они украшены с любовью.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9218" name="Picture 2" descr="D:\Документы\Воспитательная работа\ВР 2025-2026\Музей\Screenshot_2026-06-04-11-57-07-702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0" t="21640" r="10546" b="17213"/>
          <a:stretch/>
        </p:blipFill>
        <p:spPr bwMode="auto">
          <a:xfrm>
            <a:off x="1387934" y="4337720"/>
            <a:ext cx="775606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Документы\Воспитательная работа\ВР 2025-2026\Музей\Screenshot_2026-06-04-11-57-11-941_com.miui.mediaviewe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5" t="8689" r="17539"/>
          <a:stretch/>
        </p:blipFill>
        <p:spPr bwMode="auto">
          <a:xfrm>
            <a:off x="2714769" y="11213"/>
            <a:ext cx="5148941" cy="227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Документы\Воспитательная работа\ВР 2025-2026\Музей\Screenshot_2026-06-04-11-56-45-654_com.miui.mediaviewer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2" t="8343" r="67257"/>
          <a:stretch/>
        </p:blipFill>
        <p:spPr bwMode="auto">
          <a:xfrm>
            <a:off x="26058" y="-18062"/>
            <a:ext cx="2025662" cy="435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47664" y="548680"/>
            <a:ext cx="7272808" cy="226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САМОВАР И ДРУГАЯ НАРОДНАЯ УТВАРЬ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Самовар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- это часть жизни и судьбы русского народа. Этот предмет на столе был необходим для русской церемонии чаепития. Он стал символом добра и домашнего уюта. Дети получали знания, впитывали традиции, учились говорить и слушать у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самовара</a:t>
            </a:r>
            <a:r>
              <a:rPr lang="ru-RU" sz="2000" i="1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600" dirty="0" smtClean="0">
                <a:ea typeface="Calibri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Вот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так раньше жила простая русская семья.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8434" name="Picture 2" descr="D:\Документы\Воспитательная работа\ВР 2025-2026\Музей\IMG_026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696" y="4509120"/>
            <a:ext cx="2957388" cy="221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91469"/>
            <a:ext cx="2781176" cy="2084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20843"/>
            <a:ext cx="3024336" cy="227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67893" y="260648"/>
            <a:ext cx="7992888" cy="252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ВЕЛИКОЛЕПИЕ РУССКОГО НАРОДНОГО КОСТЮМА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В нашем музее представлен образец женского народного костюма. Он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позволяет дать посетителю полное представление о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локальных и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обрядовых особенностях народной одежды русских. На материале женской одежды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демонстрируется сложившийся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в разные исторические эпохи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основной тип костюмного комплекса: комплекс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с сарафаном,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накидкой с меховыми вставками и удивительными узорами, а также головной убор – косынка.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72184"/>
            <a:ext cx="5466303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43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139952" y="188639"/>
            <a:ext cx="4811960" cy="651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ТРЯПИЧНЫЕ КУКЛЫ-ОБЕРЕГИ 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Это особый </a:t>
            </a:r>
            <a:r>
              <a:rPr lang="ru-RU" dirty="0">
                <a:latin typeface="Times New Roman"/>
                <a:ea typeface="Times New Roman"/>
              </a:rPr>
              <a:t>атрибут </a:t>
            </a:r>
            <a:r>
              <a:rPr lang="ru-RU" dirty="0" smtClean="0">
                <a:latin typeface="Times New Roman"/>
                <a:ea typeface="Times New Roman"/>
              </a:rPr>
              <a:t>славянской </a:t>
            </a:r>
            <a:r>
              <a:rPr lang="ru-RU" dirty="0">
                <a:latin typeface="Times New Roman"/>
                <a:ea typeface="Times New Roman"/>
              </a:rPr>
              <a:t>культуры. Они</a:t>
            </a:r>
            <a:r>
              <a:rPr lang="ru-RU" b="1" i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служили владельцам на протяжении всей жизни. Обрядовая, или </a:t>
            </a:r>
            <a:r>
              <a:rPr lang="ru-RU" dirty="0" err="1">
                <a:latin typeface="Times New Roman"/>
                <a:ea typeface="Times New Roman"/>
              </a:rPr>
              <a:t>обережная</a:t>
            </a:r>
            <a:r>
              <a:rPr lang="ru-RU" dirty="0">
                <a:latin typeface="Times New Roman"/>
                <a:ea typeface="Times New Roman"/>
              </a:rPr>
              <a:t>, кукла считалась мощным талисманом во благо рода.</a:t>
            </a:r>
            <a:endParaRPr lang="ru-RU" dirty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Куклы-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берегини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создавались без применения иголок и ножниц, чтобы они не могли нанести вред своим хозяевам. Нитки обрывались руками или перекусывались зубами. 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Берегиня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создавалась на подоле, то есть на коленях, в личном пространстве женщины, а не на столе, потому что он считался общим местом.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Каждая куколка мастерилась с белым или однотонным лицом, символизирующим чистоту помыслов и одушевление хозяев. В процессе создания приговаривали: 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«Светлая голова, чистая, наполненная добром и любовью»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Славяне никогда не рисовали и не вышивали своим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берегиням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глаза, рот и нос, чтобы в них не вселились злые духи и не перенеслись злые мысли.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12" y="3413474"/>
            <a:ext cx="3312368" cy="320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D:\Документы\Воспитательная работа\ВР 2025-2026\Музей\IMG_026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8" y="206030"/>
            <a:ext cx="4009261" cy="300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5656" y="260648"/>
            <a:ext cx="7488832" cy="2744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МАТРЁШКА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Особое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место в нашем музее занимает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Матрёшка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-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самая известная русская игрушка,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символ русского народного искусства.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Появление матрешек удивляет – что же таится внутри, какая она, самая маленькая куколка! Когда главный секрет открыт, начинается игра: какая фигурка меньше – больше, выше – ниже.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В матрешке отображается образ русской женщины. Она одета в национальный костюм: рубаху, платок, длинный сарафан, поэтому у матрешки ног не видно, иногда на сарафан надевали фартук. В разных местностях были свои особенности костюма.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4338" name="Picture 2" descr="D:\Документы\Воспитательная работа\ВР 2025-2026\Музей\Screenshot_2026-06-04-11-57-23-498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r="25369"/>
          <a:stretch/>
        </p:blipFill>
        <p:spPr bwMode="auto">
          <a:xfrm>
            <a:off x="28973" y="3717032"/>
            <a:ext cx="418298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72" y="3005630"/>
            <a:ext cx="4716016" cy="3538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pic>
        <p:nvPicPr>
          <p:cNvPr id="6146" name="Picture 2" descr="D:\Документы\Воспитательная работа\ВР 2025-2026\Музей\Screenshot_2026-06-04-11-57-34-525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2" r="10103"/>
          <a:stretch/>
        </p:blipFill>
        <p:spPr bwMode="auto">
          <a:xfrm>
            <a:off x="1799692" y="55916"/>
            <a:ext cx="6840760" cy="38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3717031"/>
            <a:ext cx="7920880" cy="2941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ЭКСПОЗИЦИИ,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ПОСВЯЩЕННЫЕ КРЫМСКОТАТАРСКОМУ НАРОДУ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В нашем музее представлен мужской костюм,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который </a:t>
            </a: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надевали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на торжества </a:t>
            </a: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и который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являлся настоящим произведением декоративно-прикладного искусства, </a:t>
            </a:r>
            <a:endParaRPr lang="ru-RU" sz="17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а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украшения, вышивка служили не только элементами декора, но и оберегами. </a:t>
            </a:r>
            <a:r>
              <a:rPr lang="ru-RU" sz="1700" dirty="0" err="1">
                <a:latin typeface="Times New Roman" pitchFamily="18" charset="0"/>
                <a:ea typeface="Calibri"/>
                <a:cs typeface="Times New Roman" pitchFamily="18" charset="0"/>
              </a:rPr>
              <a:t>Крымскотатарский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 национальный костюм отражал ментальное и религиозное воззрение народа. </a:t>
            </a: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Традиционный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покрой, виды отделки одежды, головных уборов</a:t>
            </a: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обуви, аксессуаров применялись на протяжении столетий, </a:t>
            </a:r>
            <a:endParaRPr lang="ru-RU" sz="17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latin typeface="Times New Roman" pitchFamily="18" charset="0"/>
                <a:ea typeface="Calibri"/>
                <a:cs typeface="Times New Roman" pitchFamily="18" charset="0"/>
              </a:rPr>
              <a:t>совершенствуясь </a:t>
            </a:r>
            <a:r>
              <a:rPr lang="ru-RU" sz="1700" dirty="0">
                <a:latin typeface="Times New Roman" pitchFamily="18" charset="0"/>
                <a:ea typeface="Calibri"/>
                <a:cs typeface="Times New Roman" pitchFamily="18" charset="0"/>
              </a:rPr>
              <a:t>и видоизменяясь.</a:t>
            </a:r>
          </a:p>
        </p:txBody>
      </p:sp>
    </p:spTree>
    <p:extLst>
      <p:ext uri="{BB962C8B-B14F-4D97-AF65-F5344CB8AC3E}">
        <p14:creationId xmlns:p14="http://schemas.microsoft.com/office/powerpoint/2010/main" val="877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18568" y="188640"/>
            <a:ext cx="741682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«ХОШКЕЛЬДИ КЪАВЕСИ»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НАШЕМ МУЗЕЕ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особое место занимает посуда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крымскотатрского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народа: турка, маленькие чашечки для кофе, вазы с уникальными узорами, подносы.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Мы выяснили, что в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Крыму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наиболее любимый способ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приготовления кофе –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«кофе по-крымски», черный, густой и ароматный. </a:t>
            </a:r>
            <a:r>
              <a:rPr lang="ru-RU" dirty="0" smtClean="0">
                <a:latin typeface="Times New Roman"/>
                <a:ea typeface="Times New Roman"/>
              </a:rPr>
              <a:t>В </a:t>
            </a:r>
            <a:r>
              <a:rPr lang="ru-RU" dirty="0" err="1">
                <a:latin typeface="Times New Roman"/>
                <a:ea typeface="Times New Roman"/>
              </a:rPr>
              <a:t>крымскотатарской</a:t>
            </a:r>
            <a:r>
              <a:rPr lang="ru-RU" dirty="0">
                <a:latin typeface="Times New Roman"/>
                <a:ea typeface="Times New Roman"/>
              </a:rPr>
              <a:t> культуре существуют традиции приготовления и подачи этого напитка, приуроченные к определённым событиям. Например, «</a:t>
            </a:r>
            <a:r>
              <a:rPr lang="ru-RU" dirty="0" err="1">
                <a:latin typeface="Times New Roman"/>
                <a:ea typeface="Times New Roman"/>
              </a:rPr>
              <a:t>келин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къавеси</a:t>
            </a:r>
            <a:r>
              <a:rPr lang="ru-RU" dirty="0">
                <a:latin typeface="Times New Roman"/>
                <a:ea typeface="Times New Roman"/>
              </a:rPr>
              <a:t>» – кофе невесты или «</a:t>
            </a:r>
            <a:r>
              <a:rPr lang="ru-RU" dirty="0" err="1">
                <a:latin typeface="Times New Roman"/>
                <a:ea typeface="Times New Roman"/>
              </a:rPr>
              <a:t>козьайдын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къавеси</a:t>
            </a:r>
            <a:r>
              <a:rPr lang="ru-RU" dirty="0">
                <a:latin typeface="Times New Roman"/>
                <a:ea typeface="Times New Roman"/>
              </a:rPr>
              <a:t>» – кофе по случаю радостной вести. К приходу гостей готовят «</a:t>
            </a:r>
            <a:r>
              <a:rPr lang="ru-RU" dirty="0" err="1">
                <a:latin typeface="Times New Roman"/>
                <a:ea typeface="Times New Roman"/>
              </a:rPr>
              <a:t>хошкельди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къавеси</a:t>
            </a:r>
            <a:r>
              <a:rPr lang="ru-RU" dirty="0">
                <a:latin typeface="Times New Roman"/>
                <a:ea typeface="Times New Roman"/>
              </a:rPr>
              <a:t>». Чашка кофе (</a:t>
            </a:r>
            <a:r>
              <a:rPr lang="ru-RU" dirty="0" err="1">
                <a:latin typeface="Times New Roman"/>
                <a:ea typeface="Times New Roman"/>
              </a:rPr>
              <a:t>фильджан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къавеси</a:t>
            </a:r>
            <a:r>
              <a:rPr lang="ru-RU" dirty="0">
                <a:latin typeface="Times New Roman"/>
                <a:ea typeface="Times New Roman"/>
              </a:rPr>
              <a:t>), подаваемая гостю, должна быть полной. При этом говорят: «</a:t>
            </a:r>
            <a:r>
              <a:rPr lang="ru-RU" dirty="0" err="1">
                <a:latin typeface="Times New Roman"/>
                <a:ea typeface="Times New Roman"/>
              </a:rPr>
              <a:t>Къысмет</a:t>
            </a:r>
            <a:r>
              <a:rPr lang="ru-RU" dirty="0">
                <a:latin typeface="Times New Roman"/>
                <a:ea typeface="Times New Roman"/>
              </a:rPr>
              <a:t> толу </a:t>
            </a:r>
            <a:r>
              <a:rPr lang="ru-RU" dirty="0" err="1">
                <a:latin typeface="Times New Roman"/>
                <a:ea typeface="Times New Roman"/>
              </a:rPr>
              <a:t>олсун</a:t>
            </a:r>
            <a:r>
              <a:rPr lang="ru-RU" dirty="0">
                <a:latin typeface="Times New Roman"/>
                <a:ea typeface="Times New Roman"/>
              </a:rPr>
              <a:t>» (Пусть судьба будет благосклонной</a:t>
            </a:r>
            <a:r>
              <a:rPr lang="ru-RU" dirty="0" smtClean="0">
                <a:latin typeface="Times New Roman"/>
                <a:ea typeface="Times New Roman"/>
              </a:rPr>
              <a:t>).</a:t>
            </a:r>
            <a:endParaRPr lang="ru-RU" sz="1600" dirty="0">
              <a:latin typeface="Times New Roman"/>
              <a:ea typeface="Times New Roman"/>
            </a:endParaRPr>
          </a:p>
        </p:txBody>
      </p:sp>
      <p:pic>
        <p:nvPicPr>
          <p:cNvPr id="4098" name="Picture 2" descr="D:\Документы\Воспитательная работа\ВР 2025-2026\Музей\Screenshot_2026-06-04-11-58-21-938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9" r="10397"/>
          <a:stretch/>
        </p:blipFill>
        <p:spPr bwMode="auto">
          <a:xfrm>
            <a:off x="2599640" y="3701857"/>
            <a:ext cx="540338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84734" y="2132856"/>
            <a:ext cx="76665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Существует целый ритуал приготовления вкусного напитка, у каждой хозяйки свой рецепт получения высокой устойчивой пенки. Необходимо вначале перемолоть кофейные зерна в ручной кофемолке «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дегирмен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», тяжелой бронзовой или латунной. Такая кофемолка есть в каждой семье и обычно передается по наследству. В старину кофе варили на открытом огне или в специальном мангале на песке. Крымский кофе сегодня ассоциируется только с «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джезве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̀» – медной кофеваркой с длинной ручкой.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Подают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напиток в маленьких чашечках объемом в несколько глотков. Кубики сливочного сахара, мед, варенье, сухофрукты, печенье «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курабие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» – обязательные атрибуты кофейной церемонии.</a:t>
            </a:r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5122" name="Picture 2" descr="D:\Документы\Воспитательная работа\ВР 2025-2026\Музей\Screenshot_2026-06-04-11-58-11-533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5" r="10102" b="5737"/>
          <a:stretch/>
        </p:blipFill>
        <p:spPr bwMode="auto">
          <a:xfrm>
            <a:off x="2627784" y="163984"/>
            <a:ext cx="4789645" cy="19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r="10177"/>
          <a:stretch/>
        </p:blipFill>
        <p:spPr bwMode="auto">
          <a:xfrm>
            <a:off x="5218019" y="4962634"/>
            <a:ext cx="3307084" cy="186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D:\Документы\Воспитательная работа\ВР 2025-2026\Музей\Screenshot_2026-06-04-11-57-56-293_com.miui.mediaviewer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r="10251"/>
          <a:stretch/>
        </p:blipFill>
        <p:spPr bwMode="auto">
          <a:xfrm>
            <a:off x="1569211" y="4962634"/>
            <a:ext cx="3244900" cy="182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63019" y="404664"/>
            <a:ext cx="7774074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Добро пожаловать в Этнографический музей «Созвездие народов Крыма» Муниципального общеобразовательного учреждения города Джанкоя Республики Крым «Средняя школа № 4».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latin typeface="Times New Roman"/>
                <a:ea typeface="Calibri"/>
                <a:cs typeface="Times New Roman"/>
              </a:rPr>
              <a:t>Къырымнынъ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миллий-медениетли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хусусиетлерине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latin typeface="Times New Roman"/>
                <a:ea typeface="Calibri"/>
                <a:cs typeface="Times New Roman"/>
              </a:rPr>
              <a:t>багъышлангъан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музеине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хош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кельдинъиз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!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978813"/>
            <a:ext cx="6684657" cy="469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29062" y="260648"/>
            <a:ext cx="7200800" cy="3293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нашем музее представлена экспозиция под названием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«Золотые руки крымских мастеров».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Декоративно-прикладное творчество является составной частью народного искусства. Соприкосновение с ним формирует у детей духовные потребности, чувство патриотизма, поддерживает интерес к истории и культуре своего народа. Работы выполнены нашими учениками, педагогами и родителями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дальнейшем планируется развитие экспозиций музея, а также создание новых. Идей и вдохновения у сотрудников  школы, обучающихся и родителей предостаточно, а значит – наш музей будет существовать, развиваться и процветать.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9"/>
          <a:stretch/>
        </p:blipFill>
        <p:spPr bwMode="auto">
          <a:xfrm>
            <a:off x="110580" y="3554306"/>
            <a:ext cx="5493548" cy="330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43683"/>
            <a:ext cx="3096344" cy="232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63316" y="1835038"/>
            <a:ext cx="7272808" cy="3187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этом наша сила!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Издавна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Крым всегда считался многонациональным и сегодня все народы живут в мире и единстве.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этом наша сила!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«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Миллетлернинъ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айдын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келеджеги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бирликтедир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!».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Экскурсия в нашем музее сопровождается эпиграфом «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Музей хранит историю вещей и тех, кого уж с нами нет, людей. Он будет возрастать повсюду славой, пока гордимся мы историей своей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и фотолентой, посвященной самым важным событиям в развитии нашего полуострова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983" y="103507"/>
            <a:ext cx="5627474" cy="173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 descr="D:\Документы\Воспитательная работа\ВР 2025-2026\Музей\IMG_0248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7" b="25049"/>
          <a:stretch/>
        </p:blipFill>
        <p:spPr bwMode="auto">
          <a:xfrm>
            <a:off x="10716" y="5022962"/>
            <a:ext cx="4139953" cy="193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D:\Документы\Воспитательная работа\ВР 2025-2026\Музей\IMG_0258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t="28421" r="1369" b="27674"/>
          <a:stretch/>
        </p:blipFill>
        <p:spPr bwMode="auto">
          <a:xfrm>
            <a:off x="3979025" y="5022962"/>
            <a:ext cx="5178543" cy="193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Чем дальше в будущее входим,                                                                                                 Тем больше прошлым дорожим,                                                                                                               И в старом красоту находим,                                                                                                                  Хоть новому принадлежим. </a:t>
            </a:r>
          </a:p>
          <a:p>
            <a:pPr algn="ctr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Скажу я вам, в музее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Всегда бывать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мы рады!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Смотрим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 восхищением  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 наши экспонаты.</a:t>
            </a:r>
          </a:p>
          <a:p>
            <a:pPr algn="ctr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 люди в восхищении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Любуются стоят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 красоту музея —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Коллекций дивных ряд.</a:t>
            </a:r>
          </a:p>
          <a:p>
            <a:pPr algn="ctr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 тишине музейных залов,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Помнить все о том должны,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Выставляется немало</a:t>
            </a: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Ценных фактов старины.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85882" y="216985"/>
            <a:ext cx="7858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ЭТНОГРАФИЧЕСКИЙ МУЗЕЙ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«СОЗВЕЗДИЕ НАРОДОВ КРЫМА»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2023 ГОДУ В РАМКАХ ПРОЕКТА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«ИНИЦИАТИВНОЕ БЮДЖЕТИРОВАНИЕ» 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2032867"/>
            <a:ext cx="7248525" cy="474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51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94696" y="387802"/>
            <a:ext cx="7715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ЭКСПОЗИЦИИ МУЗЕЯ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Бесценным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кладом нашего полуострова являются люди разных национальностей, проживающие в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Крыму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нашем музее представлены экспозиции, отражающие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традиции, особенности культуры и быта народов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нашего прекрасного полуострова.</a:t>
            </a:r>
          </a:p>
        </p:txBody>
      </p:sp>
      <p:pic>
        <p:nvPicPr>
          <p:cNvPr id="13314" name="Picture 2" descr="D:\Документы\Воспитательная работа\ВР 2025-2026\Музей\Screenshot_2026-06-04-11-55-37-119_com.miui.mediaview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5" r="13202"/>
          <a:stretch/>
        </p:blipFill>
        <p:spPr bwMode="auto">
          <a:xfrm>
            <a:off x="7640" y="2679730"/>
            <a:ext cx="5788496" cy="41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Документы\Воспитательная работа\ВР 2025-2026\Музей\Screenshot_2026-06-04-11-56-31-908_com.miui.mediaviewe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6" r="11209"/>
          <a:stretch/>
        </p:blipFill>
        <p:spPr bwMode="auto">
          <a:xfrm>
            <a:off x="5793432" y="2680101"/>
            <a:ext cx="3350568" cy="19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896" y="4606690"/>
            <a:ext cx="3453104" cy="225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465000_85-p-fon-dlya-prezentatsii-v-narodnom-stile-122.jpg"/>
          <p:cNvPicPr>
            <a:picLocks noChangeAspect="1" noChangeArrowheads="1"/>
          </p:cNvPicPr>
          <p:nvPr/>
        </p:nvPicPr>
        <p:blipFill>
          <a:blip r:embed="rId2"/>
          <a:srcRect l="25712" t="24875" r="64523"/>
          <a:stretch>
            <a:fillRect/>
          </a:stretch>
        </p:blipFill>
        <p:spPr bwMode="auto">
          <a:xfrm>
            <a:off x="0" y="0"/>
            <a:ext cx="1369926" cy="6858000"/>
          </a:xfrm>
          <a:prstGeom prst="rect">
            <a:avLst/>
          </a:prstGeom>
          <a:noFill/>
        </p:spPr>
      </p:pic>
      <p:pic>
        <p:nvPicPr>
          <p:cNvPr id="5" name="Picture 2" descr="Фрагмент экспозиции «Народы Северо-Запада России и Прибалтики XVIII–XX вв.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32490" y="44362974"/>
            <a:ext cx="3714656" cy="5571984"/>
          </a:xfrm>
          <a:prstGeom prst="rect">
            <a:avLst/>
          </a:prstGeom>
          <a:noFill/>
        </p:spPr>
      </p:pic>
      <p:pic>
        <p:nvPicPr>
          <p:cNvPr id="6" name="Picture 2" descr="Фрагмент экспозиции «Народы Северо-Запада России и Прибалтики XVIII–XX вв.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84890" y="44515374"/>
            <a:ext cx="3714656" cy="5571984"/>
          </a:xfrm>
          <a:prstGeom prst="rect">
            <a:avLst/>
          </a:prstGeom>
          <a:noFill/>
        </p:spPr>
      </p:pic>
      <p:pic>
        <p:nvPicPr>
          <p:cNvPr id="7" name="Picture 2" descr="Фрагмент экспозиции «Народы Северо-Запада России и Прибалтики XVIII–XX вв.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37290" y="44667774"/>
            <a:ext cx="3714656" cy="557198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60488" y="231288"/>
            <a:ext cx="7373726" cy="394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ЭТНИЧЕСКИЕ КАРТЫ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Крыму исторически сложилась многонациональная общность народов, поэтому открывают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НАШ МУЗЕЙ этнические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карты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Крыма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— карты, которые показывают расселение национальных групп по территории Крымского полуострова на данный момент и в прошлом. </a:t>
            </a:r>
            <a:endParaRPr lang="ru-RU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карт этнического и национального состава населения Крымского полуострова имеют более чем вековую историю. </a:t>
            </a:r>
            <a:endParaRPr lang="ru-RU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Старые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карты всегда завораживают.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Есть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 них что-то от средневековых путешествий, парусных кораблей, духе приключений и открытия новых земель с их нетронутыми чудесами, но современность не менее актуальна и важна, ведь история нуждается в переосмыслении и поиске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новых способов визуализации накопленных материалов.</a:t>
            </a:r>
            <a:endParaRPr lang="ru-RU" sz="14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2290" name="Picture 2" descr="D:\Документы\Воспитательная работа\ВР 2025-2026\Музей\Screenshot_2026-06-04-11-56-00-351_com.miui.mediaviewe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1" r="51115" b="10500"/>
          <a:stretch/>
        </p:blipFill>
        <p:spPr bwMode="auto">
          <a:xfrm>
            <a:off x="1560487" y="4176342"/>
            <a:ext cx="324775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6" b="52232"/>
          <a:stretch/>
        </p:blipFill>
        <p:spPr bwMode="auto">
          <a:xfrm>
            <a:off x="4936522" y="4176342"/>
            <a:ext cx="409997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42868" y="448941"/>
            <a:ext cx="6041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Стенды музея «Созвездие </a:t>
            </a:r>
            <a:r>
              <a:rPr lang="ru-RU" sz="2000" b="1" dirty="0" smtClean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народов Крыма »</a:t>
            </a:r>
            <a:endParaRPr lang="ru-RU" sz="2000" b="1" dirty="0">
              <a:solidFill>
                <a:srgbClr val="79390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2139" y="896397"/>
            <a:ext cx="701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История древнего человека в Крыму.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Народы Крыма в период Античности.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Хазарский Каганат. Таврика. Крымское Ханство.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Присоединение Крыма к Российской Империи. Таврическая Губерния.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Русский народ.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Крымскотатарский народ.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Украинский народ.</a:t>
            </a:r>
          </a:p>
          <a:p>
            <a:pPr marL="457200" indent="-457200">
              <a:spcBef>
                <a:spcPct val="0"/>
              </a:spcBef>
              <a:buFontTx/>
              <a:buAutoNum type="arabicPeriod"/>
            </a:pPr>
            <a:r>
              <a:rPr lang="ru-RU" sz="2000" b="1" dirty="0">
                <a:solidFill>
                  <a:srgbClr val="793905"/>
                </a:solidFill>
                <a:latin typeface="Arial" pitchFamily="34" charset="0"/>
                <a:cs typeface="Arial" pitchFamily="34" charset="0"/>
              </a:rPr>
              <a:t>Религии народов Крыма.</a:t>
            </a:r>
          </a:p>
          <a:p>
            <a:pPr marL="457200" indent="-457200" algn="ctr">
              <a:spcBef>
                <a:spcPct val="0"/>
              </a:spcBef>
              <a:buFontTx/>
              <a:buAutoNum type="arabicPeriod"/>
            </a:pPr>
            <a:endParaRPr lang="ru-RU" sz="2000" b="1" dirty="0">
              <a:solidFill>
                <a:srgbClr val="79390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ctr">
              <a:spcBef>
                <a:spcPct val="0"/>
              </a:spcBef>
              <a:buFontTx/>
              <a:buAutoNum type="arabicPeriod"/>
            </a:pPr>
            <a:endParaRPr lang="ru-RU" sz="2000" b="1" dirty="0">
              <a:solidFill>
                <a:srgbClr val="79390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ctr">
              <a:spcBef>
                <a:spcPct val="0"/>
              </a:spcBef>
              <a:buFontTx/>
              <a:buAutoNum type="arabicPeriod"/>
            </a:pPr>
            <a:endParaRPr lang="ru-RU" sz="2000" b="1" dirty="0">
              <a:solidFill>
                <a:srgbClr val="79390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ECE8D93-B9CB-46F6-BCBA-8677E208D7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69" t="18874" r="5231" b="12169"/>
          <a:stretch/>
        </p:blipFill>
        <p:spPr>
          <a:xfrm>
            <a:off x="6826229" y="4269501"/>
            <a:ext cx="1747520" cy="24196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6AD8E5B-32DC-4B61-B3C7-95E6D4B2A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05" t="16960" r="26053" b="5372"/>
          <a:stretch/>
        </p:blipFill>
        <p:spPr>
          <a:xfrm>
            <a:off x="6548001" y="2435679"/>
            <a:ext cx="2025748" cy="19170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EC1DA01-9F03-4E0B-9BAC-BEC9455D71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154" t="18053" r="6616" b="12170"/>
          <a:stretch/>
        </p:blipFill>
        <p:spPr>
          <a:xfrm>
            <a:off x="4898676" y="4312998"/>
            <a:ext cx="1649325" cy="237614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7A02A9A-3F8E-43E4-94FC-512CAB7C36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88" t="20747" r="64923" b="12170"/>
          <a:stretch/>
        </p:blipFill>
        <p:spPr>
          <a:xfrm>
            <a:off x="2838268" y="4169315"/>
            <a:ext cx="1930100" cy="251982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0B23971-5954-4E14-AD77-04AE53D42A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923" t="16958" r="36087" b="13720"/>
          <a:stretch/>
        </p:blipFill>
        <p:spPr>
          <a:xfrm>
            <a:off x="956429" y="4070539"/>
            <a:ext cx="1881839" cy="2717379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16" y="-34776"/>
            <a:ext cx="1371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1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Документы\Воспитательная работа\ВР 2025-2026\Музей\IMG_0250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1"/>
          <a:stretch/>
        </p:blipFill>
        <p:spPr bwMode="auto">
          <a:xfrm>
            <a:off x="0" y="-21208"/>
            <a:ext cx="5580112" cy="697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50" y="0"/>
            <a:ext cx="3980706" cy="298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 descr="D:\Документы\Воспитательная работа\ВР 2025-2026\Музей\IMG_025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022" y="2986727"/>
            <a:ext cx="4024214" cy="397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68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Документы\Воспитательная работа\ВР 2025-2026\Музей\IMG_025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872"/>
            <a:ext cx="5004048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:\Документы\Воспитательная работа\ВР 2025-2026\Музей\IMG_025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21" y="3573016"/>
            <a:ext cx="4200467" cy="31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47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1128</Words>
  <Application>Microsoft Office PowerPoint</Application>
  <PresentationFormat>Экран (4:3)</PresentationFormat>
  <Paragraphs>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Marin</dc:creator>
  <cp:lastModifiedBy>Максим Наливайко</cp:lastModifiedBy>
  <cp:revision>28</cp:revision>
  <dcterms:created xsi:type="dcterms:W3CDTF">2021-10-28T07:46:17Z</dcterms:created>
  <dcterms:modified xsi:type="dcterms:W3CDTF">2026-06-04T12:07:37Z</dcterms:modified>
</cp:coreProperties>
</file>