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handoutMasterIdLst>
    <p:handoutMasterId r:id="rId19"/>
  </p:handoutMasterIdLst>
  <p:sldIdLst>
    <p:sldId id="256" r:id="rId3"/>
    <p:sldId id="257" r:id="rId4"/>
    <p:sldId id="258" r:id="rId5"/>
    <p:sldId id="261" r:id="rId6"/>
    <p:sldId id="259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33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1F632-97E9-4495-8907-078249D62746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BBDB7-7492-4683-B75D-8716296C6D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0108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CB350117-D701-4CFF-9DA1-A426169CA7C3}" type="datetimeFigureOut">
              <a:rPr lang="ru-RU" smtClean="0"/>
              <a:pPr/>
              <a:t>04.05.2026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5901" cy="6858000"/>
          </a:xfrm>
          <a:prstGeom prst="rect">
            <a:avLst/>
          </a:prstGeom>
        </p:spPr>
      </p:pic>
      <p:pic>
        <p:nvPicPr>
          <p:cNvPr id="9" name="Picture 3" descr="stem_leaf.png"/>
          <p:cNvPicPr/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8596" y="1142984"/>
            <a:ext cx="551286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ТРЕБОВАНИЯ</a:t>
            </a:r>
            <a:endParaRPr lang="ru-RU" sz="60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810" y="1928802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К РЕЧИ ПЕДАГОГА</a:t>
            </a:r>
            <a:endParaRPr lang="ru-RU" sz="60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57166"/>
            <a:ext cx="828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Муниципальное бюджетное  дошкольное образовательное учреждение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«Детский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сад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«Теремок» с. Раздолье»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4355976" y="5274631"/>
            <a:ext cx="2160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Презентацию </a:t>
            </a: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подготовила </a:t>
            </a: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Старший воспитатель Горбачевская Мария Владимировна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20888"/>
            <a:ext cx="381642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642918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>
                  <a:solidFill>
                    <a:srgbClr val="009999"/>
                  </a:solidFill>
                </a:ln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Культура речи детей неразрывно связана с культурой речи воспитателя и всех окружающих</a:t>
            </a:r>
            <a:endParaRPr lang="ru-RU" sz="3200" b="1" dirty="0">
              <a:ln w="11430">
                <a:solidFill>
                  <a:srgbClr val="009999"/>
                </a:solidFill>
              </a:ln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36912"/>
            <a:ext cx="714344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596" y="357166"/>
            <a:ext cx="8215370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>
                  <a:solidFill>
                    <a:srgbClr val="009999"/>
                  </a:solidFill>
                </a:ln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Плодотворно работать над речью детей может только воспитатель, владеющий собственной речью и постоянно заботящийся об ее усовершенствовании</a:t>
            </a:r>
            <a:endParaRPr lang="ru-RU" sz="2800" b="1" dirty="0">
              <a:ln w="11430">
                <a:solidFill>
                  <a:srgbClr val="009999"/>
                </a:solidFill>
              </a:ln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226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2066" y="2285992"/>
            <a:ext cx="1981394" cy="3088644"/>
          </a:xfrm>
          <a:prstGeom prst="rect">
            <a:avLst/>
          </a:prstGeom>
        </p:spPr>
      </p:pic>
      <p:pic>
        <p:nvPicPr>
          <p:cNvPr id="8" name="Рисунок 7" descr="69261094_05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785786" y="2877641"/>
            <a:ext cx="2214336" cy="366782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7224" y="428604"/>
            <a:ext cx="7611379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Необходимо учитывать:</a:t>
            </a:r>
            <a:endParaRPr lang="ru-RU" sz="48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285860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Возраст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жизненный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опыт ребенка </a:t>
            </a:r>
          </a:p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при общении с ним.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21455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atin typeface="Arial" pitchFamily="34" charset="0"/>
                <a:cs typeface="Arial" pitchFamily="34" charset="0"/>
              </a:rPr>
              <a:t>Чем младше ребенок, тем проще должна быть синтаксическая структура обращенной к нему речи: предложения должны быть короткими простыми. 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1-95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4357694"/>
            <a:ext cx="3361905" cy="1952381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8596" y="357166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РЕЧИ ПЕДАГОГА ДОЛЖНЫ БЫТЬ ПРИСУЩИ:</a:t>
            </a:r>
            <a:endParaRPr lang="ru-RU" sz="2400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9124" y="928670"/>
            <a:ext cx="438453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Грамотность</a:t>
            </a:r>
            <a:endParaRPr lang="ru-RU" sz="54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300037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5738">
              <a:buBlip>
                <a:blip r:embed="rId3"/>
              </a:buBlip>
              <a:tabLst>
                <a:tab pos="449263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Следует разбираться в особенностях своей речи, </a:t>
            </a:r>
          </a:p>
          <a:p>
            <a:pPr indent="185738">
              <a:buBlip>
                <a:blip r:embed="rId3"/>
              </a:buBlip>
              <a:tabLst>
                <a:tab pos="449263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Учитывать ее ошибки и погрешности, </a:t>
            </a:r>
          </a:p>
          <a:p>
            <a:pPr indent="185738">
              <a:buBlip>
                <a:blip r:embed="rId3"/>
              </a:buBlip>
              <a:tabLst>
                <a:tab pos="449263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Бороться с ними путем постоянного самоконтроля и совершенствования своего языка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785794"/>
            <a:ext cx="45942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5400" b="1" i="0" u="none" strike="noStrike" normalizeH="0" baseline="0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Точность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786058"/>
            <a:ext cx="8215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5738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Соответствие смыслового содержания речи и информации, которая лежит в ее основе. </a:t>
            </a:r>
          </a:p>
          <a:p>
            <a:pPr lvl="0" indent="185738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Особое внимание педагогу следует обратить на семантическую (смысловую) сторону речи, что способствует формированию у детей навыков точности словоупотребления.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71736" y="500042"/>
            <a:ext cx="621195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Эмоциональность</a:t>
            </a:r>
            <a:endParaRPr lang="ru-RU" sz="54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000240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5738">
              <a:buBlip>
                <a:blip r:embed="rId3"/>
              </a:buBlip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Дети отзывчивы на эмоциональное поведение взрослых; </a:t>
            </a:r>
          </a:p>
          <a:p>
            <a:pPr indent="185738">
              <a:buBlip>
                <a:blip r:embed="rId3"/>
              </a:buBlip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Проявляют эмоциональную чуткость ко всем действиям педагога, особым образом реагируя на его голос, настроение, мимику, жесты.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4282" y="285728"/>
            <a:ext cx="5990743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Выразительность</a:t>
            </a:r>
            <a:endParaRPr lang="ru-RU" sz="54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1371545"/>
            <a:ext cx="853589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собенность речи, захватывающая внимание и создающая атмосферу эмоционального сопереживания. Выразительность речи педагога является мощным орудием воздействия на ребенка.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Владение педагогом различными средствами</a:t>
            </a:r>
          </a:p>
          <a:p>
            <a:pPr lvl="1" indent="1635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выразительности речи:</a:t>
            </a:r>
          </a:p>
          <a:p>
            <a:pPr lvl="1" indent="1635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интонация, </a:t>
            </a:r>
          </a:p>
          <a:p>
            <a:pPr lvl="1" indent="1635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темп речи, </a:t>
            </a:r>
          </a:p>
          <a:p>
            <a:pPr lvl="1" indent="1635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сила, </a:t>
            </a:r>
          </a:p>
          <a:p>
            <a:pPr lvl="1" indent="1635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высота голоса и др.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способствует не только формированию произвольности выразительности речи ребенка, но и более полному осознанию им содержания речи взрослого, формированию умения выражать свое отношение к предмету разговора.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6248" y="428604"/>
            <a:ext cx="45353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5400" b="1" i="0" u="none" strike="noStrike" normalizeH="0" baseline="0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Чистота </a:t>
            </a:r>
            <a:endParaRPr lang="ru-RU" sz="5400" b="1" dirty="0" smtClean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720840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5738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Отсутствие в речи элементов, чуждых литературному языку. </a:t>
            </a:r>
          </a:p>
          <a:p>
            <a:pPr lvl="0" indent="185738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Устранение нелитературной лексики – одна из задач речевого развития детей дошкольного возраста. </a:t>
            </a:r>
          </a:p>
          <a:p>
            <a:pPr lvl="0" indent="185738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Решая данную задачу, принимая во внимание ведущий механизм речевого развития дошкольников (подражание), педагогу необходимо заботиться о чистоте собственной речи: недопустимо использование слов-паразитов, диалектных и жаргонных слов.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57158" y="2071678"/>
            <a:ext cx="842968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ыражение в смысловых связях компонентов речи и отношений между частями и компонентами мысли.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Педагогу следует учитывать, что именно в дошкольном возрасте закладываются представления о структурных компонентах связного высказывания, формируются навыки использования различных способов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внутритекстовой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связи.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622" y="500042"/>
            <a:ext cx="4360489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Логичность 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35901" cy="68580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28596" y="1643050"/>
            <a:ext cx="828680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мение использовать все языковые единицы с целью оптимального выражения информации.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Педагогу следует учитывать, что в дошкольном возрасте формируются основы лексического запаса ребенка, поэтому богатый лексикон самого педагога способствует: </a:t>
            </a:r>
            <a:endParaRPr lang="ru-RU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85738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571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не только расширению словарного запаса ребенка, </a:t>
            </a:r>
          </a:p>
          <a:p>
            <a:pPr marL="185738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57188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но и помогает сформировать у него навыки точности словоупотребления, выразительности и образности речи.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571480"/>
            <a:ext cx="3490058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Богатство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1386947"/>
            <a:ext cx="821537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57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речи единиц, соответствующих ситуации и условиям общения.</a:t>
            </a:r>
          </a:p>
          <a:p>
            <a:pPr marR="0" lvl="0" indent="1857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Уместность речи педагога предполагает, прежде всего, обладание чувством стиля. </a:t>
            </a:r>
          </a:p>
          <a:p>
            <a:pPr marR="0" lvl="0" indent="1857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Учет специфики дошкольного возраста нацеливает педагога на формирование у детей культуры речевого поведения:</a:t>
            </a:r>
          </a:p>
          <a:p>
            <a:pPr lvl="2" indent="18573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навыков общения, </a:t>
            </a:r>
          </a:p>
          <a:p>
            <a:pPr lvl="2" indent="18573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умения пользоваться разнообразными формулами речевого этикета, </a:t>
            </a:r>
          </a:p>
          <a:p>
            <a:pPr lvl="2" indent="18573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ориентироваться на ситуацию общения, собеседника и др.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109" y="500042"/>
            <a:ext cx="4328429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Уместность 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71670" y="1142984"/>
            <a:ext cx="601959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Регуляция темпа</a:t>
            </a:r>
            <a:endParaRPr lang="ru-RU" sz="54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500306"/>
            <a:ext cx="8286808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5738">
              <a:lnSpc>
                <a:spcPct val="90000"/>
              </a:lnSpc>
              <a:buBlip>
                <a:blip r:embed="rId3"/>
              </a:buBlip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Ребенок не способен следить за содержанием слишком быстрой речи.</a:t>
            </a:r>
          </a:p>
          <a:p>
            <a:pPr indent="185738">
              <a:lnSpc>
                <a:spcPct val="90000"/>
              </a:lnSpc>
              <a:buBlip>
                <a:blip r:embed="rId3"/>
              </a:buBlip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indent="185738">
              <a:lnSpc>
                <a:spcPct val="90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indent="185738">
              <a:lnSpc>
                <a:spcPct val="90000"/>
              </a:lnSpc>
              <a:buBlip>
                <a:blip r:embed="rId3"/>
              </a:buBlip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Недопустима и слишком медленная, растянутая речь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7158" y="285728"/>
            <a:ext cx="838723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Регуляция силы голоса</a:t>
            </a:r>
            <a:endParaRPr lang="ru-RU" sz="54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571612"/>
            <a:ext cx="81758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говорить настолько громко или тихо, насколько этого требуют условия момента или содержания речи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3286124"/>
            <a:ext cx="5989140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Голос воспитателя</a:t>
            </a:r>
            <a:endParaRPr lang="ru-RU" sz="48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21088"/>
            <a:ext cx="7455202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должен быть:</a:t>
            </a:r>
          </a:p>
          <a:p>
            <a:pPr indent="185738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выразительным, </a:t>
            </a:r>
          </a:p>
          <a:p>
            <a:pPr indent="185738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звучным, </a:t>
            </a:r>
          </a:p>
          <a:p>
            <a:pPr indent="185738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энергичным, </a:t>
            </a:r>
          </a:p>
          <a:p>
            <a:pPr indent="185738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привлекать внимание, но не раздражать, </a:t>
            </a:r>
          </a:p>
          <a:p>
            <a:pPr indent="185738"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звать к действию, а не убаюкивать.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8596" y="2690336"/>
            <a:ext cx="83918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К вышеперечисленным требованиям необходимо отнести:</a:t>
            </a:r>
          </a:p>
          <a:p>
            <a:pPr indent="185738">
              <a:buBlip>
                <a:blip r:embed="rId3"/>
              </a:buBlip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правильное использование педагогом невербальных средств общения, </a:t>
            </a:r>
          </a:p>
          <a:p>
            <a:pPr indent="185738">
              <a:buBlip>
                <a:blip r:embed="rId3"/>
              </a:buBlip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его умение не только говорить с ребенком, но и слышать его!!!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500042"/>
            <a:ext cx="8534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9999"/>
                </a:solidFill>
                <a:latin typeface="Comic Sans MS" pitchFamily="66" charset="0"/>
              </a:rPr>
              <a:t>Предлагайте слуху детей лишь</a:t>
            </a:r>
            <a:r>
              <a:rPr lang="ru-RU" sz="3600" u="sng" dirty="0" smtClean="0">
                <a:solidFill>
                  <a:srgbClr val="009999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009999"/>
                </a:solidFill>
                <a:latin typeface="Comic Sans MS" pitchFamily="66" charset="0"/>
              </a:rPr>
              <a:t>совершенные образцы речи</a:t>
            </a:r>
            <a:r>
              <a:rPr lang="ru-RU" sz="3600" dirty="0" smtClean="0">
                <a:solidFill>
                  <a:srgbClr val="009999"/>
                </a:solidFill>
                <a:latin typeface="Comic Sans MS" pitchFamily="66" charset="0"/>
              </a:rPr>
              <a:t>!!!</a:t>
            </a:r>
            <a:endParaRPr lang="ru-RU" sz="3600" dirty="0">
              <a:solidFill>
                <a:srgbClr val="009999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9846" y="1107867"/>
            <a:ext cx="7643866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Спасибо </a:t>
            </a:r>
          </a:p>
          <a:p>
            <a:pPr algn="ctr"/>
            <a:r>
              <a:rPr lang="ru-RU" sz="80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за</a:t>
            </a:r>
          </a:p>
          <a:p>
            <a:pPr algn="ctr"/>
            <a:r>
              <a:rPr lang="ru-RU" sz="8000" b="1" dirty="0" smtClean="0">
                <a:ln w="11430"/>
                <a:solidFill>
                  <a:srgbClr val="0099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внимание!</a:t>
            </a:r>
            <a:endParaRPr lang="ru-RU" sz="8000" b="1" dirty="0">
              <a:ln w="11430"/>
              <a:solidFill>
                <a:srgbClr val="0099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13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808080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BE135B8-1A27-4040-9F12-32549F8E10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Тема213</Template>
  <TotalTime>262</TotalTime>
  <Words>564</Words>
  <Application>Microsoft Office PowerPoint</Application>
  <PresentationFormat>Экран (4:3)</PresentationFormat>
  <Paragraphs>74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Тема213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речи педагога</dc:title>
  <dc:creator>Татьяна Булина</dc:creator>
  <cp:lastModifiedBy>RePack by SPecialiST</cp:lastModifiedBy>
  <cp:revision>30</cp:revision>
  <dcterms:created xsi:type="dcterms:W3CDTF">2013-01-20T16:18:43Z</dcterms:created>
  <dcterms:modified xsi:type="dcterms:W3CDTF">2026-05-04T11:08:32Z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TC300101909990</vt:lpwstr>
  </property>
</Properties>
</file>