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4" r:id="rId14"/>
    <p:sldId id="272" r:id="rId15"/>
    <p:sldId id="258" r:id="rId16"/>
    <p:sldId id="259" r:id="rId17"/>
    <p:sldId id="273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2088" y="-8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3E3F94-516B-49A0-8351-4F5E1BC9894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6C8F15-1B45-4D8F-9DA7-92FEDFBF439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3E3F94-516B-49A0-8351-4F5E1BC9894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6C8F15-1B45-4D8F-9DA7-92FEDFBF43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3E3F94-516B-49A0-8351-4F5E1BC9894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6C8F15-1B45-4D8F-9DA7-92FEDFBF43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3E3F94-516B-49A0-8351-4F5E1BC9894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6C8F15-1B45-4D8F-9DA7-92FEDFBF43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3E3F94-516B-49A0-8351-4F5E1BC9894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6C8F15-1B45-4D8F-9DA7-92FEDFBF439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3E3F94-516B-49A0-8351-4F5E1BC9894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6C8F15-1B45-4D8F-9DA7-92FEDFBF43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3E3F94-516B-49A0-8351-4F5E1BC9894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6C8F15-1B45-4D8F-9DA7-92FEDFBF43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3E3F94-516B-49A0-8351-4F5E1BC9894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6C8F15-1B45-4D8F-9DA7-92FEDFBF43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3E3F94-516B-49A0-8351-4F5E1BC9894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6C8F15-1B45-4D8F-9DA7-92FEDFBF439E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3E3F94-516B-49A0-8351-4F5E1BC9894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6C8F15-1B45-4D8F-9DA7-92FEDFBF43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3E3F94-516B-49A0-8351-4F5E1BC9894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6C8F15-1B45-4D8F-9DA7-92FEDFBF439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93E3F94-516B-49A0-8351-4F5E1BC9894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46C8F15-1B45-4D8F-9DA7-92FEDFBF439E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628800"/>
            <a:ext cx="8028384" cy="1872208"/>
          </a:xfr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«Речевая готовность к школе. Трудности первоклассников с речевыми недостатками при обучении».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52292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.</a:t>
            </a:r>
          </a:p>
          <a:p>
            <a:pPr algn="r"/>
            <a:r>
              <a:rPr lang="ru-RU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У</a:t>
            </a:r>
            <a:r>
              <a:rPr lang="ru-RU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читель-логопед МБОУ «</a:t>
            </a:r>
            <a:r>
              <a:rPr lang="ru-RU" b="1" dirty="0" err="1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Холмовская</a:t>
            </a:r>
            <a:r>
              <a:rPr lang="ru-RU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 СОШ им. Луценко А.А.</a:t>
            </a:r>
          </a:p>
          <a:p>
            <a:pPr algn="r"/>
            <a:r>
              <a:rPr lang="ru-RU" b="1" dirty="0" err="1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Мацькайло</a:t>
            </a:r>
            <a:r>
              <a:rPr lang="ru-RU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 Инна Владимировна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908721"/>
            <a:ext cx="4320480" cy="62176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Monotype Corsiva" pitchFamily="66" charset="0"/>
              </a:rPr>
              <a:t>- изменять существительные по падежам и числам (например: санки, на санках); </a:t>
            </a:r>
          </a:p>
          <a:p>
            <a:r>
              <a:rPr lang="ru-RU" sz="2400" dirty="0" smtClean="0">
                <a:latin typeface="Monotype Corsiva" pitchFamily="66" charset="0"/>
              </a:rPr>
              <a:t>- употреблять различные предлоги; </a:t>
            </a:r>
          </a:p>
          <a:p>
            <a:r>
              <a:rPr lang="ru-RU" sz="2400" dirty="0" smtClean="0">
                <a:latin typeface="Monotype Corsiva" pitchFamily="66" charset="0"/>
              </a:rPr>
              <a:t>- согласовывать существительные с прилагательными в роде, числе, падеже (например: голубое полотенце); </a:t>
            </a:r>
          </a:p>
          <a:p>
            <a:r>
              <a:rPr lang="ru-RU" sz="2400" dirty="0" smtClean="0">
                <a:latin typeface="Monotype Corsiva" pitchFamily="66" charset="0"/>
              </a:rPr>
              <a:t>- согласовывать существительные с числительными (например: один карандаш, два карандаша, пять карандашей); </a:t>
            </a:r>
          </a:p>
          <a:p>
            <a:r>
              <a:rPr lang="ru-RU" sz="2400" dirty="0" smtClean="0">
                <a:latin typeface="Monotype Corsiva" pitchFamily="66" charset="0"/>
              </a:rPr>
              <a:t>- правильно употреблять глаголы (например: бегу, бежишь, бежит, бежим, бегите, бежал, побежит и т.п.).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77841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itchFamily="66" charset="0"/>
              </a:rPr>
              <a:t/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а) </a:t>
            </a:r>
            <a:r>
              <a:rPr lang="ru-RU" u="sng" dirty="0" smtClean="0">
                <a:latin typeface="Monotype Corsiva" pitchFamily="66" charset="0"/>
              </a:rPr>
              <a:t>Навыки словоизменения:</a:t>
            </a:r>
            <a:r>
              <a:rPr lang="ru-RU" dirty="0" smtClean="0">
                <a:latin typeface="Monotype Corsiva" pitchFamily="66" charset="0"/>
              </a:rPr>
              <a:t/>
            </a:r>
            <a:br>
              <a:rPr lang="ru-RU" dirty="0" smtClean="0">
                <a:latin typeface="Monotype Corsiva" pitchFamily="66" charset="0"/>
              </a:rPr>
            </a:br>
            <a:endParaRPr lang="ru-RU" dirty="0"/>
          </a:p>
        </p:txBody>
      </p:sp>
      <p:sp>
        <p:nvSpPr>
          <p:cNvPr id="6" name="Пятно 2 5"/>
          <p:cNvSpPr/>
          <p:nvPr/>
        </p:nvSpPr>
        <p:spPr>
          <a:xfrm>
            <a:off x="5004048" y="332656"/>
            <a:ext cx="4320480" cy="2664296"/>
          </a:xfrm>
          <a:prstGeom prst="irregularSeal2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/>
              <a:t>у Бори – «у Боре», много деревьев – «много </a:t>
            </a:r>
            <a:r>
              <a:rPr lang="ru-RU" sz="1500" dirty="0" err="1"/>
              <a:t>деревов</a:t>
            </a:r>
            <a:r>
              <a:rPr lang="ru-RU" sz="1500" dirty="0"/>
              <a:t>», на санках – «на </a:t>
            </a:r>
            <a:r>
              <a:rPr lang="ru-RU" sz="1500" dirty="0" err="1"/>
              <a:t>санков</a:t>
            </a:r>
            <a:r>
              <a:rPr lang="ru-RU" sz="1500" dirty="0"/>
              <a:t>»); </a:t>
            </a:r>
          </a:p>
        </p:txBody>
      </p:sp>
      <p:sp>
        <p:nvSpPr>
          <p:cNvPr id="7" name="Пятно 1 6"/>
          <p:cNvSpPr/>
          <p:nvPr/>
        </p:nvSpPr>
        <p:spPr>
          <a:xfrm>
            <a:off x="5076056" y="2636912"/>
            <a:ext cx="4067944" cy="2016224"/>
          </a:xfrm>
          <a:prstGeom prst="irregularSeal1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над столом – «на </a:t>
            </a:r>
            <a:r>
              <a:rPr lang="ru-RU" sz="1400" dirty="0"/>
              <a:t>столом», пошли </a:t>
            </a:r>
            <a:r>
              <a:rPr lang="ru-RU" dirty="0"/>
              <a:t>в лес – «пошли лес»</a:t>
            </a:r>
          </a:p>
        </p:txBody>
      </p:sp>
      <p:sp>
        <p:nvSpPr>
          <p:cNvPr id="8" name="Пятно 1 7"/>
          <p:cNvSpPr/>
          <p:nvPr/>
        </p:nvSpPr>
        <p:spPr>
          <a:xfrm>
            <a:off x="5148064" y="4437112"/>
            <a:ext cx="3995936" cy="2420888"/>
          </a:xfrm>
          <a:prstGeom prst="irregularSeal1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        белый </a:t>
            </a:r>
            <a:r>
              <a:rPr lang="ru-RU" sz="1400" dirty="0"/>
              <a:t>дом – «бела дом», «пять вишен – «пять вишнев», голубое полотенце – «голубая полотенце»). </a:t>
            </a: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Monotype Corsiva" pitchFamily="66" charset="0"/>
              </a:rPr>
              <a:t>б) </a:t>
            </a:r>
            <a:r>
              <a:rPr lang="ru-RU" u="sng" dirty="0" smtClean="0">
                <a:latin typeface="Monotype Corsiva" pitchFamily="66" charset="0"/>
              </a:rPr>
              <a:t>Навыки словообразования:</a:t>
            </a:r>
            <a:r>
              <a:rPr lang="ru-RU" dirty="0" smtClean="0">
                <a:latin typeface="Monotype Corsiva" pitchFamily="66" charset="0"/>
              </a:rPr>
              <a:t> </a:t>
            </a:r>
            <a:br>
              <a:rPr lang="ru-RU" dirty="0" smtClean="0">
                <a:latin typeface="Monotype Corsiva" pitchFamily="66" charset="0"/>
              </a:rPr>
            </a:br>
            <a:endParaRPr lang="ru-RU" dirty="0">
              <a:latin typeface="Monotype Corsiva" pitchFamily="66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475656" y="1268760"/>
            <a:ext cx="7363544" cy="4680520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Monotype Corsiva" pitchFamily="66" charset="0"/>
              </a:rPr>
              <a:t>образовывать слова с помощью уменьшительно-ласкательных и увеличительных суффиксов (например: глаза – глазки – глазищи); 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Monotype Corsiva" pitchFamily="66" charset="0"/>
              </a:rPr>
              <a:t>-образовывать глаголы с помощью приставок (например: шел – вышел – перешел – обошел); 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Monotype Corsiva" pitchFamily="66" charset="0"/>
              </a:rPr>
              <a:t>образовывать название детенышей животных; 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Monotype Corsiva" pitchFamily="66" charset="0"/>
              </a:rPr>
              <a:t> образовывать относительные и притяжательные прилагательные от существительных (например: малина – малиновое, лиса – лисья). </a:t>
            </a:r>
          </a:p>
          <a:p>
            <a:endParaRPr lang="ru-RU" sz="2400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6. Связная речь.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1196752"/>
            <a:ext cx="7602048" cy="468052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3400" dirty="0" smtClean="0">
                <a:latin typeface="Monotype Corsiva" pitchFamily="66" charset="0"/>
              </a:rPr>
              <a:t> </a:t>
            </a:r>
          </a:p>
          <a:p>
            <a:r>
              <a:rPr lang="ru-RU" sz="3400" dirty="0" smtClean="0">
                <a:latin typeface="Monotype Corsiva" pitchFamily="66" charset="0"/>
              </a:rPr>
              <a:t>- свободно общаться с взрослыми и сверстниками; </a:t>
            </a:r>
          </a:p>
          <a:p>
            <a:r>
              <a:rPr lang="ru-RU" sz="3400" dirty="0" smtClean="0">
                <a:latin typeface="Monotype Corsiva" pitchFamily="66" charset="0"/>
              </a:rPr>
              <a:t>- поддерживать разговор на темы, доступные возрасту; </a:t>
            </a:r>
          </a:p>
          <a:p>
            <a:r>
              <a:rPr lang="ru-RU" sz="3400" dirty="0" smtClean="0">
                <a:latin typeface="Monotype Corsiva" pitchFamily="66" charset="0"/>
              </a:rPr>
              <a:t>- рассказывать о пережитых событиях; </a:t>
            </a:r>
          </a:p>
          <a:p>
            <a:r>
              <a:rPr lang="ru-RU" sz="3400" dirty="0" smtClean="0">
                <a:latin typeface="Monotype Corsiva" pitchFamily="66" charset="0"/>
              </a:rPr>
              <a:t>- пересказывать содержание сказки, рассказа; </a:t>
            </a:r>
          </a:p>
          <a:p>
            <a:r>
              <a:rPr lang="ru-RU" sz="3400" dirty="0" smtClean="0">
                <a:latin typeface="Monotype Corsiva" pitchFamily="66" charset="0"/>
              </a:rPr>
              <a:t>- описывать окружающие предметы; </a:t>
            </a:r>
          </a:p>
          <a:p>
            <a:r>
              <a:rPr lang="ru-RU" sz="3400" dirty="0" smtClean="0">
                <a:latin typeface="Monotype Corsiva" pitchFamily="66" charset="0"/>
              </a:rPr>
              <a:t>- раскрывать содержание картины, некоторых явлениях окружающей действительности.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50988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Таким образом, хорошо развитая речь первоклассника служит средством успешного обучения не только по письму и чтению, но по другим предметам в школе.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Рекомендации логопеда:</a:t>
            </a:r>
            <a:endParaRPr lang="ru-RU" dirty="0"/>
          </a:p>
        </p:txBody>
      </p:sp>
      <p:pic>
        <p:nvPicPr>
          <p:cNvPr id="6" name="Содержимое 5" descr=",021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628800"/>
            <a:ext cx="6480720" cy="3972540"/>
          </a:xfr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:\ГБОУ гимназия 1507 ОШО 930\Теория личные наработки\Стенд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00050"/>
            <a:ext cx="4608512" cy="626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424936" cy="980728"/>
          </a:xfrm>
        </p:spPr>
        <p:txBody>
          <a:bodyPr anchor="t"/>
          <a:lstStyle/>
          <a:p>
            <a:pPr algn="just"/>
            <a:r>
              <a:rPr lang="ru-RU" altLang="ru-RU" sz="2800" dirty="0">
                <a:latin typeface="Arial Narrow" panose="020B0606020202030204" pitchFamily="34" charset="0"/>
                <a:cs typeface="Arial" charset="0"/>
              </a:rPr>
              <a:t>Воспитание правильного звукопроизношения и дикции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008" y="620688"/>
            <a:ext cx="4176464" cy="6046812"/>
          </a:xfrm>
        </p:spPr>
        <p:txBody>
          <a:bodyPr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sz="2800" dirty="0">
                <a:solidFill>
                  <a:schemeClr val="tx2"/>
                </a:solidFill>
                <a:latin typeface="Arial Narrow" panose="020B0606020202030204" pitchFamily="34" charset="0"/>
                <a:cs typeface="Arial" pitchFamily="34" charset="0"/>
              </a:rPr>
              <a:t>Для работы над правильным произнесение звуков родного языка необходимо выполнять упражнения артикуляционной гимнастики.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  <a:cs typeface="Arial" pitchFamily="34" charset="0"/>
              </a:rPr>
              <a:t>Упражнения артикуляционной гимнастики должны выполняться:</a:t>
            </a:r>
          </a:p>
          <a:p>
            <a:pPr marL="525463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schemeClr val="tx2"/>
                </a:solidFill>
                <a:latin typeface="Arial Narrow" panose="020B0606020202030204" pitchFamily="34" charset="0"/>
                <a:cs typeface="Arial" pitchFamily="34" charset="0"/>
              </a:rPr>
              <a:t>перед зеркалом вместе со взрослым (чтобы у ребёнка был перед глазами образец правильной артикуляции);</a:t>
            </a:r>
          </a:p>
          <a:p>
            <a:pPr marL="525463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schemeClr val="tx2"/>
                </a:solidFill>
                <a:latin typeface="Arial Narrow" panose="020B0606020202030204" pitchFamily="34" charset="0"/>
                <a:cs typeface="Arial" pitchFamily="34" charset="0"/>
              </a:rPr>
              <a:t>ежедневно несколько раз в день (2-3 раза в день)</a:t>
            </a:r>
          </a:p>
          <a:p>
            <a:pPr marL="525463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schemeClr val="tx2"/>
                </a:solidFill>
                <a:latin typeface="Arial Narrow" panose="020B0606020202030204" pitchFamily="34" charset="0"/>
                <a:cs typeface="Arial" pitchFamily="34" charset="0"/>
              </a:rPr>
              <a:t>стабильно, с усердием и вниманием.</a:t>
            </a:r>
          </a:p>
          <a:p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9920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5" descr="igr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874" y="620688"/>
            <a:ext cx="3114550" cy="2201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ru-RU" altLang="ru-RU" sz="2800" dirty="0">
                <a:latin typeface="Arial Narrow" panose="020B0606020202030204" pitchFamily="34" charset="0"/>
                <a:cs typeface="Arial" pitchFamily="34" charset="0"/>
              </a:rPr>
              <a:t>Развитие устной речи </a:t>
            </a:r>
            <a:r>
              <a:rPr lang="ru-RU" altLang="ru-RU" sz="2800" dirty="0">
                <a:latin typeface="Arial Narrow" panose="020B0606020202030204" pitchFamily="34" charset="0"/>
                <a:cs typeface="Arial" pitchFamily="34" charset="0"/>
                <a:sym typeface="Symbol"/>
              </a:rPr>
              <a:t> профилактика возможных нарушений письменной речи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6938855" cy="3240360"/>
          </a:xfrm>
        </p:spPr>
        <p:txBody>
          <a:bodyPr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latin typeface="Arial Narrow" panose="020B0606020202030204" pitchFamily="34" charset="0"/>
                <a:cs typeface="Arial" pitchFamily="34" charset="0"/>
              </a:rPr>
              <a:t>Ежедневное чтение вслух взрослым классических сказок и других детских произведений.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latin typeface="Arial Narrow" panose="020B0606020202030204" pitchFamily="34" charset="0"/>
                <a:cs typeface="Arial" pitchFamily="34" charset="0"/>
              </a:rPr>
              <a:t>Живое общение в режимных моментах: на прогулке, за столом, в играх и т.д. Отвечайте на вопросы ребёнка и просите его что-то Вам рассказать, обсуждайте все события и явления. Взрослый должен ненавязчиво поправлять ошибки, допускаемые в речи ребёнком.</a:t>
            </a:r>
          </a:p>
          <a:p>
            <a:endParaRPr lang="ru-RU" dirty="0"/>
          </a:p>
        </p:txBody>
      </p:sp>
      <p:pic>
        <p:nvPicPr>
          <p:cNvPr id="5" name="Изображение 7" descr="skazki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05" t="6772" r="22186"/>
          <a:stretch>
            <a:fillRect/>
          </a:stretch>
        </p:blipFill>
        <p:spPr bwMode="auto">
          <a:xfrm>
            <a:off x="6999288" y="2343150"/>
            <a:ext cx="1960562" cy="223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Изображение 4" descr="baby-playing-4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963" y="4738688"/>
            <a:ext cx="3006725" cy="200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Изображение 6" descr="99884807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59" y="4431055"/>
            <a:ext cx="1734815" cy="2312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Изображение 3" descr="1412331041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4" t="7825" r="9924" b="7472"/>
          <a:stretch>
            <a:fillRect/>
          </a:stretch>
        </p:blipFill>
        <p:spPr bwMode="auto">
          <a:xfrm>
            <a:off x="79375" y="4579938"/>
            <a:ext cx="3198813" cy="216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6757029"/>
      </p:ext>
    </p:extLst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latin typeface="Monotype Corsiva" pitchFamily="66" charset="0"/>
              </a:rPr>
              <a:t>Уважаемые родители!</a:t>
            </a:r>
            <a:endParaRPr lang="ru-RU" sz="5400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latin typeface="Monotype Corsiva" pitchFamily="66" charset="0"/>
              </a:rPr>
              <a:t>Если ваш ребенок имеет трудности в речевом развитии и нуждается в специальной помощи, не стоит надеяться на то, что «он вырастет, и сам научится говорить».</a:t>
            </a:r>
          </a:p>
          <a:p>
            <a:pPr>
              <a:buNone/>
            </a:pPr>
            <a:endParaRPr lang="ru-RU" sz="3600" dirty="0" smtClean="0">
              <a:latin typeface="Monotype Corsiva" pitchFamily="66" charset="0"/>
            </a:endParaRPr>
          </a:p>
          <a:p>
            <a:pPr>
              <a:buNone/>
            </a:pPr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Необходимо обратиться к неврологу и логопеду.</a:t>
            </a:r>
            <a:endParaRPr lang="ru-RU" sz="3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>
                <a:latin typeface="Monotype Corsiva" pitchFamily="66" charset="0"/>
              </a:rPr>
              <a:t>Спасибо за внимание!</a:t>
            </a:r>
            <a:endParaRPr lang="ru-RU" sz="66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5656" y="908720"/>
            <a:ext cx="7200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Monotype Corsiva" pitchFamily="66" charset="0"/>
              </a:rPr>
              <a:t>Готовность к школьному обучению предполагает, прежде всего, мотивацию к обучению, т.е. у ребенка должно быть желание идти в школу. Он должен уметь общаться со сверстниками, выполнять требования учителя, контролировать свое поведение. </a:t>
            </a:r>
          </a:p>
        </p:txBody>
      </p:sp>
      <p:pic>
        <p:nvPicPr>
          <p:cNvPr id="5" name="Рисунок 4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5085184"/>
            <a:ext cx="6840760" cy="1524003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052737"/>
            <a:ext cx="561662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Monotype Corsiva" pitchFamily="66" charset="0"/>
              </a:rPr>
              <a:t>В основе обучения лежит познавательный процесс. Известно, что вершиной познавательного процесса является мышление и речь. Поэтому готовность или неготовность к обучению в школе во многом определяется и  уровнем речевого развития ребенка. Ведь именно, при помощи речи устной и письменной ребенку предстоит усвоить всю систему знаний. Чем лучше у него будет развита речь до поступления в школу, тем быстрее ученик овладеет чтением и письмом.</a:t>
            </a:r>
          </a:p>
        </p:txBody>
      </p:sp>
      <p:pic>
        <p:nvPicPr>
          <p:cNvPr id="3" name="Рисунок 2" descr="1256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404665"/>
            <a:ext cx="1944216" cy="2009646"/>
          </a:xfrm>
          <a:prstGeom prst="rect">
            <a:avLst/>
          </a:prstGeom>
        </p:spPr>
      </p:pic>
      <p:pic>
        <p:nvPicPr>
          <p:cNvPr id="4" name="Рисунок 3" descr="499gbf9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5085184"/>
            <a:ext cx="3240360" cy="153162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35608" y="1340768"/>
            <a:ext cx="7498080" cy="32403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Для успешного овладения чтением и письмом у детей до начала обучения в школе должны быть сформированы следующие </a:t>
            </a:r>
            <a:r>
              <a:rPr lang="ru-RU" sz="5300" u="sng" dirty="0" smtClean="0">
                <a:solidFill>
                  <a:srgbClr val="FF0000"/>
                </a:solidFill>
                <a:latin typeface="Monotype Corsiva" pitchFamily="66" charset="0"/>
              </a:rPr>
              <a:t>компоненты речи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1.Дети должны уметь слушать и слышать других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>
              <a:latin typeface="Monotype Corsiva" pitchFamily="66" charset="0"/>
            </a:endParaRPr>
          </a:p>
          <a:p>
            <a:r>
              <a:rPr lang="ru-RU" sz="3600" dirty="0" smtClean="0">
                <a:latin typeface="Monotype Corsiva" pitchFamily="66" charset="0"/>
              </a:rPr>
              <a:t>При </a:t>
            </a:r>
            <a:r>
              <a:rPr lang="ru-RU" sz="3600" dirty="0" err="1" smtClean="0">
                <a:latin typeface="Monotype Corsiva" pitchFamily="66" charset="0"/>
              </a:rPr>
              <a:t>несформированности</a:t>
            </a:r>
            <a:r>
              <a:rPr lang="ru-RU" sz="3600" dirty="0" smtClean="0">
                <a:latin typeface="Monotype Corsiva" pitchFamily="66" charset="0"/>
              </a:rPr>
              <a:t> данных умений, у ребят могут возникнуть трудности в усвоении материала, предъявляемого учителем устно.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3463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 2.Звуковая сторона речи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3568" y="1196752"/>
            <a:ext cx="4409640" cy="5040560"/>
          </a:xfrm>
        </p:spPr>
        <p:txBody>
          <a:bodyPr>
            <a:normAutofit fontScale="32500" lnSpcReduction="20000"/>
          </a:bodyPr>
          <a:lstStyle/>
          <a:p>
            <a:r>
              <a:rPr lang="ru-RU" sz="6800" b="1" dirty="0" smtClean="0">
                <a:latin typeface="Monotype Corsiva" pitchFamily="66" charset="0"/>
              </a:rPr>
              <a:t>- </a:t>
            </a:r>
            <a:r>
              <a:rPr lang="ru-RU" sz="6800" dirty="0" smtClean="0">
                <a:latin typeface="Monotype Corsiva" pitchFamily="66" charset="0"/>
              </a:rPr>
              <a:t>Ребенок должен правильно произносить все звуки речи.</a:t>
            </a:r>
          </a:p>
          <a:p>
            <a:r>
              <a:rPr lang="ru-RU" sz="6800" dirty="0" smtClean="0">
                <a:latin typeface="Monotype Corsiva" pitchFamily="66" charset="0"/>
              </a:rPr>
              <a:t>Правильное произношение звуков речи и четкое различение звуков речи на слух, является необходимым условием для освоения письма.</a:t>
            </a:r>
          </a:p>
          <a:p>
            <a:r>
              <a:rPr lang="ru-RU" sz="6800" dirty="0" smtClean="0">
                <a:latin typeface="Monotype Corsiva" pitchFamily="66" charset="0"/>
              </a:rPr>
              <a:t>- Четко и внятно произносить слова и фразы со сложной звуковой и слоговой наполняемостью (например: мотоциклист, регулировщик, термометр).</a:t>
            </a:r>
          </a:p>
          <a:p>
            <a:r>
              <a:rPr lang="ru-RU" sz="6800" dirty="0" smtClean="0">
                <a:latin typeface="Monotype Corsiva" pitchFamily="66" charset="0"/>
              </a:rPr>
              <a:t>- Говорить громко или тихо, или даже шепотом, в зависимости от ситуации.</a:t>
            </a:r>
          </a:p>
          <a:p>
            <a:r>
              <a:rPr lang="ru-RU" sz="6800" dirty="0" smtClean="0">
                <a:latin typeface="Monotype Corsiva" pitchFamily="66" charset="0"/>
              </a:rPr>
              <a:t>- Изменять темп речи с учетом содержания высказывания</a:t>
            </a:r>
          </a:p>
          <a:p>
            <a:endParaRPr lang="ru-RU" sz="4400" dirty="0" smtClean="0">
              <a:latin typeface="Monotype Corsiva" pitchFamily="66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5" name="Текст 4"/>
          <p:cNvSpPr>
            <a:spLocks noGrp="1"/>
          </p:cNvSpPr>
          <p:nvPr>
            <p:ph sz="half" idx="2"/>
          </p:nvPr>
        </p:nvSpPr>
        <p:spPr>
          <a:xfrm>
            <a:off x="5276088" y="1340768"/>
            <a:ext cx="3657600" cy="4846672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9" name="Пятно 2 8"/>
          <p:cNvSpPr/>
          <p:nvPr/>
        </p:nvSpPr>
        <p:spPr>
          <a:xfrm>
            <a:off x="4572000" y="1052736"/>
            <a:ext cx="4572000" cy="5184576"/>
          </a:xfrm>
          <a:prstGeom prst="irregularSeal2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шуба – «</a:t>
            </a:r>
            <a:r>
              <a:rPr lang="ru-RU" sz="2400" dirty="0" err="1"/>
              <a:t>суба</a:t>
            </a:r>
            <a:r>
              <a:rPr lang="ru-RU" sz="2400" dirty="0"/>
              <a:t>», жук – «</a:t>
            </a:r>
            <a:r>
              <a:rPr lang="ru-RU" sz="2400" dirty="0" err="1"/>
              <a:t>зук</a:t>
            </a:r>
            <a:r>
              <a:rPr lang="ru-RU" sz="2400" dirty="0"/>
              <a:t>», звезда – «</a:t>
            </a:r>
            <a:r>
              <a:rPr lang="ru-RU" sz="2400" dirty="0" err="1"/>
              <a:t>зведа</a:t>
            </a:r>
            <a:r>
              <a:rPr lang="ru-RU" sz="2400" dirty="0"/>
              <a:t>», рыба – «</a:t>
            </a:r>
            <a:r>
              <a:rPr lang="ru-RU" sz="2400" dirty="0" err="1"/>
              <a:t>лыба</a:t>
            </a:r>
            <a:r>
              <a:rPr lang="ru-RU" sz="2400" dirty="0"/>
              <a:t>»</a:t>
            </a: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3. Функции языкового анализа.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3390188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Дети должны уметь:</a:t>
            </a:r>
          </a:p>
          <a:p>
            <a:r>
              <a:rPr lang="ru-RU" sz="2800" dirty="0" smtClean="0">
                <a:latin typeface="Monotype Corsiva" pitchFamily="66" charset="0"/>
              </a:rPr>
              <a:t>- делить предложения на слова;</a:t>
            </a:r>
          </a:p>
          <a:p>
            <a:r>
              <a:rPr lang="ru-RU" sz="2800" dirty="0" smtClean="0">
                <a:latin typeface="Monotype Corsiva" pitchFamily="66" charset="0"/>
              </a:rPr>
              <a:t> - делить слова на слоги; </a:t>
            </a:r>
          </a:p>
          <a:p>
            <a:r>
              <a:rPr lang="ru-RU" sz="2800" dirty="0" smtClean="0">
                <a:latin typeface="Monotype Corsiva" pitchFamily="66" charset="0"/>
              </a:rPr>
              <a:t>- уметь выделять все звуки в словах;</a:t>
            </a:r>
          </a:p>
          <a:p>
            <a:r>
              <a:rPr lang="ru-RU" sz="2800" dirty="0" smtClean="0">
                <a:latin typeface="Monotype Corsiva" pitchFamily="66" charset="0"/>
              </a:rPr>
              <a:t> - устанавливать последовательность звуков в слове.</a:t>
            </a:r>
          </a:p>
          <a:p>
            <a:endParaRPr lang="ru-RU" sz="2800" dirty="0" smtClean="0">
              <a:latin typeface="Monotype Corsiva" pitchFamily="66" charset="0"/>
            </a:endParaRPr>
          </a:p>
          <a:p>
            <a:endParaRPr lang="ru-RU" sz="2800" dirty="0"/>
          </a:p>
        </p:txBody>
      </p:sp>
      <p:pic>
        <p:nvPicPr>
          <p:cNvPr id="5" name="Содержимое 4" descr="ff42312a-fea4-4718-b211-5dee28c3231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11960" y="908720"/>
            <a:ext cx="4536504" cy="4464496"/>
          </a:xfrm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7818072" cy="101297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4. Лексическая сторона речи (словарный запас).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latin typeface="Monotype Corsiva" pitchFamily="66" charset="0"/>
              </a:rPr>
              <a:t>Дети должны уметь:</a:t>
            </a:r>
          </a:p>
          <a:p>
            <a:r>
              <a:rPr lang="ru-RU" dirty="0" smtClean="0">
                <a:latin typeface="Monotype Corsiva" pitchFamily="66" charset="0"/>
              </a:rPr>
              <a:t> - точно подбирать слова; </a:t>
            </a:r>
          </a:p>
          <a:p>
            <a:r>
              <a:rPr lang="ru-RU" dirty="0" smtClean="0">
                <a:latin typeface="Monotype Corsiva" pitchFamily="66" charset="0"/>
              </a:rPr>
              <a:t>- ясно выражать свои мысли, связывая различные факты в единое целое; </a:t>
            </a:r>
          </a:p>
          <a:p>
            <a:r>
              <a:rPr lang="ru-RU" dirty="0" smtClean="0">
                <a:latin typeface="Monotype Corsiva" pitchFamily="66" charset="0"/>
              </a:rPr>
              <a:t>- дифференцировать обозначения предметов (например: «автомобиль легковой и грузовой, а не просто автомобиль», «обувь зимняя и летняя»);</a:t>
            </a:r>
          </a:p>
          <a:p>
            <a:r>
              <a:rPr lang="ru-RU" dirty="0" smtClean="0">
                <a:latin typeface="Monotype Corsiva" pitchFamily="66" charset="0"/>
              </a:rPr>
              <a:t> - употреблять сложные слова (например: длинноногий); </a:t>
            </a:r>
          </a:p>
          <a:p>
            <a:r>
              <a:rPr lang="ru-RU" dirty="0" smtClean="0">
                <a:latin typeface="Monotype Corsiva" pitchFamily="66" charset="0"/>
              </a:rPr>
              <a:t>- пользоваться эпитетами (например: чистое поле); </a:t>
            </a:r>
          </a:p>
          <a:p>
            <a:r>
              <a:rPr lang="ru-RU" dirty="0" smtClean="0">
                <a:latin typeface="Monotype Corsiva" pitchFamily="66" charset="0"/>
              </a:rPr>
              <a:t>- подбирать метафоры (например: туча комаров); </a:t>
            </a:r>
          </a:p>
          <a:p>
            <a:r>
              <a:rPr lang="ru-RU" dirty="0" smtClean="0">
                <a:latin typeface="Monotype Corsiva" pitchFamily="66" charset="0"/>
              </a:rPr>
              <a:t>- использовать слова и фразы с переносным значением (например: сломя голову); </a:t>
            </a:r>
          </a:p>
          <a:p>
            <a:r>
              <a:rPr lang="ru-RU" dirty="0" smtClean="0">
                <a:latin typeface="Monotype Corsiva" pitchFamily="66" charset="0"/>
              </a:rPr>
              <a:t>- подбирать синонимы (например: храбрый – смелый – отважный</a:t>
            </a:r>
            <a:r>
              <a:rPr lang="ru-RU" dirty="0" smtClean="0"/>
              <a:t>). </a:t>
            </a:r>
            <a:endParaRPr lang="ru-RU" dirty="0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980728"/>
            <a:ext cx="7818072" cy="28803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5. Грамматическая сторона речи.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>
              <a:latin typeface="Monotype Corsiva" pitchFamily="66" charset="0"/>
            </a:endParaRPr>
          </a:p>
          <a:p>
            <a:pPr>
              <a:buNone/>
            </a:pPr>
            <a:endParaRPr lang="ru-RU" dirty="0" smtClean="0">
              <a:latin typeface="Monotype Corsiva" pitchFamily="66" charset="0"/>
            </a:endParaRPr>
          </a:p>
          <a:p>
            <a:pPr>
              <a:buNone/>
            </a:pPr>
            <a:r>
              <a:rPr lang="ru-RU" dirty="0" smtClean="0">
                <a:latin typeface="Monotype Corsiva" pitchFamily="66" charset="0"/>
              </a:rPr>
              <a:t>У детей должны быть сформированы навыки словоизменения и словообразования: </a:t>
            </a:r>
          </a:p>
          <a:p>
            <a:endParaRPr lang="ru-RU" dirty="0"/>
          </a:p>
        </p:txBody>
      </p:sp>
      <p:pic>
        <p:nvPicPr>
          <p:cNvPr id="4" name="Рисунок 3" descr="5284538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4101075"/>
            <a:ext cx="3744416" cy="2496277"/>
          </a:xfrm>
          <a:prstGeom prst="rect">
            <a:avLst/>
          </a:prstGeo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207</TotalTime>
  <Words>847</Words>
  <Application>Microsoft Office PowerPoint</Application>
  <PresentationFormat>Экран (4:3)</PresentationFormat>
  <Paragraphs>78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Солнцестояние</vt:lpstr>
      <vt:lpstr>«Речевая готовность к школе. Трудности первоклассников с речевыми недостатками при обучении».</vt:lpstr>
      <vt:lpstr>Презентация PowerPoint</vt:lpstr>
      <vt:lpstr>Презентация PowerPoint</vt:lpstr>
      <vt:lpstr>Для успешного овладения чтением и письмом у детей до начала обучения в школе должны быть сформированы следующие компоненты речи:</vt:lpstr>
      <vt:lpstr>1.Дети должны уметь слушать и слышать других</vt:lpstr>
      <vt:lpstr>  2.Звуковая сторона речи</vt:lpstr>
      <vt:lpstr>  3. Функции языкового анализа.   </vt:lpstr>
      <vt:lpstr>4. Лексическая сторона речи (словарный запас).  </vt:lpstr>
      <vt:lpstr> 5. Грамматическая сторона речи.  </vt:lpstr>
      <vt:lpstr> а) Навыки словоизменения: </vt:lpstr>
      <vt:lpstr>б) Навыки словообразования:  </vt:lpstr>
      <vt:lpstr>6. Связная речь.</vt:lpstr>
      <vt:lpstr> Таким образом, хорошо развитая речь первоклассника служит средством успешного обучения не только по письму и чтению, но по другим предметам в школе. </vt:lpstr>
      <vt:lpstr>Рекомендации логопеда:</vt:lpstr>
      <vt:lpstr>Воспитание правильного звукопроизношения и дикции</vt:lpstr>
      <vt:lpstr>Развитие устной речи  профилактика возможных нарушений письменной речи</vt:lpstr>
      <vt:lpstr>Уважаемые родители!</vt:lpstr>
      <vt:lpstr>    Спасибо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«Речевая готовность к школе. Трудности первоклассников с речевыми недостатками при обучении».</dc:title>
  <dc:creator>smirnova.a.v</dc:creator>
  <cp:lastModifiedBy>User</cp:lastModifiedBy>
  <cp:revision>22</cp:revision>
  <dcterms:created xsi:type="dcterms:W3CDTF">2016-12-16T13:35:36Z</dcterms:created>
  <dcterms:modified xsi:type="dcterms:W3CDTF">2024-01-10T19:25:47Z</dcterms:modified>
</cp:coreProperties>
</file>