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57" r:id="rId5"/>
    <p:sldId id="267" r:id="rId6"/>
    <p:sldId id="272" r:id="rId7"/>
    <p:sldId id="261" r:id="rId8"/>
    <p:sldId id="273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452AE4"/>
    <a:srgbClr val="B55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05D16-E261-4CD5-A463-DF957970343C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74E6B-DA75-4B29-8F30-61C77ACBCF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642910" y="714356"/>
            <a:ext cx="835824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endParaRPr lang="ru-RU" altLang="ru-RU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АДАПТАЦИЯ ПЕРВОКЛАССНИКОВ</a:t>
            </a:r>
            <a:r>
              <a:rPr lang="ru-RU" altLang="ru-RU" sz="32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altLang="ru-RU" sz="32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cs typeface="Arial" charset="0"/>
              </a:rPr>
              <a:t>                </a:t>
            </a:r>
            <a: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alt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ШКОЛЬНОМУ </a:t>
            </a:r>
            <a:r>
              <a:rPr lang="ru-RU" alt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ОБУЧЕНИЮ»</a:t>
            </a:r>
            <a:endParaRPr lang="ru-RU" sz="32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4429132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b="1" dirty="0" smtClean="0">
              <a:solidFill>
                <a:srgbClr val="00339A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</a:pPr>
            <a:endParaRPr lang="ru-RU" dirty="0" smtClean="0">
              <a:solidFill>
                <a:srgbClr val="00339A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Подготовила у</a:t>
            </a:r>
            <a:r>
              <a:rPr lang="ru-RU" b="1" dirty="0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читель-логопед </a:t>
            </a:r>
            <a:endParaRPr lang="ru-RU" b="1" dirty="0" smtClean="0">
              <a:solidFill>
                <a:srgbClr val="00339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b="1" dirty="0" err="1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Холмовская</a:t>
            </a:r>
            <a:r>
              <a:rPr lang="ru-RU" b="1" dirty="0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 СОШ им. Луценко А.А.» </a:t>
            </a:r>
            <a:r>
              <a:rPr lang="ru-RU" b="1" dirty="0" err="1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Мацькайло</a:t>
            </a:r>
            <a:r>
              <a:rPr lang="ru-RU" b="1" dirty="0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 И.В.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C00000"/>
                </a:solidFill>
              </a:rPr>
              <a:t>Задачи логопедической </a:t>
            </a:r>
            <a:r>
              <a:rPr lang="ru-RU" altLang="ru-RU" sz="3200" b="1" dirty="0" smtClean="0">
                <a:solidFill>
                  <a:srgbClr val="C00000"/>
                </a:solidFill>
              </a:rPr>
              <a:t>службы: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1400" dirty="0"/>
              <a:t>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Способствовать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адаптации обучающихся к школьному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обучению.</a:t>
            </a:r>
            <a:endParaRPr lang="ru-RU" altLang="ru-RU" sz="2000" dirty="0"/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У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странить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речевые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дефекты.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Р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азвить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устную и письменную речь ребенка до такого уровня, на котором он бы смог успешно обучаться в школе. </a:t>
            </a:r>
            <a:endParaRPr lang="ru-RU" alt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нижать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эмоциональную напряженность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обучающихся. </a:t>
            </a:r>
            <a:endParaRPr lang="ru-RU" alt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Формировать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учебные мотивы 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обучающихся.</a:t>
            </a:r>
            <a:endParaRPr lang="ru-RU" alt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А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нализировать 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трудности в обучении обучающихся.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94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C00000"/>
                </a:solidFill>
              </a:rPr>
              <a:t>Актуальность </a:t>
            </a:r>
            <a:r>
              <a:rPr lang="ru-RU" altLang="ru-RU" sz="2800" b="1" dirty="0" smtClean="0">
                <a:solidFill>
                  <a:srgbClr val="C00000"/>
                </a:solidFill>
              </a:rPr>
              <a:t>логопедического сопровождения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Одной из причин школьной </a:t>
            </a:r>
            <a:r>
              <a:rPr lang="ru-RU" altLang="ru-RU" sz="2200" dirty="0" err="1">
                <a:solidFill>
                  <a:schemeClr val="accent2">
                    <a:lumMod val="50000"/>
                  </a:schemeClr>
                </a:solidFill>
              </a:rPr>
              <a:t>дезадаптации</a:t>
            </a: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 часто  становится </a:t>
            </a:r>
            <a:r>
              <a:rPr lang="ru-RU" altLang="ru-RU" sz="2200" b="1" dirty="0">
                <a:solidFill>
                  <a:schemeClr val="accent2">
                    <a:lumMod val="50000"/>
                  </a:schemeClr>
                </a:solidFill>
              </a:rPr>
              <a:t>недостаточная речевая готовность </a:t>
            </a: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к  обучению в школе. </a:t>
            </a:r>
            <a:r>
              <a:rPr lang="ru-RU" altLang="ru-RU" sz="2200" dirty="0" smtClean="0">
                <a:solidFill>
                  <a:schemeClr val="accent2">
                    <a:lumMod val="50000"/>
                  </a:schemeClr>
                </a:solidFill>
              </a:rPr>
              <a:t>Нарушения </a:t>
            </a: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в развитии речи первоклассника могут </a:t>
            </a:r>
          </a:p>
          <a:p>
            <a:pPr marL="0" indent="0">
              <a:buNone/>
            </a:pPr>
            <a:r>
              <a:rPr lang="ru-RU" altLang="ru-RU" sz="2200" dirty="0" smtClean="0">
                <a:solidFill>
                  <a:schemeClr val="accent2">
                    <a:lumMod val="50000"/>
                  </a:schemeClr>
                </a:solidFill>
              </a:rPr>
              <a:t>     - повлиять </a:t>
            </a: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на успешность освоения им общеобразовательных программ, </a:t>
            </a:r>
            <a:r>
              <a:rPr lang="ru-RU" altLang="ru-RU" sz="2200" dirty="0" smtClean="0">
                <a:solidFill>
                  <a:schemeClr val="accent2">
                    <a:lumMod val="50000"/>
                  </a:schemeClr>
                </a:solidFill>
              </a:rPr>
              <a:t>общение </a:t>
            </a: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со сверстниками и </a:t>
            </a:r>
            <a:r>
              <a:rPr lang="ru-RU" altLang="ru-RU" sz="2200" dirty="0" smtClean="0">
                <a:solidFill>
                  <a:schemeClr val="accent2">
                    <a:lumMod val="50000"/>
                  </a:schemeClr>
                </a:solidFill>
              </a:rPr>
              <a:t>педагогом;</a:t>
            </a:r>
          </a:p>
          <a:p>
            <a:pPr marL="0" indent="0">
              <a:buNone/>
            </a:pPr>
            <a:r>
              <a:rPr lang="ru-RU" altLang="ru-RU" sz="2200" dirty="0" smtClean="0">
                <a:solidFill>
                  <a:schemeClr val="accent2">
                    <a:lumMod val="50000"/>
                  </a:schemeClr>
                </a:solidFill>
              </a:rPr>
              <a:t>      - вызвать </a:t>
            </a: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снижение учебной мотивации, отклонения в </a:t>
            </a:r>
            <a:r>
              <a:rPr lang="ru-RU" altLang="ru-RU" sz="2200" dirty="0" smtClean="0">
                <a:solidFill>
                  <a:schemeClr val="accent2">
                    <a:lumMod val="50000"/>
                  </a:schemeClr>
                </a:solidFill>
              </a:rPr>
              <a:t>поведении;</a:t>
            </a:r>
          </a:p>
          <a:p>
            <a:pPr marL="0" indent="0">
              <a:buNone/>
            </a:pP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altLang="ru-RU" sz="2200" dirty="0" smtClean="0">
                <a:solidFill>
                  <a:schemeClr val="accent2">
                    <a:lumMod val="50000"/>
                  </a:schemeClr>
                </a:solidFill>
              </a:rPr>
              <a:t>  -  </a:t>
            </a:r>
            <a:r>
              <a:rPr lang="ru-RU" altLang="ru-RU" sz="2200" dirty="0">
                <a:solidFill>
                  <a:schemeClr val="accent2">
                    <a:lumMod val="50000"/>
                  </a:schemeClr>
                </a:solidFill>
              </a:rPr>
              <a:t>осложнить весь процесс приспособления ребенка к школьной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730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081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F2C1F"/>
                </a:solidFill>
                <a:latin typeface="Arial" charset="0"/>
              </a:rPr>
              <a:t>Наша речь </a:t>
            </a:r>
            <a:r>
              <a:rPr lang="ru-RU" sz="3600" dirty="0" smtClean="0">
                <a:solidFill>
                  <a:srgbClr val="CF2C1F"/>
                </a:solidFill>
                <a:latin typeface="Arial" charset="0"/>
              </a:rPr>
              <a:t>-процесс общения</a:t>
            </a:r>
            <a:endParaRPr lang="ru-RU" sz="36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360040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None/>
            </a:pPr>
            <a:r>
              <a:rPr lang="ru-RU" dirty="0" smtClean="0">
                <a:solidFill>
                  <a:srgbClr val="00339A"/>
                </a:solidFill>
                <a:latin typeface="Arial" charset="0"/>
              </a:rPr>
              <a:t>  </a:t>
            </a:r>
            <a:r>
              <a:rPr lang="ru-RU" sz="2600" dirty="0" smtClean="0">
                <a:solidFill>
                  <a:srgbClr val="00339A"/>
                </a:solidFill>
                <a:latin typeface="Arial" charset="0"/>
              </a:rPr>
              <a:t> 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Г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отовность 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к обучению в школе во многом </a:t>
            </a:r>
            <a:r>
              <a:rPr lang="ru-RU" sz="2400" u="sng" dirty="0" smtClean="0">
                <a:solidFill>
                  <a:srgbClr val="00339A"/>
                </a:solidFill>
                <a:latin typeface="Arial" charset="0"/>
              </a:rPr>
              <a:t>определяется уровнем  речевого развития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. </a:t>
            </a:r>
            <a:endParaRPr lang="ru-RU" sz="2400" dirty="0" smtClean="0">
              <a:solidFill>
                <a:srgbClr val="00339A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Ребенку, 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при помощи речи устной и 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письменной,  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предстоит усвоить всю систему знаний. </a:t>
            </a:r>
            <a:endParaRPr lang="ru-RU" sz="2400" dirty="0" smtClean="0">
              <a:solidFill>
                <a:srgbClr val="00339A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400" dirty="0">
                <a:solidFill>
                  <a:srgbClr val="00339A"/>
                </a:solidFill>
                <a:latin typeface="Arial" charset="0"/>
              </a:rPr>
              <a:t> 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Чем </a:t>
            </a:r>
            <a:r>
              <a:rPr lang="ru-RU" sz="2400" dirty="0" smtClean="0">
                <a:solidFill>
                  <a:srgbClr val="00339A"/>
                </a:solidFill>
                <a:latin typeface="Arial" charset="0"/>
              </a:rPr>
              <a:t>лучше у него будет развита речь  до поступления в школу, тем быстрее ученик овладеет чтением и письмом.</a:t>
            </a:r>
          </a:p>
          <a:p>
            <a:pPr indent="0" algn="ctr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0811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2"/>
                </a:solidFill>
              </a:rPr>
              <a:t>В</a:t>
            </a:r>
            <a:r>
              <a:rPr lang="ru-RU" sz="2800" dirty="0" smtClean="0">
                <a:solidFill>
                  <a:schemeClr val="accent2"/>
                </a:solidFill>
              </a:rPr>
              <a:t> </a:t>
            </a:r>
            <a:r>
              <a:rPr lang="ru-RU" sz="2800" dirty="0" smtClean="0">
                <a:solidFill>
                  <a:schemeClr val="accent2"/>
                </a:solidFill>
              </a:rPr>
              <a:t>первую очередь </a:t>
            </a:r>
            <a:r>
              <a:rPr lang="ru-RU" sz="2800" dirty="0" smtClean="0">
                <a:solidFill>
                  <a:schemeClr val="accent2"/>
                </a:solidFill>
              </a:rPr>
              <a:t>у первоклассников следует </a:t>
            </a:r>
            <a:r>
              <a:rPr lang="ru-RU" sz="2800" dirty="0" smtClean="0">
                <a:solidFill>
                  <a:schemeClr val="accent2"/>
                </a:solidFill>
              </a:rPr>
              <a:t>обратить внимание на: </a:t>
            </a:r>
            <a:endParaRPr lang="ru-RU" sz="28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539552" y="1714488"/>
            <a:ext cx="8229600" cy="46434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Правильное произношение всех звуков.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Умение различать звуки речи на слух.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Владение элементарными навыками звукового анализа.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Словарный запас.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Грамматический строй речи. 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 Связную речь.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Речевую коммуникацию.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00CC"/>
                </a:solidFill>
              </a:rPr>
              <a:t> Мелкую моторику рук.</a:t>
            </a:r>
          </a:p>
          <a:p>
            <a:pPr indent="0" algn="ctr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571480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785794"/>
            <a:ext cx="7643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Этапы логопедического сопровождения 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9033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Логопедическая работа в начальных классах  образовательного учреждения условно делится на </a:t>
            </a:r>
            <a:r>
              <a:rPr lang="ru-RU" sz="2800" b="1" dirty="0" smtClean="0"/>
              <a:t>3 этапа</a:t>
            </a:r>
            <a:r>
              <a:rPr lang="ru-RU" sz="2800" dirty="0"/>
              <a:t>: </a:t>
            </a:r>
            <a:endParaRPr lang="ru-RU" sz="2800" dirty="0" smtClean="0"/>
          </a:p>
          <a:p>
            <a:r>
              <a:rPr lang="ru-RU" sz="2800" dirty="0" smtClean="0"/>
              <a:t>- диагностический</a:t>
            </a:r>
            <a:r>
              <a:rPr lang="ru-RU" sz="2800" dirty="0"/>
              <a:t>;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- коррекционный; </a:t>
            </a:r>
          </a:p>
          <a:p>
            <a:r>
              <a:rPr lang="ru-RU" sz="2800" dirty="0" smtClean="0"/>
              <a:t> - оценочный</a:t>
            </a:r>
            <a:r>
              <a:rPr lang="ru-RU" sz="2800" dirty="0"/>
              <a:t>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d128082e51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64163" y="1484313"/>
            <a:ext cx="302418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163" y="4005263"/>
            <a:ext cx="3103562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45068" name="Rectangle 12"/>
          <p:cNvSpPr>
            <a:spLocks noChangeArrowheads="1"/>
          </p:cNvSpPr>
          <p:nvPr/>
        </p:nvSpPr>
        <p:spPr bwMode="auto">
          <a:xfrm>
            <a:off x="5219700" y="1484313"/>
            <a:ext cx="3313113" cy="403225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859340"/>
            <a:ext cx="74887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Важно включать в структуру логопедических занятий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  <a:p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упражнения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на развитие произвольного внимания , 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развитие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мелкой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моторики( дети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 удовольствием лепят буквы из пластилина,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работают с верёвочками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, шнуровкой,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мозаикой);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использовать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динамические паузы в сопровождении музыки и музыкальных инструментов,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прослушивать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фрагменты музыкальных произведений.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836711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Результаты обследования логопедом (образец</a:t>
            </a:r>
            <a:r>
              <a:rPr lang="ru-RU" b="1" dirty="0" smtClean="0"/>
              <a:t>)</a:t>
            </a:r>
          </a:p>
          <a:p>
            <a:endParaRPr lang="ru-RU" dirty="0"/>
          </a:p>
          <a:p>
            <a:r>
              <a:rPr lang="ru-RU" b="1" dirty="0"/>
              <a:t>Александр С.</a:t>
            </a:r>
            <a:r>
              <a:rPr lang="ru-RU" dirty="0"/>
              <a:t>– (ОНР – 3 уровень) – отсутствует напряжение мышц речевого аппарата. Высказывания бедны. Использует простые по конструкции фразы. Речевая недостаточность сказывается на развитии памяти. Фонематический слух не сформирован, затрудняется правильно выбрать картинку с заданным звуком. Восприятия и представления нарушены, не обобщает предметы. Плохо сосредотачивает внимание.</a:t>
            </a:r>
          </a:p>
          <a:p>
            <a:r>
              <a:rPr lang="ru-RU" b="1" dirty="0" err="1"/>
              <a:t>Султание</a:t>
            </a:r>
            <a:r>
              <a:rPr lang="ru-RU" b="1" dirty="0"/>
              <a:t> Э.</a:t>
            </a:r>
            <a:r>
              <a:rPr lang="ru-RU" dirty="0"/>
              <a:t>– (ОНР – 4 уровень) – полное понимание речи; речь фразовая с нарушением звукопроизношения. Не дифференцирует произнесение шипящих  звуков. Проявляет интерес к игровой деятельности. Эмоционально – избирательное отношение к окружающему миру. Речь обеспечивает коммуникативную функцию. Фиксируются лексические несовершенства. Пересказывает </a:t>
            </a:r>
            <a:r>
              <a:rPr lang="ru-RU" dirty="0" err="1"/>
              <a:t>услушанное</a:t>
            </a:r>
            <a:r>
              <a:rPr lang="ru-RU" dirty="0"/>
              <a:t> . Общая моторика хорошая. Речевой аппарат подвижный.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610" y="1700808"/>
            <a:ext cx="8085584" cy="1584176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 ребенок имеет трудности в речевом развитии и нуждается в специальной помощи, не стоит надеяться на то, что он «вырастет, и сам научиться говорить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539552" y="3820887"/>
            <a:ext cx="8352928" cy="14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Желаю успехов в преодолении трудностей !!! 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FF6D3F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467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Задачи логопедической службы: </vt:lpstr>
      <vt:lpstr>Актуальность логопедического сопровождения</vt:lpstr>
      <vt:lpstr>Наша речь -процесс общения</vt:lpstr>
      <vt:lpstr>В первую очередь у первоклассников следует обратить внимание на: </vt:lpstr>
      <vt:lpstr>Презентация PowerPoint</vt:lpstr>
      <vt:lpstr>Презентация PowerPoint</vt:lpstr>
      <vt:lpstr>Презентация PowerPoint</vt:lpstr>
      <vt:lpstr>Если  ребенок имеет трудности в речевом развитии и нуждается в специальной помощи, не стоит надеяться на то, что он «вырастет, и сам научиться говорить».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24</cp:revision>
  <dcterms:created xsi:type="dcterms:W3CDTF">2014-08-12T11:19:11Z</dcterms:created>
  <dcterms:modified xsi:type="dcterms:W3CDTF">2024-01-10T23:04:37Z</dcterms:modified>
</cp:coreProperties>
</file>