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4" r:id="rId3"/>
    <p:sldId id="275" r:id="rId4"/>
    <p:sldId id="257" r:id="rId5"/>
    <p:sldId id="267" r:id="rId6"/>
    <p:sldId id="272" r:id="rId7"/>
    <p:sldId id="261" r:id="rId8"/>
    <p:sldId id="273" r:id="rId9"/>
    <p:sldId id="268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CC"/>
    <a:srgbClr val="0033CC"/>
    <a:srgbClr val="452AE4"/>
    <a:srgbClr val="B559A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14" d="100"/>
          <a:sy n="114" d="100"/>
        </p:scale>
        <p:origin x="-918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Pr>
        <a:blipFill dpi="0" rotWithShape="1">
          <a:blip r:embed="rId2" cstate="screen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05D16-E261-4CD5-A463-DF957970343C}" type="datetimeFigureOut">
              <a:rPr lang="ru-RU" smtClean="0"/>
              <a:pPr/>
              <a:t>10.01.2024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474E6B-DA75-4B29-8F30-61C77ACBCFE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05D16-E261-4CD5-A463-DF957970343C}" type="datetimeFigureOut">
              <a:rPr lang="ru-RU" smtClean="0"/>
              <a:pPr/>
              <a:t>10.01.2024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474E6B-DA75-4B29-8F30-61C77ACBCFE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05D16-E261-4CD5-A463-DF957970343C}" type="datetimeFigureOut">
              <a:rPr lang="ru-RU" smtClean="0"/>
              <a:pPr/>
              <a:t>10.01.2024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474E6B-DA75-4B29-8F30-61C77ACBCFE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05D16-E261-4CD5-A463-DF957970343C}" type="datetimeFigureOut">
              <a:rPr lang="ru-RU" smtClean="0"/>
              <a:pPr/>
              <a:t>10.01.2024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474E6B-DA75-4B29-8F30-61C77ACBCFE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05D16-E261-4CD5-A463-DF957970343C}" type="datetimeFigureOut">
              <a:rPr lang="ru-RU" smtClean="0"/>
              <a:pPr/>
              <a:t>10.01.2024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474E6B-DA75-4B29-8F30-61C77ACBCFE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05D16-E261-4CD5-A463-DF957970343C}" type="datetimeFigureOut">
              <a:rPr lang="ru-RU" smtClean="0"/>
              <a:pPr/>
              <a:t>10.01.2024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474E6B-DA75-4B29-8F30-61C77ACBCFE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05D16-E261-4CD5-A463-DF957970343C}" type="datetimeFigureOut">
              <a:rPr lang="ru-RU" smtClean="0"/>
              <a:pPr/>
              <a:t>10.01.2024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474E6B-DA75-4B29-8F30-61C77ACBCFE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05D16-E261-4CD5-A463-DF957970343C}" type="datetimeFigureOut">
              <a:rPr lang="ru-RU" smtClean="0"/>
              <a:pPr/>
              <a:t>10.01.2024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474E6B-DA75-4B29-8F30-61C77ACBCFE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05D16-E261-4CD5-A463-DF957970343C}" type="datetimeFigureOut">
              <a:rPr lang="ru-RU" smtClean="0"/>
              <a:pPr/>
              <a:t>10.01.2024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474E6B-DA75-4B29-8F30-61C77ACBCFE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05D16-E261-4CD5-A463-DF957970343C}" type="datetimeFigureOut">
              <a:rPr lang="ru-RU" smtClean="0"/>
              <a:pPr/>
              <a:t>10.01.2024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474E6B-DA75-4B29-8F30-61C77ACBCFE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05D16-E261-4CD5-A463-DF957970343C}" type="datetimeFigureOut">
              <a:rPr lang="ru-RU" smtClean="0"/>
              <a:pPr/>
              <a:t>10.01.2024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474E6B-DA75-4B29-8F30-61C77ACBCFE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screen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205D16-E261-4CD5-A463-DF957970343C}" type="datetimeFigureOut">
              <a:rPr lang="ru-RU" smtClean="0"/>
              <a:pPr/>
              <a:t>10.01.2024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474E6B-DA75-4B29-8F30-61C77ACBCFE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18"/>
          <p:cNvSpPr txBox="1">
            <a:spLocks noChangeArrowheads="1"/>
          </p:cNvSpPr>
          <p:nvPr/>
        </p:nvSpPr>
        <p:spPr bwMode="auto">
          <a:xfrm>
            <a:off x="642910" y="714356"/>
            <a:ext cx="8358246" cy="30718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110000"/>
              </a:lnSpc>
            </a:pPr>
            <a:endParaRPr lang="ru-RU" altLang="ru-RU" sz="3200" b="1" dirty="0" smtClean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10000"/>
              </a:lnSpc>
            </a:pPr>
            <a:r>
              <a:rPr lang="ru-RU" altLang="ru-RU" sz="32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altLang="ru-RU" sz="3200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АДАПТАЦИЯ ПЕРВОКЛАССНИКОВ</a:t>
            </a:r>
            <a:r>
              <a:rPr lang="ru-RU" altLang="ru-RU" sz="3200" dirty="0">
                <a:solidFill>
                  <a:schemeClr val="accent2">
                    <a:lumMod val="75000"/>
                  </a:schemeClr>
                </a:solidFill>
                <a:latin typeface="Arial" charset="0"/>
                <a:cs typeface="Arial" charset="0"/>
              </a:rPr>
              <a:t/>
            </a:r>
            <a:br>
              <a:rPr lang="ru-RU" altLang="ru-RU" sz="3200" dirty="0">
                <a:solidFill>
                  <a:schemeClr val="accent2">
                    <a:lumMod val="75000"/>
                  </a:schemeClr>
                </a:solidFill>
                <a:latin typeface="Arial" charset="0"/>
                <a:cs typeface="Arial" charset="0"/>
              </a:rPr>
            </a:br>
            <a:r>
              <a:rPr lang="ru-RU" altLang="ru-RU" sz="3200" dirty="0" smtClean="0">
                <a:solidFill>
                  <a:schemeClr val="accent2">
                    <a:lumMod val="75000"/>
                  </a:schemeClr>
                </a:solidFill>
                <a:latin typeface="Arial" charset="0"/>
                <a:cs typeface="Arial" charset="0"/>
              </a:rPr>
              <a:t>                </a:t>
            </a:r>
            <a:r>
              <a:rPr lang="ru-RU" altLang="ru-RU" sz="32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К </a:t>
            </a:r>
            <a:r>
              <a:rPr lang="ru-RU" altLang="ru-RU" sz="3200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ШКОЛЬНОМУ </a:t>
            </a:r>
            <a:r>
              <a:rPr lang="ru-RU" altLang="ru-RU" sz="32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ОБУЧЕНИЮ»</a:t>
            </a:r>
            <a:endParaRPr lang="ru-RU" sz="3200" b="1" i="1" dirty="0" smtClean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779912" y="4429132"/>
            <a:ext cx="496855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80000"/>
              </a:lnSpc>
            </a:pPr>
            <a:endParaRPr lang="ru-RU" b="1" dirty="0" smtClean="0">
              <a:solidFill>
                <a:srgbClr val="00339A"/>
              </a:solidFill>
              <a:latin typeface="Arial" charset="0"/>
            </a:endParaRPr>
          </a:p>
          <a:p>
            <a:pPr algn="ctr">
              <a:lnSpc>
                <a:spcPct val="80000"/>
              </a:lnSpc>
            </a:pPr>
            <a:endParaRPr lang="ru-RU" dirty="0" smtClean="0">
              <a:solidFill>
                <a:srgbClr val="00339A"/>
              </a:solidFill>
              <a:latin typeface="Arial" charset="0"/>
            </a:endParaRPr>
          </a:p>
          <a:p>
            <a:pPr algn="ctr">
              <a:lnSpc>
                <a:spcPct val="80000"/>
              </a:lnSpc>
            </a:pPr>
            <a:r>
              <a:rPr lang="ru-RU" b="1" dirty="0" smtClean="0">
                <a:solidFill>
                  <a:srgbClr val="00339A"/>
                </a:solidFill>
                <a:latin typeface="Times New Roman" pitchFamily="18" charset="0"/>
                <a:cs typeface="Times New Roman" pitchFamily="18" charset="0"/>
              </a:rPr>
              <a:t>Подготовила у</a:t>
            </a:r>
            <a:r>
              <a:rPr lang="ru-RU" b="1" dirty="0" smtClean="0">
                <a:solidFill>
                  <a:srgbClr val="00339A"/>
                </a:solidFill>
                <a:latin typeface="Times New Roman" pitchFamily="18" charset="0"/>
                <a:cs typeface="Times New Roman" pitchFamily="18" charset="0"/>
              </a:rPr>
              <a:t>читель-логопед </a:t>
            </a:r>
            <a:endParaRPr lang="ru-RU" b="1" dirty="0" smtClean="0">
              <a:solidFill>
                <a:srgbClr val="00339A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lnSpc>
                <a:spcPct val="80000"/>
              </a:lnSpc>
            </a:pPr>
            <a:r>
              <a:rPr lang="ru-RU" b="1" dirty="0" smtClean="0">
                <a:solidFill>
                  <a:srgbClr val="00339A"/>
                </a:solidFill>
                <a:latin typeface="Times New Roman" pitchFamily="18" charset="0"/>
                <a:cs typeface="Times New Roman" pitchFamily="18" charset="0"/>
              </a:rPr>
              <a:t>МБОУ «</a:t>
            </a:r>
            <a:r>
              <a:rPr lang="ru-RU" b="1" dirty="0" err="1" smtClean="0">
                <a:solidFill>
                  <a:srgbClr val="00339A"/>
                </a:solidFill>
                <a:latin typeface="Times New Roman" pitchFamily="18" charset="0"/>
                <a:cs typeface="Times New Roman" pitchFamily="18" charset="0"/>
              </a:rPr>
              <a:t>Холмовская</a:t>
            </a:r>
            <a:r>
              <a:rPr lang="ru-RU" b="1" dirty="0" smtClean="0">
                <a:solidFill>
                  <a:srgbClr val="00339A"/>
                </a:solidFill>
                <a:latin typeface="Times New Roman" pitchFamily="18" charset="0"/>
                <a:cs typeface="Times New Roman" pitchFamily="18" charset="0"/>
              </a:rPr>
              <a:t> СОШ им. Луценко А.А.» </a:t>
            </a:r>
            <a:r>
              <a:rPr lang="ru-RU" b="1" dirty="0" err="1" smtClean="0">
                <a:solidFill>
                  <a:srgbClr val="00339A"/>
                </a:solidFill>
                <a:latin typeface="Times New Roman" pitchFamily="18" charset="0"/>
                <a:cs typeface="Times New Roman" pitchFamily="18" charset="0"/>
              </a:rPr>
              <a:t>Мацькайло</a:t>
            </a:r>
            <a:r>
              <a:rPr lang="ru-RU" b="1" dirty="0" smtClean="0">
                <a:solidFill>
                  <a:srgbClr val="00339A"/>
                </a:solidFill>
                <a:latin typeface="Times New Roman" pitchFamily="18" charset="0"/>
                <a:cs typeface="Times New Roman" pitchFamily="18" charset="0"/>
              </a:rPr>
              <a:t> И.В.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altLang="ru-RU" sz="3200" b="1" dirty="0">
                <a:solidFill>
                  <a:srgbClr val="C00000"/>
                </a:solidFill>
              </a:rPr>
              <a:t>Задачи логопедической </a:t>
            </a:r>
            <a:r>
              <a:rPr lang="ru-RU" altLang="ru-RU" sz="3200" b="1" dirty="0" smtClean="0">
                <a:solidFill>
                  <a:srgbClr val="C00000"/>
                </a:solidFill>
              </a:rPr>
              <a:t>службы: </a:t>
            </a: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altLang="ru-RU" sz="1400" dirty="0"/>
              <a:t> </a:t>
            </a:r>
            <a:r>
              <a:rPr lang="ru-RU" altLang="ru-RU" sz="2000" dirty="0" smtClean="0">
                <a:solidFill>
                  <a:schemeClr val="accent2">
                    <a:lumMod val="50000"/>
                  </a:schemeClr>
                </a:solidFill>
              </a:rPr>
              <a:t>Способствовать </a:t>
            </a:r>
            <a:r>
              <a:rPr lang="ru-RU" altLang="ru-RU" sz="2000" dirty="0">
                <a:solidFill>
                  <a:schemeClr val="accent2">
                    <a:lumMod val="50000"/>
                  </a:schemeClr>
                </a:solidFill>
              </a:rPr>
              <a:t>адаптации обучающихся к школьному </a:t>
            </a:r>
            <a:r>
              <a:rPr lang="ru-RU" altLang="ru-RU" sz="2000" dirty="0" smtClean="0">
                <a:solidFill>
                  <a:schemeClr val="accent2">
                    <a:lumMod val="50000"/>
                  </a:schemeClr>
                </a:solidFill>
              </a:rPr>
              <a:t>обучению.</a:t>
            </a:r>
            <a:endParaRPr lang="ru-RU" altLang="ru-RU" sz="2000" dirty="0"/>
          </a:p>
          <a:p>
            <a:r>
              <a:rPr lang="ru-RU" sz="2000" dirty="0">
                <a:solidFill>
                  <a:schemeClr val="accent2">
                    <a:lumMod val="75000"/>
                  </a:schemeClr>
                </a:solidFill>
              </a:rPr>
              <a:t>У</a:t>
            </a:r>
            <a:r>
              <a:rPr lang="ru-RU" sz="2000" dirty="0" smtClean="0">
                <a:solidFill>
                  <a:schemeClr val="accent2">
                    <a:lumMod val="75000"/>
                  </a:schemeClr>
                </a:solidFill>
              </a:rPr>
              <a:t>странить </a:t>
            </a:r>
            <a:r>
              <a:rPr lang="ru-RU" sz="2000" dirty="0">
                <a:solidFill>
                  <a:schemeClr val="accent2">
                    <a:lumMod val="75000"/>
                  </a:schemeClr>
                </a:solidFill>
              </a:rPr>
              <a:t>речевые </a:t>
            </a:r>
            <a:r>
              <a:rPr lang="ru-RU" sz="2000" dirty="0" smtClean="0">
                <a:solidFill>
                  <a:schemeClr val="accent2">
                    <a:lumMod val="75000"/>
                  </a:schemeClr>
                </a:solidFill>
              </a:rPr>
              <a:t>дефекты.</a:t>
            </a:r>
          </a:p>
          <a:p>
            <a:r>
              <a:rPr lang="ru-RU" sz="2000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sz="2000" dirty="0">
                <a:solidFill>
                  <a:schemeClr val="accent2">
                    <a:lumMod val="75000"/>
                  </a:schemeClr>
                </a:solidFill>
              </a:rPr>
              <a:t>Р</a:t>
            </a:r>
            <a:r>
              <a:rPr lang="ru-RU" sz="2000" dirty="0" smtClean="0">
                <a:solidFill>
                  <a:schemeClr val="accent2">
                    <a:lumMod val="75000"/>
                  </a:schemeClr>
                </a:solidFill>
              </a:rPr>
              <a:t>азвить </a:t>
            </a:r>
            <a:r>
              <a:rPr lang="ru-RU" sz="2000" dirty="0">
                <a:solidFill>
                  <a:schemeClr val="accent2">
                    <a:lumMod val="75000"/>
                  </a:schemeClr>
                </a:solidFill>
              </a:rPr>
              <a:t>устную и письменную речь ребенка до такого уровня, на котором он бы смог успешно обучаться в школе. </a:t>
            </a:r>
            <a:endParaRPr lang="ru-RU" altLang="ru-RU" sz="2000" dirty="0">
              <a:solidFill>
                <a:schemeClr val="accent2">
                  <a:lumMod val="75000"/>
                </a:schemeClr>
              </a:solidFill>
            </a:endParaRPr>
          </a:p>
          <a:p>
            <a:r>
              <a:rPr lang="ru-RU" altLang="ru-RU" sz="2000" dirty="0">
                <a:solidFill>
                  <a:schemeClr val="accent2">
                    <a:lumMod val="50000"/>
                  </a:schemeClr>
                </a:solidFill>
              </a:rPr>
              <a:t>С</a:t>
            </a:r>
            <a:r>
              <a:rPr lang="ru-RU" altLang="ru-RU" sz="2000" dirty="0" smtClean="0">
                <a:solidFill>
                  <a:schemeClr val="accent2">
                    <a:lumMod val="50000"/>
                  </a:schemeClr>
                </a:solidFill>
              </a:rPr>
              <a:t>нижать </a:t>
            </a:r>
            <a:r>
              <a:rPr lang="ru-RU" altLang="ru-RU" sz="2000" dirty="0">
                <a:solidFill>
                  <a:schemeClr val="accent2">
                    <a:lumMod val="50000"/>
                  </a:schemeClr>
                </a:solidFill>
              </a:rPr>
              <a:t>эмоциональную напряженность </a:t>
            </a:r>
            <a:r>
              <a:rPr lang="ru-RU" altLang="ru-RU" sz="2000" dirty="0" smtClean="0">
                <a:solidFill>
                  <a:schemeClr val="accent2">
                    <a:lumMod val="50000"/>
                  </a:schemeClr>
                </a:solidFill>
              </a:rPr>
              <a:t>обучающихся. </a:t>
            </a:r>
            <a:endParaRPr lang="ru-RU" altLang="ru-RU" sz="2000" dirty="0">
              <a:solidFill>
                <a:schemeClr val="accent2">
                  <a:lumMod val="50000"/>
                </a:schemeClr>
              </a:solidFill>
            </a:endParaRPr>
          </a:p>
          <a:p>
            <a:r>
              <a:rPr lang="ru-RU" altLang="ru-RU" sz="2000" dirty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ru-RU" altLang="ru-RU" sz="2000" dirty="0" smtClean="0">
                <a:solidFill>
                  <a:schemeClr val="accent2">
                    <a:lumMod val="50000"/>
                  </a:schemeClr>
                </a:solidFill>
              </a:rPr>
              <a:t>Формировать </a:t>
            </a:r>
            <a:r>
              <a:rPr lang="ru-RU" altLang="ru-RU" sz="2000" dirty="0">
                <a:solidFill>
                  <a:schemeClr val="accent2">
                    <a:lumMod val="50000"/>
                  </a:schemeClr>
                </a:solidFill>
              </a:rPr>
              <a:t>учебные мотивы </a:t>
            </a:r>
            <a:r>
              <a:rPr lang="ru-RU" altLang="ru-RU" sz="2000" dirty="0" smtClean="0">
                <a:solidFill>
                  <a:schemeClr val="accent2">
                    <a:lumMod val="50000"/>
                  </a:schemeClr>
                </a:solidFill>
              </a:rPr>
              <a:t>обучающихся.</a:t>
            </a:r>
            <a:endParaRPr lang="ru-RU" altLang="ru-RU" sz="2000" dirty="0">
              <a:solidFill>
                <a:schemeClr val="accent2">
                  <a:lumMod val="50000"/>
                </a:schemeClr>
              </a:solidFill>
            </a:endParaRPr>
          </a:p>
          <a:p>
            <a:r>
              <a:rPr lang="ru-RU" altLang="ru-RU" sz="2000" dirty="0">
                <a:solidFill>
                  <a:schemeClr val="accent2">
                    <a:lumMod val="50000"/>
                  </a:schemeClr>
                </a:solidFill>
              </a:rPr>
              <a:t>А</a:t>
            </a:r>
            <a:r>
              <a:rPr lang="ru-RU" altLang="ru-RU" sz="2000" dirty="0" smtClean="0">
                <a:solidFill>
                  <a:schemeClr val="accent2">
                    <a:lumMod val="50000"/>
                  </a:schemeClr>
                </a:solidFill>
              </a:rPr>
              <a:t>нализировать </a:t>
            </a:r>
            <a:r>
              <a:rPr lang="ru-RU" altLang="ru-RU" sz="2000" dirty="0">
                <a:solidFill>
                  <a:schemeClr val="accent2">
                    <a:lumMod val="50000"/>
                  </a:schemeClr>
                </a:solidFill>
              </a:rPr>
              <a:t>трудности в обучении обучающихся.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499457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altLang="ru-RU" sz="2800" b="1" dirty="0">
                <a:solidFill>
                  <a:srgbClr val="C00000"/>
                </a:solidFill>
              </a:rPr>
              <a:t>Актуальность </a:t>
            </a:r>
            <a:r>
              <a:rPr lang="ru-RU" altLang="ru-RU" sz="2800" b="1" dirty="0" smtClean="0">
                <a:solidFill>
                  <a:srgbClr val="C00000"/>
                </a:solidFill>
              </a:rPr>
              <a:t>логопедического сопровождения</a:t>
            </a: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altLang="ru-RU" sz="2200" dirty="0">
                <a:solidFill>
                  <a:schemeClr val="accent2">
                    <a:lumMod val="50000"/>
                  </a:schemeClr>
                </a:solidFill>
              </a:rPr>
              <a:t>Одной из причин школьной </a:t>
            </a:r>
            <a:r>
              <a:rPr lang="ru-RU" altLang="ru-RU" sz="2200" dirty="0" err="1">
                <a:solidFill>
                  <a:schemeClr val="accent2">
                    <a:lumMod val="50000"/>
                  </a:schemeClr>
                </a:solidFill>
              </a:rPr>
              <a:t>дезадаптации</a:t>
            </a:r>
            <a:r>
              <a:rPr lang="ru-RU" altLang="ru-RU" sz="2200" dirty="0">
                <a:solidFill>
                  <a:schemeClr val="accent2">
                    <a:lumMod val="50000"/>
                  </a:schemeClr>
                </a:solidFill>
              </a:rPr>
              <a:t> часто  становится </a:t>
            </a:r>
            <a:r>
              <a:rPr lang="ru-RU" altLang="ru-RU" sz="2200" b="1" dirty="0">
                <a:solidFill>
                  <a:schemeClr val="accent2">
                    <a:lumMod val="50000"/>
                  </a:schemeClr>
                </a:solidFill>
              </a:rPr>
              <a:t>недостаточная речевая готовность </a:t>
            </a:r>
            <a:r>
              <a:rPr lang="ru-RU" altLang="ru-RU" sz="2200" dirty="0">
                <a:solidFill>
                  <a:schemeClr val="accent2">
                    <a:lumMod val="50000"/>
                  </a:schemeClr>
                </a:solidFill>
              </a:rPr>
              <a:t>к  обучению в школе. </a:t>
            </a:r>
            <a:r>
              <a:rPr lang="ru-RU" altLang="ru-RU" sz="2200" dirty="0" smtClean="0">
                <a:solidFill>
                  <a:schemeClr val="accent2">
                    <a:lumMod val="50000"/>
                  </a:schemeClr>
                </a:solidFill>
              </a:rPr>
              <a:t>Нарушения </a:t>
            </a:r>
            <a:r>
              <a:rPr lang="ru-RU" altLang="ru-RU" sz="2200" dirty="0">
                <a:solidFill>
                  <a:schemeClr val="accent2">
                    <a:lumMod val="50000"/>
                  </a:schemeClr>
                </a:solidFill>
              </a:rPr>
              <a:t>в развитии речи первоклассника могут </a:t>
            </a:r>
          </a:p>
          <a:p>
            <a:pPr marL="0" indent="0">
              <a:buNone/>
            </a:pPr>
            <a:r>
              <a:rPr lang="ru-RU" altLang="ru-RU" sz="2200" dirty="0" smtClean="0">
                <a:solidFill>
                  <a:schemeClr val="accent2">
                    <a:lumMod val="50000"/>
                  </a:schemeClr>
                </a:solidFill>
              </a:rPr>
              <a:t>     - повлиять </a:t>
            </a:r>
            <a:r>
              <a:rPr lang="ru-RU" altLang="ru-RU" sz="2200" dirty="0">
                <a:solidFill>
                  <a:schemeClr val="accent2">
                    <a:lumMod val="50000"/>
                  </a:schemeClr>
                </a:solidFill>
              </a:rPr>
              <a:t>на успешность освоения им общеобразовательных программ, </a:t>
            </a:r>
            <a:r>
              <a:rPr lang="ru-RU" altLang="ru-RU" sz="2200" dirty="0" smtClean="0">
                <a:solidFill>
                  <a:schemeClr val="accent2">
                    <a:lumMod val="50000"/>
                  </a:schemeClr>
                </a:solidFill>
              </a:rPr>
              <a:t>общение </a:t>
            </a:r>
            <a:r>
              <a:rPr lang="ru-RU" altLang="ru-RU" sz="2200" dirty="0">
                <a:solidFill>
                  <a:schemeClr val="accent2">
                    <a:lumMod val="50000"/>
                  </a:schemeClr>
                </a:solidFill>
              </a:rPr>
              <a:t>со сверстниками и </a:t>
            </a:r>
            <a:r>
              <a:rPr lang="ru-RU" altLang="ru-RU" sz="2200" dirty="0" smtClean="0">
                <a:solidFill>
                  <a:schemeClr val="accent2">
                    <a:lumMod val="50000"/>
                  </a:schemeClr>
                </a:solidFill>
              </a:rPr>
              <a:t>педагогом;</a:t>
            </a:r>
          </a:p>
          <a:p>
            <a:pPr marL="0" indent="0">
              <a:buNone/>
            </a:pPr>
            <a:r>
              <a:rPr lang="ru-RU" altLang="ru-RU" sz="2200" dirty="0" smtClean="0">
                <a:solidFill>
                  <a:schemeClr val="accent2">
                    <a:lumMod val="50000"/>
                  </a:schemeClr>
                </a:solidFill>
              </a:rPr>
              <a:t>      - вызвать </a:t>
            </a:r>
            <a:r>
              <a:rPr lang="ru-RU" altLang="ru-RU" sz="2200" dirty="0">
                <a:solidFill>
                  <a:schemeClr val="accent2">
                    <a:lumMod val="50000"/>
                  </a:schemeClr>
                </a:solidFill>
              </a:rPr>
              <a:t>снижение учебной мотивации, отклонения в </a:t>
            </a:r>
            <a:r>
              <a:rPr lang="ru-RU" altLang="ru-RU" sz="2200" dirty="0" smtClean="0">
                <a:solidFill>
                  <a:schemeClr val="accent2">
                    <a:lumMod val="50000"/>
                  </a:schemeClr>
                </a:solidFill>
              </a:rPr>
              <a:t>поведении;</a:t>
            </a:r>
          </a:p>
          <a:p>
            <a:pPr marL="0" indent="0">
              <a:buNone/>
            </a:pPr>
            <a:r>
              <a:rPr lang="ru-RU" altLang="ru-RU" sz="2200" dirty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ru-RU" altLang="ru-RU" sz="2200" dirty="0" smtClean="0">
                <a:solidFill>
                  <a:schemeClr val="accent2">
                    <a:lumMod val="50000"/>
                  </a:schemeClr>
                </a:solidFill>
              </a:rPr>
              <a:t>  -  </a:t>
            </a:r>
            <a:r>
              <a:rPr lang="ru-RU" altLang="ru-RU" sz="2200" dirty="0">
                <a:solidFill>
                  <a:schemeClr val="accent2">
                    <a:lumMod val="50000"/>
                  </a:schemeClr>
                </a:solidFill>
              </a:rPr>
              <a:t>осложнить весь процесс приспособления ребенка к школьной жизни.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167301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692696"/>
            <a:ext cx="8229600" cy="1008112"/>
          </a:xfrm>
        </p:spPr>
        <p:txBody>
          <a:bodyPr>
            <a:normAutofit/>
          </a:bodyPr>
          <a:lstStyle/>
          <a:p>
            <a:r>
              <a:rPr lang="ru-RU" sz="3600" dirty="0" smtClean="0">
                <a:solidFill>
                  <a:srgbClr val="CF2C1F"/>
                </a:solidFill>
                <a:latin typeface="Arial" charset="0"/>
              </a:rPr>
              <a:t>Наша речь </a:t>
            </a:r>
            <a:r>
              <a:rPr lang="ru-RU" sz="3600" dirty="0" smtClean="0">
                <a:solidFill>
                  <a:srgbClr val="CF2C1F"/>
                </a:solidFill>
                <a:latin typeface="Arial" charset="0"/>
              </a:rPr>
              <a:t>-процесс общения</a:t>
            </a:r>
            <a:endParaRPr lang="ru-RU" sz="3600" i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39552" y="1988840"/>
            <a:ext cx="8229600" cy="3600401"/>
          </a:xfrm>
        </p:spPr>
        <p:txBody>
          <a:bodyPr>
            <a:normAutofit/>
          </a:bodyPr>
          <a:lstStyle/>
          <a:p>
            <a:pPr>
              <a:spcBef>
                <a:spcPct val="0"/>
              </a:spcBef>
              <a:buNone/>
            </a:pPr>
            <a:r>
              <a:rPr lang="ru-RU" dirty="0" smtClean="0">
                <a:solidFill>
                  <a:srgbClr val="00339A"/>
                </a:solidFill>
                <a:latin typeface="Arial" charset="0"/>
              </a:rPr>
              <a:t>  </a:t>
            </a:r>
            <a:r>
              <a:rPr lang="ru-RU" sz="2600" dirty="0" smtClean="0">
                <a:solidFill>
                  <a:srgbClr val="00339A"/>
                </a:solidFill>
                <a:latin typeface="Arial" charset="0"/>
              </a:rPr>
              <a:t> </a:t>
            </a:r>
            <a:r>
              <a:rPr lang="ru-RU" sz="2400" dirty="0" smtClean="0">
                <a:solidFill>
                  <a:srgbClr val="00339A"/>
                </a:solidFill>
                <a:latin typeface="Arial" charset="0"/>
              </a:rPr>
              <a:t>Г</a:t>
            </a:r>
            <a:r>
              <a:rPr lang="ru-RU" sz="2400" dirty="0" smtClean="0">
                <a:solidFill>
                  <a:srgbClr val="00339A"/>
                </a:solidFill>
                <a:latin typeface="Arial" charset="0"/>
              </a:rPr>
              <a:t>отовность </a:t>
            </a:r>
            <a:r>
              <a:rPr lang="ru-RU" sz="2400" dirty="0" smtClean="0">
                <a:solidFill>
                  <a:srgbClr val="00339A"/>
                </a:solidFill>
                <a:latin typeface="Arial" charset="0"/>
              </a:rPr>
              <a:t>к обучению в школе во многом </a:t>
            </a:r>
            <a:r>
              <a:rPr lang="ru-RU" sz="2400" u="sng" dirty="0" smtClean="0">
                <a:solidFill>
                  <a:srgbClr val="00339A"/>
                </a:solidFill>
                <a:latin typeface="Arial" charset="0"/>
              </a:rPr>
              <a:t>определяется уровнем  речевого развития</a:t>
            </a:r>
            <a:r>
              <a:rPr lang="ru-RU" sz="2400" dirty="0" smtClean="0">
                <a:solidFill>
                  <a:srgbClr val="00339A"/>
                </a:solidFill>
                <a:latin typeface="Arial" charset="0"/>
              </a:rPr>
              <a:t>. </a:t>
            </a:r>
            <a:endParaRPr lang="ru-RU" sz="2400" dirty="0" smtClean="0">
              <a:solidFill>
                <a:srgbClr val="00339A"/>
              </a:solidFill>
              <a:latin typeface="Arial" charset="0"/>
            </a:endParaRPr>
          </a:p>
          <a:p>
            <a:pPr>
              <a:spcBef>
                <a:spcPct val="0"/>
              </a:spcBef>
              <a:buNone/>
            </a:pPr>
            <a:r>
              <a:rPr lang="ru-RU" sz="2400" dirty="0" smtClean="0">
                <a:solidFill>
                  <a:srgbClr val="00339A"/>
                </a:solidFill>
                <a:latin typeface="Arial" charset="0"/>
              </a:rPr>
              <a:t>Ребенку, </a:t>
            </a:r>
            <a:r>
              <a:rPr lang="ru-RU" sz="2400" dirty="0" smtClean="0">
                <a:solidFill>
                  <a:srgbClr val="00339A"/>
                </a:solidFill>
                <a:latin typeface="Arial" charset="0"/>
              </a:rPr>
              <a:t>при помощи речи устной и </a:t>
            </a:r>
            <a:r>
              <a:rPr lang="ru-RU" sz="2400" dirty="0" smtClean="0">
                <a:solidFill>
                  <a:srgbClr val="00339A"/>
                </a:solidFill>
                <a:latin typeface="Arial" charset="0"/>
              </a:rPr>
              <a:t>письменной,  </a:t>
            </a:r>
            <a:r>
              <a:rPr lang="ru-RU" sz="2400" dirty="0" smtClean="0">
                <a:solidFill>
                  <a:srgbClr val="00339A"/>
                </a:solidFill>
                <a:latin typeface="Arial" charset="0"/>
              </a:rPr>
              <a:t>предстоит усвоить всю систему знаний. </a:t>
            </a:r>
            <a:endParaRPr lang="ru-RU" sz="2400" dirty="0" smtClean="0">
              <a:solidFill>
                <a:srgbClr val="00339A"/>
              </a:solidFill>
              <a:latin typeface="Arial" charset="0"/>
            </a:endParaRPr>
          </a:p>
          <a:p>
            <a:pPr>
              <a:spcBef>
                <a:spcPct val="0"/>
              </a:spcBef>
              <a:buNone/>
            </a:pPr>
            <a:r>
              <a:rPr lang="ru-RU" sz="2400" dirty="0">
                <a:solidFill>
                  <a:srgbClr val="00339A"/>
                </a:solidFill>
                <a:latin typeface="Arial" charset="0"/>
              </a:rPr>
              <a:t> </a:t>
            </a:r>
            <a:r>
              <a:rPr lang="ru-RU" sz="2400" dirty="0" smtClean="0">
                <a:solidFill>
                  <a:srgbClr val="00339A"/>
                </a:solidFill>
                <a:latin typeface="Arial" charset="0"/>
              </a:rPr>
              <a:t>Чем </a:t>
            </a:r>
            <a:r>
              <a:rPr lang="ru-RU" sz="2400" dirty="0" smtClean="0">
                <a:solidFill>
                  <a:srgbClr val="00339A"/>
                </a:solidFill>
                <a:latin typeface="Arial" charset="0"/>
              </a:rPr>
              <a:t>лучше у него будет развита речь  до поступления в школу, тем быстрее ученик овладеет чтением и письмом.</a:t>
            </a:r>
          </a:p>
          <a:p>
            <a:pPr indent="0" algn="ctr">
              <a:spcBef>
                <a:spcPts val="0"/>
              </a:spcBef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screen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8229600" cy="1008112"/>
          </a:xfrm>
        </p:spPr>
        <p:txBody>
          <a:bodyPr>
            <a:noAutofit/>
          </a:bodyPr>
          <a:lstStyle/>
          <a:p>
            <a:r>
              <a:rPr lang="ru-RU" sz="2800" dirty="0">
                <a:solidFill>
                  <a:schemeClr val="accent2"/>
                </a:solidFill>
              </a:rPr>
              <a:t>В</a:t>
            </a:r>
            <a:r>
              <a:rPr lang="ru-RU" sz="2800" dirty="0" smtClean="0">
                <a:solidFill>
                  <a:schemeClr val="accent2"/>
                </a:solidFill>
              </a:rPr>
              <a:t> </a:t>
            </a:r>
            <a:r>
              <a:rPr lang="ru-RU" sz="2800" dirty="0" smtClean="0">
                <a:solidFill>
                  <a:schemeClr val="accent2"/>
                </a:solidFill>
              </a:rPr>
              <a:t>первую очередь </a:t>
            </a:r>
            <a:r>
              <a:rPr lang="ru-RU" sz="2800" dirty="0" smtClean="0">
                <a:solidFill>
                  <a:schemeClr val="accent2"/>
                </a:solidFill>
              </a:rPr>
              <a:t>у первоклассников следует </a:t>
            </a:r>
            <a:r>
              <a:rPr lang="ru-RU" sz="2800" dirty="0" smtClean="0">
                <a:solidFill>
                  <a:schemeClr val="accent2"/>
                </a:solidFill>
              </a:rPr>
              <a:t>обратить внимание на: </a:t>
            </a:r>
            <a:endParaRPr lang="ru-RU" sz="2800" i="1" dirty="0">
              <a:solidFill>
                <a:schemeClr val="accent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Содержимое 2"/>
          <p:cNvSpPr>
            <a:spLocks noGrp="1"/>
          </p:cNvSpPr>
          <p:nvPr>
            <p:ph idx="1"/>
          </p:nvPr>
        </p:nvSpPr>
        <p:spPr>
          <a:xfrm>
            <a:off x="539552" y="1714488"/>
            <a:ext cx="8229600" cy="4643470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ru-RU" sz="2800" dirty="0" smtClean="0">
                <a:solidFill>
                  <a:srgbClr val="0000CC"/>
                </a:solidFill>
              </a:rPr>
              <a:t>Правильное произношение всех звуков.</a:t>
            </a:r>
          </a:p>
          <a:p>
            <a:pPr>
              <a:lnSpc>
                <a:spcPct val="90000"/>
              </a:lnSpc>
            </a:pPr>
            <a:r>
              <a:rPr lang="ru-RU" sz="2800" dirty="0" smtClean="0">
                <a:solidFill>
                  <a:srgbClr val="0000CC"/>
                </a:solidFill>
              </a:rPr>
              <a:t>Умение различать звуки речи на слух.</a:t>
            </a:r>
          </a:p>
          <a:p>
            <a:pPr>
              <a:lnSpc>
                <a:spcPct val="90000"/>
              </a:lnSpc>
            </a:pPr>
            <a:r>
              <a:rPr lang="ru-RU" sz="2800" dirty="0" smtClean="0">
                <a:solidFill>
                  <a:srgbClr val="0000CC"/>
                </a:solidFill>
              </a:rPr>
              <a:t>Владение элементарными навыками звукового анализа.</a:t>
            </a:r>
          </a:p>
          <a:p>
            <a:pPr>
              <a:lnSpc>
                <a:spcPct val="90000"/>
              </a:lnSpc>
            </a:pPr>
            <a:r>
              <a:rPr lang="ru-RU" sz="2800" dirty="0" smtClean="0">
                <a:solidFill>
                  <a:srgbClr val="0000CC"/>
                </a:solidFill>
              </a:rPr>
              <a:t>Словарный запас.</a:t>
            </a:r>
          </a:p>
          <a:p>
            <a:pPr>
              <a:lnSpc>
                <a:spcPct val="90000"/>
              </a:lnSpc>
            </a:pPr>
            <a:r>
              <a:rPr lang="ru-RU" sz="2800" dirty="0" smtClean="0">
                <a:solidFill>
                  <a:srgbClr val="0000CC"/>
                </a:solidFill>
              </a:rPr>
              <a:t>Грамматический строй речи. </a:t>
            </a:r>
          </a:p>
          <a:p>
            <a:pPr>
              <a:lnSpc>
                <a:spcPct val="90000"/>
              </a:lnSpc>
            </a:pPr>
            <a:r>
              <a:rPr lang="ru-RU" sz="2800" dirty="0" smtClean="0">
                <a:solidFill>
                  <a:srgbClr val="0000CC"/>
                </a:solidFill>
              </a:rPr>
              <a:t> Связную речь.</a:t>
            </a:r>
          </a:p>
          <a:p>
            <a:pPr>
              <a:lnSpc>
                <a:spcPct val="90000"/>
              </a:lnSpc>
            </a:pPr>
            <a:r>
              <a:rPr lang="ru-RU" sz="2800" dirty="0" smtClean="0">
                <a:solidFill>
                  <a:srgbClr val="0000CC"/>
                </a:solidFill>
              </a:rPr>
              <a:t>Речевую коммуникацию.</a:t>
            </a:r>
          </a:p>
          <a:p>
            <a:pPr>
              <a:lnSpc>
                <a:spcPct val="90000"/>
              </a:lnSpc>
            </a:pPr>
            <a:r>
              <a:rPr lang="ru-RU" sz="2800" dirty="0" smtClean="0">
                <a:solidFill>
                  <a:srgbClr val="0000CC"/>
                </a:solidFill>
              </a:rPr>
              <a:t> Мелкую моторику рук.</a:t>
            </a:r>
          </a:p>
          <a:p>
            <a:pPr indent="0" algn="ctr">
              <a:spcBef>
                <a:spcPts val="0"/>
              </a:spcBef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642910" y="571480"/>
            <a:ext cx="814393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1071538" y="785794"/>
            <a:ext cx="764386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Этапы логопедического сопровождения </a:t>
            </a:r>
            <a:endParaRPr lang="ru-RU" sz="2800" b="1" dirty="0">
              <a:solidFill>
                <a:schemeClr val="accent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467544" y="2690336"/>
            <a:ext cx="8136904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/>
              <a:t>Логопедическая работа в начальных классах  образовательного учреждения условно делится на </a:t>
            </a:r>
            <a:r>
              <a:rPr lang="ru-RU" sz="2800" b="1" dirty="0" smtClean="0"/>
              <a:t>3 этапа</a:t>
            </a:r>
            <a:r>
              <a:rPr lang="ru-RU" sz="2800" dirty="0"/>
              <a:t>: </a:t>
            </a:r>
            <a:endParaRPr lang="ru-RU" sz="2800" dirty="0" smtClean="0"/>
          </a:p>
          <a:p>
            <a:r>
              <a:rPr lang="ru-RU" sz="2800" dirty="0" smtClean="0"/>
              <a:t>- диагностический</a:t>
            </a:r>
            <a:r>
              <a:rPr lang="ru-RU" sz="2800" dirty="0"/>
              <a:t>;</a:t>
            </a:r>
            <a:r>
              <a:rPr lang="ru-RU" sz="2800" dirty="0" smtClean="0"/>
              <a:t> </a:t>
            </a:r>
          </a:p>
          <a:p>
            <a:r>
              <a:rPr lang="ru-RU" sz="2800" dirty="0" smtClean="0"/>
              <a:t>- коррекционный; </a:t>
            </a:r>
          </a:p>
          <a:p>
            <a:r>
              <a:rPr lang="ru-RU" sz="2800" dirty="0" smtClean="0"/>
              <a:t> - оценочный</a:t>
            </a:r>
            <a:r>
              <a:rPr lang="ru-RU" sz="2800" dirty="0"/>
              <a:t>. </a:t>
            </a:r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4" descr="0d128082e517"/>
          <p:cNvPicPr>
            <a:picLocks noChangeAspect="1" noChangeArrowheads="1"/>
          </p:cNvPicPr>
          <p:nvPr/>
        </p:nvPicPr>
        <p:blipFill>
          <a:blip r:embed="rId2" cstate="screen"/>
          <a:srcRect/>
          <a:stretch>
            <a:fillRect/>
          </a:stretch>
        </p:blipFill>
        <p:spPr bwMode="auto">
          <a:xfrm>
            <a:off x="5364163" y="1484313"/>
            <a:ext cx="3024187" cy="2095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099" name="Picture 6"/>
          <p:cNvPicPr>
            <a:picLocks noChangeAspect="1" noChangeArrowheads="1"/>
          </p:cNvPicPr>
          <p:nvPr/>
        </p:nvPicPr>
        <p:blipFill>
          <a:blip r:embed="rId3" cstate="screen"/>
          <a:srcRect/>
          <a:stretch>
            <a:fillRect/>
          </a:stretch>
        </p:blipFill>
        <p:spPr bwMode="auto">
          <a:xfrm>
            <a:off x="5364163" y="4005263"/>
            <a:ext cx="3103562" cy="1450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 useBgFill="1">
        <p:nvSpPr>
          <p:cNvPr id="45068" name="Rectangle 12"/>
          <p:cNvSpPr>
            <a:spLocks noChangeArrowheads="1"/>
          </p:cNvSpPr>
          <p:nvPr/>
        </p:nvSpPr>
        <p:spPr bwMode="auto">
          <a:xfrm>
            <a:off x="5219700" y="1484313"/>
            <a:ext cx="3313113" cy="4032250"/>
          </a:xfrm>
          <a:prstGeom prst="rect">
            <a:avLst/>
          </a:prstGeom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" name="Прямоугольник 1"/>
          <p:cNvSpPr/>
          <p:nvPr/>
        </p:nvSpPr>
        <p:spPr>
          <a:xfrm>
            <a:off x="899592" y="1859340"/>
            <a:ext cx="7488758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i="1" dirty="0">
                <a:solidFill>
                  <a:schemeClr val="accent2">
                    <a:lumMod val="75000"/>
                  </a:schemeClr>
                </a:solidFill>
              </a:rPr>
              <a:t>Важно включать в структуру логопедических занятий </a:t>
            </a:r>
            <a:r>
              <a:rPr lang="ru-RU" b="1" i="1" dirty="0" smtClean="0">
                <a:solidFill>
                  <a:schemeClr val="accent2">
                    <a:lumMod val="75000"/>
                  </a:schemeClr>
                </a:solidFill>
              </a:rPr>
              <a:t>  </a:t>
            </a:r>
          </a:p>
          <a:p>
            <a:endParaRPr lang="ru-RU" b="1" i="1" dirty="0">
              <a:solidFill>
                <a:schemeClr val="accent2">
                  <a:lumMod val="75000"/>
                </a:schemeClr>
              </a:solidFill>
            </a:endParaRPr>
          </a:p>
          <a:p>
            <a:pPr marL="285750" indent="-285750">
              <a:buFontTx/>
              <a:buChar char="-"/>
            </a:pPr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упражнения </a:t>
            </a:r>
            <a:r>
              <a:rPr lang="ru-RU" dirty="0">
                <a:solidFill>
                  <a:schemeClr val="accent2">
                    <a:lumMod val="75000"/>
                  </a:schemeClr>
                </a:solidFill>
              </a:rPr>
              <a:t>на развитие произвольного внимания , </a:t>
            </a:r>
            <a:endParaRPr lang="ru-RU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marL="285750" indent="-285750">
              <a:buFontTx/>
              <a:buChar char="-"/>
            </a:pPr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развитие </a:t>
            </a:r>
            <a:r>
              <a:rPr lang="ru-RU" dirty="0">
                <a:solidFill>
                  <a:schemeClr val="accent2">
                    <a:lumMod val="75000"/>
                  </a:schemeClr>
                </a:solidFill>
              </a:rPr>
              <a:t>мелкой </a:t>
            </a:r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моторики( дети </a:t>
            </a:r>
            <a:r>
              <a:rPr lang="ru-RU" dirty="0">
                <a:solidFill>
                  <a:schemeClr val="accent2">
                    <a:lumMod val="75000"/>
                  </a:schemeClr>
                </a:solidFill>
              </a:rPr>
              <a:t>с удовольствием лепят буквы из пластилина, </a:t>
            </a:r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работают с верёвочками</a:t>
            </a:r>
            <a:r>
              <a:rPr lang="ru-RU" dirty="0">
                <a:solidFill>
                  <a:schemeClr val="accent2">
                    <a:lumMod val="75000"/>
                  </a:schemeClr>
                </a:solidFill>
              </a:rPr>
              <a:t>, шнуровкой, </a:t>
            </a:r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мозаикой);</a:t>
            </a:r>
          </a:p>
          <a:p>
            <a:pPr marL="285750" indent="-285750">
              <a:buFontTx/>
              <a:buChar char="-"/>
            </a:pPr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 использовать </a:t>
            </a:r>
            <a:r>
              <a:rPr lang="ru-RU" dirty="0">
                <a:solidFill>
                  <a:schemeClr val="accent2">
                    <a:lumMod val="75000"/>
                  </a:schemeClr>
                </a:solidFill>
              </a:rPr>
              <a:t>динамические паузы в сопровождении музыки и музыкальных инструментов, </a:t>
            </a:r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прослушивать </a:t>
            </a:r>
            <a:r>
              <a:rPr lang="ru-RU" dirty="0">
                <a:solidFill>
                  <a:schemeClr val="accent2">
                    <a:lumMod val="75000"/>
                  </a:schemeClr>
                </a:solidFill>
              </a:rPr>
              <a:t>фрагменты музыкальных произведений. </a:t>
            </a:r>
            <a:endParaRPr lang="ru-RU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115616" y="836711"/>
            <a:ext cx="7560840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/>
              <a:t>Результаты обследования логопедом (образец</a:t>
            </a:r>
            <a:r>
              <a:rPr lang="ru-RU" b="1" dirty="0" smtClean="0"/>
              <a:t>)</a:t>
            </a:r>
          </a:p>
          <a:p>
            <a:endParaRPr lang="ru-RU" dirty="0"/>
          </a:p>
          <a:p>
            <a:r>
              <a:rPr lang="ru-RU" b="1" dirty="0"/>
              <a:t>Александр С.</a:t>
            </a:r>
            <a:r>
              <a:rPr lang="ru-RU" dirty="0"/>
              <a:t>– (ОНР – 3 уровень) – отсутствует напряжение мышц речевого аппарата. Высказывания бедны. Использует простые по конструкции фразы. Речевая недостаточность сказывается на развитии памяти. Фонематический слух не сформирован, затрудняется правильно выбрать картинку с заданным звуком. Восприятия и представления нарушены, не обобщает предметы. Плохо сосредотачивает внимание.</a:t>
            </a:r>
          </a:p>
          <a:p>
            <a:r>
              <a:rPr lang="ru-RU" b="1" dirty="0" err="1"/>
              <a:t>Султание</a:t>
            </a:r>
            <a:r>
              <a:rPr lang="ru-RU" b="1" dirty="0"/>
              <a:t> Э.</a:t>
            </a:r>
            <a:r>
              <a:rPr lang="ru-RU" dirty="0"/>
              <a:t>– (ОНР – 4 уровень) – полное понимание речи; речь фразовая с нарушением звукопроизношения. Не дифференцирует произнесение шипящих  звуков. Проявляет интерес к игровой деятельности. Эмоционально – избирательное отношение к окружающему миру. Речь обеспечивает коммуникативную функцию. Фиксируются лексические несовершенства. Пересказывает </a:t>
            </a:r>
            <a:r>
              <a:rPr lang="ru-RU" dirty="0" err="1"/>
              <a:t>услушанное</a:t>
            </a:r>
            <a:r>
              <a:rPr lang="ru-RU" dirty="0"/>
              <a:t> . Общая моторика хорошая. Речевой аппарат подвижный.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screen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25610" y="1700808"/>
            <a:ext cx="8085584" cy="1584176"/>
          </a:xfrm>
        </p:spPr>
        <p:txBody>
          <a:bodyPr>
            <a:normAutofit fontScale="90000"/>
          </a:bodyPr>
          <a:lstStyle/>
          <a:p>
            <a:r>
              <a:rPr lang="ru-RU" sz="22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Если  ребенок имеет трудности в речевом развитии и нуждается в специальной помощи, не стоит надеяться на то, что он «вырастет, и сам научиться говорить</a:t>
            </a:r>
            <a:r>
              <a:rPr lang="ru-RU" sz="22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». </a:t>
            </a:r>
            <a:r>
              <a:rPr lang="ru-RU" sz="40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0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4000" i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Text Box 18"/>
          <p:cNvSpPr txBox="1">
            <a:spLocks noChangeArrowheads="1"/>
          </p:cNvSpPr>
          <p:nvPr/>
        </p:nvSpPr>
        <p:spPr bwMode="auto">
          <a:xfrm>
            <a:off x="539552" y="3820887"/>
            <a:ext cx="8352928" cy="14803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ru-RU" sz="3600" b="1" i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Желаю успехов в преодолении трудностей !!! </a:t>
            </a:r>
            <a:endParaRPr lang="ru-RU" sz="3600" b="1" i="1" dirty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Другая 7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800000"/>
      </a:hlink>
      <a:folHlink>
        <a:srgbClr val="FF6D3F"/>
      </a:folHlink>
    </a:clrScheme>
    <a:fontScheme name="Официальная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543</TotalTime>
  <Words>467</Words>
  <Application>Microsoft Office PowerPoint</Application>
  <PresentationFormat>Экран (4:3)</PresentationFormat>
  <Paragraphs>47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Тема Office</vt:lpstr>
      <vt:lpstr>Презентация PowerPoint</vt:lpstr>
      <vt:lpstr>Задачи логопедической службы: </vt:lpstr>
      <vt:lpstr>Актуальность логопедического сопровождения</vt:lpstr>
      <vt:lpstr>Наша речь -процесс общения</vt:lpstr>
      <vt:lpstr>В первую очередь у первоклассников следует обратить внимание на: </vt:lpstr>
      <vt:lpstr>Презентация PowerPoint</vt:lpstr>
      <vt:lpstr>Презентация PowerPoint</vt:lpstr>
      <vt:lpstr>Презентация PowerPoint</vt:lpstr>
      <vt:lpstr>Если  ребенок имеет трудности в речевом развитии и нуждается в специальной помощи, не стоит надеяться на то, что он «вырастет, и сам научиться говорить».  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Елена</dc:creator>
  <cp:lastModifiedBy>User</cp:lastModifiedBy>
  <cp:revision>24</cp:revision>
  <dcterms:created xsi:type="dcterms:W3CDTF">2014-08-12T11:19:11Z</dcterms:created>
  <dcterms:modified xsi:type="dcterms:W3CDTF">2024-01-10T23:04:37Z</dcterms:modified>
</cp:coreProperties>
</file>