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3" r:id="rId5"/>
    <p:sldId id="272" r:id="rId6"/>
    <p:sldId id="264" r:id="rId7"/>
    <p:sldId id="265" r:id="rId8"/>
    <p:sldId id="267" r:id="rId9"/>
    <p:sldId id="271" r:id="rId10"/>
    <p:sldId id="270" r:id="rId11"/>
    <p:sldId id="268" r:id="rId12"/>
    <p:sldId id="278" r:id="rId13"/>
    <p:sldId id="273" r:id="rId14"/>
    <p:sldId id="275" r:id="rId15"/>
    <p:sldId id="274" r:id="rId16"/>
    <p:sldId id="277" r:id="rId17"/>
    <p:sldId id="266" r:id="rId18"/>
    <p:sldId id="261" r:id="rId19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962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E:\ВСЕ_ФОТО\РАЗНОЕ\Аэросъёмка школы\0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07" y="6125"/>
            <a:ext cx="9180512" cy="6858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797552" cy="11521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Black" pitchFamily="34" charset="0"/>
              </a:rPr>
              <a:t>НАСТАВНИЧЕСТВО. </a:t>
            </a:r>
            <a:br>
              <a:rPr lang="ru-RU" b="1" dirty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 Black" pitchFamily="34" charset="0"/>
              </a:rPr>
              <a:t>ПУТЬ В ПРОФЕССИЮ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260648"/>
            <a:ext cx="8640960" cy="324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МБОУ «Лицей Крымской весны» Симферопольского района Республики Крым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661248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«Вопросы обучения, наставничества – это всегда обращение к будущему» </a:t>
            </a:r>
            <a:endParaRPr lang="ru-RU" sz="20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В.В. Путин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548680"/>
            <a:ext cx="8640960" cy="587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 наставничества «Учитель – учитель»</a:t>
            </a:r>
          </a:p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разносторонняя поддержка для успешного закрепления на месте работы молодого специалиста, повышение его профессионального потенциала и уровня, поддержка нового сотрудника при смене его места работы, а также создание комфортной профессиональной среды внутри образовательной организации, позволяющей реализовывать актуальные педагогические задачи на высоком уровне.</a:t>
            </a:r>
          </a:p>
          <a:p>
            <a:pPr algn="just">
              <a:lnSpc>
                <a:spcPct val="115000"/>
              </a:lnSpc>
            </a:pPr>
            <a:endParaRPr lang="ru-RU" sz="105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15000"/>
              </a:lnSpc>
              <a:spcAft>
                <a:spcPts val="515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формированию потребности заниматься анализом результатов своей профессиональной деятельности.</a:t>
            </a:r>
          </a:p>
          <a:p>
            <a:pPr marL="342900" lvl="0" indent="-342900" algn="just">
              <a:lnSpc>
                <a:spcPct val="115000"/>
              </a:lnSpc>
              <a:spcAft>
                <a:spcPts val="515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интерес к методике построения и организации результативного учебного процесса.</a:t>
            </a:r>
          </a:p>
          <a:p>
            <a:pPr marL="342900" lvl="0" indent="-342900" algn="just">
              <a:lnSpc>
                <a:spcPct val="115000"/>
              </a:lnSpc>
              <a:spcAft>
                <a:spcPts val="515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Ориентировать начинающего педагога на творческое использование передового педагогического опыта в своей деятельности.</a:t>
            </a:r>
          </a:p>
          <a:p>
            <a:pPr marL="342900" lvl="0" indent="-342900" algn="just">
              <a:lnSpc>
                <a:spcPct val="115000"/>
              </a:lnSpc>
              <a:spcAft>
                <a:spcPts val="515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Прививать молодому специалисту интерес к педагогической деятельности в целях его закрепления в образовательной организации.</a:t>
            </a:r>
          </a:p>
          <a:p>
            <a:pPr marL="342900" lvl="0" indent="-342900" algn="just">
              <a:lnSpc>
                <a:spcPct val="115000"/>
              </a:lnSpc>
              <a:spcAft>
                <a:spcPts val="515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Ускорить процесс профессионального становления педагога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08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DCIM\100CANON\IMG_8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676" y="845277"/>
            <a:ext cx="2700300" cy="174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56846" y="2660496"/>
            <a:ext cx="38559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Методическая поддержка опытными учителями-предметниками молодых специалистов</a:t>
            </a:r>
            <a:endParaRPr lang="ru-RU" sz="1100" b="1" dirty="0">
              <a:latin typeface="Arial Black" pitchFamily="34" charset="0"/>
            </a:endParaRPr>
          </a:p>
        </p:txBody>
      </p:sp>
      <p:pic>
        <p:nvPicPr>
          <p:cNvPr id="2057" name="Picture 9" descr="E:\ВСЕ_ФОТО\ЛИЦЕЙ\2022 год\день учтителя Круглый стол\IMG-676c4867323bf45aad1cbbef9491721c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966" y="3981425"/>
            <a:ext cx="2592288" cy="187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E:\ВСЕ_ФОТО\ЛИЦЕЙ\2022 год\день учтителя Круглый стол\IMG-5b5569f49f3bd5b3270b9bb9f364a6a8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9" y="5026636"/>
            <a:ext cx="2354658" cy="167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62857" y="5847492"/>
            <a:ext cx="86117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Наставническое взаимодействие: </a:t>
            </a:r>
          </a:p>
          <a:p>
            <a:pPr algn="ctr"/>
            <a:r>
              <a:rPr lang="ru-RU" sz="1100" b="1" dirty="0" smtClean="0">
                <a:latin typeface="Arial Black" pitchFamily="34" charset="0"/>
              </a:rPr>
              <a:t>педагог высшей школы – </a:t>
            </a:r>
          </a:p>
          <a:p>
            <a:pPr algn="ctr"/>
            <a:r>
              <a:rPr lang="ru-RU" sz="1100" b="1" dirty="0" smtClean="0">
                <a:latin typeface="Arial Black" pitchFamily="34" charset="0"/>
              </a:rPr>
              <a:t>опытный учитель-предметник – </a:t>
            </a:r>
          </a:p>
          <a:p>
            <a:pPr algn="ctr"/>
            <a:r>
              <a:rPr lang="ru-RU" sz="1100" b="1" dirty="0" smtClean="0">
                <a:latin typeface="Arial Black" pitchFamily="34" charset="0"/>
              </a:rPr>
              <a:t>молодой специалист</a:t>
            </a:r>
            <a:endParaRPr lang="ru-RU" sz="1100" b="1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3768" y="237075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Наставничество в школе –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ресурс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интенсивного развития личности молодого педагога.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2856" y="3437189"/>
            <a:ext cx="86117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Профессионально-образовательная площадка для </a:t>
            </a:r>
            <a:r>
              <a:rPr lang="ru-RU" sz="1100" b="1" dirty="0">
                <a:latin typeface="Arial Black" pitchFamily="34" charset="0"/>
              </a:rPr>
              <a:t>педагогов высшей школы, </a:t>
            </a:r>
            <a:endParaRPr lang="ru-RU" sz="1100" b="1" dirty="0" smtClean="0">
              <a:latin typeface="Arial Black" pitchFamily="34" charset="0"/>
            </a:endParaRPr>
          </a:p>
          <a:p>
            <a:pPr algn="ctr"/>
            <a:r>
              <a:rPr lang="ru-RU" sz="1100" b="1" dirty="0" smtClean="0">
                <a:latin typeface="Arial Black" pitchFamily="34" charset="0"/>
              </a:rPr>
              <a:t>учителей-практиков </a:t>
            </a:r>
            <a:r>
              <a:rPr lang="ru-RU" sz="1100" b="1" dirty="0">
                <a:latin typeface="Arial Black" pitchFamily="34" charset="0"/>
              </a:rPr>
              <a:t>лицея и молодых педагогов </a:t>
            </a:r>
            <a:endParaRPr lang="ru-RU" sz="1100" b="1" dirty="0" smtClean="0">
              <a:latin typeface="Arial Black" pitchFamily="34" charset="0"/>
            </a:endParaRPr>
          </a:p>
          <a:p>
            <a:pPr algn="ctr"/>
            <a:r>
              <a:rPr lang="ru-RU" sz="1100" b="1" dirty="0" smtClean="0">
                <a:latin typeface="Arial Black" pitchFamily="34" charset="0"/>
              </a:rPr>
              <a:t>Мастер-класс «</a:t>
            </a:r>
            <a:r>
              <a:rPr lang="en-US" sz="1100" b="1" dirty="0" smtClean="0">
                <a:latin typeface="Arial Black" pitchFamily="34" charset="0"/>
              </a:rPr>
              <a:t>#</a:t>
            </a:r>
            <a:r>
              <a:rPr lang="ru-RU" sz="1100" b="1" dirty="0" smtClean="0">
                <a:latin typeface="Arial Black" pitchFamily="34" charset="0"/>
              </a:rPr>
              <a:t>ЯУЧИТЕЛЬ»</a:t>
            </a:r>
            <a:endParaRPr lang="ru-RU" sz="1100" b="1" dirty="0">
              <a:latin typeface="Arial Black" pitchFamily="34" charset="0"/>
            </a:endParaRPr>
          </a:p>
        </p:txBody>
      </p:sp>
      <p:pic>
        <p:nvPicPr>
          <p:cNvPr id="2056" name="Picture 8" descr="E:\ВСЕ_ФОТО\ЛИЦЕЙ\2022 год\день учтителя Круглый стол\IMG-fc1e9e433f5dbaadd32072e8e32b17fe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600" y="4025386"/>
            <a:ext cx="2556708" cy="182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G:\DCIM\100CANON\IMG_80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717" y="1351011"/>
            <a:ext cx="2567339" cy="171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G:\DCIM\100CANON\IMG_80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09" y="620688"/>
            <a:ext cx="270030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9791" y="2660496"/>
            <a:ext cx="20418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  <a:latin typeface="Arial Black" pitchFamily="34" charset="0"/>
              </a:rPr>
              <a:t>Урок </a:t>
            </a:r>
            <a:r>
              <a:rPr lang="ru-RU" sz="1100" b="1" dirty="0">
                <a:solidFill>
                  <a:prstClr val="black"/>
                </a:solidFill>
                <a:latin typeface="Arial Black" pitchFamily="34" charset="0"/>
              </a:rPr>
              <a:t>с наставником</a:t>
            </a:r>
          </a:p>
        </p:txBody>
      </p:sp>
      <p:pic>
        <p:nvPicPr>
          <p:cNvPr id="2058" name="Picture 10" descr="E:\ВСЕ_ФОТО\ЛИЦЕЙ\2022 год\день учтителя Круглый стол\IMG-46cd18c0fd13a56d57937e7f23817acb-V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30618"/>
            <a:ext cx="2347769" cy="165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1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38" y="1113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30830"/>
            <a:ext cx="86947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Нельзя быть убежденным, что профессиональный опыт с лихвой компенсирует полное отсутствие теоретической подготовки. Теоретические знания и опыт должны дополнять друг друга, но не замещать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К.Д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Ушинский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G:\DCIM\100CANON\IMG_8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7690" y="2105590"/>
            <a:ext cx="2860740" cy="190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4988" y="4970703"/>
            <a:ext cx="1981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  <a:latin typeface="Arial Black" pitchFamily="34" charset="0"/>
              </a:rPr>
              <a:t>Работа педагога-новатора с «консервативным» педагогом</a:t>
            </a:r>
            <a:endParaRPr lang="ru-RU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pic>
        <p:nvPicPr>
          <p:cNvPr id="1029" name="Picture 5" descr="G:\DCIM\100CANON\IMG_8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007" y="4504094"/>
            <a:ext cx="2817540" cy="187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58205" y="3880528"/>
            <a:ext cx="27002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 smtClean="0">
                <a:latin typeface="Arial Black" pitchFamily="34" charset="0"/>
              </a:rPr>
              <a:t>Внедрение </a:t>
            </a:r>
            <a:r>
              <a:rPr lang="ru-RU" sz="1100" dirty="0">
                <a:latin typeface="Arial Black" pitchFamily="34" charset="0"/>
              </a:rPr>
              <a:t>передового </a:t>
            </a:r>
            <a:r>
              <a:rPr lang="ru-RU" sz="1100" dirty="0" smtClean="0">
                <a:latin typeface="Arial Black" pitchFamily="34" charset="0"/>
              </a:rPr>
              <a:t>педагогического опыта</a:t>
            </a:r>
            <a:endParaRPr lang="ru-RU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pic>
        <p:nvPicPr>
          <p:cNvPr id="10" name="Picture 6" descr="E:\ВСЕ_ФОТО\ЛИЦЕЙ\2024 год\ШМУ русского языка\IMG_23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8089"/>
            <a:ext cx="2752210" cy="183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E:\ВСЕ_ФОТО\ЛИЦЕЙ\2024 год\ШМУ русского языка\IMG_23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505" y="1558089"/>
            <a:ext cx="2817540" cy="183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870633" y="1025559"/>
            <a:ext cx="575643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Arial Black" pitchFamily="34" charset="0"/>
              </a:rPr>
              <a:t>М</a:t>
            </a:r>
            <a:r>
              <a:rPr lang="ru-RU" sz="1100" dirty="0" smtClean="0">
                <a:latin typeface="Arial Black" pitchFamily="34" charset="0"/>
              </a:rPr>
              <a:t>етодическое объединение </a:t>
            </a:r>
            <a:r>
              <a:rPr lang="ru-RU" sz="1100" dirty="0">
                <a:latin typeface="Arial Black" pitchFamily="34" charset="0"/>
              </a:rPr>
              <a:t>как </a:t>
            </a:r>
            <a:r>
              <a:rPr lang="ru-RU" sz="1100" dirty="0" smtClean="0">
                <a:latin typeface="Arial Black" pitchFamily="34" charset="0"/>
              </a:rPr>
              <a:t>форма </a:t>
            </a:r>
            <a:r>
              <a:rPr lang="ru-RU" sz="1100" dirty="0">
                <a:latin typeface="Arial Black" pitchFamily="34" charset="0"/>
              </a:rPr>
              <a:t>наставничества</a:t>
            </a:r>
          </a:p>
        </p:txBody>
      </p:sp>
      <p:pic>
        <p:nvPicPr>
          <p:cNvPr id="5122" name="Picture 2" descr="G:\DCIM\100CANON\IMG_8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379" y="4516930"/>
            <a:ext cx="2779035" cy="185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699792" y="3884401"/>
            <a:ext cx="277903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  <a:latin typeface="Arial Black" pitchFamily="34" charset="0"/>
              </a:rPr>
              <a:t>Работа с педагогом, вернувшимся в профессию</a:t>
            </a:r>
            <a:endParaRPr lang="ru-RU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30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274638"/>
            <a:ext cx="864096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ученик»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успешное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учеников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осознанного подхода к реализации личностного потенциала, рост числа заинтересованной в развитии собственных талантов и навыков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молодежи; 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развития учащегося через оптимальную структуру школьного и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внеклассного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 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осознанного выбора оптимальной 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гибких навыков,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лидерских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кругозора, интеллекта и творческих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наклонностей;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приобретения дополнительных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различных систем обучения тех методов и приёмов, которые способствуют развитию самостоятельности мышления, инициативности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творческой самореализации личности в различных видах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лицея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образовательной, социокультурной,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сферах;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наставляемого к самостоятельной, осознанной и социально продуктивной деятельности в современном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мире;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личностного, творческого, профессионального потенциала обучающегося, поддержка формирования и реализации индивидуальной образовательной траектории. </a:t>
            </a:r>
          </a:p>
        </p:txBody>
      </p:sp>
    </p:spTree>
    <p:extLst>
      <p:ext uri="{BB962C8B-B14F-4D97-AF65-F5344CB8AC3E}">
        <p14:creationId xmlns:p14="http://schemas.microsoft.com/office/powerpoint/2010/main" val="187242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79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DCIM\100CANON\IMG_7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80" y="378192"/>
            <a:ext cx="3816424" cy="25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ремия\9-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81032"/>
            <a:ext cx="4031285" cy="25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3" y="3021029"/>
            <a:ext cx="43924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Участие учащихся </a:t>
            </a:r>
            <a:r>
              <a:rPr lang="ru-RU" sz="1100" b="1" dirty="0">
                <a:latin typeface="Arial Black" pitchFamily="34" charset="0"/>
              </a:rPr>
              <a:t>педагогических </a:t>
            </a:r>
            <a:r>
              <a:rPr lang="ru-RU" sz="1100" b="1" dirty="0" smtClean="0">
                <a:latin typeface="Arial Black" pitchFamily="34" charset="0"/>
              </a:rPr>
              <a:t>классов в видеоконференции </a:t>
            </a:r>
          </a:p>
          <a:p>
            <a:pPr algn="ctr"/>
            <a:r>
              <a:rPr lang="ru-RU" sz="1100" b="1" dirty="0" smtClean="0">
                <a:latin typeface="Arial Black" pitchFamily="34" charset="0"/>
              </a:rPr>
              <a:t>«</a:t>
            </a:r>
            <a:r>
              <a:rPr lang="ru-RU" sz="1100" dirty="0" smtClean="0">
                <a:latin typeface="Arial Black" pitchFamily="34" charset="0"/>
              </a:rPr>
              <a:t>Современный</a:t>
            </a:r>
            <a:r>
              <a:rPr lang="ru-RU" sz="1100" dirty="0">
                <a:latin typeface="Arial Black" pitchFamily="34" charset="0"/>
              </a:rPr>
              <a:t> </a:t>
            </a:r>
            <a:r>
              <a:rPr lang="ru-RU" sz="1100" b="1" dirty="0" smtClean="0">
                <a:latin typeface="Arial Black" pitchFamily="34" charset="0"/>
              </a:rPr>
              <a:t>педагог</a:t>
            </a:r>
            <a:r>
              <a:rPr lang="ru-RU" sz="1100" dirty="0" smtClean="0">
                <a:latin typeface="Arial Black" pitchFamily="34" charset="0"/>
              </a:rPr>
              <a:t>: поиск</a:t>
            </a:r>
            <a:r>
              <a:rPr lang="ru-RU" sz="1100" dirty="0">
                <a:latin typeface="Arial Black" pitchFamily="34" charset="0"/>
              </a:rPr>
              <a:t>, знания, </a:t>
            </a:r>
            <a:r>
              <a:rPr lang="ru-RU" sz="1100" dirty="0" smtClean="0">
                <a:latin typeface="Arial Black" pitchFamily="34" charset="0"/>
              </a:rPr>
              <a:t>опыт»</a:t>
            </a:r>
            <a:endParaRPr lang="ru-RU" sz="1100" b="1" dirty="0">
              <a:latin typeface="Arial Black" pitchFamily="34" charset="0"/>
            </a:endParaRPr>
          </a:p>
        </p:txBody>
      </p:sp>
      <p:pic>
        <p:nvPicPr>
          <p:cNvPr id="1029" name="Picture 5" descr="C:\Users\MVDekusarova\Desktop\23.09.2024 Физика. Эксперименты\IMG_6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80" y="3621193"/>
            <a:ext cx="3807468" cy="25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6237312"/>
            <a:ext cx="4429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Взаимодействие «равный-равному» под руководством опытного педагога-предметника </a:t>
            </a:r>
            <a:endParaRPr lang="ru-RU" sz="1100" b="1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3021029"/>
            <a:ext cx="4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Педагогический класс: ранняя подготовка учителей</a:t>
            </a:r>
            <a:endParaRPr lang="ru-RU" sz="1100" b="1" dirty="0">
              <a:latin typeface="Arial Black" pitchFamily="34" charset="0"/>
            </a:endParaRPr>
          </a:p>
        </p:txBody>
      </p:sp>
      <p:sp>
        <p:nvSpPr>
          <p:cNvPr id="5" name="AutoShape 2" descr="blob:https://web.telegram.org/05419730-7a3c-4cd1-88c4-ae95fb5648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18352"/>
            <a:ext cx="3959276" cy="254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553812" y="6237312"/>
            <a:ext cx="4429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latin typeface="Arial Black" pitchFamily="34" charset="0"/>
              </a:rPr>
              <a:t>Наставничество </a:t>
            </a:r>
            <a:r>
              <a:rPr lang="ru-RU" sz="1100" dirty="0">
                <a:latin typeface="Arial Black" pitchFamily="34" charset="0"/>
              </a:rPr>
              <a:t>как форма работы </a:t>
            </a:r>
            <a:r>
              <a:rPr lang="ru-RU" sz="1100" dirty="0" smtClean="0">
                <a:latin typeface="Arial Black" pitchFamily="34" charset="0"/>
              </a:rPr>
              <a:t>вожатых-волонтеров с воспитанниками детских садов</a:t>
            </a:r>
            <a:endParaRPr lang="ru-RU" sz="11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38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293583"/>
            <a:ext cx="864096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 студент»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студентом актуализированного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профессионального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и развитие личностных качеств, необходимых для осознанного целеполагания, самоопределения и самореализации.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раскрытии и оценке своего личного и профессионального потенциала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осознанности в вопросах выбора профессии, самоопределения, личностного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профессиональной подготовки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освоения основных навыков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выработке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профессионального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соответствующего профессионально-этическим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студента интереса к трудовой деятельности в целом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80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399728"/>
            <a:ext cx="61275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Тьюторское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сопровождение студентов на практике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DCIM\100CANON\IMG_8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250" y="4005064"/>
            <a:ext cx="3514194" cy="234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DCIM\100CANON\IMG_8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2517" y="1466977"/>
            <a:ext cx="324036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CIM\100CANON\IMG_8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52676"/>
            <a:ext cx="3650590" cy="24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4293096"/>
            <a:ext cx="25557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Arial Black" pitchFamily="34" charset="0"/>
              </a:rPr>
              <a:t>Оказание методической и практической  помощи студенту-практиканту в повышении </a:t>
            </a:r>
            <a:r>
              <a:rPr lang="ru-RU" sz="1100" dirty="0" err="1">
                <a:latin typeface="Arial Black" pitchFamily="34" charset="0"/>
              </a:rPr>
              <a:t>общедидактического</a:t>
            </a:r>
            <a:r>
              <a:rPr lang="ru-RU" sz="1100" dirty="0">
                <a:latin typeface="Arial Black" pitchFamily="34" charset="0"/>
              </a:rPr>
              <a:t> и методического уровня организации учебно- воспитательной деятельности, в планировании и организации учебной деятельности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1648506"/>
            <a:ext cx="198072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Arial Black" pitchFamily="34" charset="0"/>
              </a:rPr>
              <a:t>Организационно-установочный семинар со студентами-практикантами</a:t>
            </a:r>
            <a:endParaRPr lang="ru-RU" sz="1100" b="1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04248" y="4167278"/>
            <a:ext cx="192239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latin typeface="Arial Black" pitchFamily="34" charset="0"/>
              </a:rPr>
              <a:t>Овладение педагогической </a:t>
            </a:r>
            <a:r>
              <a:rPr lang="ru-RU" sz="1100" dirty="0">
                <a:latin typeface="Arial Black" pitchFamily="34" charset="0"/>
              </a:rPr>
              <a:t>профессией, практическими приёмами и способами качественного проведения </a:t>
            </a:r>
            <a:r>
              <a:rPr lang="ru-RU" sz="1100" dirty="0" smtClean="0">
                <a:latin typeface="Arial Black" pitchFamily="34" charset="0"/>
              </a:rPr>
              <a:t>занятий под руководством наставника</a:t>
            </a:r>
            <a:endParaRPr lang="ru-RU" sz="11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0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7" y="131766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внедрения </a:t>
            </a:r>
            <a:endParaRPr lang="ru-RU" sz="2000" b="1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</a:t>
            </a: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</a:t>
            </a:r>
            <a:r>
              <a:rPr lang="ru-RU" sz="2000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</a:p>
          <a:p>
            <a:pPr algn="ctr"/>
            <a:r>
              <a:rPr lang="ru-RU" sz="2000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январь, 2025 год</a:t>
            </a:r>
            <a:endParaRPr lang="ru-RU" b="0" i="0" dirty="0">
              <a:solidFill>
                <a:srgbClr val="1A1A1A"/>
              </a:solidFill>
              <a:effectLst/>
              <a:latin typeface="YS Tex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4024"/>
              </p:ext>
            </p:extLst>
          </p:nvPr>
        </p:nvGraphicFramePr>
        <p:xfrm>
          <a:off x="323528" y="1147429"/>
          <a:ext cx="8640960" cy="53841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51528">
                  <a:extLst>
                    <a:ext uri="{9D8B030D-6E8A-4147-A177-3AD203B41FA5}">
                      <a16:colId xmlns="" xmlns:a16="http://schemas.microsoft.com/office/drawing/2014/main" val="3723377095"/>
                    </a:ext>
                  </a:extLst>
                </a:gridCol>
                <a:gridCol w="1689432">
                  <a:extLst>
                    <a:ext uri="{9D8B030D-6E8A-4147-A177-3AD203B41FA5}">
                      <a16:colId xmlns="" xmlns:a16="http://schemas.microsoft.com/office/drawing/2014/main" val="1726369832"/>
                    </a:ext>
                  </a:extLst>
                </a:gridCol>
              </a:tblGrid>
              <a:tr h="389976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Позиции мониторинга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21356889"/>
                  </a:ext>
                </a:extLst>
              </a:tr>
              <a:tr h="359978"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утвержденного Положения о наставничестве</a:t>
                      </a:r>
                      <a:endParaRPr lang="ru-RU" sz="16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525040"/>
                  </a:ext>
                </a:extLst>
              </a:tr>
              <a:tr h="359978"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приказа о закреплении наставников</a:t>
                      </a:r>
                      <a:endParaRPr lang="ru-RU" sz="16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8268252"/>
                  </a:ext>
                </a:extLst>
              </a:tr>
              <a:tr h="1049936"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 количество наставников (модель «учитель-ученик»)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2023/2024 учебном году (чел.)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2024/2025 учебном году (чел.)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85874822"/>
                  </a:ext>
                </a:extLst>
              </a:tr>
              <a:tr h="1049936"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 количество наставников (модель «учитель-студент»)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2023/2024 учебном году (чел.)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2024/2025 учебном году (чел.)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4590744"/>
                  </a:ext>
                </a:extLst>
              </a:tr>
              <a:tr h="1049936"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 количество наставников (модель «учитель-учитель»)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2023/2024 учебном году (чел.)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2024/2025 учебном году (чел.)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61146193"/>
                  </a:ext>
                </a:extLst>
              </a:tr>
              <a:tr h="1118173">
                <a:tc>
                  <a:txBody>
                    <a:bodyPr/>
                    <a:lstStyle/>
                    <a:p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 количество наставников, закрепленных 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2023/2024 учебном году (чел.)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2024/2025 учебном году (чел.)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0311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7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E:\ВСЕ_ФОТО\РАЗНОЕ\Аэросъёмка школы\0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взаимодействия наставнических форм позволит создать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 широкое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педагогическо-профессиональное движение, включающее в единое сообщество представителей разных социальных групп, институтов и поколений, чьи усилия будут направлены на развитие образовательной и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 системы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в целом и будущего поколения – детей и молодежи – в частности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304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E:\ВСЕ_ФОТО\РАЗНОЕ\Аэросъёмка школы\0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8326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Наставничество</a:t>
            </a: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b="1" dirty="0">
                <a:solidFill>
                  <a:srgbClr val="002060"/>
                </a:solidFill>
              </a:rPr>
              <a:t>универсальная технология передачи опыта, знаний, формирования навыков, компетенций, </a:t>
            </a:r>
            <a:r>
              <a:rPr lang="ru-RU" b="1" dirty="0" err="1">
                <a:solidFill>
                  <a:srgbClr val="002060"/>
                </a:solidFill>
              </a:rPr>
              <a:t>метакомпетенций</a:t>
            </a:r>
            <a:r>
              <a:rPr lang="ru-RU" b="1" dirty="0">
                <a:solidFill>
                  <a:srgbClr val="002060"/>
                </a:solidFill>
              </a:rPr>
              <a:t> и ценностей через неформальное </a:t>
            </a:r>
            <a:r>
              <a:rPr lang="ru-RU" b="1" dirty="0" err="1">
                <a:solidFill>
                  <a:srgbClr val="002060"/>
                </a:solidFill>
              </a:rPr>
              <a:t>взаимообогащающее</a:t>
            </a:r>
            <a:r>
              <a:rPr lang="ru-RU" b="1" dirty="0">
                <a:solidFill>
                  <a:srgbClr val="002060"/>
                </a:solidFill>
              </a:rPr>
              <a:t> общение, основанное на доверии и партнерстве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2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20688"/>
            <a:ext cx="8136904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универсальная технология передачи опыта, знаний, формирования навыков, компетенций,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метакомпетенций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ценностей через неформальное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взаимообогащающее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общение, основанное на доверии и партнерстве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участник программы наставничества, который через взаимодействие с наставником и при его помощи и поддержке решает конкретные жизненные, личные и профессиональные задачи, приобретает новый опыт и развивает новые навыки и компетенции. В конкретных формах наставляемый может быть определен термином «обучающийся».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участник программы наставничества, имеющий успешный опыт в достижении жизненного, личностного и профессионального результата, готовый и компетентный поделиться опытом и навыками, необходимыми для стимуляции и поддержки процессов самореализации и самосовершенствования наставляемого.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сотрудник организации, осуществляющей деятельность по общеобразовательным, дополнительным общеобразовательным программам и программам среднего профессионального образования, либо организации из числа ее партнеров, который отвечает за организацию программы наставничества.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02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3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415021"/>
            <a:ext cx="8425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Программа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наставничества является универсальной моделью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построения отношений внутри любой организации, осуществляющей образовательную деятельность,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как технология интенсивного развития личности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передачи опыта и знаний, формирования навыков, компетенций,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метакомпетенций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и ценностей.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3290095"/>
            <a:ext cx="8291945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Разработано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о программе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наставничества.</a:t>
            </a: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Сформирована база наставников и наставляемых.</a:t>
            </a: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контакты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различными структурами по проблемам наставничества во внешнем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контуре.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Организован отбор и обучение наставников.</a:t>
            </a: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Сформированы наставнические пары, группы.</a:t>
            </a: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Организована работа наставнических пар, групп.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3555" y="2749308"/>
            <a:ext cx="2819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Этапы реализации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763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515" y="274638"/>
            <a:ext cx="8712968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системы наставничества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МБОУ «Лицей Крымской весны»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Положения о системе наставничества педагогических работников (с приложениями: Положение о системе наставничества педагогических работников в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Лицее,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(план мероприятий) по реализации Положения о системе наставничества педагогических работников в образовательной организации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назначении куратора внедрения и реализации системы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наставнических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пар/групп.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соглашений о сотрудничестве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социальными партнерами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общественными профессиональными объединениями и другими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учащихся педагогического класса в дошкольных учреждениях Лицея.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учащихся педагогического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(вожатых) в 1-4-х классах.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совместных мероприятий ученического и педагогического коллективов с духовным наставником.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анкетирования для оценки реализации персонализированных программ наставничества с целью выявления профессиональных затруднений педагогических работников, разработка методических материалов для наставника и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наставляемого.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персонализированных программ (срок реализации от 3 месяцев до 1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реализации персонализированных программ наставничества.</a:t>
            </a:r>
          </a:p>
        </p:txBody>
      </p:sp>
    </p:spTree>
    <p:extLst>
      <p:ext uri="{BB962C8B-B14F-4D97-AF65-F5344CB8AC3E}">
        <p14:creationId xmlns:p14="http://schemas.microsoft.com/office/powerpoint/2010/main" val="396330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32656"/>
            <a:ext cx="89289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Структура управления при реализации модели наставничества  МБОУ «Лицей Крымской весны» Симферопольского района</a:t>
            </a:r>
            <a:endParaRPr lang="ru-RU" sz="2400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3112607" y="2157408"/>
            <a:ext cx="2736304" cy="1152128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 ПРОЕКТА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5235" y="1486818"/>
            <a:ext cx="7056219" cy="2979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ОБРАЗОВАТЕЛЬНОЙ ОРГАНИЗАЦИИ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3348922"/>
            <a:ext cx="2380620" cy="4502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316265"/>
            <a:ext cx="2380620" cy="4890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1417" y="4599296"/>
            <a:ext cx="3081682" cy="10801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0833" y="4541004"/>
            <a:ext cx="3249638" cy="11384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ЛИЦЕЯ</a:t>
            </a:r>
          </a:p>
          <a:p>
            <a:pPr algn="ctr"/>
            <a:endParaRPr lang="ru-RU" sz="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СТУДЕНТЫ-ВЫПУСКНИКИ ЛИЦЕЯ</a:t>
            </a:r>
          </a:p>
          <a:p>
            <a:pPr algn="ctr"/>
            <a:endParaRPr lang="ru-RU" sz="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ЛИЦЕЯ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481392" y="1784806"/>
            <a:ext cx="1" cy="3726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83099" y="5561346"/>
            <a:ext cx="218773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364088" y="2937240"/>
            <a:ext cx="1234442" cy="3722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2302980" y="2904279"/>
            <a:ext cx="1260908" cy="3722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476966" y="3253567"/>
            <a:ext cx="1" cy="3726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860032" y="3629862"/>
            <a:ext cx="1440160" cy="871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2797860" y="3617643"/>
            <a:ext cx="1440160" cy="558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5004048" y="4581128"/>
            <a:ext cx="576066" cy="8205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383100" y="4581128"/>
            <a:ext cx="540828" cy="8640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01417" y="5805264"/>
            <a:ext cx="8519053" cy="792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Профессорско-преподавательский состав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ГБОУВО РК «Крымский инженерно-педагогический университет имени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Февзи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Якубова»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ФГАОУ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«Крымский федеральный университет имени В.И. Вернадского»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4459690" y="3560800"/>
            <a:ext cx="17276" cy="2244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решение 18"/>
          <p:cNvSpPr/>
          <p:nvPr/>
        </p:nvSpPr>
        <p:spPr>
          <a:xfrm>
            <a:off x="2776156" y="3607121"/>
            <a:ext cx="3409206" cy="1152128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ДУХОВНЫЙ НАСТАВНИК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97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7683" y="537071"/>
            <a:ext cx="5688632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НАСТАВНИК-УЧИТЕЛЬ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967327"/>
              </p:ext>
            </p:extLst>
          </p:nvPr>
        </p:nvGraphicFramePr>
        <p:xfrm>
          <a:off x="531792" y="1662602"/>
          <a:ext cx="8080413" cy="4910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7461">
                  <a:extLst>
                    <a:ext uri="{9D8B030D-6E8A-4147-A177-3AD203B41FA5}">
                      <a16:colId xmlns="" xmlns:a16="http://schemas.microsoft.com/office/drawing/2014/main" val="1891592367"/>
                    </a:ext>
                  </a:extLst>
                </a:gridCol>
                <a:gridCol w="5482952">
                  <a:extLst>
                    <a:ext uri="{9D8B030D-6E8A-4147-A177-3AD203B41FA5}">
                      <a16:colId xmlns="" xmlns:a16="http://schemas.microsoft.com/office/drawing/2014/main" val="573772687"/>
                    </a:ext>
                  </a:extLst>
                </a:gridCol>
              </a:tblGrid>
              <a:tr h="175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57738904"/>
                  </a:ext>
                </a:extLst>
              </a:tr>
              <a:tr h="612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Квалификация сотрудника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педагог первой или высшей квалификационной категории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опыта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наставничества.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54623931"/>
                  </a:ext>
                </a:extLst>
              </a:tr>
              <a:tr h="612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 результативности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стабильно результаты образовательной деятельности; – обоснованное отсутствие жалоб от родителей и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80376"/>
                  </a:ext>
                </a:extLst>
              </a:tr>
              <a:tr h="612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Профессиональные знания  и навыки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глубокое знание преподаваемого предмета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коммуникативной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культуры.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020604"/>
                  </a:ext>
                </a:extLst>
              </a:tr>
              <a:tr h="9185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 важные  качества личности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умение обучать других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слушать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аккуратность, дисциплинированность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ориентация на результат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командный стиль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7014892"/>
                  </a:ext>
                </a:extLst>
              </a:tr>
              <a:tr h="9185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мотивы  к наставничеству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потребность в передаче опыта педагогической деятельности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потребность в приобретении нового статуса как подтверждение своей профессиональной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9937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5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7683" y="537071"/>
            <a:ext cx="5688632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НАСТАВЛЯЕМЫЙ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55707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участник программы наставничества, который через взаимодействие с наставником и при его помощи и поддержке решает конкретные жизненные, личные и профессиональные задачи, приобретает новый опыт и развивает новые навыки и компетенции.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436828"/>
            <a:ext cx="7941629" cy="20162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специалист;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педагог в коллективе;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«вернувшийся» в профессию;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прошедший профессиональную переподготовку;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имеющий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и методические дефициты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757400"/>
            <a:ext cx="3672408" cy="13916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педагогического класса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2757400"/>
            <a:ext cx="3960440" cy="13916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Студент-практикант педагогического ВУЗа из числа выпускников лицея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VDekusarova\Desktop\Наставничество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09176" y="274638"/>
            <a:ext cx="4925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291738"/>
              </p:ext>
            </p:extLst>
          </p:nvPr>
        </p:nvGraphicFramePr>
        <p:xfrm>
          <a:off x="391886" y="797858"/>
          <a:ext cx="8428586" cy="5760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04642">
                  <a:extLst>
                    <a:ext uri="{9D8B030D-6E8A-4147-A177-3AD203B41FA5}">
                      <a16:colId xmlns="" xmlns:a16="http://schemas.microsoft.com/office/drawing/2014/main" val="103013010"/>
                    </a:ext>
                  </a:extLst>
                </a:gridCol>
                <a:gridCol w="2023944">
                  <a:extLst>
                    <a:ext uri="{9D8B030D-6E8A-4147-A177-3AD203B41FA5}">
                      <a16:colId xmlns="" xmlns:a16="http://schemas.microsoft.com/office/drawing/2014/main" val="39446958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Дистанционная форма организации наставничества с использованием информационно-коммуникационных технологий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Виртуальное (дистанционное) наставничество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4367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Наставник взаимодействует с группой наставляемых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Наставничество в группе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94184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Наставник и наставляемый встречаются по заранее установленному графику для постановки конкретных целей, ориентированных на определенные краткосрочные результаты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Краткосрочное или целеполагающее наставничество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97408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 младшего возраста становится наставником опытного работника по вопросам новых тенденций, технологий, а опытный педагог становится наставником молодого педагога в вопросах методики и организации учебно-воспитательного процесса.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Реверсивное наставничество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5207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Реагирование наставника на ту или иную ситуацию, значимую для его подопечного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Ситуационное наставничество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65777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Однократная встреча наставника (наставников) с наставником более высокого уровня (профессионалом/компетентным лицом) с целью построения взаимоотношений с другими работниками, объединенными общими проблемами и интересами или обменом опытом.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Скоростное консультационное наставничество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6338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между более опытным наставником и начинающим работником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форма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2770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74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1479</Words>
  <Application>Microsoft Office PowerPoint</Application>
  <PresentationFormat>Экран (4:3)</PresentationFormat>
  <Paragraphs>186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НАСТАВНИЧЕСТВО.  ПУТЬ В ПРОФЕССИЮ</vt:lpstr>
      <vt:lpstr>Наставничество - универсальная технология передачи опыта, знаний, формирования навыков, компетенций, метакомпетенций и ценностей через неформальное взаимообогащающее общение, основанное на доверии и партнерстве.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взаимодействия наставнических форм позволит создать в образовательной организации широкое педагогическо-профессиональное движение, включающее в единое сообщество представителей разных социальных групп, институтов и поколений, чьи усилия будут направлены на развитие образовательной и \ системы России в целом и будущего поколения – детей и молодежи – в частности.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Викторовна Декусарова</dc:creator>
  <cp:lastModifiedBy>Марина Викторовна Декусарова</cp:lastModifiedBy>
  <cp:revision>64</cp:revision>
  <cp:lastPrinted>2025-01-27T10:39:13Z</cp:lastPrinted>
  <dcterms:created xsi:type="dcterms:W3CDTF">2025-01-24T10:26:26Z</dcterms:created>
  <dcterms:modified xsi:type="dcterms:W3CDTF">2025-02-06T11:37:50Z</dcterms:modified>
</cp:coreProperties>
</file>