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7" r:id="rId1"/>
  </p:sldMasterIdLst>
  <p:sldIdLst>
    <p:sldId id="256" r:id="rId2"/>
    <p:sldId id="278" r:id="rId3"/>
    <p:sldId id="257" r:id="rId4"/>
    <p:sldId id="274" r:id="rId5"/>
    <p:sldId id="279" r:id="rId6"/>
    <p:sldId id="259" r:id="rId7"/>
    <p:sldId id="280" r:id="rId8"/>
    <p:sldId id="281" r:id="rId9"/>
    <p:sldId id="285" r:id="rId10"/>
    <p:sldId id="286" r:id="rId11"/>
    <p:sldId id="282" r:id="rId12"/>
    <p:sldId id="283" r:id="rId13"/>
    <p:sldId id="28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1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9632-963A-4DC5-BDC3-5AF5EC230850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9C849-F800-40CB-966A-50EF671D094A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359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9632-963A-4DC5-BDC3-5AF5EC230850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9C849-F800-40CB-966A-50EF671D09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760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9632-963A-4DC5-BDC3-5AF5EC230850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9C849-F800-40CB-966A-50EF671D09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145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9632-963A-4DC5-BDC3-5AF5EC230850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9C849-F800-40CB-966A-50EF671D09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203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9632-963A-4DC5-BDC3-5AF5EC230850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9C849-F800-40CB-966A-50EF671D094A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599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9632-963A-4DC5-BDC3-5AF5EC230850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9C849-F800-40CB-966A-50EF671D09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6296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9632-963A-4DC5-BDC3-5AF5EC230850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9C849-F800-40CB-966A-50EF671D09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0625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9632-963A-4DC5-BDC3-5AF5EC230850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9C849-F800-40CB-966A-50EF671D09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358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9632-963A-4DC5-BDC3-5AF5EC230850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9C849-F800-40CB-966A-50EF671D09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705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995D9632-963A-4DC5-BDC3-5AF5EC230850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69C849-F800-40CB-966A-50EF671D09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6812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9632-963A-4DC5-BDC3-5AF5EC230850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9C849-F800-40CB-966A-50EF671D09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743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95D9632-963A-4DC5-BDC3-5AF5EC230850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069C849-F800-40CB-966A-50EF671D094A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439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fif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fif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fif"/><Relationship Id="rId2" Type="http://schemas.openxmlformats.org/officeDocument/2006/relationships/image" Target="../media/image26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f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89464" y="2402346"/>
            <a:ext cx="73817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Опыт работы по реализации инновационного проекта 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интеллектуальных способностей детей старшего дошкольного возраста посредством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STEM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технологий в процессе познавательно-исследовательской деятельности и научно-технического творчества»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0277" y="5832939"/>
            <a:ext cx="8622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заместитель директора – руководитель структурного подразделения Малюк Ирина Алексеевна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9464" y="110525"/>
            <a:ext cx="76643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ea typeface="Arial" panose="020B0604020202020204" pitchFamily="34" charset="0"/>
              </a:rPr>
              <a:t>Муниципальное бюджетное общеобразовательное учреждение </a:t>
            </a:r>
            <a:br>
              <a:rPr lang="ru-RU" sz="1200" b="1" dirty="0">
                <a:latin typeface="Times New Roman" panose="02020603050405020304" pitchFamily="18" charset="0"/>
                <a:ea typeface="Arial" panose="020B0604020202020204" pitchFamily="34" charset="0"/>
              </a:rPr>
            </a:br>
            <a:r>
              <a:rPr lang="ru-RU" sz="1200" b="1" dirty="0">
                <a:latin typeface="Times New Roman" panose="02020603050405020304" pitchFamily="18" charset="0"/>
                <a:ea typeface="Arial" panose="020B0604020202020204" pitchFamily="34" charset="0"/>
              </a:rPr>
              <a:t>«Лицей Крымской весны» Симферопольского района Республики Крым </a:t>
            </a:r>
            <a:endParaRPr lang="ru-RU" sz="1200" b="1" dirty="0" smtClean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(</a:t>
            </a:r>
            <a:r>
              <a:rPr lang="ru-RU" sz="1200" b="1" dirty="0">
                <a:latin typeface="Times New Roman" panose="02020603050405020304" pitchFamily="18" charset="0"/>
                <a:ea typeface="Arial" panose="020B0604020202020204" pitchFamily="34" charset="0"/>
              </a:rPr>
              <a:t>МБОУ «Лицей Крымской весны»)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952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133" y="965154"/>
            <a:ext cx="6973368" cy="521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136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3" t="332" r="7476" b="-1"/>
          <a:stretch/>
        </p:blipFill>
        <p:spPr>
          <a:xfrm>
            <a:off x="1974079" y="3467198"/>
            <a:ext cx="5341122" cy="30283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2" t="717" r="23832"/>
          <a:stretch/>
        </p:blipFill>
        <p:spPr>
          <a:xfrm>
            <a:off x="581114" y="637791"/>
            <a:ext cx="3431013" cy="26554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7" r="8317"/>
          <a:stretch/>
        </p:blipFill>
        <p:spPr>
          <a:xfrm>
            <a:off x="4392538" y="637791"/>
            <a:ext cx="4435268" cy="26802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6609" y="119348"/>
            <a:ext cx="6486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Мастер-классы для родителей в рамках клуба «</a:t>
            </a:r>
            <a:r>
              <a:rPr lang="en-US" dirty="0" smtClean="0"/>
              <a:t>STEM</a:t>
            </a:r>
            <a:r>
              <a:rPr lang="ru-RU" dirty="0" smtClean="0"/>
              <a:t>-родитель»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4792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6609" y="119348"/>
            <a:ext cx="6486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Мастер-классы для родителей в рамках клуба «</a:t>
            </a:r>
            <a:r>
              <a:rPr lang="en-US" dirty="0" smtClean="0"/>
              <a:t>STEM</a:t>
            </a:r>
            <a:r>
              <a:rPr lang="ru-RU" dirty="0" smtClean="0"/>
              <a:t>-родитель»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0" r="4018"/>
          <a:stretch/>
        </p:blipFill>
        <p:spPr>
          <a:xfrm>
            <a:off x="3469594" y="3520868"/>
            <a:ext cx="5503492" cy="29510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6" t="-1014" r="5046"/>
          <a:stretch/>
        </p:blipFill>
        <p:spPr>
          <a:xfrm>
            <a:off x="435836" y="615951"/>
            <a:ext cx="4828374" cy="27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47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26320" y="148990"/>
            <a:ext cx="7310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Мастер-классы для родителей в рамках клуба «</a:t>
            </a:r>
            <a:r>
              <a:rPr lang="en-US" dirty="0"/>
              <a:t>STEM</a:t>
            </a:r>
            <a:r>
              <a:rPr lang="ru-RU" dirty="0"/>
              <a:t>-родитель»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4" t="1826" r="3629"/>
          <a:stretch/>
        </p:blipFill>
        <p:spPr>
          <a:xfrm>
            <a:off x="3822831" y="664800"/>
            <a:ext cx="5173073" cy="28495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5" t="3409" r="29626"/>
          <a:stretch/>
        </p:blipFill>
        <p:spPr>
          <a:xfrm>
            <a:off x="111096" y="664800"/>
            <a:ext cx="3461046" cy="28495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9" r="10093"/>
          <a:stretch/>
        </p:blipFill>
        <p:spPr>
          <a:xfrm>
            <a:off x="2012535" y="3660835"/>
            <a:ext cx="5362150" cy="284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394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8515" y="401796"/>
            <a:ext cx="83709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проекта: </a:t>
            </a: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условий для формирования первоначальных естественно-научных представлений, развития пространственного и прединженерного мышления у детей старшего дошкольного возраста на основе модулей «Дидактическая система Ф.Фребеля», «Математическое развитие», «Экспериментирование с живой и неживой природой».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8515" y="2375281"/>
            <a:ext cx="819634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проекта: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89535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организационно-педагогических, научно-методических, материально-технических условий для реализации проекта.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89535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 качества усвоения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 структурного подразделения «Детский сад «Весна»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части первоначальных естественно-научных представлений, развития пространственного и прединженерного мышления у детей старшего дошкольного возраста. 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89535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условий для повышения квалификации педагогических работников в области STEM-технологий.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89535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Содействие повышению педагогической компетентности родителей, приобщению родительской общественности к познавательно-исследовательской, проектной деятельности и научно-техническому творчеству.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222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3782" y="249382"/>
            <a:ext cx="7057505" cy="4488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Форма организации образовательного процесса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00199" y="897775"/>
            <a:ext cx="6184669" cy="374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рамках основной образовательной деятельности (ОП ДО)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63782" y="1533697"/>
            <a:ext cx="2510443" cy="4634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фронтальные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679669" y="1527463"/>
            <a:ext cx="2680854" cy="469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Подгрупповые, индивидуальные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60119" y="2061557"/>
            <a:ext cx="2959331" cy="37906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интегрированные занятия;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игровая, познавательная, опытно-экспериментальная, творческая деятельность;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досуги;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задания, ситуации на итоговых образовательных мероприятиях, квест;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тематических видов образовательной деятельности в специально созданных условиях: Лаборатории познаний;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деятельность: с детьми в группе, совместно с детьми и родителями по всем направлениям работы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40432" y="2061557"/>
            <a:ext cx="2905300" cy="37906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игровая, познавательная, опытно-экспериментальная, творческая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и участие в конкурсах, олимпиадах, фестивалях;</a:t>
            </a:r>
          </a:p>
          <a:p>
            <a:pPr algn="just"/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02284" y="22527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205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3087" r="-1088"/>
          <a:stretch/>
        </p:blipFill>
        <p:spPr bwMode="auto">
          <a:xfrm>
            <a:off x="332081" y="614704"/>
            <a:ext cx="3456384" cy="5260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r="2325" b="15625"/>
          <a:stretch>
            <a:fillRect/>
          </a:stretch>
        </p:blipFill>
        <p:spPr bwMode="auto">
          <a:xfrm>
            <a:off x="4111217" y="614703"/>
            <a:ext cx="4508725" cy="5260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45425" y="191193"/>
            <a:ext cx="3843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Лаборатория «Юный исследователь»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7441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18" y="461473"/>
            <a:ext cx="3452500" cy="25893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3" t="4237" r="-187"/>
          <a:stretch/>
        </p:blipFill>
        <p:spPr>
          <a:xfrm>
            <a:off x="1250748" y="3265431"/>
            <a:ext cx="3483622" cy="29549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332" r="21215" b="-1"/>
          <a:stretch/>
        </p:blipFill>
        <p:spPr>
          <a:xfrm>
            <a:off x="5366758" y="3219367"/>
            <a:ext cx="3402930" cy="30206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5" t="2867" r="281"/>
          <a:stretch/>
        </p:blipFill>
        <p:spPr>
          <a:xfrm>
            <a:off x="4527642" y="461473"/>
            <a:ext cx="3464379" cy="26192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61331" y="7608"/>
            <a:ext cx="6009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Опытно-исследовательская деятельность в старшей группе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6525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36557" y="109685"/>
            <a:ext cx="6982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Опытно-исследовательская деятельность  в подготовительной группе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8" t="-437" r="8223" b="-1"/>
          <a:stretch/>
        </p:blipFill>
        <p:spPr>
          <a:xfrm>
            <a:off x="692722" y="598961"/>
            <a:ext cx="3772056" cy="24966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3" r="187"/>
          <a:stretch/>
        </p:blipFill>
        <p:spPr>
          <a:xfrm>
            <a:off x="4734960" y="616575"/>
            <a:ext cx="3384086" cy="24857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5" r="1776"/>
          <a:stretch/>
        </p:blipFill>
        <p:spPr>
          <a:xfrm>
            <a:off x="1427148" y="3215569"/>
            <a:ext cx="6255521" cy="310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09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2" r="7289"/>
          <a:stretch/>
        </p:blipFill>
        <p:spPr>
          <a:xfrm>
            <a:off x="367471" y="425153"/>
            <a:ext cx="3678066" cy="29012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3" t="2866" r="2803"/>
          <a:stretch/>
        </p:blipFill>
        <p:spPr>
          <a:xfrm>
            <a:off x="367471" y="3401226"/>
            <a:ext cx="3678066" cy="30468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94" r="13084"/>
          <a:stretch/>
        </p:blipFill>
        <p:spPr>
          <a:xfrm>
            <a:off x="4520726" y="3401225"/>
            <a:ext cx="4289989" cy="30468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13" t="12336" r="1869"/>
          <a:stretch/>
        </p:blipFill>
        <p:spPr>
          <a:xfrm>
            <a:off x="4801843" y="425152"/>
            <a:ext cx="3266280" cy="29012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74019" y="55820"/>
            <a:ext cx="6794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Занятия по математическому развитию в подготовительной группе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5316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3" r="8972"/>
          <a:stretch/>
        </p:blipFill>
        <p:spPr>
          <a:xfrm>
            <a:off x="273465" y="3657967"/>
            <a:ext cx="4930924" cy="26336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9" t="-52" r="14018"/>
          <a:stretch/>
        </p:blipFill>
        <p:spPr>
          <a:xfrm>
            <a:off x="273465" y="569139"/>
            <a:ext cx="4930924" cy="2945118"/>
          </a:xfrm>
          <a:prstGeom prst="rect">
            <a:avLst/>
          </a:prstGeom>
        </p:spPr>
      </p:pic>
      <p:pic>
        <p:nvPicPr>
          <p:cNvPr id="4" name="Рисунок 3" descr="C:\Users\Admin\AppData\Local\Microsoft\Windows\Temporary Internet Files\Content.Word\20250311_16271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7697" y="1153683"/>
            <a:ext cx="3108098" cy="3896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301859" y="56097"/>
            <a:ext cx="6793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Развитие пространственных отношений с помощью даров Фребеля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6412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9" t="5987" r="3178"/>
          <a:stretch/>
        </p:blipFill>
        <p:spPr>
          <a:xfrm>
            <a:off x="299102" y="726393"/>
            <a:ext cx="4366901" cy="31474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" t="13858" r="281"/>
          <a:stretch/>
        </p:blipFill>
        <p:spPr>
          <a:xfrm>
            <a:off x="299102" y="4042162"/>
            <a:ext cx="4366901" cy="25648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4" t="6711" r="8224" b="4573"/>
          <a:stretch/>
        </p:blipFill>
        <p:spPr>
          <a:xfrm>
            <a:off x="4742916" y="1401511"/>
            <a:ext cx="4269653" cy="31790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3819" y="88236"/>
            <a:ext cx="84900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Мастер-класс «Дидактическая игра по математическому развитию «Золотая рыбка»</a:t>
            </a:r>
          </a:p>
          <a:p>
            <a:r>
              <a:rPr lang="ru-RU" dirty="0" smtClean="0"/>
              <a:t>В рамках Форума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5208849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10201</TotalTime>
  <Words>319</Words>
  <Application>Microsoft Office PowerPoint</Application>
  <PresentationFormat>Экран (4:3)</PresentationFormat>
  <Paragraphs>35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30</cp:revision>
  <dcterms:created xsi:type="dcterms:W3CDTF">2024-10-15T12:37:21Z</dcterms:created>
  <dcterms:modified xsi:type="dcterms:W3CDTF">2025-06-20T12:54:57Z</dcterms:modified>
</cp:coreProperties>
</file>