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300" r:id="rId4"/>
    <p:sldId id="301" r:id="rId5"/>
    <p:sldId id="287" r:id="rId6"/>
    <p:sldId id="270" r:id="rId7"/>
    <p:sldId id="286" r:id="rId8"/>
    <p:sldId id="271" r:id="rId9"/>
    <p:sldId id="303" r:id="rId10"/>
    <p:sldId id="272" r:id="rId11"/>
    <p:sldId id="302" r:id="rId12"/>
    <p:sldId id="273" r:id="rId13"/>
    <p:sldId id="274" r:id="rId14"/>
    <p:sldId id="275" r:id="rId15"/>
    <p:sldId id="276" r:id="rId16"/>
    <p:sldId id="309" r:id="rId17"/>
    <p:sldId id="304" r:id="rId18"/>
    <p:sldId id="306" r:id="rId19"/>
    <p:sldId id="307" r:id="rId20"/>
    <p:sldId id="308" r:id="rId21"/>
    <p:sldId id="295" r:id="rId22"/>
    <p:sldId id="297" r:id="rId23"/>
    <p:sldId id="296" r:id="rId24"/>
    <p:sldId id="299" r:id="rId25"/>
    <p:sldId id="294" r:id="rId26"/>
    <p:sldId id="281" r:id="rId27"/>
    <p:sldId id="313" r:id="rId28"/>
    <p:sldId id="311" r:id="rId29"/>
    <p:sldId id="312" r:id="rId30"/>
    <p:sldId id="314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FF33"/>
    <a:srgbClr val="990099"/>
    <a:srgbClr val="009900"/>
    <a:srgbClr val="FFCC99"/>
    <a:srgbClr val="FFFF99"/>
    <a:srgbClr val="FF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51635-749B-4E99-9978-71E1F5EF9F47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A8616-3AD9-45D1-BD66-EC69D4E1F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4934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BA8616-3AD9-45D1-BD66-EC69D4E1F62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9638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983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19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2770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339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923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82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887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970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2660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9378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873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6C2DA-BF6C-49AC-9BB7-DC2ADF9A536F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B819B-23E9-4147-8A3B-D816615EC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002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1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041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9921" y="1528997"/>
            <a:ext cx="6041036" cy="36066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Крымско</a:t>
            </a: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весны»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Мастер-класс для родителей</a:t>
            </a:r>
          </a:p>
          <a:p>
            <a:pPr algn="ctr"/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«Волшебные дары </a:t>
            </a:r>
            <a:r>
              <a:rPr lang="ru-RU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Фрёбеля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endParaRPr lang="ru-RU" sz="2400" b="1" dirty="0" smtClean="0">
              <a:solidFill>
                <a:srgbClr val="00009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Подготовила</a:t>
            </a: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воспитатель </a:t>
            </a: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Колесниченко Наталия Николаевна</a:t>
            </a:r>
            <a:endParaRPr lang="ru-RU" sz="2400" b="1" dirty="0" smtClean="0">
              <a:solidFill>
                <a:srgbClr val="00009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54255" y="1409075"/>
            <a:ext cx="3297836" cy="24733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4110323"/>
            <a:ext cx="4567107" cy="25766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0997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9260" y="220008"/>
            <a:ext cx="6053066" cy="2923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Второй дар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Фребеля</a:t>
            </a:r>
            <a:endParaRPr lang="ru-RU" sz="3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Второй дар включает в себя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набор из шара, цилиндра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кубика.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www.froebelgifts.com/images/froebel_gift_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1168" y="2475913"/>
            <a:ext cx="4338450" cy="4037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Третий дар — куб, состоящий из 8 кубиков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43" r="13162"/>
          <a:stretch/>
        </p:blipFill>
        <p:spPr bwMode="auto">
          <a:xfrm>
            <a:off x="7610622" y="2588455"/>
            <a:ext cx="3882684" cy="4093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611815" y="492369"/>
            <a:ext cx="5219113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 третий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16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Куб, разделенный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 8 простых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деревянных 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кубиков.</a:t>
            </a:r>
            <a:endParaRPr lang="ru-RU" sz="3200" b="1" i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828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34663" y="191873"/>
            <a:ext cx="6053066" cy="12157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4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Четвертый дар — куб, состоящий из 8 плиток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1846" y="3137095"/>
            <a:ext cx="3315287" cy="3334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76775" y="379828"/>
            <a:ext cx="85672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дар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Куб, разделенный на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деревянных 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плиток</a:t>
            </a:r>
            <a:endParaRPr lang="ru-RU" sz="3200" dirty="0"/>
          </a:p>
        </p:txBody>
      </p:sp>
      <p:pic>
        <p:nvPicPr>
          <p:cNvPr id="12" name="Рисунок 11" descr="Пятый дар — куб, состоящий из 27 кубиков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50" r="20751"/>
          <a:stretch/>
        </p:blipFill>
        <p:spPr bwMode="auto">
          <a:xfrm>
            <a:off x="7301131" y="2686929"/>
            <a:ext cx="4543865" cy="3938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894363" y="407964"/>
            <a:ext cx="6297637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дар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28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Куб, разделенный на 27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маленьких кубиков,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этом 9 из них разделены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более мелкие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составляющие. </a:t>
            </a:r>
            <a:endParaRPr lang="ru-RU" sz="2800" b="1" i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828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3895" y="281354"/>
            <a:ext cx="4726745" cy="23544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3200" b="1" i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3385" y="196948"/>
            <a:ext cx="8356209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дар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200" b="1" i="1" dirty="0" smtClean="0">
              <a:solidFill>
                <a:srgbClr val="99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Куб, разделенный на 27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кубиков, многие из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которых   разделены 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другие фигуры</a:t>
            </a:r>
            <a:endParaRPr lang="ru-RU" sz="3200" dirty="0"/>
          </a:p>
        </p:txBody>
      </p:sp>
      <p:pic>
        <p:nvPicPr>
          <p:cNvPr id="8" name="Рисунок 7" descr="Шестой дар — куб, состоящий из 27 кубиков, которые разделены на мелкие предметы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595" t="525" r="24702" b="-525"/>
          <a:stretch/>
        </p:blipFill>
        <p:spPr bwMode="auto">
          <a:xfrm>
            <a:off x="1055075" y="3601328"/>
            <a:ext cx="3502856" cy="3087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049108" y="365760"/>
            <a:ext cx="48392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дар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Набор плоских дощечек,</a:t>
            </a: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содержит 8 </a:t>
            </a: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геометрических </a:t>
            </a: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форм.</a:t>
            </a:r>
            <a:endParaRPr lang="ru-RU" sz="3200" b="1" i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ttp://xn--80aaciyskkbbhlo1d.xn--p1ai/assets/img/3/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99" r="8266"/>
          <a:stretch/>
        </p:blipFill>
        <p:spPr bwMode="auto">
          <a:xfrm>
            <a:off x="5570806" y="2110153"/>
            <a:ext cx="6410179" cy="3573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3621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5817" y="386746"/>
            <a:ext cx="5182448" cy="12157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i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355" y="548640"/>
            <a:ext cx="5753685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Восьмой дар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6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палочки</a:t>
            </a:r>
            <a:endParaRPr lang="ru-RU" sz="36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://xn--80aaciyskkbbhlo1d.xn--p1ai/assets/img/3/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6941" y="2546251"/>
            <a:ext cx="4684541" cy="2897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61648" y="576776"/>
            <a:ext cx="517691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Девятый дар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6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Кольца и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полукольца</a:t>
            </a:r>
            <a:endParaRPr lang="ru-RU" sz="36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://xn--80aaciyskkbbhlo1d.xn--p1ai/assets/img/3/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6394" y="2546251"/>
            <a:ext cx="5176912" cy="3545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1744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7939" y="297931"/>
            <a:ext cx="6178794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 smtClean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1009" y="365760"/>
            <a:ext cx="6471139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Десятый дар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6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Мелкие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разноцветные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фишки (точки)</a:t>
            </a:r>
            <a:endParaRPr lang="ru-RU" sz="36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://xn--80aaciyskkbbhlo1d.xn--p1ai/assets/img/3/1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03" r="6062"/>
          <a:stretch/>
        </p:blipFill>
        <p:spPr bwMode="auto">
          <a:xfrm>
            <a:off x="956603" y="2799470"/>
            <a:ext cx="5162844" cy="3615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908431" y="393896"/>
            <a:ext cx="545826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Одиннадцатый дар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Цветные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геометрические 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фигуры</a:t>
            </a:r>
          </a:p>
        </p:txBody>
      </p:sp>
      <p:pic>
        <p:nvPicPr>
          <p:cNvPr id="10" name="Рисунок 9" descr="http://xn--80aaciyskkbbhlo1d.xn--p1ai/assets/img/3/1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95" t="7643" r="6867" b="5276"/>
          <a:stretch/>
        </p:blipFill>
        <p:spPr bwMode="auto">
          <a:xfrm>
            <a:off x="7343336" y="2799469"/>
            <a:ext cx="4375051" cy="3685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7617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455" y="183293"/>
            <a:ext cx="561070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spcAft>
                <a:spcPts val="800"/>
              </a:spcAft>
            </a:pP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3046" y="703385"/>
            <a:ext cx="6414868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Двенадцатый дар 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Мозаичное поле,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деревянные фишки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ножке (6 цветов)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6 шнурков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разного цвета</a:t>
            </a:r>
            <a:endParaRPr lang="ru-RU" sz="2800" dirty="0"/>
          </a:p>
        </p:txBody>
      </p:sp>
      <p:pic>
        <p:nvPicPr>
          <p:cNvPr id="8" name="Рисунок 7" descr="http://xn--80aaciyskkbbhlo1d.xn--p1ai/assets/img/3/1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4891" y="3432517"/>
            <a:ext cx="4135903" cy="2926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738424" y="506438"/>
            <a:ext cx="46282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Тринадцатый дар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28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Башенки (треугольные </a:t>
            </a: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призмы и полуцилиндры, </a:t>
            </a: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кубы с вырезом </a:t>
            </a: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цилиндр.) </a:t>
            </a:r>
          </a:p>
        </p:txBody>
      </p:sp>
      <p:pic>
        <p:nvPicPr>
          <p:cNvPr id="10" name="Рисунок 9" descr="http://xn--80aaciyskkbbhlo1d.xn--p1ai/assets/img/3/13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96" r="16310"/>
          <a:stretch/>
        </p:blipFill>
        <p:spPr bwMode="auto">
          <a:xfrm>
            <a:off x="8665698" y="3137095"/>
            <a:ext cx="3151164" cy="3207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057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455" y="183293"/>
            <a:ext cx="561070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spcAft>
                <a:spcPts val="800"/>
              </a:spcAft>
            </a:pP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8978" y="506437"/>
            <a:ext cx="5444197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Четырнадцатый дар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Арки и цифры (3 разрезанных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цилиндра и 9 кубиков с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цифрами, в кубиках имеются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отверстия)</a:t>
            </a:r>
          </a:p>
        </p:txBody>
      </p:sp>
      <p:pic>
        <p:nvPicPr>
          <p:cNvPr id="12" name="Рисунок 11" descr="http://xn--80aaciyskkbbhlo1d.xn--p1ai/assets/img/3/1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3404" y="801858"/>
            <a:ext cx="6358596" cy="5753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057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94892" y="436098"/>
            <a:ext cx="239150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8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spcAft>
                <a:spcPts val="800"/>
              </a:spcAft>
            </a:pP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Старший воспитатель\Desktop\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113" y="211016"/>
            <a:ext cx="10986869" cy="644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57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7286" y="393895"/>
            <a:ext cx="2321169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Дары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4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Лариса\Pictures\detsad-7152-14703135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5077" y="4614203"/>
            <a:ext cx="2518116" cy="2011682"/>
          </a:xfrm>
          <a:prstGeom prst="rect">
            <a:avLst/>
          </a:prstGeom>
          <a:noFill/>
        </p:spPr>
      </p:pic>
      <p:pic>
        <p:nvPicPr>
          <p:cNvPr id="2051" name="Picture 3" descr="C:\Users\Лариса\Pictures\detsad-7152-14703139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85735" y="3179297"/>
            <a:ext cx="2686928" cy="2096087"/>
          </a:xfrm>
          <a:prstGeom prst="rect">
            <a:avLst/>
          </a:prstGeom>
          <a:noFill/>
        </p:spPr>
      </p:pic>
      <p:pic>
        <p:nvPicPr>
          <p:cNvPr id="2052" name="Picture 4" descr="C:\Users\Лариса\Pictures\20160311_10554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04381" y="196947"/>
            <a:ext cx="3938955" cy="2588455"/>
          </a:xfrm>
          <a:prstGeom prst="rect">
            <a:avLst/>
          </a:prstGeom>
          <a:noFill/>
        </p:spPr>
      </p:pic>
      <p:pic>
        <p:nvPicPr>
          <p:cNvPr id="2053" name="Picture 5" descr="C:\Users\Лариса\Pictures\20160311_10553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4689" y="196948"/>
            <a:ext cx="4164037" cy="2518118"/>
          </a:xfrm>
          <a:prstGeom prst="rect">
            <a:avLst/>
          </a:prstGeom>
          <a:noFill/>
        </p:spPr>
      </p:pic>
      <p:pic>
        <p:nvPicPr>
          <p:cNvPr id="5122" name="Picture 2" descr="C:\Users\Лариса\Pictures\korolevoy_detskiy_sad_f.frebelya_1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97748" y="2982350"/>
            <a:ext cx="5401994" cy="3643532"/>
          </a:xfrm>
          <a:prstGeom prst="rect">
            <a:avLst/>
          </a:prstGeom>
          <a:noFill/>
        </p:spPr>
      </p:pic>
      <p:pic>
        <p:nvPicPr>
          <p:cNvPr id="1026" name="Picture 2" descr="C:\Users\Лариса\Pictures\06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8812" y="1976072"/>
            <a:ext cx="3052690" cy="2341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7804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4628" y="231774"/>
            <a:ext cx="559532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Дары </a:t>
            </a:r>
            <a:r>
              <a:rPr lang="ru-RU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4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Лариса\Pictures\5859312.jp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6949" y="4318782"/>
            <a:ext cx="5528600" cy="2322195"/>
          </a:xfrm>
          <a:prstGeom prst="rect">
            <a:avLst/>
          </a:prstGeom>
          <a:noFill/>
        </p:spPr>
      </p:pic>
      <p:pic>
        <p:nvPicPr>
          <p:cNvPr id="4100" name="Picture 4" descr="C:\Users\Лариса\Pictures\12812-800x8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0634" y="3404382"/>
            <a:ext cx="6020971" cy="3256670"/>
          </a:xfrm>
          <a:prstGeom prst="rect">
            <a:avLst/>
          </a:prstGeom>
          <a:noFill/>
        </p:spPr>
      </p:pic>
      <p:pic>
        <p:nvPicPr>
          <p:cNvPr id="4101" name="Picture 5" descr="C:\Users\Лариса\Pictures\214009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46720" y="309489"/>
            <a:ext cx="3952874" cy="2926080"/>
          </a:xfrm>
          <a:prstGeom prst="rect">
            <a:avLst/>
          </a:prstGeom>
          <a:noFill/>
        </p:spPr>
      </p:pic>
      <p:pic>
        <p:nvPicPr>
          <p:cNvPr id="4102" name="Picture 6" descr="C:\Users\Лариса\Pictures\590e9073b83f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2031" y="1266092"/>
            <a:ext cx="3444826" cy="2834640"/>
          </a:xfrm>
          <a:prstGeom prst="rect">
            <a:avLst/>
          </a:prstGeom>
          <a:noFill/>
        </p:spPr>
      </p:pic>
      <p:pic>
        <p:nvPicPr>
          <p:cNvPr id="4103" name="Picture 7" descr="C:\Users\Лариса\Pictures\JANGABE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20308" y="395752"/>
            <a:ext cx="3685735" cy="26991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498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2204"/>
            <a:ext cx="12192000" cy="69002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94227" y="441172"/>
            <a:ext cx="896112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  </a:t>
            </a:r>
          </a:p>
          <a:p>
            <a:pPr algn="just"/>
            <a:r>
              <a:rPr lang="ru-RU" sz="2800" dirty="0" smtClean="0"/>
              <a:t>                    </a:t>
            </a: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9993" y="1555208"/>
            <a:ext cx="104382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 Игры дают возможность решать различные педагогические задачи в игровой форме, наиболее доступной для дошкольников.</a:t>
            </a:r>
          </a:p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 Используя игры можно добиться более прочных и осознанных знаний, умений и навыков. </a:t>
            </a:r>
          </a:p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*Игры будят детское воображение и создают приподнятое настроение.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34372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79985" y="309488"/>
            <a:ext cx="41947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ownloads\20241021_161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0240" y="1814732"/>
            <a:ext cx="3386505" cy="4515340"/>
          </a:xfrm>
          <a:prstGeom prst="rect">
            <a:avLst/>
          </a:prstGeom>
          <a:noFill/>
        </p:spPr>
      </p:pic>
      <p:pic>
        <p:nvPicPr>
          <p:cNvPr id="1027" name="Picture 3" descr="C:\Users\Admin\Downloads\20241021_1613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762" y="1559561"/>
            <a:ext cx="3298580" cy="43981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3688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60728" y="0"/>
            <a:ext cx="47456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51" name="Picture 3" descr="C:\Users\Admin\Downloads\20241021_1624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573" y="1631852"/>
            <a:ext cx="4801775" cy="3601332"/>
          </a:xfrm>
          <a:prstGeom prst="rect">
            <a:avLst/>
          </a:prstGeom>
          <a:noFill/>
        </p:spPr>
      </p:pic>
      <p:pic>
        <p:nvPicPr>
          <p:cNvPr id="2052" name="Picture 4" descr="C:\Users\Admin\Downloads\20241021_1624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5883" y="1250073"/>
            <a:ext cx="4037426" cy="53832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6420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45134" y="168813"/>
            <a:ext cx="37609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74" name="Picture 2" descr="C:\Users\Admin\Downloads\20241024_163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0918" y="1392702"/>
            <a:ext cx="3824654" cy="5099538"/>
          </a:xfrm>
          <a:prstGeom prst="rect">
            <a:avLst/>
          </a:prstGeom>
          <a:noFill/>
        </p:spPr>
      </p:pic>
      <p:pic>
        <p:nvPicPr>
          <p:cNvPr id="3075" name="Picture 3" descr="C:\Users\Admin\Downloads\20241024_170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7103" y="1350498"/>
            <a:ext cx="4130627" cy="55075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6420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18803" y="0"/>
            <a:ext cx="41947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ownloads\20241021_1627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677" y="1448972"/>
            <a:ext cx="3434275" cy="4579033"/>
          </a:xfrm>
          <a:prstGeom prst="rect">
            <a:avLst/>
          </a:prstGeom>
          <a:noFill/>
        </p:spPr>
      </p:pic>
      <p:pic>
        <p:nvPicPr>
          <p:cNvPr id="4101" name="Picture 5" descr="20241024_1651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463781" y="1892428"/>
            <a:ext cx="4922814" cy="4092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3688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01661" y="731519"/>
            <a:ext cx="34184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800" y="1913206"/>
            <a:ext cx="4317997" cy="3587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Лариса\Pictures\o7jq4HsUSi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80961" y="1800664"/>
            <a:ext cx="3953021" cy="3151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3688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8868" y="209065"/>
            <a:ext cx="6096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для детей дошкольного возраста, направленные на развитие умений </a:t>
            </a:r>
          </a:p>
          <a:p>
            <a:pPr lvl="0">
              <a:buFontTx/>
              <a:buChar char="-"/>
            </a:pPr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сортировать;</a:t>
            </a:r>
          </a:p>
          <a:p>
            <a:pPr lvl="0">
              <a:buFontTx/>
              <a:buChar char="-"/>
            </a:pPr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классифицировать; </a:t>
            </a:r>
          </a:p>
          <a:p>
            <a:pPr lvl="0"/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-сравнивать; </a:t>
            </a:r>
          </a:p>
          <a:p>
            <a:pPr lvl="0"/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-складывать; </a:t>
            </a:r>
          </a:p>
          <a:p>
            <a:pPr lvl="0"/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-выполнять по образцу; </a:t>
            </a:r>
          </a:p>
          <a:p>
            <a:pPr lvl="0"/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-составлять последовательности</a:t>
            </a:r>
          </a:p>
          <a:p>
            <a:pPr lvl="0"/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(логические цепочки); </a:t>
            </a:r>
          </a:p>
          <a:p>
            <a:pPr lvl="0"/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-считать; </a:t>
            </a:r>
          </a:p>
          <a:p>
            <a:pPr lvl="0"/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-вычитать.</a:t>
            </a:r>
          </a:p>
        </p:txBody>
      </p:sp>
      <p:pic>
        <p:nvPicPr>
          <p:cNvPr id="3074" name="Picture 2" descr="C:\Users\Лариса\Pictures\frebel-metodi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4197" y="1448972"/>
            <a:ext cx="6414868" cy="4670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3517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3896" y="422031"/>
            <a:ext cx="11366694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Предлагаю вам, уважаемые родители, поиграть с набором «Дары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Фрёбеля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», принять участие в моём мастер-классе «Волшебные дары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Фрёбеля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». Родители, которые получили от меня кружочки, прошу занять свои места. (Родители садятся за столы).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Первая игра «Большая стирка»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Постираем в ванночке Рубашечку для Анечки,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Платьице для Олечки,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Трусики для Колечки,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Кофточку Мариночке,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Платочек для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Ириночки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(Г.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Лагздынь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Предлагаю поделиться на команды: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кто больше «постирает белья» (выстроит цепочку длиннее).</a:t>
            </a:r>
          </a:p>
          <a:p>
            <a:pPr lvl="0" algn="ctr"/>
            <a:endParaRPr lang="ru-RU" sz="32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80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3896" y="422031"/>
            <a:ext cx="113666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2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08295" y="478302"/>
            <a:ext cx="95800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Вторая игра «Капризная принцесса».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«Жила-была Принцесса. Очень капризная. Захотелось ей подснежников. Но зимой подснежников не было. И объявила Принцесса: «Кто соберёт для меня больше всех цветов, того щедро награжу. Но цветы должны быть собраны в специальные букеты».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Послушайте задание: Каждая команда составит специальный букет из трёх «цветков» - фигур (набор № 7). Все три фигуры должны быть одинаковыми или разными по двум признакам, по цвету и форме.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Как только вы составите специальный букет, скажите вслух «букет», и я подойду к вам. - Задание понятно?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80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3896" y="422031"/>
            <a:ext cx="113666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2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8967" y="1336431"/>
            <a:ext cx="853908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Третья игра «Раскрась изображение цветными точками».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 раздает раскраски с изображением бабочки. Участники берут дары № 10 – цветные точки и выполняют задание.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Как вы думаете, уважаемые родители, чем можно заменить цветные фишки в домашних условиях? (маленькими пуговицами)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80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3896" y="422031"/>
            <a:ext cx="113666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2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8967" y="1336431"/>
            <a:ext cx="85390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Четвертая игра «Сделай человечка»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Воспитатель предлагает выложить человечка или любой портрет.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Участники выполняют задание.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-А дома можно сделать портреты? (пуговицы)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80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272"/>
            <a:ext cx="12192000" cy="69002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22365" y="590845"/>
            <a:ext cx="9777046" cy="55092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 работы: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Представление опыта работы по использованию игрового набора 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«Дары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Фрёбеля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  с детьми старшего дошкольного возраста</a:t>
            </a:r>
            <a:endParaRPr lang="ru-RU" sz="4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ru-RU" sz="2800" dirty="0" smtClean="0"/>
              <a:t>                    </a:t>
            </a: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72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3896" y="422031"/>
            <a:ext cx="113666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2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6603" y="522515"/>
            <a:ext cx="98614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i?r=BUHoKFKCs3-57yPBZdu-SuAVuuqnvQDZEi7CkgSjWPQu8vmhkjgODnJq0MbcAzauYQFxN1o3_BDHTvZzblxnr1J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7030" y="1683657"/>
            <a:ext cx="6570886" cy="4922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680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272"/>
            <a:ext cx="12192000" cy="69002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6948" y="-225084"/>
            <a:ext cx="11995052" cy="85254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-Знакомство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 возможностями игрового  набора «Дары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Фрёбеля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 через выполнение заданий из различных образовательных областей: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-«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Познавательное развитие»;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-«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Речевое развитие»;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-«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Физическое развитие»;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-«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развитие».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-Вовлечение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родителей в совместную деятельность.</a:t>
            </a:r>
          </a:p>
          <a:p>
            <a:endParaRPr lang="ru-RU" sz="4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ru-RU" sz="2800" dirty="0" smtClean="0"/>
              <a:t>                    </a:t>
            </a: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72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94" y="872398"/>
            <a:ext cx="3716108" cy="462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4473526" y="863204"/>
            <a:ext cx="7385538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Фридрих Вильгельм Август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Фрёбель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известный немецкий педагог, основоположник понятия «детский сад» (по-немецки </a:t>
            </a:r>
            <a:r>
              <a:rPr lang="ru-RU" sz="3200" b="1" i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Kindergarten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), создатель первого в мире детского сада для детей дошкольного возраста.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7434" y="4724901"/>
            <a:ext cx="6163496" cy="18158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игра — это зеркало жизни и свободное проявление внутреннего мира</a:t>
            </a:r>
            <a:r>
              <a:rPr lang="ru-RU" sz="3200" b="1" i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Фридрих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Фрёбель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72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5083" y="309489"/>
            <a:ext cx="547233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основу деятельности детского 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сада следует 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положить игры-занятия.</a:t>
            </a:r>
          </a:p>
          <a:p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Набор </a:t>
            </a:r>
            <a:r>
              <a:rPr lang="ru-RU" sz="3200" b="1" i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Фрёбеля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это последовательная система развития. Шаг за шагом ребенок идет от объемных тел к поверхностям, от поверхностей к линиям, от линий к точкам. </a:t>
            </a:r>
          </a:p>
          <a:p>
            <a:endParaRPr lang="ru-RU" sz="28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Лариса\Pictures\friedrich-froebe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2160" y="464234"/>
            <a:ext cx="5922498" cy="54301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2674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30659" y="-225083"/>
            <a:ext cx="69353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Дары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Фрёбеля</a:t>
            </a:r>
            <a:r>
              <a:rPr lang="ru-RU" sz="3600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pic>
        <p:nvPicPr>
          <p:cNvPr id="4" name="Рисунок 3" descr="https://mdi-toys.ru/frebel/img/1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166" y="1097280"/>
            <a:ext cx="11310425" cy="557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2674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1583" y="436099"/>
            <a:ext cx="4670245" cy="6735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дар </a:t>
            </a:r>
            <a:r>
              <a:rPr lang="ru-RU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4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i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дар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собой набор   цветных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мячиков различных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цветов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i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i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spcAft>
                <a:spcPts val="800"/>
              </a:spcAft>
            </a:pPr>
            <a:endParaRPr lang="ru-RU" sz="2800" i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Первый дар Фридриха Фребеля — разноцветные шерстяные мячи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94" r="6518"/>
          <a:stretch/>
        </p:blipFill>
        <p:spPr bwMode="auto">
          <a:xfrm>
            <a:off x="4937761" y="998806"/>
            <a:ext cx="7061980" cy="5331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3592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1583" y="436099"/>
            <a:ext cx="4670245" cy="321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Первый дар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i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r>
              <a:rPr lang="ru-RU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i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spcAft>
                <a:spcPts val="800"/>
              </a:spcAft>
            </a:pPr>
            <a:endParaRPr lang="ru-RU" sz="2800" i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rgbClr val="AC66BB"/>
              </a:buClr>
              <a:buSzPct val="85000"/>
            </a:pP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mdi-toys.ru/frebel/img/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3182" y="295422"/>
            <a:ext cx="6668085" cy="1842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mdi-toys.ru/frebel/img/5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219" y="1589650"/>
            <a:ext cx="2180492" cy="218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mdi-toys.ru/frebel/img/6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3539" y="1603717"/>
            <a:ext cx="2152356" cy="2138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mdi-toys.ru/frebel/img/8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1667020" y="3411419"/>
            <a:ext cx="2110153" cy="395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mdi-toys.ru/frebel/img/7.png"/>
          <p:cNvPicPr/>
          <p:nvPr/>
        </p:nvPicPr>
        <p:blipFill>
          <a:blip r:embed="rId7">
            <a:lum/>
          </a:blip>
          <a:srcRect t="27660" b="11702"/>
          <a:stretch>
            <a:fillRect/>
          </a:stretch>
        </p:blipFill>
        <p:spPr bwMode="auto">
          <a:xfrm>
            <a:off x="6049107" y="2363372"/>
            <a:ext cx="4965895" cy="429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3592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630</Words>
  <Application>Microsoft Office PowerPoint</Application>
  <PresentationFormat>Произвольный</PresentationFormat>
  <Paragraphs>168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164</cp:revision>
  <dcterms:created xsi:type="dcterms:W3CDTF">2017-10-22T17:01:18Z</dcterms:created>
  <dcterms:modified xsi:type="dcterms:W3CDTF">2024-10-26T12:33:59Z</dcterms:modified>
</cp:coreProperties>
</file>