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58" r:id="rId5"/>
    <p:sldId id="268" r:id="rId6"/>
    <p:sldId id="259" r:id="rId7"/>
    <p:sldId id="269" r:id="rId8"/>
    <p:sldId id="260" r:id="rId9"/>
    <p:sldId id="270" r:id="rId10"/>
    <p:sldId id="261" r:id="rId11"/>
    <p:sldId id="271" r:id="rId12"/>
    <p:sldId id="262" r:id="rId13"/>
    <p:sldId id="272" r:id="rId14"/>
    <p:sldId id="263" r:id="rId15"/>
    <p:sldId id="273" r:id="rId16"/>
    <p:sldId id="264" r:id="rId17"/>
    <p:sldId id="274" r:id="rId18"/>
    <p:sldId id="265" r:id="rId19"/>
    <p:sldId id="275" r:id="rId20"/>
    <p:sldId id="266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0075D97-9345-48BC-B44B-C1E982E2A970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834513D-4347-4779-99AA-EE0F1F83D81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729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75D97-9345-48BC-B44B-C1E982E2A970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4513D-4347-4779-99AA-EE0F1F83D8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222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75D97-9345-48BC-B44B-C1E982E2A970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4513D-4347-4779-99AA-EE0F1F83D81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1848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75D97-9345-48BC-B44B-C1E982E2A970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4513D-4347-4779-99AA-EE0F1F83D81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290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75D97-9345-48BC-B44B-C1E982E2A970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4513D-4347-4779-99AA-EE0F1F83D8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945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75D97-9345-48BC-B44B-C1E982E2A970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4513D-4347-4779-99AA-EE0F1F83D81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6434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75D97-9345-48BC-B44B-C1E982E2A970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4513D-4347-4779-99AA-EE0F1F83D81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858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75D97-9345-48BC-B44B-C1E982E2A970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4513D-4347-4779-99AA-EE0F1F83D81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2515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75D97-9345-48BC-B44B-C1E982E2A970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4513D-4347-4779-99AA-EE0F1F83D81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9850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75D97-9345-48BC-B44B-C1E982E2A970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4513D-4347-4779-99AA-EE0F1F83D8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420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75D97-9345-48BC-B44B-C1E982E2A970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4513D-4347-4779-99AA-EE0F1F83D81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8127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75D97-9345-48BC-B44B-C1E982E2A970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4513D-4347-4779-99AA-EE0F1F83D8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742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75D97-9345-48BC-B44B-C1E982E2A970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4513D-4347-4779-99AA-EE0F1F83D81A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525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75D97-9345-48BC-B44B-C1E982E2A970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4513D-4347-4779-99AA-EE0F1F83D81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5729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75D97-9345-48BC-B44B-C1E982E2A970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4513D-4347-4779-99AA-EE0F1F83D8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492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75D97-9345-48BC-B44B-C1E982E2A970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4513D-4347-4779-99AA-EE0F1F83D81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5854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75D97-9345-48BC-B44B-C1E982E2A970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4513D-4347-4779-99AA-EE0F1F83D8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216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0075D97-9345-48BC-B44B-C1E982E2A970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834513D-4347-4779-99AA-EE0F1F83D8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31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Викторина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Функциональная математическая грамотность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3264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5. В рецепте указано: на 4 порции нужно 200 г муки. Сколько муки потребуется на 10 порций?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300 г</a:t>
            </a:r>
            <a:br>
              <a:rPr lang="ru-RU" dirty="0"/>
            </a:br>
            <a:r>
              <a:rPr lang="ru-RU" dirty="0"/>
              <a:t>Б) 400 г</a:t>
            </a:r>
            <a:br>
              <a:rPr lang="ru-RU" dirty="0"/>
            </a:br>
            <a:r>
              <a:rPr lang="ru-RU" dirty="0"/>
              <a:t>В) 500 г</a:t>
            </a:r>
            <a:br>
              <a:rPr lang="ru-RU" dirty="0"/>
            </a:br>
            <a:r>
              <a:rPr lang="ru-RU" dirty="0"/>
              <a:t>Г) 600 г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368" y="3031064"/>
            <a:ext cx="2867487" cy="2867487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8688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В) 500 г (200 : 4 = 50 г на порцию; 50 × 10 = 500 г)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5. В рецепте указано: на 4 порции нужно 200 г муки. Сколько муки потребуется на 10 порций?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300 г</a:t>
            </a:r>
            <a:br>
              <a:rPr lang="ru-RU" dirty="0"/>
            </a:br>
            <a:r>
              <a:rPr lang="ru-RU" dirty="0"/>
              <a:t>Б) 400 г</a:t>
            </a:r>
            <a:br>
              <a:rPr lang="ru-RU" dirty="0"/>
            </a:br>
            <a:r>
              <a:rPr lang="ru-RU" dirty="0"/>
              <a:t>В) 500 г</a:t>
            </a:r>
            <a:br>
              <a:rPr lang="ru-RU" dirty="0"/>
            </a:br>
            <a:r>
              <a:rPr lang="ru-RU" dirty="0"/>
              <a:t>Г) 600 г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368" y="3031064"/>
            <a:ext cx="2867487" cy="2867487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1885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6. Автомобиль расходует 8 л бензина на 100 км. Сколько литров потребуется на поездку в 350 км?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24 л</a:t>
            </a:r>
            <a:br>
              <a:rPr lang="ru-RU" dirty="0"/>
            </a:br>
            <a:r>
              <a:rPr lang="ru-RU" dirty="0"/>
              <a:t>Б) 26 л</a:t>
            </a:r>
            <a:br>
              <a:rPr lang="ru-RU" dirty="0"/>
            </a:br>
            <a:r>
              <a:rPr lang="ru-RU" dirty="0"/>
              <a:t>В) 28 л</a:t>
            </a:r>
            <a:br>
              <a:rPr lang="ru-RU" dirty="0"/>
            </a:br>
            <a:r>
              <a:rPr lang="ru-RU" dirty="0"/>
              <a:t>Г) 30 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900" y="2908927"/>
            <a:ext cx="2560542" cy="2560542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104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/>
              <a:t>В) 28 л (8 : 100 = 0,08 л/км; 0,08 × 350 = 28 л)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6. Автомобиль расходует 8 л бензина на 100 км. Сколько литров потребуется на поездку в 350 км?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24 л</a:t>
            </a:r>
            <a:br>
              <a:rPr lang="ru-RU" dirty="0"/>
            </a:br>
            <a:r>
              <a:rPr lang="ru-RU" dirty="0"/>
              <a:t>Б) 26 л</a:t>
            </a:r>
            <a:br>
              <a:rPr lang="ru-RU" dirty="0"/>
            </a:br>
            <a:r>
              <a:rPr lang="ru-RU" dirty="0"/>
              <a:t>В) 28 л</a:t>
            </a:r>
            <a:br>
              <a:rPr lang="ru-RU" dirty="0"/>
            </a:br>
            <a:r>
              <a:rPr lang="ru-RU" dirty="0"/>
              <a:t>Г) 30 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900" y="2908927"/>
            <a:ext cx="2560542" cy="2560542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3449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7. В классе 30 учеников. 40 % из них занимаются спортом. Сколько учеников не занимаются спортом?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12</a:t>
            </a:r>
            <a:br>
              <a:rPr lang="ru-RU" dirty="0"/>
            </a:br>
            <a:r>
              <a:rPr lang="ru-RU" dirty="0"/>
              <a:t>Б) 18</a:t>
            </a:r>
            <a:br>
              <a:rPr lang="ru-RU" dirty="0"/>
            </a:br>
            <a:r>
              <a:rPr lang="ru-RU" dirty="0"/>
              <a:t>В) 20</a:t>
            </a:r>
            <a:br>
              <a:rPr lang="ru-RU" dirty="0"/>
            </a:br>
            <a:r>
              <a:rPr lang="ru-RU" dirty="0"/>
              <a:t>Г) 22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590" y="3031065"/>
            <a:ext cx="2438404" cy="2438404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9762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Б) 18 (30 × 0,4 = 12 занимаются; 30 − 12 = 18 не занимаются)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7. В классе 30 учеников. 40 % из них занимаются спортом. Сколько учеников не занимаются спортом?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12</a:t>
            </a:r>
            <a:br>
              <a:rPr lang="ru-RU" dirty="0"/>
            </a:br>
            <a:r>
              <a:rPr lang="ru-RU" dirty="0"/>
              <a:t>Б) 18</a:t>
            </a:r>
            <a:br>
              <a:rPr lang="ru-RU" dirty="0"/>
            </a:br>
            <a:r>
              <a:rPr lang="ru-RU" dirty="0"/>
              <a:t>В) 20</a:t>
            </a:r>
            <a:br>
              <a:rPr lang="ru-RU" dirty="0"/>
            </a:br>
            <a:r>
              <a:rPr lang="ru-RU" dirty="0"/>
              <a:t>Г) 22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590" y="3031065"/>
            <a:ext cx="2438404" cy="2438404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23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8. Цена товара повысилась с 1 200 руб. до 1 440 руб. На сколько процентов выросла цена?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10 %</a:t>
            </a:r>
            <a:br>
              <a:rPr lang="ru-RU" dirty="0"/>
            </a:br>
            <a:r>
              <a:rPr lang="ru-RU" dirty="0"/>
              <a:t>Б) 15 %</a:t>
            </a:r>
            <a:br>
              <a:rPr lang="ru-RU" dirty="0"/>
            </a:br>
            <a:r>
              <a:rPr lang="ru-RU" dirty="0"/>
              <a:t>В) 20 %</a:t>
            </a:r>
            <a:br>
              <a:rPr lang="ru-RU" dirty="0"/>
            </a:br>
            <a:r>
              <a:rPr lang="ru-RU" dirty="0"/>
              <a:t>Г) 25 %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560" y="3031065"/>
            <a:ext cx="2760955" cy="276095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127269" cy="207359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809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В) 20 % (1 440 − 1 200 = 240; 240 : 1 200 </a:t>
            </a:r>
            <a:r>
              <a:rPr lang="ru-RU" i="1" dirty="0"/>
              <a:t> × </a:t>
            </a:r>
            <a:r>
              <a:rPr lang="ru-RU" i="1" dirty="0" smtClean="0"/>
              <a:t>100</a:t>
            </a:r>
            <a:r>
              <a:rPr lang="ru-RU" i="1" dirty="0"/>
              <a:t> = 20 %)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8. Цена товара повысилась с 1 200 руб. до 1 440 руб. На сколько процентов выросла цена?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10 %</a:t>
            </a:r>
            <a:br>
              <a:rPr lang="ru-RU" dirty="0"/>
            </a:br>
            <a:r>
              <a:rPr lang="ru-RU" dirty="0"/>
              <a:t>Б) 15 %</a:t>
            </a:r>
            <a:br>
              <a:rPr lang="ru-RU" dirty="0"/>
            </a:br>
            <a:r>
              <a:rPr lang="ru-RU" dirty="0"/>
              <a:t>В) 20 %</a:t>
            </a:r>
            <a:br>
              <a:rPr lang="ru-RU" dirty="0"/>
            </a:br>
            <a:r>
              <a:rPr lang="ru-RU" dirty="0"/>
              <a:t>Г) 25 %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560" y="3031065"/>
            <a:ext cx="2760955" cy="276095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127269" cy="207359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1333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9. Пешеход прошёл 6 км за 1,5 часа. С какой скоростью он шёл </a:t>
            </a:r>
            <a:r>
              <a:rPr lang="ru-RU" b="1" dirty="0"/>
              <a:t> </a:t>
            </a:r>
            <a:r>
              <a:rPr lang="ru-RU" b="1" dirty="0" smtClean="0"/>
              <a:t>  (</a:t>
            </a:r>
            <a:r>
              <a:rPr lang="ru-RU" b="1" dirty="0"/>
              <a:t>в км/ч)?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3 км/ч</a:t>
            </a:r>
            <a:br>
              <a:rPr lang="ru-RU" dirty="0"/>
            </a:br>
            <a:r>
              <a:rPr lang="ru-RU" dirty="0"/>
              <a:t>Б) 4 км/ч</a:t>
            </a:r>
            <a:br>
              <a:rPr lang="ru-RU" dirty="0"/>
            </a:br>
            <a:r>
              <a:rPr lang="ru-RU" dirty="0"/>
              <a:t>В) 5 км/ч</a:t>
            </a:r>
            <a:br>
              <a:rPr lang="ru-RU" dirty="0"/>
            </a:br>
            <a:r>
              <a:rPr lang="ru-RU" dirty="0"/>
              <a:t>Г) 6 км/ч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878863" y="3031065"/>
            <a:ext cx="2548349" cy="2548349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074003" cy="193155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6312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Б) 4 км/ч (6 : 1,5 = 4)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9. Пешеход прошёл 6 км за 1,5 часа. С какой скоростью он шёл </a:t>
            </a:r>
            <a:r>
              <a:rPr lang="ru-RU" b="1" dirty="0"/>
              <a:t> </a:t>
            </a:r>
            <a:r>
              <a:rPr lang="ru-RU" b="1" dirty="0" smtClean="0"/>
              <a:t>  (</a:t>
            </a:r>
            <a:r>
              <a:rPr lang="ru-RU" b="1" dirty="0"/>
              <a:t>в км/ч)?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3 км/ч</a:t>
            </a:r>
            <a:br>
              <a:rPr lang="ru-RU" dirty="0"/>
            </a:br>
            <a:r>
              <a:rPr lang="ru-RU" dirty="0"/>
              <a:t>Б) 4 км/ч</a:t>
            </a:r>
            <a:br>
              <a:rPr lang="ru-RU" dirty="0"/>
            </a:br>
            <a:r>
              <a:rPr lang="ru-RU" dirty="0"/>
              <a:t>В) 5 км/ч</a:t>
            </a:r>
            <a:br>
              <a:rPr lang="ru-RU" dirty="0"/>
            </a:br>
            <a:r>
              <a:rPr lang="ru-RU" dirty="0"/>
              <a:t>Г) 6 км/ч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878863" y="3031065"/>
            <a:ext cx="2548349" cy="2548349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074003" cy="193155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1101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1. В магазине акция: при покупке двух одинаковых товаров третий — в подарок. Сколько товаров вы получите, заплатив за 4?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4</a:t>
            </a:r>
            <a:br>
              <a:rPr lang="ru-RU" dirty="0"/>
            </a:br>
            <a:r>
              <a:rPr lang="ru-RU" dirty="0"/>
              <a:t>Б) 5</a:t>
            </a:r>
            <a:br>
              <a:rPr lang="ru-RU" dirty="0"/>
            </a:br>
            <a:r>
              <a:rPr lang="ru-RU" dirty="0"/>
              <a:t>В) 6</a:t>
            </a:r>
            <a:br>
              <a:rPr lang="ru-RU" dirty="0"/>
            </a:br>
            <a:r>
              <a:rPr lang="ru-RU" dirty="0"/>
              <a:t>Г) </a:t>
            </a:r>
            <a:r>
              <a:rPr lang="ru-RU" dirty="0" smtClean="0"/>
              <a:t>7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146" y="3031065"/>
            <a:ext cx="2408129" cy="2408129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9539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41115" y="982131"/>
            <a:ext cx="5469466" cy="4893735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10. В магазине две упаковки сыра: первая — 200 г за 80 руб., вторая — 300 г за 110 руб. Какая упаковка выгоднее по цене за 100 г?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</a:t>
            </a:r>
            <a:r>
              <a:rPr lang="ru-RU" dirty="0" smtClean="0"/>
              <a:t>Первая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Б) </a:t>
            </a:r>
            <a:r>
              <a:rPr lang="ru-RU" dirty="0" smtClean="0"/>
              <a:t>Вторая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В) </a:t>
            </a:r>
            <a:r>
              <a:rPr lang="ru-RU" dirty="0" smtClean="0"/>
              <a:t>Нет разницы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879" y="2972868"/>
            <a:ext cx="2902998" cy="2902998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4794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Б) Вторая (36,7 руб./100 г) (первая: 80 : 2 = 40 руб./100 г; вторая: 110 : 3 ≈ 36,7 руб./100 г)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10. В магазине две упаковки сыра: первая — 200 г за 80 руб., вторая — 300 г за 110 руб. Какая упаковка выгоднее по цене за 100 г?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Первая </a:t>
            </a:r>
            <a:br>
              <a:rPr lang="ru-RU" dirty="0"/>
            </a:br>
            <a:r>
              <a:rPr lang="ru-RU" dirty="0"/>
              <a:t>Б) Вторая</a:t>
            </a:r>
            <a:br>
              <a:rPr lang="ru-RU" dirty="0"/>
            </a:br>
            <a:r>
              <a:rPr lang="ru-RU" dirty="0"/>
              <a:t>В) Нет разницы 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879" y="2972868"/>
            <a:ext cx="2902998" cy="2902998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8500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В) 6 (заплатив за 4, вы получаете ещё 2 в подарок)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1. В магазине акция: при покупке двух одинаковых товаров третий — в подарок. Сколько товаров вы получите, заплатив за 4?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4</a:t>
            </a:r>
            <a:br>
              <a:rPr lang="ru-RU" dirty="0"/>
            </a:br>
            <a:r>
              <a:rPr lang="ru-RU" dirty="0"/>
              <a:t>Б) 5</a:t>
            </a:r>
            <a:br>
              <a:rPr lang="ru-RU" dirty="0"/>
            </a:br>
            <a:r>
              <a:rPr lang="ru-RU" dirty="0"/>
              <a:t>В) 6</a:t>
            </a:r>
            <a:br>
              <a:rPr lang="ru-RU" dirty="0"/>
            </a:br>
            <a:r>
              <a:rPr lang="ru-RU" dirty="0"/>
              <a:t>Г) </a:t>
            </a:r>
            <a:r>
              <a:rPr lang="ru-RU" dirty="0" smtClean="0"/>
              <a:t>7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146" y="3031065"/>
            <a:ext cx="2408129" cy="2408129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5101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87456" y="955498"/>
            <a:ext cx="5469466" cy="4893735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2. Температура воздуха утром была +5 °C, к полудню поднялась на 7 °C, а к вечеру опустилась на 9 °C. Какая температура была вечером?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+1 °C</a:t>
            </a:r>
            <a:br>
              <a:rPr lang="ru-RU" dirty="0"/>
            </a:br>
            <a:r>
              <a:rPr lang="ru-RU" dirty="0"/>
              <a:t>Б) +2 °C</a:t>
            </a:r>
            <a:br>
              <a:rPr lang="ru-RU" dirty="0"/>
            </a:br>
            <a:r>
              <a:rPr lang="ru-RU" dirty="0"/>
              <a:t>В) +3 °C</a:t>
            </a:r>
            <a:br>
              <a:rPr lang="ru-RU" dirty="0"/>
            </a:br>
            <a:r>
              <a:rPr lang="ru-RU" dirty="0"/>
              <a:t>Г) 0 °C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657" y="3301995"/>
            <a:ext cx="2165886" cy="2165886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3811" y="3301995"/>
            <a:ext cx="2976348" cy="208247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6198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В) +3 °C (5 + 7 = 12; 12 − 9 = 3)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87456" y="955498"/>
            <a:ext cx="5469466" cy="4893735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2. Температура воздуха утром была +5 °C, к полудню поднялась на 7 °C, а к вечеру опустилась на 9 °C. Какая температура была вечером?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+1 °C</a:t>
            </a:r>
            <a:br>
              <a:rPr lang="ru-RU" dirty="0"/>
            </a:br>
            <a:r>
              <a:rPr lang="ru-RU" dirty="0"/>
              <a:t>Б) +2 °C</a:t>
            </a:r>
            <a:br>
              <a:rPr lang="ru-RU" dirty="0"/>
            </a:br>
            <a:r>
              <a:rPr lang="ru-RU" dirty="0"/>
              <a:t>В) +3 °C</a:t>
            </a:r>
            <a:br>
              <a:rPr lang="ru-RU" dirty="0"/>
            </a:br>
            <a:r>
              <a:rPr lang="ru-RU" dirty="0"/>
              <a:t>Г) 0 °C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657" y="3301995"/>
            <a:ext cx="2165886" cy="2165886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3811" y="3301995"/>
            <a:ext cx="2976348" cy="208247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6126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3. Билет в музей стоит 300 рублей. Для школьников скидка 40 %. Сколько заплатит группа из 2 взрослых и 5 школьников?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1 500 руб.</a:t>
            </a:r>
            <a:br>
              <a:rPr lang="ru-RU" dirty="0"/>
            </a:br>
            <a:r>
              <a:rPr lang="ru-RU" dirty="0"/>
              <a:t>Б) 1 620 руб.</a:t>
            </a:r>
            <a:br>
              <a:rPr lang="ru-RU" dirty="0"/>
            </a:br>
            <a:r>
              <a:rPr lang="ru-RU" dirty="0"/>
              <a:t>В) 1 800 руб.</a:t>
            </a:r>
            <a:br>
              <a:rPr lang="ru-RU" dirty="0"/>
            </a:br>
            <a:r>
              <a:rPr lang="ru-RU" dirty="0"/>
              <a:t>Г) 2 100 руб.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714" y="3222594"/>
            <a:ext cx="3216170" cy="1935332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1743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А) </a:t>
            </a:r>
            <a:r>
              <a:rPr lang="ru-RU" i="1" dirty="0"/>
              <a:t>1 620 руб. (2 × 300 = 600; 300 × 0,6 = 180; 5 × 180 = 900; 600 + 900 = 1 </a:t>
            </a:r>
            <a:r>
              <a:rPr lang="ru-RU" i="1" dirty="0" smtClean="0"/>
              <a:t>500)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3. Билет в музей стоит 300 рублей. Для школьников скидка 40 %. Сколько заплатит группа из 2 взрослых и 5 школьников?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1 500 руб.</a:t>
            </a:r>
            <a:br>
              <a:rPr lang="ru-RU" dirty="0"/>
            </a:br>
            <a:r>
              <a:rPr lang="ru-RU" dirty="0"/>
              <a:t>Б) 1 620 руб.</a:t>
            </a:r>
            <a:br>
              <a:rPr lang="ru-RU" dirty="0"/>
            </a:br>
            <a:r>
              <a:rPr lang="ru-RU" dirty="0"/>
              <a:t>В) 1 800 руб.</a:t>
            </a:r>
            <a:br>
              <a:rPr lang="ru-RU" dirty="0"/>
            </a:br>
            <a:r>
              <a:rPr lang="ru-RU" dirty="0"/>
              <a:t>Г) 2 100 руб.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714" y="3222594"/>
            <a:ext cx="3216170" cy="1935332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6392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4. На карте масштаб 1 : 50 000. Какое расстояние на местности соответствует 4 см на карте?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200 м</a:t>
            </a:r>
            <a:br>
              <a:rPr lang="ru-RU" dirty="0"/>
            </a:br>
            <a:r>
              <a:rPr lang="ru-RU" dirty="0"/>
              <a:t>Б) 2 км</a:t>
            </a:r>
            <a:br>
              <a:rPr lang="ru-RU" dirty="0"/>
            </a:br>
            <a:r>
              <a:rPr lang="ru-RU" dirty="0"/>
              <a:t>В) 20 км</a:t>
            </a:r>
            <a:br>
              <a:rPr lang="ru-RU" dirty="0"/>
            </a:br>
            <a:r>
              <a:rPr lang="ru-RU" dirty="0"/>
              <a:t>Г) 200 км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634" y="2949688"/>
            <a:ext cx="2601157" cy="2601157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94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Б) 2 км (4 см × 50 000 = 200 000 см = </a:t>
            </a:r>
            <a:r>
              <a:rPr lang="ru-RU" i="1" dirty="0" smtClean="0"/>
              <a:t> 2</a:t>
            </a:r>
            <a:r>
              <a:rPr lang="ru-RU" i="1" dirty="0"/>
              <a:t> 000 м = 2 км)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4. На карте масштаб 1 : 50 000. Какое расстояние на местности соответствует 4 см на карте?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А) 200 м</a:t>
            </a:r>
            <a:br>
              <a:rPr lang="ru-RU" dirty="0"/>
            </a:br>
            <a:r>
              <a:rPr lang="ru-RU" dirty="0"/>
              <a:t>Б) 2 км</a:t>
            </a:r>
            <a:br>
              <a:rPr lang="ru-RU" dirty="0"/>
            </a:br>
            <a:r>
              <a:rPr lang="ru-RU" dirty="0"/>
              <a:t>В) 20 км</a:t>
            </a:r>
            <a:br>
              <a:rPr lang="ru-RU" dirty="0"/>
            </a:br>
            <a:r>
              <a:rPr lang="ru-RU" dirty="0"/>
              <a:t>Г) 200 км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634" y="2949688"/>
            <a:ext cx="2601157" cy="2601157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337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199</TotalTime>
  <Words>1334</Words>
  <Application>Microsoft Office PowerPoint</Application>
  <PresentationFormat>Широкоэкранный</PresentationFormat>
  <Paragraphs>32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Garamond</vt:lpstr>
      <vt:lpstr>Натуральные материалы</vt:lpstr>
      <vt:lpstr>Викторина</vt:lpstr>
      <vt:lpstr>Презентация PowerPoint</vt:lpstr>
      <vt:lpstr>В) 6 (заплатив за 4, вы получаете ещё 2 в подарок) </vt:lpstr>
      <vt:lpstr>Презентация PowerPoint</vt:lpstr>
      <vt:lpstr>В) +3 °C (5 + 7 = 12; 12 − 9 = 3) </vt:lpstr>
      <vt:lpstr>Презентация PowerPoint</vt:lpstr>
      <vt:lpstr>А) 1 620 руб. (2 × 300 = 600; 300 × 0,6 = 180; 5 × 180 = 900; 600 + 900 = 1 500) </vt:lpstr>
      <vt:lpstr>Презентация PowerPoint</vt:lpstr>
      <vt:lpstr>Б) 2 км (4 см × 50 000 = 200 000 см =  2 000 м = 2 км) </vt:lpstr>
      <vt:lpstr>Презентация PowerPoint</vt:lpstr>
      <vt:lpstr>В) 500 г (200 : 4 = 50 г на порцию; 50 × 10 = 500 г) </vt:lpstr>
      <vt:lpstr>Презентация PowerPoint</vt:lpstr>
      <vt:lpstr>В) 28 л (8 : 100 = 0,08 л/км; 0,08 × 350 = 28 л) </vt:lpstr>
      <vt:lpstr>Презентация PowerPoint</vt:lpstr>
      <vt:lpstr>Б) 18 (30 × 0,4 = 12 занимаются; 30 − 12 = 18 не занимаются)</vt:lpstr>
      <vt:lpstr>Презентация PowerPoint</vt:lpstr>
      <vt:lpstr>В) 20 % (1 440 − 1 200 = 240; 240 : 1 200  × 100 = 20 %)</vt:lpstr>
      <vt:lpstr>Презентация PowerPoint</vt:lpstr>
      <vt:lpstr>Б) 4 км/ч (6 : 1,5 = 4) </vt:lpstr>
      <vt:lpstr>Презентация PowerPoint</vt:lpstr>
      <vt:lpstr>Б) Вторая (36,7 руб./100 г) (первая: 80 : 2 = 40 руб./100 г; вторая: 110 : 3 ≈ 36,7 руб./100 г)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2025-11-18T08:52:22Z</dcterms:created>
  <dcterms:modified xsi:type="dcterms:W3CDTF">2025-11-18T12:11:30Z</dcterms:modified>
</cp:coreProperties>
</file>