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4" r:id="rId18"/>
    <p:sldId id="273" r:id="rId19"/>
    <p:sldId id="275" r:id="rId20"/>
    <p:sldId id="276" r:id="rId21"/>
    <p:sldId id="277" r:id="rId22"/>
    <p:sldId id="27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43"/>
  </p:normalViewPr>
  <p:slideViewPr>
    <p:cSldViewPr snapToGrid="0" snapToObjects="1">
      <p:cViewPr varScale="1">
        <p:scale>
          <a:sx n="121" d="100"/>
          <a:sy n="121" d="100"/>
        </p:scale>
        <p:origin x="20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ru-RU"/>
              <a:t>Образец заголовка</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t>12/28/21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12/28/21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ru-RU"/>
              <a:t>Образец заголовка</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ru-RU"/>
              <a:t>Образец заголовка</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ru-RU"/>
              <a:t>Образец текста
Второй уровень
Третий уровень
Четвертый уровень
Пятый уровень</a:t>
            </a:r>
            <a:endParaRPr lang="en-US" dirty="0"/>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
Второй уровень
Третий уровень
Четвертый уровень
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
Второй уровень
Третий уровень
Четвертый уровень
Пятый уровень</a:t>
            </a:r>
            <a:endParaRPr lang="en-US" dirty="0"/>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
Второй уровень
Третий уровень
Четвертый уровень
Пятый уровень</a:t>
            </a:r>
            <a:endParaRPr lang="en-US" dirty="0"/>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
Второй уровень
Третий уровень
Четвертый уровень
Пятый уровень</a:t>
            </a:r>
            <a:endParaRPr lang="en-US" dirty="0"/>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12/28/21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ru-RU"/>
              <a:t>Образец заголовка</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
Второй уровень
Третий уровень
Четвертый уровень
Пятый уровень</a:t>
            </a:r>
            <a:endParaRPr lang="en-US" dirty="0"/>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
Второй уровень
Третий уровень
Четвертый уровень
Пятый уровень</a:t>
            </a:r>
            <a:endParaRPr lang="en-US" dirty="0"/>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
Второй уровень
Третий уровень
Четвертый уровень
Пятый уровень</a:t>
            </a:r>
            <a:endParaRPr lang="en-US" dirty="0"/>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t>12/28/21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nchor="t" anchorCtr="0"/>
          <a:lstStyle/>
          <a:p>
            <a:pPr lvl="0"/>
            <a:r>
              <a:rPr lang="ru-RU"/>
              <a:t>Образец текста
Второй уровень
Третий уровень
Четвертый уровень
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ru-RU"/>
              <a:t>Образец заголовка</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ru-RU"/>
              <a:t>Образец текста
Второй уровень
Третий уровень
Четвертый уровень
Пятый уровень</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t>12/28/21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
Второй уровень
Третий уровень
Четвертый уровень
Пятый уровень</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t>12/28/21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
Второй уровень
Третий уровень
Четвертый уровень
Пятый уровень</a:t>
            </a:r>
            <a:endParaRPr lang="en-US" dirty="0"/>
          </a:p>
        </p:txBody>
      </p:sp>
      <p:sp>
        <p:nvSpPr>
          <p:cNvPr id="4" name="Date Placeholder 3"/>
          <p:cNvSpPr>
            <a:spLocks noGrp="1"/>
          </p:cNvSpPr>
          <p:nvPr>
            <p:ph type="dt" sz="half" idx="10"/>
          </p:nvPr>
        </p:nvSpPr>
        <p:spPr/>
        <p:txBody>
          <a:bodyPr/>
          <a:lstStyle/>
          <a:p>
            <a:fld id="{9796027F-7875-4030-9381-8BD8C4F21935}" type="datetimeFigureOut">
              <a:rPr lang="en-US" dirty="0"/>
              <a:t>12/28/21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
Второй уровень
Третий уровень
Четвертый уровень
Пятый уровень</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
Второй уровень
Третий уровень
Четвертый уровень
Пятый уровень</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t>12/28/21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
Второй уровень
Третий уровень
Четвертый уровень
Пятый уровень</a:t>
            </a:r>
            <a:endParaRPr lang="en-US" dirty="0"/>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
Второй уровень
Третий уровень
Четвертый уровень
Пятый уровень</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
Второй уровень
Третий уровень
Четвертый уровень
Пятый уровень</a:t>
            </a:r>
            <a:endParaRPr lang="en-US" dirty="0"/>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ru-RU"/>
              <a:t>Образец текста
Второй уровень
Третий уровень
Четвертый уровень
Пятый уровень</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t>12/28/21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t>12/28/21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t>12/28/21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ru-RU"/>
              <a:t>Образец заголовка</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ru-RU"/>
              <a:t>Образец текста
Второй уровень
Третий уровень
Четвертый уровень
Пятый уровень</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sp>
        <p:nvSpPr>
          <p:cNvPr id="7" name="Date Placeholder 4"/>
          <p:cNvSpPr>
            <a:spLocks noGrp="1"/>
          </p:cNvSpPr>
          <p:nvPr>
            <p:ph type="dt" sz="half" idx="10"/>
          </p:nvPr>
        </p:nvSpPr>
        <p:spPr/>
        <p:txBody>
          <a:bodyPr/>
          <a:lstStyle/>
          <a:p>
            <a:fld id="{4509A250-FF31-4206-8172-F9D3106AACB1}" type="datetimeFigureOut">
              <a:rPr lang="en-US" dirty="0"/>
              <a:t>12/28/21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
Второй уровень
Третий уровень
Четвертый уровень
Пятый уровень</a:t>
            </a:r>
            <a:endParaRPr lang="en-US" dirty="0"/>
          </a:p>
        </p:txBody>
      </p:sp>
      <p:sp>
        <p:nvSpPr>
          <p:cNvPr id="5" name="Date Placeholder 4"/>
          <p:cNvSpPr>
            <a:spLocks noGrp="1"/>
          </p:cNvSpPr>
          <p:nvPr>
            <p:ph type="dt" sz="half" idx="10"/>
          </p:nvPr>
        </p:nvSpPr>
        <p:spPr/>
        <p:txBody>
          <a:bodyPr/>
          <a:lstStyle/>
          <a:p>
            <a:fld id="{4509A250-FF31-4206-8172-F9D3106AACB1}" type="datetimeFigureOut">
              <a:rPr lang="en-US" dirty="0"/>
              <a:t>12/28/21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ru-RU"/>
              <a:t>Образец заголовка</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ru-RU"/>
              <a:t>Образец текста
Второй уровень
Третий уровень
Четвертый уровень
Пятый уровень</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AAD347D-5ACD-4C99-B74B-A9C85AD731AF}" type="datetimeFigureOut">
              <a:rPr lang="en-US" dirty="0"/>
              <a:t>12/28/21</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02111984F565}" type="slidenum">
              <a:rPr lang="en-US" dirty="0"/>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64"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www.rusada.ru/substances/tue/" TargetMode="External"/><Relationship Id="rId2" Type="http://schemas.openxmlformats.org/officeDocument/2006/relationships/hyperlink" Target="https://www.wada-ama.org/en/what-we-do/science-medical/therapeutic-use-exemption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rusada.ru/substances/tue/" TargetMode="External"/><Relationship Id="rId2" Type="http://schemas.openxmlformats.org/officeDocument/2006/relationships/hyperlink" Target="https://www.wada-ama.org/en/resources/search?f%5B0%5D=field_resource_collections%3A225"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D04B2DD-FD6D-D34B-B989-5DB5DF761078}"/>
              </a:ext>
            </a:extLst>
          </p:cNvPr>
          <p:cNvSpPr>
            <a:spLocks noGrp="1"/>
          </p:cNvSpPr>
          <p:nvPr>
            <p:ph type="ctrTitle"/>
          </p:nvPr>
        </p:nvSpPr>
        <p:spPr/>
        <p:txBody>
          <a:bodyPr/>
          <a:lstStyle/>
          <a:p>
            <a:pPr algn="ctr"/>
            <a:r>
              <a:rPr lang="ru-RU" sz="4800" b="1" dirty="0"/>
              <a:t>Разрешение </a:t>
            </a:r>
            <a:br>
              <a:rPr lang="ru-RU" sz="4800" b="1" dirty="0"/>
            </a:br>
            <a:r>
              <a:rPr lang="ru-RU" sz="4800" b="1" dirty="0"/>
              <a:t>на терапевтическое использование</a:t>
            </a:r>
            <a:br>
              <a:rPr lang="ru-RU" dirty="0"/>
            </a:br>
            <a:endParaRPr lang="ru-RU" dirty="0"/>
          </a:p>
        </p:txBody>
      </p:sp>
      <p:sp>
        <p:nvSpPr>
          <p:cNvPr id="3" name="Подзаголовок 2">
            <a:extLst>
              <a:ext uri="{FF2B5EF4-FFF2-40B4-BE49-F238E27FC236}">
                <a16:creationId xmlns:a16="http://schemas.microsoft.com/office/drawing/2014/main" id="{4651BD97-9674-3043-B511-BF3FA45E3E0B}"/>
              </a:ext>
            </a:extLst>
          </p:cNvPr>
          <p:cNvSpPr>
            <a:spLocks noGrp="1"/>
          </p:cNvSpPr>
          <p:nvPr>
            <p:ph type="subTitle" idx="1"/>
          </p:nvPr>
        </p:nvSpPr>
        <p:spPr/>
        <p:txBody>
          <a:bodyPr>
            <a:normAutofit/>
          </a:bodyPr>
          <a:lstStyle/>
          <a:p>
            <a:pPr algn="r"/>
            <a:r>
              <a:rPr lang="ru-RU" sz="4000" b="1" dirty="0"/>
              <a:t>Вспомогательные материалы </a:t>
            </a:r>
          </a:p>
        </p:txBody>
      </p:sp>
    </p:spTree>
    <p:extLst>
      <p:ext uri="{BB962C8B-B14F-4D97-AF65-F5344CB8AC3E}">
        <p14:creationId xmlns:p14="http://schemas.microsoft.com/office/powerpoint/2010/main" val="39346733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B765165-93E4-ED45-82A5-86826646A37C}"/>
              </a:ext>
            </a:extLst>
          </p:cNvPr>
          <p:cNvSpPr>
            <a:spLocks noGrp="1"/>
          </p:cNvSpPr>
          <p:nvPr>
            <p:ph type="title"/>
          </p:nvPr>
        </p:nvSpPr>
        <p:spPr/>
        <p:txBody>
          <a:bodyPr/>
          <a:lstStyle/>
          <a:p>
            <a:pPr algn="ctr"/>
            <a:r>
              <a:rPr lang="ru-RU" b="1" dirty="0"/>
              <a:t>Условия получения разрешения на ТИ</a:t>
            </a:r>
            <a:endParaRPr lang="ru-RU" dirty="0"/>
          </a:p>
        </p:txBody>
      </p:sp>
      <p:sp>
        <p:nvSpPr>
          <p:cNvPr id="3" name="Объект 2">
            <a:extLst>
              <a:ext uri="{FF2B5EF4-FFF2-40B4-BE49-F238E27FC236}">
                <a16:creationId xmlns:a16="http://schemas.microsoft.com/office/drawing/2014/main" id="{41319359-A05D-8749-AB83-D79789FE8B00}"/>
              </a:ext>
            </a:extLst>
          </p:cNvPr>
          <p:cNvSpPr>
            <a:spLocks noGrp="1"/>
          </p:cNvSpPr>
          <p:nvPr>
            <p:ph idx="1"/>
          </p:nvPr>
        </p:nvSpPr>
        <p:spPr/>
        <p:txBody>
          <a:bodyPr>
            <a:normAutofit fontScale="92500" lnSpcReduction="20000"/>
          </a:bodyPr>
          <a:lstStyle/>
          <a:p>
            <a:pPr marL="457200" indent="-457200" algn="just">
              <a:buFont typeface="+mj-lt"/>
              <a:buAutoNum type="arabicPeriod"/>
            </a:pPr>
            <a:r>
              <a:rPr lang="ru-RU" dirty="0"/>
              <a:t>Запрещенная субстанция или запрещенный метод </a:t>
            </a:r>
            <a:r>
              <a:rPr lang="ru-RU" b="1" u="sng" dirty="0"/>
              <a:t>необходимы для лечения диагностированного заболевания</a:t>
            </a:r>
            <a:r>
              <a:rPr lang="ru-RU" dirty="0"/>
              <a:t>, подтвержденного соответствующими клиническими данными;</a:t>
            </a:r>
          </a:p>
          <a:p>
            <a:pPr marL="457200" indent="-457200" algn="just">
              <a:buFont typeface="+mj-lt"/>
              <a:buAutoNum type="arabicPeriod"/>
            </a:pPr>
            <a:r>
              <a:rPr lang="ru-RU" dirty="0"/>
              <a:t>Запрещенная субстанция или запрещенный метод показаны для лечения заболевания, и </a:t>
            </a:r>
            <a:r>
              <a:rPr lang="ru-RU" b="1" u="sng" dirty="0"/>
              <a:t>нет разумной терапевтической альтернативы</a:t>
            </a:r>
            <a:r>
              <a:rPr lang="ru-RU" b="1" dirty="0"/>
              <a:t>;</a:t>
            </a:r>
          </a:p>
          <a:p>
            <a:pPr marL="457200" indent="-457200" algn="just">
              <a:buFont typeface="+mj-lt"/>
              <a:buAutoNum type="arabicPeriod"/>
            </a:pPr>
            <a:r>
              <a:rPr lang="ru-RU" dirty="0"/>
              <a:t>Терапевтическое использование запрещенной субстанции или запрещенного метода, </a:t>
            </a:r>
            <a:r>
              <a:rPr lang="ru-RU" b="1" u="sng" dirty="0"/>
              <a:t>не приведет к какому-либо дополнительному улучшению спортивных результатов</a:t>
            </a:r>
            <a:r>
              <a:rPr lang="ru-RU" dirty="0"/>
              <a:t>, кроме ожидаемого возвращения спортсмена к обычному состоянию здоровья после проведенного лечения заболевания;</a:t>
            </a:r>
          </a:p>
          <a:p>
            <a:pPr marL="457200" indent="-457200" algn="just">
              <a:buFont typeface="+mj-lt"/>
              <a:buAutoNum type="arabicPeriod"/>
            </a:pPr>
            <a:r>
              <a:rPr lang="ru-RU" dirty="0"/>
              <a:t> Необходимость использования запрещенной субстанции или запрещенного метода </a:t>
            </a:r>
            <a:r>
              <a:rPr lang="ru-RU" b="1" u="sng" dirty="0"/>
              <a:t>не является следствием предыдущего использования</a:t>
            </a:r>
            <a:r>
              <a:rPr lang="ru-RU" dirty="0"/>
              <a:t> (без ТИ) субстанции или метода, запрещенных на момент их использования. </a:t>
            </a:r>
          </a:p>
          <a:p>
            <a:endParaRPr lang="ru-RU" dirty="0"/>
          </a:p>
        </p:txBody>
      </p:sp>
    </p:spTree>
    <p:extLst>
      <p:ext uri="{BB962C8B-B14F-4D97-AF65-F5344CB8AC3E}">
        <p14:creationId xmlns:p14="http://schemas.microsoft.com/office/powerpoint/2010/main" val="15781493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46DCCE-EC54-8040-8A32-55CE71B109ED}"/>
              </a:ext>
            </a:extLst>
          </p:cNvPr>
          <p:cNvSpPr>
            <a:spLocks noGrp="1"/>
          </p:cNvSpPr>
          <p:nvPr>
            <p:ph type="title"/>
          </p:nvPr>
        </p:nvSpPr>
        <p:spPr/>
        <p:txBody>
          <a:bodyPr/>
          <a:lstStyle/>
          <a:p>
            <a:pPr algn="ctr"/>
            <a:r>
              <a:rPr lang="ru-RU" b="1" dirty="0"/>
              <a:t>Ретроактивное разрешение</a:t>
            </a:r>
            <a:br>
              <a:rPr lang="ru-RU" b="1" dirty="0"/>
            </a:br>
            <a:r>
              <a:rPr lang="ru-RU" b="1" dirty="0"/>
              <a:t> на ТИ</a:t>
            </a:r>
            <a:endParaRPr lang="ru-RU" dirty="0"/>
          </a:p>
        </p:txBody>
      </p:sp>
      <p:sp>
        <p:nvSpPr>
          <p:cNvPr id="3" name="Объект 2">
            <a:extLst>
              <a:ext uri="{FF2B5EF4-FFF2-40B4-BE49-F238E27FC236}">
                <a16:creationId xmlns:a16="http://schemas.microsoft.com/office/drawing/2014/main" id="{0B3730CB-C02B-C147-A6CE-38EA81B2BB9B}"/>
              </a:ext>
            </a:extLst>
          </p:cNvPr>
          <p:cNvSpPr>
            <a:spLocks noGrp="1"/>
          </p:cNvSpPr>
          <p:nvPr>
            <p:ph idx="1"/>
          </p:nvPr>
        </p:nvSpPr>
        <p:spPr/>
        <p:txBody>
          <a:bodyPr>
            <a:normAutofit fontScale="85000" lnSpcReduction="20000"/>
          </a:bodyPr>
          <a:lstStyle/>
          <a:p>
            <a:r>
              <a:rPr lang="ru-RU" sz="2300" b="1" dirty="0"/>
              <a:t>Спортсмены некоторых уровней и/или при определенных обстоятельствах могут подавать запрос на ТИ после начала лечения или после сдачи допинг-пробы.</a:t>
            </a:r>
          </a:p>
          <a:p>
            <a:r>
              <a:rPr lang="ru-RU" b="1" dirty="0">
                <a:solidFill>
                  <a:srgbClr val="FF0000"/>
                </a:solidFill>
              </a:rPr>
              <a:t>Спортсмены могут подать ретроактивный запрос на ТИ, если:</a:t>
            </a:r>
          </a:p>
          <a:p>
            <a:r>
              <a:rPr lang="ru-RU" dirty="0"/>
              <a:t>им требовалось неотложное лечение  заболевания и была острая необходимость использовать запрещенную субстанцию;</a:t>
            </a:r>
          </a:p>
          <a:p>
            <a:r>
              <a:rPr lang="ru-RU" dirty="0"/>
              <a:t>не было достаточного количества времени от  начала возникновения заболевания или имелись исключительные обстоятельства, которые помешали им подать запрос на ТИ до сдачи допинг-пробы;</a:t>
            </a:r>
          </a:p>
          <a:p>
            <a:r>
              <a:rPr lang="ru-RU" dirty="0"/>
              <a:t>антидопинговые правила НАДО или Международной Федерации спортсмена позволяют им подавать ретроактивный запрос на ТИ;</a:t>
            </a:r>
          </a:p>
          <a:p>
            <a:r>
              <a:rPr lang="ru-RU" dirty="0"/>
              <a:t>в допинг-пробе спортсмена, взятой в соревновательный период, была выявлена субстанция, принятая во </a:t>
            </a:r>
            <a:r>
              <a:rPr lang="ru-RU" dirty="0" err="1"/>
              <a:t>внесоревновательный</a:t>
            </a:r>
            <a:r>
              <a:rPr lang="ru-RU" dirty="0"/>
              <a:t> период (но в данном случае необходимо помнить, что результат решения комиссии по выдаче  разрешения на ТИ может быть и отрицательным, следовательно есть риск последствий нарушения антидопинговых правил)</a:t>
            </a:r>
          </a:p>
          <a:p>
            <a:endParaRPr lang="ru-RU" dirty="0"/>
          </a:p>
        </p:txBody>
      </p:sp>
    </p:spTree>
    <p:extLst>
      <p:ext uri="{BB962C8B-B14F-4D97-AF65-F5344CB8AC3E}">
        <p14:creationId xmlns:p14="http://schemas.microsoft.com/office/powerpoint/2010/main" val="40680783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F4CC982-60C6-0B40-B0BF-17D24235FA65}"/>
              </a:ext>
            </a:extLst>
          </p:cNvPr>
          <p:cNvSpPr>
            <a:spLocks noGrp="1"/>
          </p:cNvSpPr>
          <p:nvPr>
            <p:ph type="title"/>
          </p:nvPr>
        </p:nvSpPr>
        <p:spPr/>
        <p:txBody>
          <a:bodyPr/>
          <a:lstStyle/>
          <a:p>
            <a:pPr algn="ctr"/>
            <a:r>
              <a:rPr lang="ru-RU" b="1" dirty="0"/>
              <a:t>Признание разрешения на ТИ</a:t>
            </a:r>
            <a:endParaRPr lang="ru-RU" dirty="0"/>
          </a:p>
        </p:txBody>
      </p:sp>
      <p:sp>
        <p:nvSpPr>
          <p:cNvPr id="3" name="Объект 2">
            <a:extLst>
              <a:ext uri="{FF2B5EF4-FFF2-40B4-BE49-F238E27FC236}">
                <a16:creationId xmlns:a16="http://schemas.microsoft.com/office/drawing/2014/main" id="{2A5CF316-2656-EF4F-8B62-4B73BC65F600}"/>
              </a:ext>
            </a:extLst>
          </p:cNvPr>
          <p:cNvSpPr>
            <a:spLocks noGrp="1"/>
          </p:cNvSpPr>
          <p:nvPr>
            <p:ph idx="1"/>
          </p:nvPr>
        </p:nvSpPr>
        <p:spPr/>
        <p:txBody>
          <a:bodyPr>
            <a:normAutofit lnSpcReduction="10000"/>
          </a:bodyPr>
          <a:lstStyle/>
          <a:p>
            <a:pPr marL="0" lvl="0" indent="0">
              <a:buNone/>
            </a:pPr>
            <a:endParaRPr lang="ru-RU" dirty="0"/>
          </a:p>
          <a:p>
            <a:pPr algn="just"/>
            <a:r>
              <a:rPr lang="ru-RU" dirty="0"/>
              <a:t>Если у спортсмена уже есть разрешение на ТИ, выданное НАДО, но затем на него распространяются требования Международной Федерации или Организатора крупного спортивного мероприятия (например, если спортсмен становится спортсменом международного уровня, начинает принимать участие в международных соревнованиях или крупном спортивном мероприятии), его ТИ должно быть должно быть признано Международной Федерацией или Организатором крупного спортивного мероприятия. </a:t>
            </a:r>
          </a:p>
          <a:p>
            <a:r>
              <a:rPr lang="ru-RU" dirty="0"/>
              <a:t>Международная Федерация или Организатор крупного спортивного мероприятия могут как признать, так и отказать спортсмену в признании ТИ.</a:t>
            </a:r>
          </a:p>
          <a:p>
            <a:endParaRPr lang="ru-RU" dirty="0"/>
          </a:p>
        </p:txBody>
      </p:sp>
    </p:spTree>
    <p:extLst>
      <p:ext uri="{BB962C8B-B14F-4D97-AF65-F5344CB8AC3E}">
        <p14:creationId xmlns:p14="http://schemas.microsoft.com/office/powerpoint/2010/main" val="952008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6DF2D2F-FA14-4A4C-8CD7-CDB24FD22743}"/>
              </a:ext>
            </a:extLst>
          </p:cNvPr>
          <p:cNvSpPr>
            <a:spLocks noGrp="1"/>
          </p:cNvSpPr>
          <p:nvPr>
            <p:ph type="title"/>
          </p:nvPr>
        </p:nvSpPr>
        <p:spPr>
          <a:xfrm>
            <a:off x="646111" y="452718"/>
            <a:ext cx="9404723" cy="1491696"/>
          </a:xfrm>
        </p:spPr>
        <p:txBody>
          <a:bodyPr/>
          <a:lstStyle/>
          <a:p>
            <a:pPr algn="just"/>
            <a:r>
              <a:rPr lang="ru-RU" sz="2400" b="1" dirty="0"/>
              <a:t>Что делать, если Международная федерация или Организатор крупного спортивного мероприятия отказывается признавать разрешение на ТИ, выданное НАДО?</a:t>
            </a:r>
            <a:br>
              <a:rPr lang="ru-RU" sz="2400" dirty="0"/>
            </a:br>
            <a:endParaRPr lang="ru-RU" sz="2400" dirty="0"/>
          </a:p>
        </p:txBody>
      </p:sp>
      <p:sp>
        <p:nvSpPr>
          <p:cNvPr id="3" name="Объект 2">
            <a:extLst>
              <a:ext uri="{FF2B5EF4-FFF2-40B4-BE49-F238E27FC236}">
                <a16:creationId xmlns:a16="http://schemas.microsoft.com/office/drawing/2014/main" id="{9C4B796F-F00C-6349-A070-EEEB86D75127}"/>
              </a:ext>
            </a:extLst>
          </p:cNvPr>
          <p:cNvSpPr>
            <a:spLocks noGrp="1"/>
          </p:cNvSpPr>
          <p:nvPr>
            <p:ph idx="1"/>
          </p:nvPr>
        </p:nvSpPr>
        <p:spPr>
          <a:xfrm>
            <a:off x="1103312" y="2052918"/>
            <a:ext cx="9270398" cy="4694723"/>
          </a:xfrm>
        </p:spPr>
        <p:txBody>
          <a:bodyPr>
            <a:normAutofit fontScale="55000" lnSpcReduction="20000"/>
          </a:bodyPr>
          <a:lstStyle/>
          <a:p>
            <a:pPr algn="just"/>
            <a:r>
              <a:rPr lang="ru-RU" sz="2900" dirty="0"/>
              <a:t>У спортсмена или НАДО </a:t>
            </a:r>
            <a:r>
              <a:rPr lang="ru-RU" sz="2900" b="1" dirty="0"/>
              <a:t>есть 21 день с даты уведомления о решении о непризнании разрешения на ТИ </a:t>
            </a:r>
            <a:r>
              <a:rPr lang="ru-RU" sz="2900" dirty="0"/>
              <a:t>Международной федерацией, чтобы передать дело на пересмотр ВАДА. На время процесса пересмотра ВАДА, разрешение на ТИ, выданное НАДО, действительно только для соревнований национального уровня и </a:t>
            </a:r>
            <a:r>
              <a:rPr lang="ru-RU" sz="2900" dirty="0" err="1"/>
              <a:t>внесоревновательного</a:t>
            </a:r>
            <a:r>
              <a:rPr lang="ru-RU" sz="2900" dirty="0"/>
              <a:t> тестирования.</a:t>
            </a:r>
          </a:p>
          <a:p>
            <a:pPr algn="just"/>
            <a:r>
              <a:rPr lang="ru-RU" sz="2900" dirty="0"/>
              <a:t>Если спортсмен и/или НАДО решают не передавать дело на пересмотр в ВАДА, НАДО должна определить, должно ли выданное им разрешение на ТИ оставаться действительным для соревнований национального уровня и </a:t>
            </a:r>
            <a:r>
              <a:rPr lang="ru-RU" sz="2900" dirty="0" err="1"/>
              <a:t>внесоревновательного</a:t>
            </a:r>
            <a:r>
              <a:rPr lang="ru-RU" sz="2900" dirty="0"/>
              <a:t> тестирования.</a:t>
            </a:r>
          </a:p>
          <a:p>
            <a:pPr algn="just"/>
            <a:r>
              <a:rPr lang="ru-RU" sz="2900" dirty="0"/>
              <a:t> До решения НАДО разрешение на ТИ остается действительным только для соревнований национального уровня и </a:t>
            </a:r>
            <a:r>
              <a:rPr lang="ru-RU" sz="2900" dirty="0" err="1"/>
              <a:t>внесоревновательного</a:t>
            </a:r>
            <a:r>
              <a:rPr lang="ru-RU" sz="2900" dirty="0"/>
              <a:t> тестирования (ст. 4.4.3.1 Всемирного антидопингового кодекса).</a:t>
            </a:r>
          </a:p>
          <a:p>
            <a:pPr algn="just"/>
            <a:r>
              <a:rPr lang="ru-RU" sz="2900" b="1" dirty="0"/>
              <a:t>Решение </a:t>
            </a:r>
            <a:r>
              <a:rPr lang="ru-RU" sz="2900" dirty="0"/>
              <a:t>Организатора крупного спортивного мероприятия </a:t>
            </a:r>
            <a:r>
              <a:rPr lang="ru-RU" sz="2900" b="1" dirty="0"/>
              <a:t>не признавать или не выдавать разрешение на ТИ </a:t>
            </a:r>
            <a:r>
              <a:rPr lang="ru-RU" sz="2900" dirty="0"/>
              <a:t>может быть обжаловано спортсменом исключительно в независимый орган, созданный или назначенный Организатором крупного спортивного мероприятия для этой цели. Если спортсмен не подает апелляцию (или апелляция не удовлетворена), спортсмен не может использовать соответствующую субстанцию или метод в связи с данным спортивным мероприятием, однако любое разрешение на ТИ, выданное НАДО или МФ на данную субстанцию или метод, продолжает действовать за рамками данного спортивного мероприятия (ст. 4.4.4.3 Всемирного антидопингового кодекса).</a:t>
            </a:r>
          </a:p>
          <a:p>
            <a:endParaRPr lang="ru-RU" dirty="0"/>
          </a:p>
        </p:txBody>
      </p:sp>
    </p:spTree>
    <p:extLst>
      <p:ext uri="{BB962C8B-B14F-4D97-AF65-F5344CB8AC3E}">
        <p14:creationId xmlns:p14="http://schemas.microsoft.com/office/powerpoint/2010/main" val="39145492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2E4831-92BE-A948-829F-35A0EF8C50F2}"/>
              </a:ext>
            </a:extLst>
          </p:cNvPr>
          <p:cNvSpPr>
            <a:spLocks noGrp="1"/>
          </p:cNvSpPr>
          <p:nvPr>
            <p:ph type="title"/>
          </p:nvPr>
        </p:nvSpPr>
        <p:spPr/>
        <p:txBody>
          <a:bodyPr/>
          <a:lstStyle/>
          <a:p>
            <a:pPr algn="ctr"/>
            <a:r>
              <a:rPr lang="ru-RU" b="1" dirty="0"/>
              <a:t>Автоматическое признание ТИ</a:t>
            </a:r>
            <a:endParaRPr lang="ru-RU" dirty="0"/>
          </a:p>
        </p:txBody>
      </p:sp>
      <p:sp>
        <p:nvSpPr>
          <p:cNvPr id="3" name="Объект 2">
            <a:extLst>
              <a:ext uri="{FF2B5EF4-FFF2-40B4-BE49-F238E27FC236}">
                <a16:creationId xmlns:a16="http://schemas.microsoft.com/office/drawing/2014/main" id="{E77FFC6B-7C0F-684B-8EA4-EDEABF8A951C}"/>
              </a:ext>
            </a:extLst>
          </p:cNvPr>
          <p:cNvSpPr>
            <a:spLocks noGrp="1"/>
          </p:cNvSpPr>
          <p:nvPr>
            <p:ph idx="1"/>
          </p:nvPr>
        </p:nvSpPr>
        <p:spPr/>
        <p:txBody>
          <a:bodyPr>
            <a:normAutofit fontScale="92500" lnSpcReduction="20000"/>
          </a:bodyPr>
          <a:lstStyle/>
          <a:p>
            <a:pPr marL="0" lvl="0" indent="0" algn="just">
              <a:buNone/>
            </a:pPr>
            <a:endParaRPr lang="ru-RU" dirty="0"/>
          </a:p>
          <a:p>
            <a:pPr algn="just"/>
            <a:r>
              <a:rPr lang="ru-RU" dirty="0"/>
              <a:t>Если спортсмен становится спортсменом более высокого уровня, ему не нужно немедленно подавать запрос на получение нового разрешения на ТИ в Международную федерацию или Организатору крупного спортивного мероприятия; прежде всего следует уточнить информацию на сайтах этих организаций, чьи разрешения на ТИ они будут признавать автоматически.</a:t>
            </a:r>
          </a:p>
          <a:p>
            <a:pPr algn="just"/>
            <a:r>
              <a:rPr lang="ru-RU" dirty="0"/>
              <a:t>Если ТИ спортсмена попадает в </a:t>
            </a:r>
            <a:r>
              <a:rPr lang="ru-RU" b="1" dirty="0"/>
              <a:t>категорию автоматически признаваемых</a:t>
            </a:r>
            <a:r>
              <a:rPr lang="ru-RU" dirty="0"/>
              <a:t>, то спортсменам не нужно принимать никаких дальнейших действий.</a:t>
            </a:r>
          </a:p>
          <a:p>
            <a:pPr algn="just"/>
            <a:r>
              <a:rPr lang="ru-RU" dirty="0"/>
              <a:t>При отсутствии автоматического признания спортсмены должны подать запрос на признание разрешения на ТИ в Международную федерацию либо Организатору крупного спортивного мероприятия, либо через АДАМС, либо иным образом, как это определено Международной федераций или Организатором крупного спортивного мероприятия.</a:t>
            </a:r>
          </a:p>
          <a:p>
            <a:endParaRPr lang="ru-RU" dirty="0"/>
          </a:p>
        </p:txBody>
      </p:sp>
    </p:spTree>
    <p:extLst>
      <p:ext uri="{BB962C8B-B14F-4D97-AF65-F5344CB8AC3E}">
        <p14:creationId xmlns:p14="http://schemas.microsoft.com/office/powerpoint/2010/main" val="13306971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ACE3CAD-3ADC-4049-93E0-882467FD4A5F}"/>
              </a:ext>
            </a:extLst>
          </p:cNvPr>
          <p:cNvSpPr>
            <a:spLocks noGrp="1"/>
          </p:cNvSpPr>
          <p:nvPr>
            <p:ph type="title"/>
          </p:nvPr>
        </p:nvSpPr>
        <p:spPr/>
        <p:txBody>
          <a:bodyPr/>
          <a:lstStyle/>
          <a:p>
            <a:pPr algn="ctr"/>
            <a:r>
              <a:rPr lang="ru-RU" sz="2800" b="1" dirty="0"/>
              <a:t>Может ли Организатор крупного спортивного мероприятия выдать разрешение на ТИ?</a:t>
            </a:r>
            <a:br>
              <a:rPr lang="ru-RU" sz="2800" dirty="0"/>
            </a:br>
            <a:endParaRPr lang="ru-RU" sz="2800" dirty="0"/>
          </a:p>
        </p:txBody>
      </p:sp>
      <p:sp>
        <p:nvSpPr>
          <p:cNvPr id="3" name="Объект 2">
            <a:extLst>
              <a:ext uri="{FF2B5EF4-FFF2-40B4-BE49-F238E27FC236}">
                <a16:creationId xmlns:a16="http://schemas.microsoft.com/office/drawing/2014/main" id="{3F077385-8548-A847-9430-72ACE30C668B}"/>
              </a:ext>
            </a:extLst>
          </p:cNvPr>
          <p:cNvSpPr>
            <a:spLocks noGrp="1"/>
          </p:cNvSpPr>
          <p:nvPr>
            <p:ph idx="1"/>
          </p:nvPr>
        </p:nvSpPr>
        <p:spPr/>
        <p:txBody>
          <a:bodyPr>
            <a:normAutofit lnSpcReduction="10000"/>
          </a:bodyPr>
          <a:lstStyle/>
          <a:p>
            <a:pPr marL="0" indent="0">
              <a:buNone/>
            </a:pPr>
            <a:r>
              <a:rPr lang="ru-RU" dirty="0"/>
              <a:t> </a:t>
            </a:r>
          </a:p>
          <a:p>
            <a:pPr algn="just"/>
            <a:r>
              <a:rPr lang="ru-RU" dirty="0"/>
              <a:t>Может, но эти разрешения на ТИ действуют </a:t>
            </a:r>
            <a:r>
              <a:rPr lang="ru-RU" b="1" dirty="0"/>
              <a:t>только</a:t>
            </a:r>
            <a:r>
              <a:rPr lang="ru-RU" dirty="0"/>
              <a:t> </a:t>
            </a:r>
            <a:r>
              <a:rPr lang="ru-RU" b="1" dirty="0"/>
              <a:t>в период проведения данного крупного спортивного мероприятия</a:t>
            </a:r>
            <a:r>
              <a:rPr lang="ru-RU" dirty="0"/>
              <a:t>. Разрешения на ТИ, выданные НАДО или МФ, не действительны для этого спортивного мероприятия, если они не признаны Организатором. Организаторы крупных спортивных мероприятий могут автоматически признавать разрешения на ТИ, выданные другими организациями, но спортсменам следует уточнить этот вопрос на вебсайте Организатора.</a:t>
            </a:r>
          </a:p>
          <a:p>
            <a:pPr algn="just"/>
            <a:r>
              <a:rPr lang="ru-RU" dirty="0"/>
              <a:t>Запомните, что даже если разрешение на ТИ не признано Организатором крупного спортивного мероприятия, оно остается действительным за рамками данного спортивного мероприятия.</a:t>
            </a:r>
          </a:p>
          <a:p>
            <a:endParaRPr lang="ru-RU" dirty="0"/>
          </a:p>
        </p:txBody>
      </p:sp>
    </p:spTree>
    <p:extLst>
      <p:ext uri="{BB962C8B-B14F-4D97-AF65-F5344CB8AC3E}">
        <p14:creationId xmlns:p14="http://schemas.microsoft.com/office/powerpoint/2010/main" val="3552888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295408A-664B-ED49-9014-53C8098435DA}"/>
              </a:ext>
            </a:extLst>
          </p:cNvPr>
          <p:cNvSpPr>
            <a:spLocks noGrp="1"/>
          </p:cNvSpPr>
          <p:nvPr>
            <p:ph type="title"/>
          </p:nvPr>
        </p:nvSpPr>
        <p:spPr/>
        <p:txBody>
          <a:bodyPr/>
          <a:lstStyle/>
          <a:p>
            <a:pPr algn="ctr"/>
            <a:r>
              <a:rPr lang="ru-RU" sz="2800" b="1" dirty="0"/>
              <a:t>Что делать спортсмену, если ему отказано в разрешении на ТИ или его разрешение на ТИ не признано Международной Федерацией?</a:t>
            </a:r>
            <a:br>
              <a:rPr lang="ru-RU" sz="2800" dirty="0"/>
            </a:br>
            <a:endParaRPr lang="ru-RU" sz="2800" dirty="0"/>
          </a:p>
        </p:txBody>
      </p:sp>
      <p:sp>
        <p:nvSpPr>
          <p:cNvPr id="3" name="Объект 2">
            <a:extLst>
              <a:ext uri="{FF2B5EF4-FFF2-40B4-BE49-F238E27FC236}">
                <a16:creationId xmlns:a16="http://schemas.microsoft.com/office/drawing/2014/main" id="{09A3A33C-2013-FB4B-99DA-188AB76BB38F}"/>
              </a:ext>
            </a:extLst>
          </p:cNvPr>
          <p:cNvSpPr>
            <a:spLocks noGrp="1"/>
          </p:cNvSpPr>
          <p:nvPr>
            <p:ph idx="1"/>
          </p:nvPr>
        </p:nvSpPr>
        <p:spPr/>
        <p:txBody>
          <a:bodyPr/>
          <a:lstStyle/>
          <a:p>
            <a:r>
              <a:rPr lang="ru-RU" b="1" u="sng" dirty="0"/>
              <a:t>Если в разрешении на ТИ отказано</a:t>
            </a:r>
            <a:r>
              <a:rPr lang="ru-RU" b="1" dirty="0"/>
              <a:t>:</a:t>
            </a:r>
          </a:p>
          <a:p>
            <a:r>
              <a:rPr lang="ru-RU" dirty="0"/>
              <a:t>Если </a:t>
            </a:r>
            <a:r>
              <a:rPr lang="ru-RU" u="sng" dirty="0"/>
              <a:t>спортсмен национального уровня</a:t>
            </a:r>
            <a:r>
              <a:rPr lang="ru-RU" dirty="0"/>
              <a:t> хочет подать апелляцию на решение Комитета по ТИ НАДО, он должен обратиться в соответствующий национальный апелляционный орган. Если такого органа не существует, у спортсмена есть право подать апелляцию в КАС. НАДО должна помогать спортсмену в данном процессе.</a:t>
            </a:r>
          </a:p>
          <a:p>
            <a:r>
              <a:rPr lang="ru-RU" dirty="0"/>
              <a:t>Спортсмен </a:t>
            </a:r>
            <a:r>
              <a:rPr lang="ru-RU" u="sng" dirty="0"/>
              <a:t>международного уровня</a:t>
            </a:r>
            <a:r>
              <a:rPr lang="ru-RU" dirty="0"/>
              <a:t> может подать запрос, чтобы ВАДА пересмотрело его отклоненный запрос на ТИ.</a:t>
            </a:r>
          </a:p>
          <a:p>
            <a:pPr marL="0" indent="0">
              <a:buNone/>
            </a:pPr>
            <a:r>
              <a:rPr lang="ru-RU" dirty="0"/>
              <a:t> </a:t>
            </a:r>
          </a:p>
        </p:txBody>
      </p:sp>
    </p:spTree>
    <p:extLst>
      <p:ext uri="{BB962C8B-B14F-4D97-AF65-F5344CB8AC3E}">
        <p14:creationId xmlns:p14="http://schemas.microsoft.com/office/powerpoint/2010/main" val="302532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2E035EC-432A-DF43-ABE6-0C63364065FA}"/>
              </a:ext>
            </a:extLst>
          </p:cNvPr>
          <p:cNvSpPr>
            <a:spLocks noGrp="1"/>
          </p:cNvSpPr>
          <p:nvPr>
            <p:ph type="title"/>
          </p:nvPr>
        </p:nvSpPr>
        <p:spPr/>
        <p:txBody>
          <a:bodyPr/>
          <a:lstStyle/>
          <a:p>
            <a:pPr algn="ctr"/>
            <a:r>
              <a:rPr lang="ru-RU" sz="2800" b="1" dirty="0"/>
              <a:t>Что делать спортсмену, если ему отказано в разрешении на ТИ или его разрешение на ТИ не признано Международной Федерацией?</a:t>
            </a:r>
            <a:endParaRPr lang="ru-RU" sz="2800" dirty="0"/>
          </a:p>
        </p:txBody>
      </p:sp>
      <p:sp>
        <p:nvSpPr>
          <p:cNvPr id="3" name="Объект 2">
            <a:extLst>
              <a:ext uri="{FF2B5EF4-FFF2-40B4-BE49-F238E27FC236}">
                <a16:creationId xmlns:a16="http://schemas.microsoft.com/office/drawing/2014/main" id="{CC4BDCE4-EC26-4143-B1BB-F9BF72E57045}"/>
              </a:ext>
            </a:extLst>
          </p:cNvPr>
          <p:cNvSpPr>
            <a:spLocks noGrp="1"/>
          </p:cNvSpPr>
          <p:nvPr>
            <p:ph idx="1"/>
          </p:nvPr>
        </p:nvSpPr>
        <p:spPr/>
        <p:txBody>
          <a:bodyPr>
            <a:normAutofit fontScale="85000" lnSpcReduction="10000"/>
          </a:bodyPr>
          <a:lstStyle/>
          <a:p>
            <a:r>
              <a:rPr lang="ru-RU" b="1" u="sng" dirty="0"/>
              <a:t>Если разрешение на ТИ не признано Международной Федерацией</a:t>
            </a:r>
            <a:r>
              <a:rPr lang="ru-RU" u="sng" dirty="0"/>
              <a:t>:</a:t>
            </a:r>
            <a:endParaRPr lang="ru-RU" dirty="0"/>
          </a:p>
          <a:p>
            <a:r>
              <a:rPr lang="ru-RU" dirty="0"/>
              <a:t>Спортсмен международного уровня и/или его НАДО могут направить запрос в ВАДА о пересмотре данного решения.</a:t>
            </a:r>
          </a:p>
          <a:p>
            <a:r>
              <a:rPr lang="ru-RU" dirty="0"/>
              <a:t>Спортсмен международного уровня может также подать апелляцию в Спортивный арбитражный суд на решение Международной Федерации, если это решение не пересматривалось или не отменялось ВАДА</a:t>
            </a:r>
          </a:p>
          <a:p>
            <a:r>
              <a:rPr lang="ru-RU" dirty="0"/>
              <a:t>ВАДА не обязано пересматривать все решения по ТИ, но может делать это по своему усмотрению.</a:t>
            </a:r>
          </a:p>
          <a:p>
            <a:r>
              <a:rPr lang="ru-RU" dirty="0"/>
              <a:t>В </a:t>
            </a:r>
            <a:r>
              <a:rPr lang="ru-RU" u="sng" dirty="0"/>
              <a:t>двух случаях</a:t>
            </a:r>
            <a:r>
              <a:rPr lang="ru-RU" dirty="0"/>
              <a:t> ВАДА по запросу спортсмена или НАДО обязана пересмотреть решение по ТИ:</a:t>
            </a:r>
          </a:p>
          <a:p>
            <a:pPr marL="457200" indent="-457200" algn="just">
              <a:buFont typeface="+mj-lt"/>
              <a:buAutoNum type="arabicPeriod"/>
            </a:pPr>
            <a:r>
              <a:rPr lang="ru-RU" dirty="0"/>
              <a:t> Если Международная Федерация отказывается признавать разрешение на ТИ, выданное НАДО</a:t>
            </a:r>
          </a:p>
          <a:p>
            <a:pPr marL="457200" indent="-457200">
              <a:buFont typeface="+mj-lt"/>
              <a:buAutoNum type="arabicPeriod"/>
            </a:pPr>
            <a:r>
              <a:rPr lang="ru-RU" dirty="0"/>
              <a:t>Если НАДО не согласна с решением Международной Федерации выдать разрешение на ТИ.</a:t>
            </a:r>
          </a:p>
          <a:p>
            <a:endParaRPr lang="ru-RU" dirty="0"/>
          </a:p>
        </p:txBody>
      </p:sp>
    </p:spTree>
    <p:extLst>
      <p:ext uri="{BB962C8B-B14F-4D97-AF65-F5344CB8AC3E}">
        <p14:creationId xmlns:p14="http://schemas.microsoft.com/office/powerpoint/2010/main" val="39254803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AD8AD7-CA7E-7A4F-8DA2-854B3FD808B2}"/>
              </a:ext>
            </a:extLst>
          </p:cNvPr>
          <p:cNvSpPr>
            <a:spLocks noGrp="1"/>
          </p:cNvSpPr>
          <p:nvPr>
            <p:ph type="title"/>
          </p:nvPr>
        </p:nvSpPr>
        <p:spPr/>
        <p:txBody>
          <a:bodyPr/>
          <a:lstStyle/>
          <a:p>
            <a:pPr algn="ctr"/>
            <a:r>
              <a:rPr lang="ru-RU" sz="2800" b="1" dirty="0"/>
              <a:t>Куда спортсмену следует подавать апелляцию на решение ВАДА?</a:t>
            </a:r>
            <a:br>
              <a:rPr lang="ru-RU" sz="2800" dirty="0"/>
            </a:br>
            <a:endParaRPr lang="ru-RU" sz="2800" dirty="0"/>
          </a:p>
        </p:txBody>
      </p:sp>
      <p:sp>
        <p:nvSpPr>
          <p:cNvPr id="3" name="Объект 2">
            <a:extLst>
              <a:ext uri="{FF2B5EF4-FFF2-40B4-BE49-F238E27FC236}">
                <a16:creationId xmlns:a16="http://schemas.microsoft.com/office/drawing/2014/main" id="{DE7404A9-CB24-6341-8DCF-89C4F89310F9}"/>
              </a:ext>
            </a:extLst>
          </p:cNvPr>
          <p:cNvSpPr>
            <a:spLocks noGrp="1"/>
          </p:cNvSpPr>
          <p:nvPr>
            <p:ph idx="1"/>
          </p:nvPr>
        </p:nvSpPr>
        <p:spPr/>
        <p:txBody>
          <a:bodyPr/>
          <a:lstStyle/>
          <a:p>
            <a:pPr marL="0" indent="0">
              <a:buNone/>
            </a:pPr>
            <a:endParaRPr lang="ru-RU" dirty="0"/>
          </a:p>
          <a:p>
            <a:pPr algn="just"/>
            <a:r>
              <a:rPr lang="ru-RU" dirty="0"/>
              <a:t>Решение ВАДА отменить или оставить в силе решение по ТИ может быть обжаловано спортсменом, НАДО и/или Международной Федерацией исключительно в КАС.</a:t>
            </a:r>
          </a:p>
          <a:p>
            <a:pPr algn="just"/>
            <a:endParaRPr lang="ru-RU" dirty="0"/>
          </a:p>
        </p:txBody>
      </p:sp>
    </p:spTree>
    <p:extLst>
      <p:ext uri="{BB962C8B-B14F-4D97-AF65-F5344CB8AC3E}">
        <p14:creationId xmlns:p14="http://schemas.microsoft.com/office/powerpoint/2010/main" val="22449979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CD38D99-14DC-B546-99BA-2E96093DBCF4}"/>
              </a:ext>
            </a:extLst>
          </p:cNvPr>
          <p:cNvSpPr>
            <a:spLocks noGrp="1"/>
          </p:cNvSpPr>
          <p:nvPr>
            <p:ph type="title"/>
          </p:nvPr>
        </p:nvSpPr>
        <p:spPr/>
        <p:txBody>
          <a:bodyPr/>
          <a:lstStyle/>
          <a:p>
            <a:pPr algn="ctr"/>
            <a:r>
              <a:rPr lang="ru-RU" sz="2400" b="1" dirty="0"/>
              <a:t>Действительно ли разрешение на ТИ, выданное одной НАДО, на мероприятие или период соревнований, где спортсмен попадает под юрисдикцию другой НАДО?</a:t>
            </a:r>
            <a:br>
              <a:rPr lang="ru-RU" sz="2400" dirty="0"/>
            </a:br>
            <a:endParaRPr lang="ru-RU" sz="2400" dirty="0"/>
          </a:p>
        </p:txBody>
      </p:sp>
      <p:sp>
        <p:nvSpPr>
          <p:cNvPr id="3" name="Объект 2">
            <a:extLst>
              <a:ext uri="{FF2B5EF4-FFF2-40B4-BE49-F238E27FC236}">
                <a16:creationId xmlns:a16="http://schemas.microsoft.com/office/drawing/2014/main" id="{F5216F09-8E44-4142-AB13-78C836C164A8}"/>
              </a:ext>
            </a:extLst>
          </p:cNvPr>
          <p:cNvSpPr>
            <a:spLocks noGrp="1"/>
          </p:cNvSpPr>
          <p:nvPr>
            <p:ph idx="1"/>
          </p:nvPr>
        </p:nvSpPr>
        <p:spPr/>
        <p:txBody>
          <a:bodyPr/>
          <a:lstStyle/>
          <a:p>
            <a:r>
              <a:rPr lang="ru-RU" dirty="0"/>
              <a:t>Если спортсмен национального уровня имеет разрешение на ТИ, выданное его НАДО, оно действительно только для национальных соревнований. </a:t>
            </a:r>
          </a:p>
          <a:p>
            <a:r>
              <a:rPr lang="ru-RU" dirty="0"/>
              <a:t>Однако это разрешение на ТИ действует на национальном уровне в глобальном масштабе и не требует официального признания другими НАДО.</a:t>
            </a:r>
          </a:p>
          <a:p>
            <a:endParaRPr lang="ru-RU" dirty="0"/>
          </a:p>
        </p:txBody>
      </p:sp>
    </p:spTree>
    <p:extLst>
      <p:ext uri="{BB962C8B-B14F-4D97-AF65-F5344CB8AC3E}">
        <p14:creationId xmlns:p14="http://schemas.microsoft.com/office/powerpoint/2010/main" val="31441642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F413CE-7F87-B346-A24A-B0493A23CF92}"/>
              </a:ext>
            </a:extLst>
          </p:cNvPr>
          <p:cNvSpPr>
            <a:spLocks noGrp="1"/>
          </p:cNvSpPr>
          <p:nvPr>
            <p:ph type="title"/>
          </p:nvPr>
        </p:nvSpPr>
        <p:spPr/>
        <p:txBody>
          <a:bodyPr/>
          <a:lstStyle/>
          <a:p>
            <a:pPr algn="ctr"/>
            <a:r>
              <a:rPr lang="ru-RU" sz="3600" b="1" dirty="0"/>
              <a:t>Что такое разрешение на терапевтическое использование (ТИ)?</a:t>
            </a:r>
            <a:br>
              <a:rPr lang="ru-RU" sz="3600" dirty="0"/>
            </a:br>
            <a:endParaRPr lang="ru-RU" sz="3600" dirty="0"/>
          </a:p>
        </p:txBody>
      </p:sp>
      <p:sp>
        <p:nvSpPr>
          <p:cNvPr id="3" name="Объект 2">
            <a:extLst>
              <a:ext uri="{FF2B5EF4-FFF2-40B4-BE49-F238E27FC236}">
                <a16:creationId xmlns:a16="http://schemas.microsoft.com/office/drawing/2014/main" id="{7EE26B4B-A5C9-CF4C-96F4-BC5128772AA9}"/>
              </a:ext>
            </a:extLst>
          </p:cNvPr>
          <p:cNvSpPr>
            <a:spLocks noGrp="1"/>
          </p:cNvSpPr>
          <p:nvPr>
            <p:ph idx="1"/>
          </p:nvPr>
        </p:nvSpPr>
        <p:spPr/>
        <p:txBody>
          <a:bodyPr/>
          <a:lstStyle/>
          <a:p>
            <a:r>
              <a:rPr lang="ru-RU" dirty="0"/>
              <a:t>У спортсменов могут быть заболевания или медицинские состояния, требующие от них использования лекарственных средств или процедур. </a:t>
            </a:r>
          </a:p>
          <a:p>
            <a:r>
              <a:rPr lang="ru-RU" dirty="0"/>
              <a:t>Если необходимое лекарство или метод запрещены в соответствии с </a:t>
            </a:r>
            <a:r>
              <a:rPr lang="ru-RU" b="1" dirty="0"/>
              <a:t>Запрещенным списком</a:t>
            </a:r>
            <a:r>
              <a:rPr lang="ru-RU" dirty="0"/>
              <a:t> Всемирного антидопингового агентства (ВАДА), разрешение на </a:t>
            </a:r>
            <a:r>
              <a:rPr lang="ru-RU" b="1" dirty="0"/>
              <a:t>терапевтическое использование (ТИ</a:t>
            </a:r>
            <a:r>
              <a:rPr lang="ru-RU" dirty="0"/>
              <a:t>) дает спортсмену право принимать лекарство, содержащее запрещенные субстанции, или использовать запрещенный метод во время спортивной карьеры без нарушения антидопинговых правил и каких-либо санкций.</a:t>
            </a:r>
          </a:p>
          <a:p>
            <a:endParaRPr lang="ru-RU" dirty="0"/>
          </a:p>
        </p:txBody>
      </p:sp>
    </p:spTree>
    <p:extLst>
      <p:ext uri="{BB962C8B-B14F-4D97-AF65-F5344CB8AC3E}">
        <p14:creationId xmlns:p14="http://schemas.microsoft.com/office/powerpoint/2010/main" val="2184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5E2232B-74B6-9646-A921-66D6F9F3BD1F}"/>
              </a:ext>
            </a:extLst>
          </p:cNvPr>
          <p:cNvSpPr>
            <a:spLocks noGrp="1"/>
          </p:cNvSpPr>
          <p:nvPr>
            <p:ph type="title"/>
          </p:nvPr>
        </p:nvSpPr>
        <p:spPr/>
        <p:txBody>
          <a:bodyPr/>
          <a:lstStyle/>
          <a:p>
            <a:pPr algn="ctr"/>
            <a:r>
              <a:rPr lang="ru-RU" sz="2800" b="1" dirty="0"/>
              <a:t>Должны ли спортсмены указывать лекарства в протоколе допинг-контроля?</a:t>
            </a:r>
            <a:br>
              <a:rPr lang="ru-RU" sz="2800" dirty="0"/>
            </a:br>
            <a:endParaRPr lang="ru-RU" sz="2800" dirty="0"/>
          </a:p>
        </p:txBody>
      </p:sp>
      <p:sp>
        <p:nvSpPr>
          <p:cNvPr id="3" name="Объект 2">
            <a:extLst>
              <a:ext uri="{FF2B5EF4-FFF2-40B4-BE49-F238E27FC236}">
                <a16:creationId xmlns:a16="http://schemas.microsoft.com/office/drawing/2014/main" id="{65EE6825-5956-B94C-B0C0-A9AB75AFC428}"/>
              </a:ext>
            </a:extLst>
          </p:cNvPr>
          <p:cNvSpPr>
            <a:spLocks noGrp="1"/>
          </p:cNvSpPr>
          <p:nvPr>
            <p:ph idx="1"/>
          </p:nvPr>
        </p:nvSpPr>
        <p:spPr/>
        <p:txBody>
          <a:bodyPr>
            <a:normAutofit/>
          </a:bodyPr>
          <a:lstStyle/>
          <a:p>
            <a:pPr marL="0" indent="0">
              <a:buNone/>
            </a:pPr>
            <a:endParaRPr lang="ru-RU" dirty="0"/>
          </a:p>
          <a:p>
            <a:pPr algn="just"/>
            <a:r>
              <a:rPr lang="ru-RU" dirty="0"/>
              <a:t>Да, спортсменам рекомендовано указывать любые лекарства, биологически активные добавки или спортивное питание, которые принимались в течение последних 7 дней до сдачи допинг-пробы, и (в случае отбора пробы крови) любые случаи забора или переливания крови в течение последних 3 месяцев.</a:t>
            </a:r>
          </a:p>
          <a:p>
            <a:pPr algn="just"/>
            <a:r>
              <a:rPr lang="ru-RU" dirty="0"/>
              <a:t>Примечание: поскольку многие субстанции имеют более длительный период выведения, можно указать препараты, которые принимались ранее, чем за 7 дней до сдачи допинг-пробы, и даты (точные или примерные) приема данных препаратов.</a:t>
            </a:r>
          </a:p>
          <a:p>
            <a:endParaRPr lang="ru-RU" dirty="0"/>
          </a:p>
        </p:txBody>
      </p:sp>
    </p:spTree>
    <p:extLst>
      <p:ext uri="{BB962C8B-B14F-4D97-AF65-F5344CB8AC3E}">
        <p14:creationId xmlns:p14="http://schemas.microsoft.com/office/powerpoint/2010/main" val="196051728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F0F6453-B8B4-8E40-815D-CEC4F427FC45}"/>
              </a:ext>
            </a:extLst>
          </p:cNvPr>
          <p:cNvSpPr>
            <a:spLocks noGrp="1"/>
          </p:cNvSpPr>
          <p:nvPr>
            <p:ph type="title"/>
          </p:nvPr>
        </p:nvSpPr>
        <p:spPr/>
        <p:txBody>
          <a:bodyPr/>
          <a:lstStyle/>
          <a:p>
            <a:pPr algn="ctr"/>
            <a:r>
              <a:rPr lang="ru-RU" sz="2800" b="1" dirty="0"/>
              <a:t>Остается ли информация, указанная в запросе на ТИ, конфиденциальной?</a:t>
            </a:r>
            <a:br>
              <a:rPr lang="ru-RU" sz="2800" dirty="0"/>
            </a:br>
            <a:endParaRPr lang="ru-RU" sz="2800" dirty="0"/>
          </a:p>
        </p:txBody>
      </p:sp>
      <p:sp>
        <p:nvSpPr>
          <p:cNvPr id="3" name="Объект 2">
            <a:extLst>
              <a:ext uri="{FF2B5EF4-FFF2-40B4-BE49-F238E27FC236}">
                <a16:creationId xmlns:a16="http://schemas.microsoft.com/office/drawing/2014/main" id="{A2436B26-6C6F-4B48-A746-8FC74DE08747}"/>
              </a:ext>
            </a:extLst>
          </p:cNvPr>
          <p:cNvSpPr>
            <a:spLocks noGrp="1"/>
          </p:cNvSpPr>
          <p:nvPr>
            <p:ph idx="1"/>
          </p:nvPr>
        </p:nvSpPr>
        <p:spPr/>
        <p:txBody>
          <a:bodyPr>
            <a:normAutofit fontScale="77500" lnSpcReduction="20000"/>
          </a:bodyPr>
          <a:lstStyle/>
          <a:p>
            <a:pPr algn="just"/>
            <a:r>
              <a:rPr lang="ru-RU" dirty="0"/>
              <a:t>Вся информация, указанная в запросе на ТИ, включая подтверждающую медицинскую информацию и документацию, а также любая другая информация, которая используется при вынесении решения по запросу на ТИ, должна обрабатываться в соответствии со строгими принципами медицинской конфиденциальности.</a:t>
            </a:r>
          </a:p>
          <a:p>
            <a:pPr algn="just"/>
            <a:r>
              <a:rPr lang="ru-RU" dirty="0"/>
              <a:t>Антидопинговые организации должны соблюдать строгие требования конфиденциальности в отношении информации, содержащейся в запросе и разрешении на ТИ. Врачи, являющиеся членами Комитетов по терапевтическому использованию, и любые другие эксперты, с которыми проводятся консультации, должны заключать соглашения о конфиденциальности. Врачи также  несут ряд профессиональных обязательств по защите конфиденциальности своих пациентов и врачебной тайны.</a:t>
            </a:r>
          </a:p>
          <a:p>
            <a:pPr algn="just"/>
            <a:r>
              <a:rPr lang="ru-RU" dirty="0"/>
              <a:t>В соответствии с Международным стандартом неприкосновенности частной жизни и личной информации сотрудники антидопинговых организаций также должны подписывать соглашения о конфиденциальности, и антидопинговые организации должны применять строгие меры по защите и безопасности личной информации спортсмена.</a:t>
            </a:r>
          </a:p>
          <a:p>
            <a:endParaRPr lang="ru-RU" dirty="0"/>
          </a:p>
        </p:txBody>
      </p:sp>
    </p:spTree>
    <p:extLst>
      <p:ext uri="{BB962C8B-B14F-4D97-AF65-F5344CB8AC3E}">
        <p14:creationId xmlns:p14="http://schemas.microsoft.com/office/powerpoint/2010/main" val="920682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D7DEA99-7E7B-B540-A5FF-F6F8D5466E46}"/>
              </a:ext>
            </a:extLst>
          </p:cNvPr>
          <p:cNvSpPr>
            <a:spLocks noGrp="1"/>
          </p:cNvSpPr>
          <p:nvPr>
            <p:ph type="title"/>
          </p:nvPr>
        </p:nvSpPr>
        <p:spPr/>
        <p:txBody>
          <a:bodyPr/>
          <a:lstStyle/>
          <a:p>
            <a:pPr algn="ctr"/>
            <a:r>
              <a:rPr lang="ru-RU" b="1" dirty="0"/>
              <a:t>Ресурсы по терапевтическому использованию </a:t>
            </a:r>
            <a:r>
              <a:rPr lang="ru-RU" dirty="0"/>
              <a:t> </a:t>
            </a:r>
            <a:br>
              <a:rPr lang="ru-RU" dirty="0"/>
            </a:br>
            <a:endParaRPr lang="ru-RU" dirty="0"/>
          </a:p>
        </p:txBody>
      </p:sp>
      <p:sp>
        <p:nvSpPr>
          <p:cNvPr id="3" name="Объект 2">
            <a:extLst>
              <a:ext uri="{FF2B5EF4-FFF2-40B4-BE49-F238E27FC236}">
                <a16:creationId xmlns:a16="http://schemas.microsoft.com/office/drawing/2014/main" id="{1B0D1AA4-E063-F447-BE48-BCCF4B3C2C21}"/>
              </a:ext>
            </a:extLst>
          </p:cNvPr>
          <p:cNvSpPr>
            <a:spLocks noGrp="1"/>
          </p:cNvSpPr>
          <p:nvPr>
            <p:ph idx="1"/>
          </p:nvPr>
        </p:nvSpPr>
        <p:spPr/>
        <p:txBody>
          <a:bodyPr>
            <a:normAutofit fontScale="92500" lnSpcReduction="10000"/>
          </a:bodyPr>
          <a:lstStyle/>
          <a:p>
            <a:pPr algn="just"/>
            <a:r>
              <a:rPr lang="ru-RU" dirty="0"/>
              <a:t>Спортсменам следует в первую очередь связаться со своей НАДО или МФ для получения дополнительной информации о ТИ.</a:t>
            </a:r>
          </a:p>
          <a:p>
            <a:pPr algn="just"/>
            <a:r>
              <a:rPr lang="ru-RU" dirty="0"/>
              <a:t>ВАДА разработало широкий спектр ресурсов, связанных с разрешениями на ТИ, которыми могут пользоваться спортсмены и антидопинговые организации. Доступ к этим ресурсам можно получить через веб-сайт ВАДА (</a:t>
            </a:r>
            <a:r>
              <a:rPr lang="ru-RU" u="sng" dirty="0">
                <a:hlinkClick r:id="rId2"/>
              </a:rPr>
              <a:t>https://www.wada-ama.org/en/what-we-do/science-medical/therapeutic-use-exemptions</a:t>
            </a:r>
            <a:r>
              <a:rPr lang="ru-RU" dirty="0"/>
              <a:t>) или платформу антидопингового образования и обучения ВАДА (</a:t>
            </a:r>
            <a:r>
              <a:rPr lang="en-US" dirty="0" err="1"/>
              <a:t>ADeL</a:t>
            </a:r>
            <a:r>
              <a:rPr lang="ru-RU" dirty="0"/>
              <a:t>).</a:t>
            </a:r>
          </a:p>
          <a:p>
            <a:pPr marL="0" indent="0" algn="just">
              <a:buNone/>
            </a:pPr>
            <a:endParaRPr lang="ru-RU" dirty="0"/>
          </a:p>
          <a:p>
            <a:pPr algn="just"/>
            <a:r>
              <a:rPr lang="ru-RU" dirty="0"/>
              <a:t>Дополнительные материалы по ТИ, переведенные на русский язык, представлены на официальном сайте РУСАДА в разделе «Терапевтическое использование» (</a:t>
            </a:r>
            <a:r>
              <a:rPr lang="ru-RU" u="sng" dirty="0">
                <a:hlinkClick r:id="rId3"/>
              </a:rPr>
              <a:t>https://www.rusada.ru/substances/tue/</a:t>
            </a:r>
            <a:r>
              <a:rPr lang="ru-RU" dirty="0"/>
              <a:t>). </a:t>
            </a:r>
          </a:p>
          <a:p>
            <a:pPr marL="0" indent="0">
              <a:buNone/>
            </a:pPr>
            <a:endParaRPr lang="ru-RU" dirty="0"/>
          </a:p>
        </p:txBody>
      </p:sp>
    </p:spTree>
    <p:extLst>
      <p:ext uri="{BB962C8B-B14F-4D97-AF65-F5344CB8AC3E}">
        <p14:creationId xmlns:p14="http://schemas.microsoft.com/office/powerpoint/2010/main" val="5367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5CEF8B6-262A-494A-A28E-49C7C487B1AD}"/>
              </a:ext>
            </a:extLst>
          </p:cNvPr>
          <p:cNvSpPr>
            <a:spLocks noGrp="1"/>
          </p:cNvSpPr>
          <p:nvPr>
            <p:ph type="title"/>
          </p:nvPr>
        </p:nvSpPr>
        <p:spPr/>
        <p:txBody>
          <a:bodyPr/>
          <a:lstStyle/>
          <a:p>
            <a:pPr algn="ctr"/>
            <a:r>
              <a:rPr lang="ru-RU" sz="3200" b="1" dirty="0"/>
              <a:t>Когда нужно запрашивать разрешение на терапевтическое использование?</a:t>
            </a:r>
            <a:br>
              <a:rPr lang="ru-RU" sz="3200" dirty="0"/>
            </a:br>
            <a:endParaRPr lang="ru-RU" sz="3200" dirty="0"/>
          </a:p>
        </p:txBody>
      </p:sp>
      <p:sp>
        <p:nvSpPr>
          <p:cNvPr id="3" name="Объект 2">
            <a:extLst>
              <a:ext uri="{FF2B5EF4-FFF2-40B4-BE49-F238E27FC236}">
                <a16:creationId xmlns:a16="http://schemas.microsoft.com/office/drawing/2014/main" id="{9CEDBF5B-159A-A04D-B4A6-88EADF208F08}"/>
              </a:ext>
            </a:extLst>
          </p:cNvPr>
          <p:cNvSpPr>
            <a:spLocks noGrp="1"/>
          </p:cNvSpPr>
          <p:nvPr>
            <p:ph idx="1"/>
          </p:nvPr>
        </p:nvSpPr>
        <p:spPr/>
        <p:txBody>
          <a:bodyPr>
            <a:normAutofit fontScale="92500"/>
          </a:bodyPr>
          <a:lstStyle/>
          <a:p>
            <a:r>
              <a:rPr lang="ru-RU" b="1" dirty="0">
                <a:solidFill>
                  <a:srgbClr val="FF0000"/>
                </a:solidFill>
              </a:rPr>
              <a:t>Для субстанций, запрещенных </a:t>
            </a:r>
            <a:r>
              <a:rPr lang="ru-RU" b="1" u="sng" dirty="0">
                <a:solidFill>
                  <a:srgbClr val="FF0000"/>
                </a:solidFill>
              </a:rPr>
              <a:t>только в соревновательный период</a:t>
            </a:r>
            <a:r>
              <a:rPr lang="ru-RU" b="1" dirty="0"/>
              <a:t>:</a:t>
            </a:r>
          </a:p>
          <a:p>
            <a:pPr marL="0" indent="0">
              <a:buNone/>
            </a:pPr>
            <a:endParaRPr lang="ru-RU" dirty="0"/>
          </a:p>
          <a:p>
            <a:pPr algn="just"/>
            <a:r>
              <a:rPr lang="ru-RU" sz="2400" dirty="0"/>
              <a:t>Спортсмены должны подавать запрос на ТИ как минимум </a:t>
            </a:r>
            <a:r>
              <a:rPr lang="ru-RU" sz="2400" b="1" dirty="0"/>
              <a:t>за 30 дней до соревнований</a:t>
            </a:r>
            <a:r>
              <a:rPr lang="ru-RU" sz="2400" dirty="0"/>
              <a:t>, за исключением экстренных ситуаций;</a:t>
            </a:r>
          </a:p>
          <a:p>
            <a:pPr algn="just"/>
            <a:r>
              <a:rPr lang="ru-RU" sz="2400" dirty="0"/>
              <a:t>Если спортсмены знают, что они будут использовать запрещенные субстанции в течение длительного времени, даже если они запрещены только во время соревнований,  </a:t>
            </a:r>
            <a:r>
              <a:rPr lang="ru-RU" sz="2400" b="1" dirty="0"/>
              <a:t>всё равно необходимо</a:t>
            </a:r>
            <a:r>
              <a:rPr lang="ru-RU" sz="2400" dirty="0"/>
              <a:t> как можно скорее обратиться в соответствующую антидопинговую организацию для оформления ТИ.</a:t>
            </a:r>
          </a:p>
          <a:p>
            <a:endParaRPr lang="ru-RU" dirty="0"/>
          </a:p>
        </p:txBody>
      </p:sp>
    </p:spTree>
    <p:extLst>
      <p:ext uri="{BB962C8B-B14F-4D97-AF65-F5344CB8AC3E}">
        <p14:creationId xmlns:p14="http://schemas.microsoft.com/office/powerpoint/2010/main" val="23462880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B61496C-FBC8-1E4E-B905-947D49BCD8C0}"/>
              </a:ext>
            </a:extLst>
          </p:cNvPr>
          <p:cNvSpPr>
            <a:spLocks noGrp="1"/>
          </p:cNvSpPr>
          <p:nvPr>
            <p:ph type="title"/>
          </p:nvPr>
        </p:nvSpPr>
        <p:spPr/>
        <p:txBody>
          <a:bodyPr/>
          <a:lstStyle/>
          <a:p>
            <a:pPr algn="ctr"/>
            <a:r>
              <a:rPr lang="ru-RU" sz="3200" b="1" dirty="0">
                <a:solidFill>
                  <a:srgbClr val="EBEBEB"/>
                </a:solidFill>
              </a:rPr>
              <a:t>Когда нужно запрашивать разрешение на терапевтическое использование?</a:t>
            </a:r>
            <a:endParaRPr lang="ru-RU" dirty="0"/>
          </a:p>
        </p:txBody>
      </p:sp>
      <p:sp>
        <p:nvSpPr>
          <p:cNvPr id="3" name="Объект 2">
            <a:extLst>
              <a:ext uri="{FF2B5EF4-FFF2-40B4-BE49-F238E27FC236}">
                <a16:creationId xmlns:a16="http://schemas.microsoft.com/office/drawing/2014/main" id="{2FDFFD9D-3191-9341-A1B5-C773AAFB2D5B}"/>
              </a:ext>
            </a:extLst>
          </p:cNvPr>
          <p:cNvSpPr>
            <a:spLocks noGrp="1"/>
          </p:cNvSpPr>
          <p:nvPr>
            <p:ph idx="1"/>
          </p:nvPr>
        </p:nvSpPr>
        <p:spPr/>
        <p:txBody>
          <a:bodyPr/>
          <a:lstStyle/>
          <a:p>
            <a:r>
              <a:rPr lang="ru-RU" b="1" dirty="0">
                <a:solidFill>
                  <a:srgbClr val="FF0000"/>
                </a:solidFill>
              </a:rPr>
              <a:t>Для субстанций, </a:t>
            </a:r>
            <a:r>
              <a:rPr lang="ru-RU" b="1" u="sng" dirty="0">
                <a:solidFill>
                  <a:srgbClr val="FF0000"/>
                </a:solidFill>
              </a:rPr>
              <a:t>запрещенных все время</a:t>
            </a:r>
            <a:r>
              <a:rPr lang="ru-RU" b="1" dirty="0">
                <a:solidFill>
                  <a:srgbClr val="FF0000"/>
                </a:solidFill>
              </a:rPr>
              <a:t>:</a:t>
            </a:r>
            <a:endParaRPr lang="ru-RU" dirty="0"/>
          </a:p>
          <a:p>
            <a:pPr algn="just"/>
            <a:r>
              <a:rPr lang="ru-RU" b="1" dirty="0"/>
              <a:t>Запрос на ТИ должен быть подан, как только будет диагностировано заболевание, требующее использования запрещенной субстанции или запрещенного метода</a:t>
            </a:r>
            <a:r>
              <a:rPr lang="ru-RU" dirty="0"/>
              <a:t>, или как только спортсмен достигнет соревновательного уровня, требующего предварительной подачи запроса на ТИ.</a:t>
            </a:r>
          </a:p>
          <a:p>
            <a:endParaRPr lang="ru-RU" dirty="0"/>
          </a:p>
        </p:txBody>
      </p:sp>
    </p:spTree>
    <p:extLst>
      <p:ext uri="{BB962C8B-B14F-4D97-AF65-F5344CB8AC3E}">
        <p14:creationId xmlns:p14="http://schemas.microsoft.com/office/powerpoint/2010/main" val="17920782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D0204DCF-18FD-B349-9059-AF4C7D01612C}"/>
              </a:ext>
            </a:extLst>
          </p:cNvPr>
          <p:cNvSpPr>
            <a:spLocks noGrp="1"/>
          </p:cNvSpPr>
          <p:nvPr>
            <p:ph type="title"/>
          </p:nvPr>
        </p:nvSpPr>
        <p:spPr/>
        <p:txBody>
          <a:bodyPr/>
          <a:lstStyle/>
          <a:p>
            <a:pPr algn="ctr"/>
            <a:r>
              <a:rPr lang="ru-RU" sz="2800" b="1" dirty="0"/>
              <a:t>Куда должны подавать запрос на ТИ спортсмены национального или ниже национального уровня?</a:t>
            </a:r>
            <a:br>
              <a:rPr lang="ru-RU" sz="2800" dirty="0"/>
            </a:br>
            <a:endParaRPr lang="ru-RU" sz="2800" dirty="0"/>
          </a:p>
        </p:txBody>
      </p:sp>
      <p:sp>
        <p:nvSpPr>
          <p:cNvPr id="3" name="Объект 2">
            <a:extLst>
              <a:ext uri="{FF2B5EF4-FFF2-40B4-BE49-F238E27FC236}">
                <a16:creationId xmlns:a16="http://schemas.microsoft.com/office/drawing/2014/main" id="{B06FAF73-D990-D947-A677-F8B58E1D5B78}"/>
              </a:ext>
            </a:extLst>
          </p:cNvPr>
          <p:cNvSpPr>
            <a:spLocks noGrp="1"/>
          </p:cNvSpPr>
          <p:nvPr>
            <p:ph idx="1"/>
          </p:nvPr>
        </p:nvSpPr>
        <p:spPr/>
        <p:txBody>
          <a:bodyPr>
            <a:normAutofit/>
          </a:bodyPr>
          <a:lstStyle/>
          <a:p>
            <a:r>
              <a:rPr lang="ru-RU" dirty="0"/>
              <a:t>Спортсмены национального уровня должны подавать запрос на ТИ в свою национальную антидопинговую организацию (НАДО) (для спортсменов РФ НАДО - это РУСАДА). </a:t>
            </a:r>
          </a:p>
          <a:p>
            <a:pPr algn="just"/>
            <a:r>
              <a:rPr lang="ru-RU" dirty="0"/>
              <a:t>Обратите внимание, что некоторые спортсмены не могут считаться спортсменами национального уровня и/или могут быть спортсменами с низким приоритетом для данной конкретной НАДО. Им может не потребоваться заранее подавать запрос на ТИ. </a:t>
            </a:r>
          </a:p>
          <a:p>
            <a:pPr algn="just"/>
            <a:r>
              <a:rPr lang="ru-RU" dirty="0"/>
              <a:t>Спортсменам следует ознакомиться с национальными антидопинговыми правилами или связаться с НАДО для получения разъяснений.</a:t>
            </a:r>
          </a:p>
          <a:p>
            <a:endParaRPr lang="ru-RU" dirty="0"/>
          </a:p>
        </p:txBody>
      </p:sp>
    </p:spTree>
    <p:extLst>
      <p:ext uri="{BB962C8B-B14F-4D97-AF65-F5344CB8AC3E}">
        <p14:creationId xmlns:p14="http://schemas.microsoft.com/office/powerpoint/2010/main" val="3432029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031BF0F-D269-1B4F-B1EB-729C578F06FF}"/>
              </a:ext>
            </a:extLst>
          </p:cNvPr>
          <p:cNvSpPr>
            <a:spLocks noGrp="1"/>
          </p:cNvSpPr>
          <p:nvPr>
            <p:ph type="title"/>
          </p:nvPr>
        </p:nvSpPr>
        <p:spPr/>
        <p:txBody>
          <a:bodyPr/>
          <a:lstStyle/>
          <a:p>
            <a:pPr algn="ctr"/>
            <a:r>
              <a:rPr lang="ru-RU" sz="2800" b="1" dirty="0"/>
              <a:t>Куда должны подавать запрос на ТИ спортсмены международного уровня?</a:t>
            </a:r>
            <a:br>
              <a:rPr lang="ru-RU" sz="2800" dirty="0"/>
            </a:br>
            <a:endParaRPr lang="ru-RU" sz="2800" dirty="0"/>
          </a:p>
        </p:txBody>
      </p:sp>
      <p:sp>
        <p:nvSpPr>
          <p:cNvPr id="3" name="Объект 2">
            <a:extLst>
              <a:ext uri="{FF2B5EF4-FFF2-40B4-BE49-F238E27FC236}">
                <a16:creationId xmlns:a16="http://schemas.microsoft.com/office/drawing/2014/main" id="{BD58EA44-A529-8646-BF3D-07691FCF428B}"/>
              </a:ext>
            </a:extLst>
          </p:cNvPr>
          <p:cNvSpPr>
            <a:spLocks noGrp="1"/>
          </p:cNvSpPr>
          <p:nvPr>
            <p:ph idx="1"/>
          </p:nvPr>
        </p:nvSpPr>
        <p:spPr/>
        <p:txBody>
          <a:bodyPr>
            <a:normAutofit/>
          </a:bodyPr>
          <a:lstStyle/>
          <a:p>
            <a:pPr algn="just"/>
            <a:r>
              <a:rPr lang="ru-RU" sz="2800" b="1" dirty="0"/>
              <a:t>Спортсмены международного уровня </a:t>
            </a:r>
            <a:r>
              <a:rPr lang="ru-RU" sz="2800" dirty="0"/>
              <a:t>должны подавать запрос на ТИ непосредственно в свою Международную федерацию</a:t>
            </a:r>
          </a:p>
        </p:txBody>
      </p:sp>
    </p:spTree>
    <p:extLst>
      <p:ext uri="{BB962C8B-B14F-4D97-AF65-F5344CB8AC3E}">
        <p14:creationId xmlns:p14="http://schemas.microsoft.com/office/powerpoint/2010/main" val="967106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EAF92A-7360-0D47-8F9A-15FEB4FF532D}"/>
              </a:ext>
            </a:extLst>
          </p:cNvPr>
          <p:cNvSpPr>
            <a:spLocks noGrp="1"/>
          </p:cNvSpPr>
          <p:nvPr>
            <p:ph type="title"/>
          </p:nvPr>
        </p:nvSpPr>
        <p:spPr/>
        <p:txBody>
          <a:bodyPr/>
          <a:lstStyle/>
          <a:p>
            <a:pPr algn="ctr"/>
            <a:r>
              <a:rPr lang="ru-RU" b="1" dirty="0"/>
              <a:t>Как выглядит процесс подачи заявления на ТИ?</a:t>
            </a:r>
            <a:br>
              <a:rPr lang="ru-RU" dirty="0"/>
            </a:br>
            <a:endParaRPr lang="ru-RU" dirty="0"/>
          </a:p>
        </p:txBody>
      </p:sp>
      <p:sp>
        <p:nvSpPr>
          <p:cNvPr id="3" name="Объект 2">
            <a:extLst>
              <a:ext uri="{FF2B5EF4-FFF2-40B4-BE49-F238E27FC236}">
                <a16:creationId xmlns:a16="http://schemas.microsoft.com/office/drawing/2014/main" id="{C54DAE45-41FD-FC49-AF13-28D0E9997A8B}"/>
              </a:ext>
            </a:extLst>
          </p:cNvPr>
          <p:cNvSpPr>
            <a:spLocks noGrp="1"/>
          </p:cNvSpPr>
          <p:nvPr>
            <p:ph idx="1"/>
          </p:nvPr>
        </p:nvSpPr>
        <p:spPr/>
        <p:txBody>
          <a:bodyPr>
            <a:normAutofit fontScale="85000" lnSpcReduction="10000"/>
          </a:bodyPr>
          <a:lstStyle/>
          <a:p>
            <a:r>
              <a:rPr lang="ru-RU" dirty="0"/>
              <a:t>Прежде всего, спортсмен должен получить бланк запроса на ТИ от соответствующей антидопинговой организации:</a:t>
            </a:r>
          </a:p>
          <a:p>
            <a:r>
              <a:rPr lang="ru-RU" u="sng" dirty="0"/>
              <a:t>Спортсмены национального уровня</a:t>
            </a:r>
            <a:r>
              <a:rPr lang="ru-RU" dirty="0"/>
              <a:t> – Национальная антидопинговая организация;</a:t>
            </a:r>
          </a:p>
          <a:p>
            <a:r>
              <a:rPr lang="ru-RU" u="sng" dirty="0"/>
              <a:t>Спортсмены международного уровня</a:t>
            </a:r>
            <a:r>
              <a:rPr lang="ru-RU" dirty="0"/>
              <a:t> – Международная федерация;</a:t>
            </a:r>
          </a:p>
          <a:p>
            <a:r>
              <a:rPr lang="ru-RU" u="sng" dirty="0"/>
              <a:t>Спортсмены, участвующие в крупных спортивных мероприятиях</a:t>
            </a:r>
            <a:r>
              <a:rPr lang="ru-RU" dirty="0"/>
              <a:t> (например, Олимпийские игры) – Организатор крупных спортивных мероприятий.</a:t>
            </a:r>
          </a:p>
          <a:p>
            <a:pPr algn="just"/>
            <a:r>
              <a:rPr lang="ru-RU" dirty="0"/>
              <a:t>Затем врач спортсмена должен заполнить соответствующие разделы в форме запроса на ТИ (медицинская информация, информация о лекарственном средстве и декларация практикующего врача), и спортсмен должен отправить ее вместе с копиями всех соответствующих медицинских документов (справки, анализы, медицинские осмотры) в соответствующую антидопинговую организацию.</a:t>
            </a:r>
          </a:p>
          <a:p>
            <a:endParaRPr lang="ru-RU" dirty="0"/>
          </a:p>
        </p:txBody>
      </p:sp>
    </p:spTree>
    <p:extLst>
      <p:ext uri="{BB962C8B-B14F-4D97-AF65-F5344CB8AC3E}">
        <p14:creationId xmlns:p14="http://schemas.microsoft.com/office/powerpoint/2010/main" val="1626619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1A02F3F-A554-DD48-8920-C231E860BD94}"/>
              </a:ext>
            </a:extLst>
          </p:cNvPr>
          <p:cNvSpPr>
            <a:spLocks noGrp="1"/>
          </p:cNvSpPr>
          <p:nvPr>
            <p:ph type="title"/>
          </p:nvPr>
        </p:nvSpPr>
        <p:spPr/>
        <p:txBody>
          <a:bodyPr/>
          <a:lstStyle/>
          <a:p>
            <a:pPr algn="ctr"/>
            <a:r>
              <a:rPr lang="ru-RU" b="1" dirty="0"/>
              <a:t>Как выглядит процесс подачи заявления на ТИ?</a:t>
            </a:r>
            <a:endParaRPr lang="ru-RU" dirty="0"/>
          </a:p>
        </p:txBody>
      </p:sp>
      <p:sp>
        <p:nvSpPr>
          <p:cNvPr id="3" name="Объект 2">
            <a:extLst>
              <a:ext uri="{FF2B5EF4-FFF2-40B4-BE49-F238E27FC236}">
                <a16:creationId xmlns:a16="http://schemas.microsoft.com/office/drawing/2014/main" id="{7F8D7501-0131-1247-9153-ED278BC8ACF4}"/>
              </a:ext>
            </a:extLst>
          </p:cNvPr>
          <p:cNvSpPr>
            <a:spLocks noGrp="1"/>
          </p:cNvSpPr>
          <p:nvPr>
            <p:ph idx="1"/>
          </p:nvPr>
        </p:nvSpPr>
        <p:spPr/>
        <p:txBody>
          <a:bodyPr>
            <a:normAutofit fontScale="85000" lnSpcReduction="10000"/>
          </a:bodyPr>
          <a:lstStyle/>
          <a:p>
            <a:r>
              <a:rPr lang="ru-RU" b="1" dirty="0"/>
              <a:t>Обратите внимание!</a:t>
            </a:r>
            <a:endParaRPr lang="ru-RU" dirty="0"/>
          </a:p>
          <a:p>
            <a:pPr algn="just"/>
            <a:r>
              <a:rPr lang="ru-RU" b="1" dirty="0"/>
              <a:t>Спортсмен обязан предоставить</a:t>
            </a:r>
            <a:r>
              <a:rPr lang="ru-RU" dirty="0"/>
              <a:t> заполненный </a:t>
            </a:r>
            <a:r>
              <a:rPr lang="ru-RU" b="1" dirty="0"/>
              <a:t>запрос на ТИ</a:t>
            </a:r>
            <a:r>
              <a:rPr lang="ru-RU" dirty="0"/>
              <a:t>, содержащий полную медицинскую информацию для подтверждения диагноза, </a:t>
            </a:r>
            <a:r>
              <a:rPr lang="ru-RU" b="1" dirty="0"/>
              <a:t>в антидопинговую организацию</a:t>
            </a:r>
            <a:r>
              <a:rPr lang="ru-RU" dirty="0"/>
              <a:t>. Подтверждающие медицинские данные должны четко устанавливать диагноз. </a:t>
            </a:r>
          </a:p>
          <a:p>
            <a:pPr algn="just"/>
            <a:r>
              <a:rPr lang="ru-RU" dirty="0"/>
              <a:t>Спортсмену настоятельно рекомендуется предоставить врачу бланк запроса на ТИ и соответствующее руководство по ТИ:</a:t>
            </a:r>
          </a:p>
          <a:p>
            <a:r>
              <a:rPr lang="ru-RU" dirty="0"/>
              <a:t>На сайте ВАДА на английском языке - </a:t>
            </a:r>
            <a:r>
              <a:rPr lang="ru-RU" u="sng" dirty="0">
                <a:hlinkClick r:id="rId2"/>
              </a:rPr>
              <a:t>https://www.wada-ama.org/en/resources/search?f%5B0%5D=field_resource_collections%3A225</a:t>
            </a:r>
            <a:r>
              <a:rPr lang="ru-RU" dirty="0"/>
              <a:t> </a:t>
            </a:r>
          </a:p>
          <a:p>
            <a:r>
              <a:rPr lang="ru-RU" dirty="0"/>
              <a:t>На сайте РУСАДА на русском языке – </a:t>
            </a:r>
            <a:r>
              <a:rPr lang="ru-RU" u="sng" dirty="0">
                <a:hlinkClick r:id="rId3"/>
              </a:rPr>
              <a:t>https://www.rusada.ru/substances/tue/</a:t>
            </a:r>
            <a:r>
              <a:rPr lang="ru-RU" dirty="0"/>
              <a:t> </a:t>
            </a:r>
          </a:p>
          <a:p>
            <a:r>
              <a:rPr lang="ru-RU" dirty="0"/>
              <a:t>или иметь электронную версию документов. </a:t>
            </a:r>
          </a:p>
          <a:p>
            <a:pPr algn="just"/>
            <a:r>
              <a:rPr lang="ru-RU" dirty="0"/>
              <a:t>Руководства по ТИ – это документы, специально разработанные для спортсменов и их лечащих врачей, чтобы помочь им собрать необходимые медицинские документы для подачи запроса на ТИ.</a:t>
            </a:r>
          </a:p>
          <a:p>
            <a:endParaRPr lang="ru-RU" dirty="0"/>
          </a:p>
        </p:txBody>
      </p:sp>
    </p:spTree>
    <p:extLst>
      <p:ext uri="{BB962C8B-B14F-4D97-AF65-F5344CB8AC3E}">
        <p14:creationId xmlns:p14="http://schemas.microsoft.com/office/powerpoint/2010/main" val="12124018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152B92-BD73-AA44-84E2-ED0DDB481635}"/>
              </a:ext>
            </a:extLst>
          </p:cNvPr>
          <p:cNvSpPr>
            <a:spLocks noGrp="1"/>
          </p:cNvSpPr>
          <p:nvPr>
            <p:ph type="title"/>
          </p:nvPr>
        </p:nvSpPr>
        <p:spPr/>
        <p:txBody>
          <a:bodyPr/>
          <a:lstStyle/>
          <a:p>
            <a:pPr algn="ctr"/>
            <a:r>
              <a:rPr lang="ru-RU" b="1" dirty="0"/>
              <a:t>Что происходит после одобрения запроса на ТИ?</a:t>
            </a:r>
            <a:br>
              <a:rPr lang="ru-RU" dirty="0"/>
            </a:br>
            <a:endParaRPr lang="ru-RU" dirty="0"/>
          </a:p>
        </p:txBody>
      </p:sp>
      <p:sp>
        <p:nvSpPr>
          <p:cNvPr id="3" name="Объект 2">
            <a:extLst>
              <a:ext uri="{FF2B5EF4-FFF2-40B4-BE49-F238E27FC236}">
                <a16:creationId xmlns:a16="http://schemas.microsoft.com/office/drawing/2014/main" id="{604907D4-3EB4-E34D-AC89-1203B44E89EF}"/>
              </a:ext>
            </a:extLst>
          </p:cNvPr>
          <p:cNvSpPr>
            <a:spLocks noGrp="1"/>
          </p:cNvSpPr>
          <p:nvPr>
            <p:ph idx="1"/>
          </p:nvPr>
        </p:nvSpPr>
        <p:spPr/>
        <p:txBody>
          <a:bodyPr/>
          <a:lstStyle/>
          <a:p>
            <a:r>
              <a:rPr lang="ru-RU" b="1" dirty="0"/>
              <a:t>Все разрешения на ТИ действительны только в течение определенного срока.</a:t>
            </a:r>
          </a:p>
          <a:p>
            <a:r>
              <a:rPr lang="ru-RU" b="1" dirty="0"/>
              <a:t> У разрешения на ТИ </a:t>
            </a:r>
            <a:r>
              <a:rPr lang="ru-RU" dirty="0"/>
              <a:t>спортсмена </a:t>
            </a:r>
            <a:r>
              <a:rPr lang="ru-RU" b="1" dirty="0"/>
              <a:t>есть срок действия.</a:t>
            </a:r>
          </a:p>
          <a:p>
            <a:pPr marL="0" indent="0" algn="just">
              <a:buNone/>
            </a:pPr>
            <a:r>
              <a:rPr lang="ru-RU" dirty="0"/>
              <a:t>Это означает, что после этой даты разрешение на ТИ больше не действует, и, если спортсмену необходимо продолжить лечение с использованием запрещенной субстанции, ему нужно будет заранее повторно подать запрос на получение нового разрешения на ТИ, до истечения срока действия предыдущего ТИ.</a:t>
            </a:r>
          </a:p>
          <a:p>
            <a:endParaRPr lang="ru-RU" dirty="0"/>
          </a:p>
        </p:txBody>
      </p:sp>
    </p:spTree>
    <p:extLst>
      <p:ext uri="{BB962C8B-B14F-4D97-AF65-F5344CB8AC3E}">
        <p14:creationId xmlns:p14="http://schemas.microsoft.com/office/powerpoint/2010/main" val="34713718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он">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Ион</Template>
  <TotalTime>123</TotalTime>
  <Words>2084</Words>
  <Application>Microsoft Macintosh PowerPoint</Application>
  <PresentationFormat>Широкоэкранный</PresentationFormat>
  <Paragraphs>99</Paragraphs>
  <Slides>22</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22</vt:i4>
      </vt:variant>
    </vt:vector>
  </HeadingPairs>
  <TitlesOfParts>
    <vt:vector size="26" baseType="lpstr">
      <vt:lpstr>Arial</vt:lpstr>
      <vt:lpstr>Century Gothic</vt:lpstr>
      <vt:lpstr>Wingdings 3</vt:lpstr>
      <vt:lpstr>Ион</vt:lpstr>
      <vt:lpstr>Разрешение  на терапевтическое использование </vt:lpstr>
      <vt:lpstr>Что такое разрешение на терапевтическое использование (ТИ)? </vt:lpstr>
      <vt:lpstr>Когда нужно запрашивать разрешение на терапевтическое использование? </vt:lpstr>
      <vt:lpstr>Когда нужно запрашивать разрешение на терапевтическое использование?</vt:lpstr>
      <vt:lpstr>Куда должны подавать запрос на ТИ спортсмены национального или ниже национального уровня? </vt:lpstr>
      <vt:lpstr>Куда должны подавать запрос на ТИ спортсмены международного уровня? </vt:lpstr>
      <vt:lpstr>Как выглядит процесс подачи заявления на ТИ? </vt:lpstr>
      <vt:lpstr>Как выглядит процесс подачи заявления на ТИ?</vt:lpstr>
      <vt:lpstr>Что происходит после одобрения запроса на ТИ? </vt:lpstr>
      <vt:lpstr>Условия получения разрешения на ТИ</vt:lpstr>
      <vt:lpstr>Ретроактивное разрешение  на ТИ</vt:lpstr>
      <vt:lpstr>Признание разрешения на ТИ</vt:lpstr>
      <vt:lpstr>Что делать, если Международная федерация или Организатор крупного спортивного мероприятия отказывается признавать разрешение на ТИ, выданное НАДО? </vt:lpstr>
      <vt:lpstr>Автоматическое признание ТИ</vt:lpstr>
      <vt:lpstr>Может ли Организатор крупного спортивного мероприятия выдать разрешение на ТИ? </vt:lpstr>
      <vt:lpstr>Что делать спортсмену, если ему отказано в разрешении на ТИ или его разрешение на ТИ не признано Международной Федерацией? </vt:lpstr>
      <vt:lpstr>Что делать спортсмену, если ему отказано в разрешении на ТИ или его разрешение на ТИ не признано Международной Федерацией?</vt:lpstr>
      <vt:lpstr>Куда спортсмену следует подавать апелляцию на решение ВАДА? </vt:lpstr>
      <vt:lpstr>Действительно ли разрешение на ТИ, выданное одной НАДО, на мероприятие или период соревнований, где спортсмен попадает под юрисдикцию другой НАДО? </vt:lpstr>
      <vt:lpstr>Должны ли спортсмены указывать лекарства в протоколе допинг-контроля? </vt:lpstr>
      <vt:lpstr>Остается ли информация, указанная в запросе на ТИ, конфиденциальной? </vt:lpstr>
      <vt:lpstr>Ресурсы по терапевтическому использованию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Разрешение  на терапевтическое использование </dc:title>
  <dc:creator>Пользователь Microsoft Office</dc:creator>
  <cp:lastModifiedBy>Пользователь Microsoft Office</cp:lastModifiedBy>
  <cp:revision>7</cp:revision>
  <dcterms:created xsi:type="dcterms:W3CDTF">2021-12-28T07:49:25Z</dcterms:created>
  <dcterms:modified xsi:type="dcterms:W3CDTF">2021-12-28T09:52:48Z</dcterms:modified>
</cp:coreProperties>
</file>