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75" r:id="rId15"/>
    <p:sldId id="279" r:id="rId16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629" y="-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BF000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5300" y="1925320"/>
            <a:ext cx="913130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450" algn="ctr">
              <a:lnSpc>
                <a:spcPct val="100000"/>
              </a:lnSpc>
              <a:spcBef>
                <a:spcPts val="100"/>
              </a:spcBef>
            </a:pPr>
            <a:r>
              <a:rPr sz="4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«Наглядное</a:t>
            </a:r>
            <a:r>
              <a:rPr sz="4000" b="1" spc="-2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4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моделирование </a:t>
            </a:r>
            <a:r>
              <a:rPr sz="4000" b="1" dirty="0">
                <a:solidFill>
                  <a:srgbClr val="001F5F"/>
                </a:solidFill>
                <a:latin typeface="Times New Roman"/>
                <a:cs typeface="Times New Roman"/>
              </a:rPr>
              <a:t>русских</a:t>
            </a:r>
            <a:r>
              <a:rPr sz="4000" b="1" spc="-1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4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народных</a:t>
            </a:r>
            <a:r>
              <a:rPr sz="4000" b="1" spc="-1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001F5F"/>
                </a:solidFill>
                <a:latin typeface="Times New Roman"/>
                <a:cs typeface="Times New Roman"/>
              </a:rPr>
              <a:t>сказок,</a:t>
            </a:r>
            <a:r>
              <a:rPr sz="4000" b="1" spc="-1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4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как </a:t>
            </a:r>
            <a:r>
              <a:rPr sz="4000" b="1" dirty="0">
                <a:solidFill>
                  <a:srgbClr val="001F5F"/>
                </a:solidFill>
                <a:latin typeface="Times New Roman"/>
                <a:cs typeface="Times New Roman"/>
              </a:rPr>
              <a:t>средство</a:t>
            </a:r>
            <a:r>
              <a:rPr sz="4000" b="1" spc="-1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001F5F"/>
                </a:solidFill>
                <a:latin typeface="Times New Roman"/>
                <a:cs typeface="Times New Roman"/>
              </a:rPr>
              <a:t>развития</a:t>
            </a:r>
            <a:r>
              <a:rPr sz="4000" b="1" spc="-1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4000" b="1" dirty="0" err="1">
                <a:solidFill>
                  <a:srgbClr val="001F5F"/>
                </a:solidFill>
                <a:latin typeface="Times New Roman"/>
                <a:cs typeface="Times New Roman"/>
              </a:rPr>
              <a:t>связной</a:t>
            </a:r>
            <a:r>
              <a:rPr sz="4000" b="1" spc="-1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4000" b="1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речи</a:t>
            </a:r>
            <a:r>
              <a:rPr sz="4000" b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».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55870" y="5969000"/>
            <a:ext cx="67297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27195" algn="l"/>
              </a:tabLst>
            </a:pPr>
            <a:r>
              <a:rPr sz="3200" spc="-40" dirty="0" smtClean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7519" y="3991609"/>
            <a:ext cx="2434590" cy="25298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57290" y="3745229"/>
            <a:ext cx="5453380" cy="29781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910" y="3741420"/>
            <a:ext cx="5744210" cy="298069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3359" y="805180"/>
            <a:ext cx="5699760" cy="28295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22670" y="806450"/>
            <a:ext cx="5589270" cy="282956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1140" rIns="0" bIns="0" rtlCol="0">
            <a:spAutoFit/>
          </a:bodyPr>
          <a:lstStyle/>
          <a:p>
            <a:pPr marL="143637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Times New Roman"/>
                <a:cs typeface="Times New Roman"/>
              </a:rPr>
              <a:t>Сюжетные</a:t>
            </a:r>
            <a:r>
              <a:rPr sz="3600" spc="-16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картинки</a:t>
            </a:r>
            <a:r>
              <a:rPr sz="3600" spc="-15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к</a:t>
            </a:r>
            <a:r>
              <a:rPr sz="3600" spc="-15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сказке</a:t>
            </a:r>
            <a:r>
              <a:rPr sz="3600" spc="-15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«Теремок»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50" algn="ctr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Times New Roman"/>
                <a:cs typeface="Times New Roman"/>
              </a:rPr>
              <a:t>Сюжетные</a:t>
            </a:r>
            <a:r>
              <a:rPr sz="4000" spc="-12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картинки</a:t>
            </a:r>
            <a:r>
              <a:rPr sz="4000" spc="-12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к</a:t>
            </a:r>
            <a:r>
              <a:rPr sz="4000" spc="-114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Times New Roman"/>
                <a:cs typeface="Times New Roman"/>
              </a:rPr>
              <a:t>сказке</a:t>
            </a:r>
            <a:endParaRPr sz="4000">
              <a:latin typeface="Times New Roman"/>
              <a:cs typeface="Times New Roman"/>
            </a:endParaRPr>
          </a:p>
          <a:p>
            <a:pPr marL="148590" algn="ctr">
              <a:lnSpc>
                <a:spcPct val="100000"/>
              </a:lnSpc>
            </a:pPr>
            <a:r>
              <a:rPr sz="4000" spc="-10" dirty="0">
                <a:latin typeface="Times New Roman"/>
                <a:cs typeface="Times New Roman"/>
              </a:rPr>
              <a:t>«Рукавичка»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1970" y="1686560"/>
            <a:ext cx="3629660" cy="215773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3700" y="4314190"/>
            <a:ext cx="3534410" cy="210058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3700" y="1667510"/>
            <a:ext cx="3691890" cy="21945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20709" y="1667510"/>
            <a:ext cx="3735070" cy="221996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80229" y="4314190"/>
            <a:ext cx="3534410" cy="210058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20709" y="4314190"/>
            <a:ext cx="3534409" cy="21005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20870" y="374650"/>
            <a:ext cx="40125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Пиктограммы</a:t>
            </a:r>
            <a:endParaRPr sz="5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429" y="2330450"/>
            <a:ext cx="3611879" cy="32791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95630" y="1389379"/>
            <a:ext cx="32804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0" dirty="0">
                <a:solidFill>
                  <a:srgbClr val="BF0000"/>
                </a:solidFill>
                <a:latin typeface="Calibri"/>
                <a:cs typeface="Calibri"/>
              </a:rPr>
              <a:t>«Рукавичка»</a:t>
            </a:r>
            <a:endParaRPr sz="4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4540" y="3202939"/>
            <a:ext cx="3309619" cy="327914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725670" y="2312670"/>
            <a:ext cx="28308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5" dirty="0">
                <a:solidFill>
                  <a:srgbClr val="BF0000"/>
                </a:solidFill>
                <a:latin typeface="Calibri"/>
                <a:cs typeface="Calibri"/>
              </a:rPr>
              <a:t>«Теремок»</a:t>
            </a:r>
            <a:endParaRPr sz="4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45169" y="2367279"/>
            <a:ext cx="3544570" cy="327914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879840" y="1407159"/>
            <a:ext cx="21418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0" dirty="0">
                <a:solidFill>
                  <a:srgbClr val="BF0000"/>
                </a:solidFill>
                <a:latin typeface="Calibri"/>
                <a:cs typeface="Calibri"/>
              </a:rPr>
              <a:t>«Репка»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0090" rIns="0" bIns="0" rtlCol="0">
            <a:spAutoFit/>
          </a:bodyPr>
          <a:lstStyle/>
          <a:p>
            <a:pPr marL="330898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Сказка</a:t>
            </a:r>
            <a:r>
              <a:rPr spc="-190" dirty="0"/>
              <a:t> </a:t>
            </a:r>
            <a:r>
              <a:rPr spc="-65" dirty="0"/>
              <a:t>«Теремок»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400" y="2057400"/>
            <a:ext cx="8229600" cy="457962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18000" y="679450"/>
            <a:ext cx="35598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Сказка</a:t>
            </a:r>
            <a:r>
              <a:rPr spc="-200" dirty="0"/>
              <a:t> </a:t>
            </a:r>
            <a:r>
              <a:rPr spc="-30" dirty="0"/>
              <a:t>«Репка»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0" y="2286000"/>
            <a:ext cx="84582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8439" y="1824990"/>
            <a:ext cx="66763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latin typeface="Calibri"/>
                <a:cs typeface="Calibri"/>
              </a:rPr>
              <a:t>Спасибо</a:t>
            </a:r>
            <a:r>
              <a:rPr sz="5400" b="1" spc="-55" dirty="0">
                <a:latin typeface="Calibri"/>
                <a:cs typeface="Calibri"/>
              </a:rPr>
              <a:t> </a:t>
            </a:r>
            <a:r>
              <a:rPr sz="5400" b="1" dirty="0">
                <a:latin typeface="Calibri"/>
                <a:cs typeface="Calibri"/>
              </a:rPr>
              <a:t>за</a:t>
            </a:r>
            <a:r>
              <a:rPr sz="5400" b="1" spc="-55" dirty="0">
                <a:latin typeface="Calibri"/>
                <a:cs typeface="Calibri"/>
              </a:rPr>
              <a:t> </a:t>
            </a:r>
            <a:r>
              <a:rPr sz="5400" b="1" spc="-10" dirty="0">
                <a:latin typeface="Calibri"/>
                <a:cs typeface="Calibri"/>
              </a:rPr>
              <a:t>внимание!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469" y="351790"/>
            <a:ext cx="17348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Наглядное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71528" y="351790"/>
            <a:ext cx="90728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69235" algn="l"/>
                <a:tab pos="3193415" algn="l"/>
                <a:tab pos="5566410" algn="l"/>
                <a:tab pos="6062345" algn="l"/>
                <a:tab pos="8178800" algn="l"/>
              </a:tabLst>
            </a:pP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моделирование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-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эффективный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интересный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метод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8469" y="778509"/>
            <a:ext cx="11085830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Times New Roman"/>
                <a:cs typeface="Times New Roman"/>
              </a:rPr>
              <a:t>развития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связной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речи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дошкольников.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основе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моделирования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лежит </a:t>
            </a:r>
            <a:r>
              <a:rPr sz="2800" dirty="0">
                <a:latin typeface="Times New Roman"/>
                <a:cs typeface="Times New Roman"/>
              </a:rPr>
              <a:t>принцип</a:t>
            </a:r>
            <a:r>
              <a:rPr sz="2800" spc="4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замещения.</a:t>
            </a:r>
            <a:r>
              <a:rPr sz="2800" spc="4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Реальный</a:t>
            </a:r>
            <a:r>
              <a:rPr sz="2800" spc="4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предмет</a:t>
            </a:r>
            <a:r>
              <a:rPr sz="2800" spc="4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может</a:t>
            </a:r>
            <a:r>
              <a:rPr sz="2800" spc="4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быть</a:t>
            </a:r>
            <a:r>
              <a:rPr sz="2800" spc="4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замещен</a:t>
            </a:r>
            <a:r>
              <a:rPr sz="2800" spc="450" dirty="0">
                <a:latin typeface="Times New Roman"/>
                <a:cs typeface="Times New Roman"/>
              </a:rPr>
              <a:t>  </a:t>
            </a:r>
            <a:r>
              <a:rPr sz="2800" spc="-50" dirty="0">
                <a:latin typeface="Times New Roman"/>
                <a:cs typeface="Times New Roman"/>
              </a:rPr>
              <a:t>в </a:t>
            </a:r>
            <a:r>
              <a:rPr sz="2800" dirty="0">
                <a:latin typeface="Times New Roman"/>
                <a:cs typeface="Times New Roman"/>
              </a:rPr>
              <a:t>деятельности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детей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другим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предметом,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изображением,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знаком.</a:t>
            </a:r>
            <a:endParaRPr sz="2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«Моделирование»</a:t>
            </a:r>
            <a:r>
              <a:rPr sz="2800" b="1" spc="35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-</a:t>
            </a:r>
            <a:r>
              <a:rPr sz="2800" spc="3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исследование</a:t>
            </a:r>
            <a:r>
              <a:rPr sz="2800" spc="345" dirty="0">
                <a:latin typeface="Times New Roman"/>
                <a:cs typeface="Times New Roman"/>
              </a:rPr>
              <a:t>  </a:t>
            </a:r>
            <a:r>
              <a:rPr sz="2800" spc="-30" dirty="0">
                <a:latin typeface="Times New Roman"/>
                <a:cs typeface="Times New Roman"/>
              </a:rPr>
              <a:t>каких-</a:t>
            </a:r>
            <a:r>
              <a:rPr sz="2800" dirty="0">
                <a:latin typeface="Times New Roman"/>
                <a:cs typeface="Times New Roman"/>
              </a:rPr>
              <a:t>либо</a:t>
            </a:r>
            <a:r>
              <a:rPr sz="2800" spc="3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явлений,</a:t>
            </a:r>
            <a:r>
              <a:rPr sz="2800" spc="35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процессов </a:t>
            </a:r>
            <a:r>
              <a:rPr sz="2800" dirty="0">
                <a:latin typeface="Times New Roman"/>
                <a:cs typeface="Times New Roman"/>
              </a:rPr>
              <a:t>путем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построения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изучения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моделей.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Моделирование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своим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объектом </a:t>
            </a:r>
            <a:r>
              <a:rPr sz="2800" dirty="0">
                <a:latin typeface="Times New Roman"/>
                <a:cs typeface="Times New Roman"/>
              </a:rPr>
              <a:t>имеет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модели.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8469" y="3338829"/>
            <a:ext cx="4875530" cy="8775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416175" algn="l"/>
                <a:tab pos="2871470" algn="l"/>
                <a:tab pos="4079240" algn="l"/>
              </a:tabLst>
            </a:pPr>
            <a:r>
              <a:rPr sz="2800" spc="-10" dirty="0">
                <a:latin typeface="Times New Roman"/>
                <a:cs typeface="Times New Roman"/>
              </a:rPr>
              <a:t>Моделирование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10" dirty="0">
                <a:latin typeface="Times New Roman"/>
                <a:cs typeface="Times New Roman"/>
              </a:rPr>
              <a:t>представляет гармоничное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слияние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всех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23740" y="3338829"/>
            <a:ext cx="1252855" cy="8775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113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Times New Roman"/>
                <a:cs typeface="Times New Roman"/>
              </a:rPr>
              <a:t>собой </a:t>
            </a:r>
            <a:r>
              <a:rPr sz="2800" spc="-30" dirty="0">
                <a:latin typeface="Times New Roman"/>
                <a:cs typeface="Times New Roman"/>
              </a:rPr>
              <a:t>методов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26293" y="3338829"/>
            <a:ext cx="4415155" cy="8775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895" marR="5080" indent="-163830">
              <a:lnSpc>
                <a:spcPct val="100000"/>
              </a:lnSpc>
              <a:spcBef>
                <a:spcPts val="100"/>
              </a:spcBef>
              <a:tabLst>
                <a:tab pos="2016125" algn="l"/>
                <a:tab pos="2230120" algn="l"/>
                <a:tab pos="2633980" algn="l"/>
                <a:tab pos="4211955" algn="l"/>
              </a:tabLst>
            </a:pPr>
            <a:r>
              <a:rPr sz="2800" spc="-10" dirty="0">
                <a:latin typeface="Times New Roman"/>
                <a:cs typeface="Times New Roman"/>
              </a:rPr>
              <a:t>уникальное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10" dirty="0">
                <a:latin typeface="Times New Roman"/>
                <a:cs typeface="Times New Roman"/>
              </a:rPr>
              <a:t>сочетание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и </a:t>
            </a:r>
            <a:r>
              <a:rPr sz="2800" spc="-10" dirty="0">
                <a:latin typeface="Times New Roman"/>
                <a:cs typeface="Times New Roman"/>
              </a:rPr>
              <a:t>обучения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Times New Roman"/>
                <a:cs typeface="Times New Roman"/>
              </a:rPr>
              <a:t>–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30" dirty="0">
                <a:latin typeface="Times New Roman"/>
                <a:cs typeface="Times New Roman"/>
              </a:rPr>
              <a:t>наглядного,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8469" y="4191000"/>
            <a:ext cx="1108329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0" dirty="0">
                <a:latin typeface="Times New Roman"/>
                <a:cs typeface="Times New Roman"/>
              </a:rPr>
              <a:t>практического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словесного.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«Модель»</a:t>
            </a:r>
            <a:r>
              <a:rPr sz="2800" b="1" spc="1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-</a:t>
            </a:r>
            <a:r>
              <a:rPr sz="2800" spc="1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это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любой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образ</a:t>
            </a:r>
            <a:r>
              <a:rPr sz="2800" spc="1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(мысленный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или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условный;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изображения, </a:t>
            </a:r>
            <a:r>
              <a:rPr sz="2800" dirty="0">
                <a:latin typeface="Times New Roman"/>
                <a:cs typeface="Times New Roman"/>
              </a:rPr>
              <a:t>описания,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схема,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чертеж,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график,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план)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4239" y="386587"/>
            <a:ext cx="9734550" cy="539115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45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Цель:</a:t>
            </a:r>
            <a:endParaRPr sz="2450">
              <a:latin typeface="Times New Roman"/>
              <a:cs typeface="Times New Roman"/>
            </a:endParaRPr>
          </a:p>
          <a:p>
            <a:pPr marL="137795" marR="5080" indent="-125730">
              <a:lnSpc>
                <a:spcPts val="2760"/>
              </a:lnSpc>
              <a:spcBef>
                <a:spcPts val="630"/>
              </a:spcBef>
              <a:buFont typeface="Arial"/>
              <a:buChar char="•"/>
              <a:tabLst>
                <a:tab pos="137795" algn="l"/>
                <a:tab pos="214629" algn="l"/>
              </a:tabLst>
            </a:pPr>
            <a:r>
              <a:rPr sz="2450" dirty="0">
                <a:latin typeface="Times New Roman"/>
                <a:cs typeface="Times New Roman"/>
              </a:rPr>
              <a:t>	Учить</a:t>
            </a:r>
            <a:r>
              <a:rPr sz="2450" spc="-1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детей</a:t>
            </a:r>
            <a:r>
              <a:rPr sz="2450" spc="-1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построению</a:t>
            </a:r>
            <a:r>
              <a:rPr sz="2450" spc="-1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и</a:t>
            </a:r>
            <a:r>
              <a:rPr sz="2450" spc="-1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использованию</a:t>
            </a:r>
            <a:r>
              <a:rPr sz="2450" spc="-1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моделей</a:t>
            </a:r>
            <a:r>
              <a:rPr sz="2450" spc="-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для </a:t>
            </a:r>
            <a:r>
              <a:rPr sz="2450" spc="-10" dirty="0">
                <a:latin typeface="Times New Roman"/>
                <a:cs typeface="Times New Roman"/>
              </a:rPr>
              <a:t>рассказывания сказок.</a:t>
            </a:r>
            <a:endParaRPr sz="2450">
              <a:latin typeface="Times New Roman"/>
              <a:cs typeface="Times New Roman"/>
            </a:endParaRPr>
          </a:p>
          <a:p>
            <a:pPr marL="137795" indent="-125095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137795" algn="l"/>
              </a:tabLst>
            </a:pPr>
            <a:r>
              <a:rPr sz="2450" dirty="0">
                <a:latin typeface="Times New Roman"/>
                <a:cs typeface="Times New Roman"/>
              </a:rPr>
              <a:t>Развивать</a:t>
            </a:r>
            <a:r>
              <a:rPr sz="2450" spc="-5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у</a:t>
            </a:r>
            <a:r>
              <a:rPr sz="2450" spc="-4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детей</a:t>
            </a:r>
            <a:r>
              <a:rPr sz="2450" spc="-5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речь</a:t>
            </a:r>
            <a:r>
              <a:rPr sz="2450" spc="-5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посредством</a:t>
            </a:r>
            <a:r>
              <a:rPr sz="2450" spc="-50" dirty="0">
                <a:latin typeface="Times New Roman"/>
                <a:cs typeface="Times New Roman"/>
              </a:rPr>
              <a:t> </a:t>
            </a:r>
            <a:r>
              <a:rPr sz="2450" spc="-20" dirty="0">
                <a:latin typeface="Times New Roman"/>
                <a:cs typeface="Times New Roman"/>
              </a:rPr>
              <a:t>художественной</a:t>
            </a:r>
            <a:r>
              <a:rPr sz="2450" spc="-45" dirty="0">
                <a:latin typeface="Times New Roman"/>
                <a:cs typeface="Times New Roman"/>
              </a:rPr>
              <a:t> </a:t>
            </a:r>
            <a:r>
              <a:rPr sz="2450" spc="-10" dirty="0">
                <a:latin typeface="Times New Roman"/>
                <a:cs typeface="Times New Roman"/>
              </a:rPr>
              <a:t>литературы.</a:t>
            </a:r>
            <a:endParaRPr sz="2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40"/>
              </a:spcBef>
              <a:buFont typeface="Arial"/>
              <a:buChar char="•"/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5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Задачи:</a:t>
            </a:r>
            <a:endParaRPr sz="2450">
              <a:latin typeface="Times New Roman"/>
              <a:cs typeface="Times New Roman"/>
            </a:endParaRPr>
          </a:p>
          <a:p>
            <a:pPr marL="137795" indent="-125095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137795" algn="l"/>
              </a:tabLst>
            </a:pPr>
            <a:r>
              <a:rPr sz="2450" dirty="0">
                <a:latin typeface="Times New Roman"/>
                <a:cs typeface="Times New Roman"/>
              </a:rPr>
              <a:t>обогащение</a:t>
            </a:r>
            <a:r>
              <a:rPr sz="2450" spc="-7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активного</a:t>
            </a:r>
            <a:r>
              <a:rPr sz="2450" spc="-65" dirty="0">
                <a:latin typeface="Times New Roman"/>
                <a:cs typeface="Times New Roman"/>
              </a:rPr>
              <a:t> </a:t>
            </a:r>
            <a:r>
              <a:rPr sz="2450" spc="-10" dirty="0">
                <a:latin typeface="Times New Roman"/>
                <a:cs typeface="Times New Roman"/>
              </a:rPr>
              <a:t>словаря</a:t>
            </a:r>
            <a:endParaRPr sz="2450">
              <a:latin typeface="Times New Roman"/>
              <a:cs typeface="Times New Roman"/>
            </a:endParaRPr>
          </a:p>
          <a:p>
            <a:pPr marL="215265" indent="-202565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215265" algn="l"/>
              </a:tabLst>
            </a:pPr>
            <a:r>
              <a:rPr sz="2450" dirty="0">
                <a:latin typeface="Times New Roman"/>
                <a:cs typeface="Times New Roman"/>
              </a:rPr>
              <a:t>развитие</a:t>
            </a:r>
            <a:r>
              <a:rPr sz="2450" spc="-4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связной</a:t>
            </a:r>
            <a:r>
              <a:rPr sz="2450" spc="-40" dirty="0">
                <a:latin typeface="Times New Roman"/>
                <a:cs typeface="Times New Roman"/>
              </a:rPr>
              <a:t> </a:t>
            </a:r>
            <a:r>
              <a:rPr sz="2450" spc="-20" dirty="0">
                <a:latin typeface="Times New Roman"/>
                <a:cs typeface="Times New Roman"/>
              </a:rPr>
              <a:t>речи;</a:t>
            </a:r>
            <a:endParaRPr sz="2450">
              <a:latin typeface="Times New Roman"/>
              <a:cs typeface="Times New Roman"/>
            </a:endParaRPr>
          </a:p>
          <a:p>
            <a:pPr marL="137795" marR="262890" indent="-125730">
              <a:lnSpc>
                <a:spcPts val="2760"/>
              </a:lnSpc>
              <a:spcBef>
                <a:spcPts val="635"/>
              </a:spcBef>
              <a:buFont typeface="Arial"/>
              <a:buChar char="•"/>
              <a:tabLst>
                <a:tab pos="137795" algn="l"/>
              </a:tabLst>
            </a:pPr>
            <a:r>
              <a:rPr sz="2450" dirty="0">
                <a:latin typeface="Times New Roman"/>
                <a:cs typeface="Times New Roman"/>
              </a:rPr>
              <a:t>развитие</a:t>
            </a:r>
            <a:r>
              <a:rPr sz="2450" spc="-65" dirty="0">
                <a:latin typeface="Times New Roman"/>
                <a:cs typeface="Times New Roman"/>
              </a:rPr>
              <a:t> </a:t>
            </a:r>
            <a:r>
              <a:rPr sz="2450" spc="-10" dirty="0">
                <a:latin typeface="Times New Roman"/>
                <a:cs typeface="Times New Roman"/>
              </a:rPr>
              <a:t>звуковой</a:t>
            </a:r>
            <a:r>
              <a:rPr sz="2450" spc="-5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и</a:t>
            </a:r>
            <a:r>
              <a:rPr sz="2450" spc="-7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интонационной</a:t>
            </a:r>
            <a:r>
              <a:rPr sz="2450" spc="-65" dirty="0">
                <a:latin typeface="Times New Roman"/>
                <a:cs typeface="Times New Roman"/>
              </a:rPr>
              <a:t> </a:t>
            </a:r>
            <a:r>
              <a:rPr sz="2450" spc="-20" dirty="0">
                <a:latin typeface="Times New Roman"/>
                <a:cs typeface="Times New Roman"/>
              </a:rPr>
              <a:t>культуры</a:t>
            </a:r>
            <a:r>
              <a:rPr sz="2450" spc="-6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речи,</a:t>
            </a:r>
            <a:r>
              <a:rPr sz="2450" spc="-65" dirty="0">
                <a:latin typeface="Times New Roman"/>
                <a:cs typeface="Times New Roman"/>
              </a:rPr>
              <a:t> </a:t>
            </a:r>
            <a:r>
              <a:rPr sz="2450" spc="-10" dirty="0">
                <a:latin typeface="Times New Roman"/>
                <a:cs typeface="Times New Roman"/>
              </a:rPr>
              <a:t>фонематического слуха;</a:t>
            </a:r>
            <a:endParaRPr sz="2450">
              <a:latin typeface="Times New Roman"/>
              <a:cs typeface="Times New Roman"/>
            </a:endParaRPr>
          </a:p>
          <a:p>
            <a:pPr marL="137795" indent="-125095">
              <a:lnSpc>
                <a:spcPct val="100000"/>
              </a:lnSpc>
              <a:spcBef>
                <a:spcPts val="355"/>
              </a:spcBef>
              <a:buFont typeface="Arial"/>
              <a:buChar char="•"/>
              <a:tabLst>
                <a:tab pos="137795" algn="l"/>
              </a:tabLst>
            </a:pPr>
            <a:r>
              <a:rPr sz="2450" dirty="0">
                <a:latin typeface="Times New Roman"/>
                <a:cs typeface="Times New Roman"/>
              </a:rPr>
              <a:t>развитие</a:t>
            </a:r>
            <a:r>
              <a:rPr sz="2450" spc="-55" dirty="0">
                <a:latin typeface="Times New Roman"/>
                <a:cs typeface="Times New Roman"/>
              </a:rPr>
              <a:t> </a:t>
            </a:r>
            <a:r>
              <a:rPr sz="2450" spc="-10" dirty="0">
                <a:latin typeface="Times New Roman"/>
                <a:cs typeface="Times New Roman"/>
              </a:rPr>
              <a:t>речевого</a:t>
            </a:r>
            <a:r>
              <a:rPr sz="2450" spc="-50" dirty="0">
                <a:latin typeface="Times New Roman"/>
                <a:cs typeface="Times New Roman"/>
              </a:rPr>
              <a:t> </a:t>
            </a:r>
            <a:r>
              <a:rPr sz="2450" spc="-10" dirty="0">
                <a:latin typeface="Times New Roman"/>
                <a:cs typeface="Times New Roman"/>
              </a:rPr>
              <a:t>творчества;</a:t>
            </a:r>
            <a:endParaRPr sz="2450">
              <a:latin typeface="Times New Roman"/>
              <a:cs typeface="Times New Roman"/>
            </a:endParaRPr>
          </a:p>
          <a:p>
            <a:pPr marL="137795" indent="-125095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137795" algn="l"/>
              </a:tabLst>
            </a:pPr>
            <a:r>
              <a:rPr sz="2450" dirty="0">
                <a:latin typeface="Times New Roman"/>
                <a:cs typeface="Times New Roman"/>
              </a:rPr>
              <a:t>развитие</a:t>
            </a:r>
            <a:r>
              <a:rPr sz="2450" spc="-4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мышления,</a:t>
            </a:r>
            <a:r>
              <a:rPr sz="2450" spc="-3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воображения,</a:t>
            </a:r>
            <a:r>
              <a:rPr sz="2450" spc="-3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памяти</a:t>
            </a:r>
            <a:r>
              <a:rPr sz="2450" spc="-3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при</a:t>
            </a:r>
            <a:r>
              <a:rPr sz="2450" spc="-3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подборе</a:t>
            </a:r>
            <a:r>
              <a:rPr sz="2450" spc="-35" dirty="0">
                <a:latin typeface="Times New Roman"/>
                <a:cs typeface="Times New Roman"/>
              </a:rPr>
              <a:t> </a:t>
            </a:r>
            <a:r>
              <a:rPr sz="2450" spc="-10" dirty="0">
                <a:latin typeface="Times New Roman"/>
                <a:cs typeface="Times New Roman"/>
              </a:rPr>
              <a:t>заместителей</a:t>
            </a:r>
            <a:endParaRPr sz="2450">
              <a:latin typeface="Times New Roman"/>
              <a:cs typeface="Times New Roman"/>
            </a:endParaRPr>
          </a:p>
          <a:p>
            <a:pPr marL="137795" indent="-125095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137795" algn="l"/>
              </a:tabLst>
            </a:pPr>
            <a:r>
              <a:rPr sz="2450" dirty="0">
                <a:latin typeface="Times New Roman"/>
                <a:cs typeface="Times New Roman"/>
              </a:rPr>
              <a:t>развитие</a:t>
            </a:r>
            <a:r>
              <a:rPr sz="2450" spc="-3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планирующих</a:t>
            </a:r>
            <a:r>
              <a:rPr sz="2450" spc="-30" dirty="0">
                <a:latin typeface="Times New Roman"/>
                <a:cs typeface="Times New Roman"/>
              </a:rPr>
              <a:t> </a:t>
            </a:r>
            <a:r>
              <a:rPr sz="2450" spc="-10" dirty="0">
                <a:latin typeface="Times New Roman"/>
                <a:cs typeface="Times New Roman"/>
              </a:rPr>
              <a:t>действий</a:t>
            </a:r>
            <a:endParaRPr sz="2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7020" y="746194"/>
            <a:ext cx="6536055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65"/>
              </a:lnSpc>
            </a:pPr>
            <a:r>
              <a:rPr sz="4000" b="1" dirty="0">
                <a:solidFill>
                  <a:srgbClr val="BF0000"/>
                </a:solidFill>
                <a:latin typeface="Times New Roman"/>
                <a:cs typeface="Times New Roman"/>
              </a:rPr>
              <a:t>ВИДЫ</a:t>
            </a:r>
            <a:r>
              <a:rPr sz="4000" b="1" spc="-70" dirty="0">
                <a:solidFill>
                  <a:srgbClr val="BF0000"/>
                </a:solidFill>
                <a:latin typeface="Times New Roman"/>
                <a:cs typeface="Times New Roman"/>
              </a:rPr>
              <a:t> </a:t>
            </a:r>
            <a:r>
              <a:rPr sz="4000" b="1" spc="-50" dirty="0">
                <a:solidFill>
                  <a:srgbClr val="BF0000"/>
                </a:solidFill>
                <a:latin typeface="Times New Roman"/>
                <a:cs typeface="Times New Roman"/>
              </a:rPr>
              <a:t>МОДЕЛИРОВАНИЯ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673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03580" y="649731"/>
            <a:ext cx="10568940" cy="497840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2450" b="1" i="1" dirty="0">
                <a:solidFill>
                  <a:srgbClr val="FF0000"/>
                </a:solidFill>
                <a:latin typeface="Times New Roman"/>
                <a:cs typeface="Times New Roman"/>
              </a:rPr>
              <a:t>Сериационный</a:t>
            </a:r>
            <a:r>
              <a:rPr sz="2450" b="1" i="1" spc="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5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ряд</a:t>
            </a:r>
            <a:endParaRPr sz="2450">
              <a:latin typeface="Times New Roman"/>
              <a:cs typeface="Times New Roman"/>
            </a:endParaRPr>
          </a:p>
          <a:p>
            <a:pPr marL="107950" marR="7620" indent="-95250">
              <a:lnSpc>
                <a:spcPct val="122400"/>
              </a:lnSpc>
              <a:spcBef>
                <a:spcPts val="420"/>
              </a:spcBef>
              <a:tabLst>
                <a:tab pos="7633334" algn="l"/>
              </a:tabLst>
            </a:pPr>
            <a:r>
              <a:rPr sz="2450" dirty="0">
                <a:latin typeface="Arial"/>
                <a:cs typeface="Arial"/>
              </a:rPr>
              <a:t>•</a:t>
            </a:r>
            <a:r>
              <a:rPr sz="2450" dirty="0">
                <a:latin typeface="Times New Roman"/>
                <a:cs typeface="Times New Roman"/>
              </a:rPr>
              <a:t>Цель:</a:t>
            </a:r>
            <a:r>
              <a:rPr sz="2450" spc="5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развивать</a:t>
            </a:r>
            <a:r>
              <a:rPr sz="2450" spc="7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умение</a:t>
            </a:r>
            <a:r>
              <a:rPr sz="2450" spc="5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использовать</a:t>
            </a:r>
            <a:r>
              <a:rPr sz="2450" spc="6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заместители</a:t>
            </a:r>
            <a:r>
              <a:rPr sz="2450" spc="65" dirty="0">
                <a:latin typeface="Times New Roman"/>
                <a:cs typeface="Times New Roman"/>
              </a:rPr>
              <a:t> </a:t>
            </a:r>
            <a:r>
              <a:rPr sz="2450" spc="-25" dirty="0">
                <a:latin typeface="Times New Roman"/>
                <a:cs typeface="Times New Roman"/>
              </a:rPr>
              <a:t>для</a:t>
            </a:r>
            <a:r>
              <a:rPr sz="2450" dirty="0">
                <a:latin typeface="Times New Roman"/>
                <a:cs typeface="Times New Roman"/>
              </a:rPr>
              <a:t>	обозначения</a:t>
            </a:r>
            <a:r>
              <a:rPr sz="2450" spc="50" dirty="0">
                <a:latin typeface="Times New Roman"/>
                <a:cs typeface="Times New Roman"/>
              </a:rPr>
              <a:t> </a:t>
            </a:r>
            <a:r>
              <a:rPr sz="2450" spc="-20" dirty="0">
                <a:latin typeface="Times New Roman"/>
                <a:cs typeface="Times New Roman"/>
              </a:rPr>
              <a:t>главного </a:t>
            </a:r>
            <a:r>
              <a:rPr sz="2450" dirty="0">
                <a:latin typeface="Times New Roman"/>
                <a:cs typeface="Times New Roman"/>
              </a:rPr>
              <a:t>героя,</a:t>
            </a:r>
            <a:r>
              <a:rPr sz="2450" spc="1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понимать</a:t>
            </a:r>
            <a:r>
              <a:rPr sz="2450" spc="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текст</a:t>
            </a:r>
            <a:r>
              <a:rPr sz="2450" spc="1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на</a:t>
            </a:r>
            <a:r>
              <a:rPr sz="2450" spc="-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основе</a:t>
            </a:r>
            <a:r>
              <a:rPr sz="2450" spc="1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построения</a:t>
            </a:r>
            <a:r>
              <a:rPr sz="2450" spc="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наглядной</a:t>
            </a:r>
            <a:r>
              <a:rPr sz="2450" spc="-10" dirty="0">
                <a:latin typeface="Times New Roman"/>
                <a:cs typeface="Times New Roman"/>
              </a:rPr>
              <a:t> модели</a:t>
            </a: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2450" b="1" i="1" dirty="0">
                <a:solidFill>
                  <a:srgbClr val="FF0000"/>
                </a:solidFill>
                <a:latin typeface="Times New Roman"/>
                <a:cs typeface="Times New Roman"/>
              </a:rPr>
              <a:t>Двигательное</a:t>
            </a:r>
            <a:r>
              <a:rPr sz="2450" b="1" i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5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моделирование</a:t>
            </a:r>
            <a:endParaRPr sz="2450">
              <a:latin typeface="Times New Roman"/>
              <a:cs typeface="Times New Roman"/>
            </a:endParaRPr>
          </a:p>
          <a:p>
            <a:pPr marL="107950" marR="7620" indent="-95250">
              <a:lnSpc>
                <a:spcPct val="122400"/>
              </a:lnSpc>
              <a:spcBef>
                <a:spcPts val="420"/>
              </a:spcBef>
              <a:tabLst>
                <a:tab pos="1136650" algn="l"/>
                <a:tab pos="2719705" algn="l"/>
                <a:tab pos="3960495" algn="l"/>
                <a:tab pos="4978400" algn="l"/>
                <a:tab pos="6624955" algn="l"/>
                <a:tab pos="8550275" algn="l"/>
                <a:tab pos="9150985" algn="l"/>
              </a:tabLst>
            </a:pPr>
            <a:r>
              <a:rPr sz="2450" spc="-10" dirty="0">
                <a:latin typeface="Arial"/>
                <a:cs typeface="Arial"/>
              </a:rPr>
              <a:t>•</a:t>
            </a:r>
            <a:r>
              <a:rPr sz="2450" spc="-10" dirty="0">
                <a:latin typeface="Times New Roman"/>
                <a:cs typeface="Times New Roman"/>
              </a:rPr>
              <a:t>Цель:</a:t>
            </a:r>
            <a:r>
              <a:rPr sz="2450" dirty="0">
                <a:latin typeface="Times New Roman"/>
                <a:cs typeface="Times New Roman"/>
              </a:rPr>
              <a:t>	</a:t>
            </a:r>
            <a:r>
              <a:rPr sz="2450" spc="-10" dirty="0">
                <a:latin typeface="Times New Roman"/>
                <a:cs typeface="Times New Roman"/>
              </a:rPr>
              <a:t>Развивать</a:t>
            </a:r>
            <a:r>
              <a:rPr sz="2450" dirty="0">
                <a:latin typeface="Times New Roman"/>
                <a:cs typeface="Times New Roman"/>
              </a:rPr>
              <a:t>	</a:t>
            </a:r>
            <a:r>
              <a:rPr sz="2450" spc="-10" dirty="0">
                <a:latin typeface="Times New Roman"/>
                <a:cs typeface="Times New Roman"/>
              </a:rPr>
              <a:t>умение</a:t>
            </a:r>
            <a:r>
              <a:rPr sz="2450" dirty="0">
                <a:latin typeface="Times New Roman"/>
                <a:cs typeface="Times New Roman"/>
              </a:rPr>
              <a:t>	</a:t>
            </a:r>
            <a:r>
              <a:rPr sz="2450" spc="-10" dirty="0">
                <a:latin typeface="Times New Roman"/>
                <a:cs typeface="Times New Roman"/>
              </a:rPr>
              <a:t>детей</a:t>
            </a:r>
            <a:r>
              <a:rPr sz="2450" dirty="0">
                <a:latin typeface="Times New Roman"/>
                <a:cs typeface="Times New Roman"/>
              </a:rPr>
              <a:t>	</a:t>
            </a:r>
            <a:r>
              <a:rPr sz="2450" spc="-10" dirty="0">
                <a:latin typeface="Times New Roman"/>
                <a:cs typeface="Times New Roman"/>
              </a:rPr>
              <a:t>подбирать</a:t>
            </a:r>
            <a:r>
              <a:rPr sz="2450" dirty="0">
                <a:latin typeface="Times New Roman"/>
                <a:cs typeface="Times New Roman"/>
              </a:rPr>
              <a:t>	</a:t>
            </a:r>
            <a:r>
              <a:rPr sz="2450" spc="-10" dirty="0">
                <a:latin typeface="Times New Roman"/>
                <a:cs typeface="Times New Roman"/>
              </a:rPr>
              <a:t>заместители</a:t>
            </a:r>
            <a:r>
              <a:rPr sz="2450" dirty="0">
                <a:latin typeface="Times New Roman"/>
                <a:cs typeface="Times New Roman"/>
              </a:rPr>
              <a:t>	</a:t>
            </a:r>
            <a:r>
              <a:rPr sz="2450" spc="-25" dirty="0">
                <a:latin typeface="Times New Roman"/>
                <a:cs typeface="Times New Roman"/>
              </a:rPr>
              <a:t>по</a:t>
            </a:r>
            <a:r>
              <a:rPr sz="2450" dirty="0">
                <a:latin typeface="Times New Roman"/>
                <a:cs typeface="Times New Roman"/>
              </a:rPr>
              <a:t>	</a:t>
            </a:r>
            <a:r>
              <a:rPr sz="2450" spc="-10" dirty="0">
                <a:latin typeface="Times New Roman"/>
                <a:cs typeface="Times New Roman"/>
              </a:rPr>
              <a:t>заданному </a:t>
            </a:r>
            <a:r>
              <a:rPr sz="2450" dirty="0">
                <a:latin typeface="Times New Roman"/>
                <a:cs typeface="Times New Roman"/>
              </a:rPr>
              <a:t>внешнему</a:t>
            </a:r>
            <a:r>
              <a:rPr sz="2450" spc="-15" dirty="0">
                <a:latin typeface="Times New Roman"/>
                <a:cs typeface="Times New Roman"/>
              </a:rPr>
              <a:t> </a:t>
            </a:r>
            <a:r>
              <a:rPr sz="2450" spc="-10" dirty="0">
                <a:latin typeface="Times New Roman"/>
                <a:cs typeface="Times New Roman"/>
              </a:rPr>
              <a:t>признаку, </a:t>
            </a:r>
            <a:r>
              <a:rPr sz="2450" dirty="0">
                <a:latin typeface="Times New Roman"/>
                <a:cs typeface="Times New Roman"/>
              </a:rPr>
              <a:t>учить</a:t>
            </a:r>
            <a:r>
              <a:rPr sz="2450" spc="-1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строить</a:t>
            </a:r>
            <a:r>
              <a:rPr sz="2450" spc="-1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двигательную</a:t>
            </a:r>
            <a:r>
              <a:rPr sz="2450" spc="-20" dirty="0">
                <a:latin typeface="Times New Roman"/>
                <a:cs typeface="Times New Roman"/>
              </a:rPr>
              <a:t> </a:t>
            </a:r>
            <a:r>
              <a:rPr sz="2450" spc="-10" dirty="0">
                <a:latin typeface="Times New Roman"/>
                <a:cs typeface="Times New Roman"/>
              </a:rPr>
              <a:t>модель.</a:t>
            </a: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  <a:tabLst>
                <a:tab pos="4627880" algn="l"/>
              </a:tabLst>
            </a:pPr>
            <a:r>
              <a:rPr sz="245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Временно-пространственная</a:t>
            </a:r>
            <a:r>
              <a:rPr sz="2450" b="1" i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5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модель</a:t>
            </a: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450" dirty="0">
                <a:latin typeface="Arial"/>
                <a:cs typeface="Arial"/>
              </a:rPr>
              <a:t>•</a:t>
            </a:r>
            <a:r>
              <a:rPr sz="2450" dirty="0">
                <a:latin typeface="Times New Roman"/>
                <a:cs typeface="Times New Roman"/>
              </a:rPr>
              <a:t>Цель:</a:t>
            </a:r>
            <a:r>
              <a:rPr sz="2450" spc="1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учить</a:t>
            </a:r>
            <a:r>
              <a:rPr sz="2450" spc="1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детей выделять</a:t>
            </a:r>
            <a:r>
              <a:rPr sz="2450" spc="1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основную</a:t>
            </a:r>
            <a:r>
              <a:rPr sz="2450" spc="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сюжетную</a:t>
            </a:r>
            <a:r>
              <a:rPr sz="2450" spc="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линию</a:t>
            </a:r>
            <a:r>
              <a:rPr sz="2450" spc="5" dirty="0">
                <a:latin typeface="Times New Roman"/>
                <a:cs typeface="Times New Roman"/>
              </a:rPr>
              <a:t> </a:t>
            </a:r>
            <a:r>
              <a:rPr sz="2450" spc="-10" dirty="0">
                <a:latin typeface="Times New Roman"/>
                <a:cs typeface="Times New Roman"/>
              </a:rPr>
              <a:t>сказки;</a:t>
            </a:r>
            <a:endParaRPr sz="2450">
              <a:latin typeface="Times New Roman"/>
              <a:cs typeface="Times New Roman"/>
            </a:endParaRPr>
          </a:p>
          <a:p>
            <a:pPr marL="107950" marR="5080" indent="-95250">
              <a:lnSpc>
                <a:spcPct val="122400"/>
              </a:lnSpc>
              <a:spcBef>
                <a:spcPts val="440"/>
              </a:spcBef>
              <a:tabLst>
                <a:tab pos="1602740" algn="l"/>
                <a:tab pos="2755265" algn="l"/>
                <a:tab pos="4390390" algn="l"/>
                <a:tab pos="5850890" algn="l"/>
                <a:tab pos="6195060" algn="l"/>
                <a:tab pos="8903970" algn="l"/>
                <a:tab pos="10115550" algn="l"/>
              </a:tabLst>
            </a:pPr>
            <a:r>
              <a:rPr sz="2450" spc="-10" dirty="0">
                <a:latin typeface="Arial"/>
                <a:cs typeface="Arial"/>
              </a:rPr>
              <a:t>•</a:t>
            </a:r>
            <a:r>
              <a:rPr sz="2450" spc="-10" dirty="0">
                <a:latin typeface="Times New Roman"/>
                <a:cs typeface="Times New Roman"/>
              </a:rPr>
              <a:t>Развивать</a:t>
            </a:r>
            <a:r>
              <a:rPr sz="2450" dirty="0">
                <a:latin typeface="Times New Roman"/>
                <a:cs typeface="Times New Roman"/>
              </a:rPr>
              <a:t>	</a:t>
            </a:r>
            <a:r>
              <a:rPr sz="2450" spc="-10" dirty="0">
                <a:latin typeface="Times New Roman"/>
                <a:cs typeface="Times New Roman"/>
              </a:rPr>
              <a:t>умение</a:t>
            </a:r>
            <a:r>
              <a:rPr sz="2450" dirty="0">
                <a:latin typeface="Times New Roman"/>
                <a:cs typeface="Times New Roman"/>
              </a:rPr>
              <a:t>	</a:t>
            </a:r>
            <a:r>
              <a:rPr sz="2450" spc="-10" dirty="0">
                <a:latin typeface="Times New Roman"/>
                <a:cs typeface="Times New Roman"/>
              </a:rPr>
              <a:t>составлять</a:t>
            </a:r>
            <a:r>
              <a:rPr sz="2450" dirty="0">
                <a:latin typeface="Times New Roman"/>
                <a:cs typeface="Times New Roman"/>
              </a:rPr>
              <a:t>	</a:t>
            </a:r>
            <a:r>
              <a:rPr sz="2450" spc="-10" dirty="0">
                <a:latin typeface="Times New Roman"/>
                <a:cs typeface="Times New Roman"/>
              </a:rPr>
              <a:t>временно</a:t>
            </a:r>
            <a:r>
              <a:rPr sz="2450" dirty="0">
                <a:latin typeface="Times New Roman"/>
                <a:cs typeface="Times New Roman"/>
              </a:rPr>
              <a:t>	</a:t>
            </a:r>
            <a:r>
              <a:rPr sz="2450" spc="-50" dirty="0">
                <a:latin typeface="Times New Roman"/>
                <a:cs typeface="Times New Roman"/>
              </a:rPr>
              <a:t>–</a:t>
            </a:r>
            <a:r>
              <a:rPr sz="2450" dirty="0">
                <a:latin typeface="Times New Roman"/>
                <a:cs typeface="Times New Roman"/>
              </a:rPr>
              <a:t>	</a:t>
            </a:r>
            <a:r>
              <a:rPr sz="2450" spc="-10" dirty="0">
                <a:latin typeface="Times New Roman"/>
                <a:cs typeface="Times New Roman"/>
              </a:rPr>
              <a:t>пространственную</a:t>
            </a:r>
            <a:r>
              <a:rPr sz="2450" dirty="0">
                <a:latin typeface="Times New Roman"/>
                <a:cs typeface="Times New Roman"/>
              </a:rPr>
              <a:t>	</a:t>
            </a:r>
            <a:r>
              <a:rPr sz="2450" spc="-10" dirty="0">
                <a:latin typeface="Times New Roman"/>
                <a:cs typeface="Times New Roman"/>
              </a:rPr>
              <a:t>модель,</a:t>
            </a:r>
            <a:r>
              <a:rPr sz="2450" dirty="0">
                <a:latin typeface="Times New Roman"/>
                <a:cs typeface="Times New Roman"/>
              </a:rPr>
              <a:t>	</a:t>
            </a:r>
            <a:r>
              <a:rPr sz="2450" spc="-25" dirty="0">
                <a:latin typeface="Times New Roman"/>
                <a:cs typeface="Times New Roman"/>
              </a:rPr>
              <a:t>как </a:t>
            </a:r>
            <a:r>
              <a:rPr sz="2450" dirty="0">
                <a:latin typeface="Times New Roman"/>
                <a:cs typeface="Times New Roman"/>
              </a:rPr>
              <a:t>наглядный</a:t>
            </a:r>
            <a:r>
              <a:rPr sz="2450" spc="-2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план</a:t>
            </a:r>
            <a:r>
              <a:rPr sz="2450" spc="-2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для</a:t>
            </a:r>
            <a:r>
              <a:rPr sz="2450" spc="-10" dirty="0">
                <a:latin typeface="Times New Roman"/>
                <a:cs typeface="Times New Roman"/>
              </a:rPr>
              <a:t> рассказывания;</a:t>
            </a:r>
            <a:endParaRPr sz="2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3865" rIns="0" bIns="0" rtlCol="0">
            <a:spAutoFit/>
          </a:bodyPr>
          <a:lstStyle/>
          <a:p>
            <a:pPr marL="1049020" marR="5080" indent="-562610">
              <a:lnSpc>
                <a:spcPts val="4830"/>
              </a:lnSpc>
              <a:spcBef>
                <a:spcPts val="585"/>
              </a:spcBef>
            </a:pPr>
            <a:r>
              <a:rPr sz="4350" b="1" dirty="0">
                <a:latin typeface="Times New Roman"/>
                <a:cs typeface="Times New Roman"/>
              </a:rPr>
              <a:t>В</a:t>
            </a:r>
            <a:r>
              <a:rPr sz="4350" b="1" spc="-140" dirty="0">
                <a:latin typeface="Times New Roman"/>
                <a:cs typeface="Times New Roman"/>
              </a:rPr>
              <a:t> </a:t>
            </a:r>
            <a:r>
              <a:rPr sz="4350" b="1" dirty="0">
                <a:latin typeface="Times New Roman"/>
                <a:cs typeface="Times New Roman"/>
              </a:rPr>
              <a:t>качестве</a:t>
            </a:r>
            <a:r>
              <a:rPr sz="4350" b="1" spc="-130" dirty="0">
                <a:latin typeface="Times New Roman"/>
                <a:cs typeface="Times New Roman"/>
              </a:rPr>
              <a:t> </a:t>
            </a:r>
            <a:r>
              <a:rPr sz="4350" b="1" dirty="0">
                <a:latin typeface="Times New Roman"/>
                <a:cs typeface="Times New Roman"/>
              </a:rPr>
              <a:t>символов</a:t>
            </a:r>
            <a:r>
              <a:rPr sz="4350" b="1" spc="-140" dirty="0">
                <a:latin typeface="Times New Roman"/>
                <a:cs typeface="Times New Roman"/>
              </a:rPr>
              <a:t> </a:t>
            </a:r>
            <a:r>
              <a:rPr sz="4350" b="1" dirty="0">
                <a:latin typeface="Times New Roman"/>
                <a:cs typeface="Times New Roman"/>
              </a:rPr>
              <a:t>заместителей</a:t>
            </a:r>
            <a:r>
              <a:rPr sz="4350" b="1" spc="-150" dirty="0">
                <a:latin typeface="Times New Roman"/>
                <a:cs typeface="Times New Roman"/>
              </a:rPr>
              <a:t> </a:t>
            </a:r>
            <a:r>
              <a:rPr sz="4350" b="1" spc="-25" dirty="0">
                <a:latin typeface="Times New Roman"/>
                <a:cs typeface="Times New Roman"/>
              </a:rPr>
              <a:t>при </a:t>
            </a:r>
            <a:r>
              <a:rPr sz="4350" b="1" spc="-20" dirty="0">
                <a:latin typeface="Times New Roman"/>
                <a:cs typeface="Times New Roman"/>
              </a:rPr>
              <a:t>моделировании</a:t>
            </a:r>
            <a:r>
              <a:rPr sz="4350" b="1" spc="-195" dirty="0">
                <a:latin typeface="Times New Roman"/>
                <a:cs typeface="Times New Roman"/>
              </a:rPr>
              <a:t> </a:t>
            </a:r>
            <a:r>
              <a:rPr sz="4350" b="1" dirty="0">
                <a:latin typeface="Times New Roman"/>
                <a:cs typeface="Times New Roman"/>
              </a:rPr>
              <a:t>сказок</a:t>
            </a:r>
            <a:r>
              <a:rPr sz="4350" b="1" spc="-200" dirty="0">
                <a:latin typeface="Times New Roman"/>
                <a:cs typeface="Times New Roman"/>
              </a:rPr>
              <a:t> </a:t>
            </a:r>
            <a:r>
              <a:rPr sz="4350" b="1" spc="-10" dirty="0">
                <a:latin typeface="Times New Roman"/>
                <a:cs typeface="Times New Roman"/>
              </a:rPr>
              <a:t>использую:</a:t>
            </a:r>
            <a:endParaRPr sz="435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5985" y="3517205"/>
            <a:ext cx="4054475" cy="1668145"/>
            <a:chOff x="105985" y="3517205"/>
            <a:chExt cx="4054475" cy="16681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219" y="3520440"/>
              <a:ext cx="4046220" cy="16611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9219" y="3520440"/>
              <a:ext cx="4047490" cy="1661160"/>
            </a:xfrm>
            <a:custGeom>
              <a:avLst/>
              <a:gdLst/>
              <a:ahLst/>
              <a:cxnLst/>
              <a:rect l="l" t="t" r="r" b="b"/>
              <a:pathLst>
                <a:path w="4047490" h="1661160">
                  <a:moveTo>
                    <a:pt x="0" y="276860"/>
                  </a:moveTo>
                  <a:lnTo>
                    <a:pt x="0" y="261620"/>
                  </a:lnTo>
                  <a:lnTo>
                    <a:pt x="1269" y="247650"/>
                  </a:lnTo>
                  <a:lnTo>
                    <a:pt x="2540" y="233680"/>
                  </a:lnTo>
                  <a:lnTo>
                    <a:pt x="5080" y="218440"/>
                  </a:lnTo>
                  <a:lnTo>
                    <a:pt x="8890" y="204470"/>
                  </a:lnTo>
                  <a:lnTo>
                    <a:pt x="12700" y="190500"/>
                  </a:lnTo>
                  <a:lnTo>
                    <a:pt x="17780" y="176530"/>
                  </a:lnTo>
                  <a:lnTo>
                    <a:pt x="22860" y="163830"/>
                  </a:lnTo>
                  <a:lnTo>
                    <a:pt x="29210" y="151130"/>
                  </a:lnTo>
                  <a:lnTo>
                    <a:pt x="36830" y="138430"/>
                  </a:lnTo>
                  <a:lnTo>
                    <a:pt x="44450" y="125730"/>
                  </a:lnTo>
                  <a:lnTo>
                    <a:pt x="52069" y="114300"/>
                  </a:lnTo>
                  <a:lnTo>
                    <a:pt x="60960" y="102870"/>
                  </a:lnTo>
                  <a:lnTo>
                    <a:pt x="71120" y="91440"/>
                  </a:lnTo>
                  <a:lnTo>
                    <a:pt x="80010" y="80010"/>
                  </a:lnTo>
                  <a:lnTo>
                    <a:pt x="91440" y="71120"/>
                  </a:lnTo>
                  <a:lnTo>
                    <a:pt x="101600" y="60960"/>
                  </a:lnTo>
                  <a:lnTo>
                    <a:pt x="113030" y="52070"/>
                  </a:lnTo>
                  <a:lnTo>
                    <a:pt x="125730" y="44450"/>
                  </a:lnTo>
                  <a:lnTo>
                    <a:pt x="138430" y="36830"/>
                  </a:lnTo>
                  <a:lnTo>
                    <a:pt x="151130" y="30480"/>
                  </a:lnTo>
                  <a:lnTo>
                    <a:pt x="163830" y="22860"/>
                  </a:lnTo>
                  <a:lnTo>
                    <a:pt x="176530" y="17780"/>
                  </a:lnTo>
                  <a:lnTo>
                    <a:pt x="190500" y="12700"/>
                  </a:lnTo>
                  <a:lnTo>
                    <a:pt x="204470" y="8889"/>
                  </a:lnTo>
                  <a:lnTo>
                    <a:pt x="218440" y="6350"/>
                  </a:lnTo>
                  <a:lnTo>
                    <a:pt x="233679" y="2539"/>
                  </a:lnTo>
                  <a:lnTo>
                    <a:pt x="247650" y="1270"/>
                  </a:lnTo>
                  <a:lnTo>
                    <a:pt x="261620" y="0"/>
                  </a:lnTo>
                  <a:lnTo>
                    <a:pt x="276859" y="0"/>
                  </a:lnTo>
                  <a:lnTo>
                    <a:pt x="3770629" y="0"/>
                  </a:lnTo>
                  <a:lnTo>
                    <a:pt x="3784600" y="0"/>
                  </a:lnTo>
                  <a:lnTo>
                    <a:pt x="3798569" y="1270"/>
                  </a:lnTo>
                  <a:lnTo>
                    <a:pt x="3813809" y="2539"/>
                  </a:lnTo>
                  <a:lnTo>
                    <a:pt x="3827779" y="6350"/>
                  </a:lnTo>
                  <a:lnTo>
                    <a:pt x="3841750" y="8889"/>
                  </a:lnTo>
                  <a:lnTo>
                    <a:pt x="3855719" y="12700"/>
                  </a:lnTo>
                  <a:lnTo>
                    <a:pt x="3869690" y="17780"/>
                  </a:lnTo>
                  <a:lnTo>
                    <a:pt x="3882390" y="22860"/>
                  </a:lnTo>
                  <a:lnTo>
                    <a:pt x="3896359" y="30480"/>
                  </a:lnTo>
                  <a:lnTo>
                    <a:pt x="3909059" y="36830"/>
                  </a:lnTo>
                  <a:lnTo>
                    <a:pt x="3920490" y="44450"/>
                  </a:lnTo>
                  <a:lnTo>
                    <a:pt x="3933190" y="52070"/>
                  </a:lnTo>
                  <a:lnTo>
                    <a:pt x="3944619" y="60960"/>
                  </a:lnTo>
                  <a:lnTo>
                    <a:pt x="3956050" y="71120"/>
                  </a:lnTo>
                  <a:lnTo>
                    <a:pt x="3966209" y="80010"/>
                  </a:lnTo>
                  <a:lnTo>
                    <a:pt x="3975100" y="91440"/>
                  </a:lnTo>
                  <a:lnTo>
                    <a:pt x="4001769" y="125730"/>
                  </a:lnTo>
                  <a:lnTo>
                    <a:pt x="4023359" y="163830"/>
                  </a:lnTo>
                  <a:lnTo>
                    <a:pt x="4037329" y="204470"/>
                  </a:lnTo>
                  <a:lnTo>
                    <a:pt x="4041140" y="218440"/>
                  </a:lnTo>
                  <a:lnTo>
                    <a:pt x="4043679" y="233680"/>
                  </a:lnTo>
                  <a:lnTo>
                    <a:pt x="4044950" y="247650"/>
                  </a:lnTo>
                  <a:lnTo>
                    <a:pt x="4046219" y="261620"/>
                  </a:lnTo>
                  <a:lnTo>
                    <a:pt x="4047490" y="276860"/>
                  </a:lnTo>
                  <a:lnTo>
                    <a:pt x="4047490" y="1383030"/>
                  </a:lnTo>
                  <a:lnTo>
                    <a:pt x="4047490" y="1398270"/>
                  </a:lnTo>
                  <a:lnTo>
                    <a:pt x="4046219" y="1412240"/>
                  </a:lnTo>
                  <a:lnTo>
                    <a:pt x="4043679" y="1426210"/>
                  </a:lnTo>
                  <a:lnTo>
                    <a:pt x="4041140" y="1441450"/>
                  </a:lnTo>
                  <a:lnTo>
                    <a:pt x="4038600" y="1455420"/>
                  </a:lnTo>
                  <a:lnTo>
                    <a:pt x="4033519" y="1469390"/>
                  </a:lnTo>
                  <a:lnTo>
                    <a:pt x="4028440" y="1483360"/>
                  </a:lnTo>
                  <a:lnTo>
                    <a:pt x="4023359" y="1496060"/>
                  </a:lnTo>
                  <a:lnTo>
                    <a:pt x="4017009" y="1508760"/>
                  </a:lnTo>
                  <a:lnTo>
                    <a:pt x="4010659" y="1521460"/>
                  </a:lnTo>
                  <a:lnTo>
                    <a:pt x="4003040" y="1534160"/>
                  </a:lnTo>
                  <a:lnTo>
                    <a:pt x="3994150" y="1545590"/>
                  </a:lnTo>
                  <a:lnTo>
                    <a:pt x="3985259" y="1558290"/>
                  </a:lnTo>
                  <a:lnTo>
                    <a:pt x="3976369" y="1568450"/>
                  </a:lnTo>
                  <a:lnTo>
                    <a:pt x="3966209" y="1579880"/>
                  </a:lnTo>
                  <a:lnTo>
                    <a:pt x="3956050" y="1588770"/>
                  </a:lnTo>
                  <a:lnTo>
                    <a:pt x="3944619" y="1598930"/>
                  </a:lnTo>
                  <a:lnTo>
                    <a:pt x="3933190" y="1607820"/>
                  </a:lnTo>
                  <a:lnTo>
                    <a:pt x="3921759" y="1615440"/>
                  </a:lnTo>
                  <a:lnTo>
                    <a:pt x="3909059" y="1623060"/>
                  </a:lnTo>
                  <a:lnTo>
                    <a:pt x="3896359" y="1630680"/>
                  </a:lnTo>
                  <a:lnTo>
                    <a:pt x="3883659" y="1637030"/>
                  </a:lnTo>
                  <a:lnTo>
                    <a:pt x="3869690" y="1642110"/>
                  </a:lnTo>
                  <a:lnTo>
                    <a:pt x="3855719" y="1647190"/>
                  </a:lnTo>
                  <a:lnTo>
                    <a:pt x="3841750" y="1651000"/>
                  </a:lnTo>
                  <a:lnTo>
                    <a:pt x="3827779" y="1654810"/>
                  </a:lnTo>
                  <a:lnTo>
                    <a:pt x="3813809" y="1657350"/>
                  </a:lnTo>
                  <a:lnTo>
                    <a:pt x="3799840" y="1658620"/>
                  </a:lnTo>
                  <a:lnTo>
                    <a:pt x="3784600" y="1659890"/>
                  </a:lnTo>
                  <a:lnTo>
                    <a:pt x="3770629" y="1659890"/>
                  </a:lnTo>
                  <a:lnTo>
                    <a:pt x="276859" y="1661160"/>
                  </a:lnTo>
                  <a:lnTo>
                    <a:pt x="261620" y="1659890"/>
                  </a:lnTo>
                  <a:lnTo>
                    <a:pt x="247650" y="1658620"/>
                  </a:lnTo>
                  <a:lnTo>
                    <a:pt x="233679" y="1657350"/>
                  </a:lnTo>
                  <a:lnTo>
                    <a:pt x="218440" y="1654810"/>
                  </a:lnTo>
                  <a:lnTo>
                    <a:pt x="204470" y="1651000"/>
                  </a:lnTo>
                  <a:lnTo>
                    <a:pt x="190500" y="1647190"/>
                  </a:lnTo>
                  <a:lnTo>
                    <a:pt x="176530" y="1642110"/>
                  </a:lnTo>
                  <a:lnTo>
                    <a:pt x="163830" y="1637030"/>
                  </a:lnTo>
                  <a:lnTo>
                    <a:pt x="151130" y="1630680"/>
                  </a:lnTo>
                  <a:lnTo>
                    <a:pt x="138430" y="1623060"/>
                  </a:lnTo>
                  <a:lnTo>
                    <a:pt x="125730" y="1615440"/>
                  </a:lnTo>
                  <a:lnTo>
                    <a:pt x="113030" y="1607820"/>
                  </a:lnTo>
                  <a:lnTo>
                    <a:pt x="101600" y="1598930"/>
                  </a:lnTo>
                  <a:lnTo>
                    <a:pt x="91440" y="1588770"/>
                  </a:lnTo>
                  <a:lnTo>
                    <a:pt x="80010" y="1579880"/>
                  </a:lnTo>
                  <a:lnTo>
                    <a:pt x="71120" y="1569720"/>
                  </a:lnTo>
                  <a:lnTo>
                    <a:pt x="60960" y="1558290"/>
                  </a:lnTo>
                  <a:lnTo>
                    <a:pt x="52069" y="1546860"/>
                  </a:lnTo>
                  <a:lnTo>
                    <a:pt x="44450" y="1534160"/>
                  </a:lnTo>
                  <a:lnTo>
                    <a:pt x="36830" y="1522730"/>
                  </a:lnTo>
                  <a:lnTo>
                    <a:pt x="29210" y="1510030"/>
                  </a:lnTo>
                  <a:lnTo>
                    <a:pt x="12700" y="1469390"/>
                  </a:lnTo>
                  <a:lnTo>
                    <a:pt x="2540" y="1427480"/>
                  </a:lnTo>
                  <a:lnTo>
                    <a:pt x="1269" y="1412240"/>
                  </a:lnTo>
                  <a:lnTo>
                    <a:pt x="0" y="1398270"/>
                  </a:lnTo>
                  <a:lnTo>
                    <a:pt x="0" y="1384300"/>
                  </a:lnTo>
                  <a:lnTo>
                    <a:pt x="0" y="276860"/>
                  </a:lnTo>
                  <a:close/>
                </a:path>
              </a:pathLst>
            </a:custGeom>
            <a:ln w="6469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981" y="3517214"/>
              <a:ext cx="4054475" cy="1668145"/>
            </a:xfrm>
            <a:custGeom>
              <a:avLst/>
              <a:gdLst/>
              <a:ahLst/>
              <a:cxnLst/>
              <a:rect l="l" t="t" r="r" b="b"/>
              <a:pathLst>
                <a:path w="4054475" h="1668145">
                  <a:moveTo>
                    <a:pt x="6464" y="3225"/>
                  </a:moveTo>
                  <a:lnTo>
                    <a:pt x="5524" y="939"/>
                  </a:lnTo>
                  <a:lnTo>
                    <a:pt x="3238" y="0"/>
                  </a:lnTo>
                  <a:lnTo>
                    <a:pt x="939" y="939"/>
                  </a:lnTo>
                  <a:lnTo>
                    <a:pt x="0" y="3225"/>
                  </a:lnTo>
                  <a:lnTo>
                    <a:pt x="939" y="5524"/>
                  </a:lnTo>
                  <a:lnTo>
                    <a:pt x="3238" y="6464"/>
                  </a:lnTo>
                  <a:lnTo>
                    <a:pt x="5524" y="5524"/>
                  </a:lnTo>
                  <a:lnTo>
                    <a:pt x="6464" y="3225"/>
                  </a:lnTo>
                  <a:close/>
                </a:path>
                <a:path w="4054475" h="1668145">
                  <a:moveTo>
                    <a:pt x="4053954" y="1664385"/>
                  </a:moveTo>
                  <a:lnTo>
                    <a:pt x="4053014" y="1662099"/>
                  </a:lnTo>
                  <a:lnTo>
                    <a:pt x="4050728" y="1661160"/>
                  </a:lnTo>
                  <a:lnTo>
                    <a:pt x="4048429" y="1662099"/>
                  </a:lnTo>
                  <a:lnTo>
                    <a:pt x="4047490" y="1664385"/>
                  </a:lnTo>
                  <a:lnTo>
                    <a:pt x="4048429" y="1666684"/>
                  </a:lnTo>
                  <a:lnTo>
                    <a:pt x="4050728" y="1667624"/>
                  </a:lnTo>
                  <a:lnTo>
                    <a:pt x="4053014" y="1666684"/>
                  </a:lnTo>
                  <a:lnTo>
                    <a:pt x="4053954" y="1664385"/>
                  </a:lnTo>
                  <a:close/>
                </a:path>
              </a:pathLst>
            </a:custGeom>
            <a:solidFill>
              <a:srgbClr val="5A9A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18819" y="3911600"/>
            <a:ext cx="282448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7555" marR="5080" indent="-745490">
              <a:lnSpc>
                <a:spcPct val="100000"/>
              </a:lnSpc>
              <a:spcBef>
                <a:spcPts val="100"/>
              </a:spcBef>
            </a:pPr>
            <a:r>
              <a:rPr sz="2800" b="1" spc="-20" dirty="0">
                <a:solidFill>
                  <a:srgbClr val="73A1DA"/>
                </a:solidFill>
                <a:latin typeface="Calibri"/>
                <a:cs typeface="Calibri"/>
              </a:rPr>
              <a:t>ГЕОМЕТРИЧЕСКИЕ </a:t>
            </a:r>
            <a:r>
              <a:rPr sz="2800" b="1" spc="-10" dirty="0">
                <a:solidFill>
                  <a:srgbClr val="73A1DA"/>
                </a:solidFill>
                <a:latin typeface="Calibri"/>
                <a:cs typeface="Calibri"/>
              </a:rPr>
              <a:t>ФИГУРЫ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308415" y="4370645"/>
            <a:ext cx="3570604" cy="1622425"/>
            <a:chOff x="4308415" y="4370645"/>
            <a:chExt cx="3570604" cy="162242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1650" y="4375149"/>
              <a:ext cx="3562350" cy="161417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311650" y="4629149"/>
              <a:ext cx="3308350" cy="1360170"/>
            </a:xfrm>
            <a:custGeom>
              <a:avLst/>
              <a:gdLst/>
              <a:ahLst/>
              <a:cxnLst/>
              <a:rect l="l" t="t" r="r" b="b"/>
              <a:pathLst>
                <a:path w="3308350" h="1360170">
                  <a:moveTo>
                    <a:pt x="254000" y="1360169"/>
                  </a:moveTo>
                  <a:lnTo>
                    <a:pt x="267970" y="1360169"/>
                  </a:lnTo>
                  <a:lnTo>
                    <a:pt x="3308350" y="1360169"/>
                  </a:lnTo>
                </a:path>
                <a:path w="3308350" h="1360170">
                  <a:moveTo>
                    <a:pt x="0" y="0"/>
                  </a:moveTo>
                  <a:lnTo>
                    <a:pt x="0" y="1106169"/>
                  </a:lnTo>
                </a:path>
              </a:pathLst>
            </a:custGeom>
            <a:ln w="3175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11650" y="4373879"/>
              <a:ext cx="3563620" cy="1615440"/>
            </a:xfrm>
            <a:custGeom>
              <a:avLst/>
              <a:gdLst/>
              <a:ahLst/>
              <a:cxnLst/>
              <a:rect l="l" t="t" r="r" b="b"/>
              <a:pathLst>
                <a:path w="3563620" h="1615439">
                  <a:moveTo>
                    <a:pt x="0" y="269240"/>
                  </a:moveTo>
                  <a:lnTo>
                    <a:pt x="0" y="255270"/>
                  </a:lnTo>
                  <a:lnTo>
                    <a:pt x="1270" y="241300"/>
                  </a:lnTo>
                  <a:lnTo>
                    <a:pt x="3810" y="227330"/>
                  </a:lnTo>
                  <a:lnTo>
                    <a:pt x="6350" y="213360"/>
                  </a:lnTo>
                  <a:lnTo>
                    <a:pt x="8889" y="199390"/>
                  </a:lnTo>
                  <a:lnTo>
                    <a:pt x="13970" y="185420"/>
                  </a:lnTo>
                  <a:lnTo>
                    <a:pt x="17779" y="172720"/>
                  </a:lnTo>
                  <a:lnTo>
                    <a:pt x="22860" y="160020"/>
                  </a:lnTo>
                  <a:lnTo>
                    <a:pt x="29210" y="147320"/>
                  </a:lnTo>
                  <a:lnTo>
                    <a:pt x="35560" y="134620"/>
                  </a:lnTo>
                  <a:lnTo>
                    <a:pt x="43179" y="121920"/>
                  </a:lnTo>
                  <a:lnTo>
                    <a:pt x="52070" y="110490"/>
                  </a:lnTo>
                  <a:lnTo>
                    <a:pt x="59689" y="100330"/>
                  </a:lnTo>
                  <a:lnTo>
                    <a:pt x="68579" y="88900"/>
                  </a:lnTo>
                  <a:lnTo>
                    <a:pt x="78739" y="78740"/>
                  </a:lnTo>
                  <a:lnTo>
                    <a:pt x="88900" y="69850"/>
                  </a:lnTo>
                  <a:lnTo>
                    <a:pt x="100329" y="59690"/>
                  </a:lnTo>
                  <a:lnTo>
                    <a:pt x="110489" y="52070"/>
                  </a:lnTo>
                  <a:lnTo>
                    <a:pt x="121920" y="43180"/>
                  </a:lnTo>
                  <a:lnTo>
                    <a:pt x="134620" y="35560"/>
                  </a:lnTo>
                  <a:lnTo>
                    <a:pt x="147320" y="29210"/>
                  </a:lnTo>
                  <a:lnTo>
                    <a:pt x="160020" y="24130"/>
                  </a:lnTo>
                  <a:lnTo>
                    <a:pt x="172720" y="17780"/>
                  </a:lnTo>
                  <a:lnTo>
                    <a:pt x="185420" y="13970"/>
                  </a:lnTo>
                  <a:lnTo>
                    <a:pt x="199389" y="8890"/>
                  </a:lnTo>
                  <a:lnTo>
                    <a:pt x="213360" y="6350"/>
                  </a:lnTo>
                  <a:lnTo>
                    <a:pt x="227329" y="3810"/>
                  </a:lnTo>
                  <a:lnTo>
                    <a:pt x="241300" y="1270"/>
                  </a:lnTo>
                  <a:lnTo>
                    <a:pt x="255270" y="0"/>
                  </a:lnTo>
                  <a:lnTo>
                    <a:pt x="269239" y="0"/>
                  </a:lnTo>
                  <a:lnTo>
                    <a:pt x="3293109" y="0"/>
                  </a:lnTo>
                  <a:lnTo>
                    <a:pt x="3308350" y="0"/>
                  </a:lnTo>
                  <a:lnTo>
                    <a:pt x="3322320" y="1270"/>
                  </a:lnTo>
                  <a:lnTo>
                    <a:pt x="3336290" y="3810"/>
                  </a:lnTo>
                  <a:lnTo>
                    <a:pt x="3348990" y="6350"/>
                  </a:lnTo>
                  <a:lnTo>
                    <a:pt x="3362959" y="8890"/>
                  </a:lnTo>
                  <a:lnTo>
                    <a:pt x="3376929" y="13970"/>
                  </a:lnTo>
                  <a:lnTo>
                    <a:pt x="3389629" y="17780"/>
                  </a:lnTo>
                  <a:lnTo>
                    <a:pt x="3403600" y="24130"/>
                  </a:lnTo>
                  <a:lnTo>
                    <a:pt x="3416300" y="29210"/>
                  </a:lnTo>
                  <a:lnTo>
                    <a:pt x="3427729" y="35560"/>
                  </a:lnTo>
                  <a:lnTo>
                    <a:pt x="3440429" y="43180"/>
                  </a:lnTo>
                  <a:lnTo>
                    <a:pt x="3451859" y="52070"/>
                  </a:lnTo>
                  <a:lnTo>
                    <a:pt x="3463290" y="59690"/>
                  </a:lnTo>
                  <a:lnTo>
                    <a:pt x="3473450" y="69850"/>
                  </a:lnTo>
                  <a:lnTo>
                    <a:pt x="3483609" y="78740"/>
                  </a:lnTo>
                  <a:lnTo>
                    <a:pt x="3493770" y="88900"/>
                  </a:lnTo>
                  <a:lnTo>
                    <a:pt x="3502659" y="100330"/>
                  </a:lnTo>
                  <a:lnTo>
                    <a:pt x="3511550" y="110490"/>
                  </a:lnTo>
                  <a:lnTo>
                    <a:pt x="3519170" y="121920"/>
                  </a:lnTo>
                  <a:lnTo>
                    <a:pt x="3526790" y="134620"/>
                  </a:lnTo>
                  <a:lnTo>
                    <a:pt x="3533140" y="147320"/>
                  </a:lnTo>
                  <a:lnTo>
                    <a:pt x="3539490" y="160020"/>
                  </a:lnTo>
                  <a:lnTo>
                    <a:pt x="3544570" y="172720"/>
                  </a:lnTo>
                  <a:lnTo>
                    <a:pt x="3549650" y="185420"/>
                  </a:lnTo>
                  <a:lnTo>
                    <a:pt x="3553459" y="199390"/>
                  </a:lnTo>
                  <a:lnTo>
                    <a:pt x="3557270" y="213360"/>
                  </a:lnTo>
                  <a:lnTo>
                    <a:pt x="3559809" y="227330"/>
                  </a:lnTo>
                  <a:lnTo>
                    <a:pt x="3561079" y="241300"/>
                  </a:lnTo>
                  <a:lnTo>
                    <a:pt x="3562350" y="255270"/>
                  </a:lnTo>
                  <a:lnTo>
                    <a:pt x="3562350" y="269240"/>
                  </a:lnTo>
                  <a:lnTo>
                    <a:pt x="3563620" y="1346200"/>
                  </a:lnTo>
                  <a:lnTo>
                    <a:pt x="3562350" y="1346200"/>
                  </a:lnTo>
                  <a:lnTo>
                    <a:pt x="3562350" y="1360170"/>
                  </a:lnTo>
                  <a:lnTo>
                    <a:pt x="3561079" y="1374140"/>
                  </a:lnTo>
                  <a:lnTo>
                    <a:pt x="3559809" y="1388110"/>
                  </a:lnTo>
                  <a:lnTo>
                    <a:pt x="3549650" y="1428750"/>
                  </a:lnTo>
                  <a:lnTo>
                    <a:pt x="3533140" y="1468120"/>
                  </a:lnTo>
                  <a:lnTo>
                    <a:pt x="3526790" y="1480820"/>
                  </a:lnTo>
                  <a:lnTo>
                    <a:pt x="3502659" y="1515110"/>
                  </a:lnTo>
                  <a:lnTo>
                    <a:pt x="3473450" y="1545590"/>
                  </a:lnTo>
                  <a:lnTo>
                    <a:pt x="3463290" y="1554480"/>
                  </a:lnTo>
                  <a:lnTo>
                    <a:pt x="3427729" y="1578610"/>
                  </a:lnTo>
                  <a:lnTo>
                    <a:pt x="3389629" y="1597660"/>
                  </a:lnTo>
                  <a:lnTo>
                    <a:pt x="3362959" y="1605280"/>
                  </a:lnTo>
                  <a:lnTo>
                    <a:pt x="3350259" y="1609090"/>
                  </a:lnTo>
                  <a:lnTo>
                    <a:pt x="3336290" y="1611630"/>
                  </a:lnTo>
                  <a:lnTo>
                    <a:pt x="3322320" y="1614170"/>
                  </a:lnTo>
                  <a:lnTo>
                    <a:pt x="3308350" y="1614170"/>
                  </a:lnTo>
                  <a:lnTo>
                    <a:pt x="3294379" y="1615440"/>
                  </a:lnTo>
                  <a:lnTo>
                    <a:pt x="269239" y="1615440"/>
                  </a:lnTo>
                  <a:lnTo>
                    <a:pt x="255270" y="1614170"/>
                  </a:lnTo>
                  <a:lnTo>
                    <a:pt x="241300" y="1614170"/>
                  </a:lnTo>
                  <a:lnTo>
                    <a:pt x="227329" y="1611630"/>
                  </a:lnTo>
                  <a:lnTo>
                    <a:pt x="213360" y="1609090"/>
                  </a:lnTo>
                  <a:lnTo>
                    <a:pt x="199389" y="1606550"/>
                  </a:lnTo>
                  <a:lnTo>
                    <a:pt x="160020" y="1592580"/>
                  </a:lnTo>
                  <a:lnTo>
                    <a:pt x="134620" y="1578610"/>
                  </a:lnTo>
                  <a:lnTo>
                    <a:pt x="121920" y="1572260"/>
                  </a:lnTo>
                  <a:lnTo>
                    <a:pt x="110489" y="1563370"/>
                  </a:lnTo>
                  <a:lnTo>
                    <a:pt x="100329" y="1555750"/>
                  </a:lnTo>
                  <a:lnTo>
                    <a:pt x="88900" y="1545590"/>
                  </a:lnTo>
                  <a:lnTo>
                    <a:pt x="59689" y="1515110"/>
                  </a:lnTo>
                  <a:lnTo>
                    <a:pt x="35560" y="1480820"/>
                  </a:lnTo>
                  <a:lnTo>
                    <a:pt x="29210" y="1468120"/>
                  </a:lnTo>
                  <a:lnTo>
                    <a:pt x="22860" y="1455420"/>
                  </a:lnTo>
                  <a:lnTo>
                    <a:pt x="17779" y="1442720"/>
                  </a:lnTo>
                  <a:lnTo>
                    <a:pt x="13970" y="1430020"/>
                  </a:lnTo>
                  <a:lnTo>
                    <a:pt x="8889" y="1416050"/>
                  </a:lnTo>
                  <a:lnTo>
                    <a:pt x="6350" y="1402080"/>
                  </a:lnTo>
                  <a:lnTo>
                    <a:pt x="3810" y="1388110"/>
                  </a:lnTo>
                  <a:lnTo>
                    <a:pt x="1270" y="1374140"/>
                  </a:lnTo>
                  <a:lnTo>
                    <a:pt x="0" y="1360170"/>
                  </a:lnTo>
                  <a:lnTo>
                    <a:pt x="0" y="1346200"/>
                  </a:lnTo>
                  <a:lnTo>
                    <a:pt x="0" y="269240"/>
                  </a:lnTo>
                  <a:close/>
                </a:path>
              </a:pathLst>
            </a:custGeom>
            <a:ln w="6469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08411" y="4370654"/>
              <a:ext cx="3570604" cy="1622425"/>
            </a:xfrm>
            <a:custGeom>
              <a:avLst/>
              <a:gdLst/>
              <a:ahLst/>
              <a:cxnLst/>
              <a:rect l="l" t="t" r="r" b="b"/>
              <a:pathLst>
                <a:path w="3570604" h="1622425">
                  <a:moveTo>
                    <a:pt x="6464" y="3225"/>
                  </a:moveTo>
                  <a:lnTo>
                    <a:pt x="5524" y="939"/>
                  </a:lnTo>
                  <a:lnTo>
                    <a:pt x="3238" y="0"/>
                  </a:lnTo>
                  <a:lnTo>
                    <a:pt x="939" y="939"/>
                  </a:lnTo>
                  <a:lnTo>
                    <a:pt x="0" y="3225"/>
                  </a:lnTo>
                  <a:lnTo>
                    <a:pt x="939" y="5524"/>
                  </a:lnTo>
                  <a:lnTo>
                    <a:pt x="3238" y="6464"/>
                  </a:lnTo>
                  <a:lnTo>
                    <a:pt x="5524" y="5524"/>
                  </a:lnTo>
                  <a:lnTo>
                    <a:pt x="6464" y="3225"/>
                  </a:lnTo>
                  <a:close/>
                </a:path>
                <a:path w="3570604" h="1622425">
                  <a:moveTo>
                    <a:pt x="3570084" y="1618665"/>
                  </a:moveTo>
                  <a:lnTo>
                    <a:pt x="3569144" y="1616379"/>
                  </a:lnTo>
                  <a:lnTo>
                    <a:pt x="3566858" y="1615440"/>
                  </a:lnTo>
                  <a:lnTo>
                    <a:pt x="3564559" y="1616379"/>
                  </a:lnTo>
                  <a:lnTo>
                    <a:pt x="3563620" y="1618665"/>
                  </a:lnTo>
                  <a:lnTo>
                    <a:pt x="3564559" y="1620964"/>
                  </a:lnTo>
                  <a:lnTo>
                    <a:pt x="3566858" y="1621904"/>
                  </a:lnTo>
                  <a:lnTo>
                    <a:pt x="3569144" y="1620964"/>
                  </a:lnTo>
                  <a:lnTo>
                    <a:pt x="3570084" y="1618665"/>
                  </a:lnTo>
                  <a:close/>
                </a:path>
              </a:pathLst>
            </a:custGeom>
            <a:solidFill>
              <a:srgbClr val="5A9A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98720" y="4742179"/>
            <a:ext cx="218821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255" marR="5080" indent="-25019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73A1DA"/>
                </a:solidFill>
                <a:latin typeface="Calibri"/>
                <a:cs typeface="Calibri"/>
              </a:rPr>
              <a:t>ПРЕДМЕТНЫЕ КАРТИНКИ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195885" y="3517205"/>
            <a:ext cx="3844925" cy="1683385"/>
            <a:chOff x="8195885" y="3517205"/>
            <a:chExt cx="3844925" cy="1683385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99120" y="3520440"/>
              <a:ext cx="3837939" cy="167640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199120" y="3520440"/>
              <a:ext cx="3557270" cy="1412240"/>
            </a:xfrm>
            <a:custGeom>
              <a:avLst/>
              <a:gdLst/>
              <a:ahLst/>
              <a:cxnLst/>
              <a:rect l="l" t="t" r="r" b="b"/>
              <a:pathLst>
                <a:path w="3557270" h="1412239">
                  <a:moveTo>
                    <a:pt x="3557270" y="0"/>
                  </a:moveTo>
                  <a:lnTo>
                    <a:pt x="279400" y="0"/>
                  </a:lnTo>
                </a:path>
                <a:path w="3557270" h="1412239">
                  <a:moveTo>
                    <a:pt x="0" y="264159"/>
                  </a:moveTo>
                  <a:lnTo>
                    <a:pt x="0" y="1412239"/>
                  </a:lnTo>
                </a:path>
              </a:pathLst>
            </a:custGeom>
            <a:ln w="3175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199119" y="3520440"/>
              <a:ext cx="3837940" cy="1676400"/>
            </a:xfrm>
            <a:custGeom>
              <a:avLst/>
              <a:gdLst/>
              <a:ahLst/>
              <a:cxnLst/>
              <a:rect l="l" t="t" r="r" b="b"/>
              <a:pathLst>
                <a:path w="3837940" h="1676400">
                  <a:moveTo>
                    <a:pt x="0" y="279400"/>
                  </a:moveTo>
                  <a:lnTo>
                    <a:pt x="0" y="264160"/>
                  </a:lnTo>
                  <a:lnTo>
                    <a:pt x="1270" y="250190"/>
                  </a:lnTo>
                  <a:lnTo>
                    <a:pt x="3809" y="236220"/>
                  </a:lnTo>
                  <a:lnTo>
                    <a:pt x="6350" y="220980"/>
                  </a:lnTo>
                  <a:lnTo>
                    <a:pt x="10159" y="207010"/>
                  </a:lnTo>
                  <a:lnTo>
                    <a:pt x="13970" y="193040"/>
                  </a:lnTo>
                  <a:lnTo>
                    <a:pt x="19050" y="179070"/>
                  </a:lnTo>
                  <a:lnTo>
                    <a:pt x="24129" y="165100"/>
                  </a:lnTo>
                  <a:lnTo>
                    <a:pt x="30479" y="152400"/>
                  </a:lnTo>
                  <a:lnTo>
                    <a:pt x="38100" y="139700"/>
                  </a:lnTo>
                  <a:lnTo>
                    <a:pt x="45720" y="127000"/>
                  </a:lnTo>
                  <a:lnTo>
                    <a:pt x="72389" y="92710"/>
                  </a:lnTo>
                  <a:lnTo>
                    <a:pt x="104139" y="62230"/>
                  </a:lnTo>
                  <a:lnTo>
                    <a:pt x="115570" y="53339"/>
                  </a:lnTo>
                  <a:lnTo>
                    <a:pt x="127000" y="44450"/>
                  </a:lnTo>
                  <a:lnTo>
                    <a:pt x="166370" y="24130"/>
                  </a:lnTo>
                  <a:lnTo>
                    <a:pt x="193039" y="13970"/>
                  </a:lnTo>
                  <a:lnTo>
                    <a:pt x="207009" y="8889"/>
                  </a:lnTo>
                  <a:lnTo>
                    <a:pt x="222250" y="6350"/>
                  </a:lnTo>
                  <a:lnTo>
                    <a:pt x="236220" y="3810"/>
                  </a:lnTo>
                  <a:lnTo>
                    <a:pt x="250189" y="1270"/>
                  </a:lnTo>
                  <a:lnTo>
                    <a:pt x="265429" y="0"/>
                  </a:lnTo>
                  <a:lnTo>
                    <a:pt x="279400" y="0"/>
                  </a:lnTo>
                  <a:lnTo>
                    <a:pt x="3558539" y="0"/>
                  </a:lnTo>
                  <a:lnTo>
                    <a:pt x="3573779" y="0"/>
                  </a:lnTo>
                  <a:lnTo>
                    <a:pt x="3587750" y="1270"/>
                  </a:lnTo>
                  <a:lnTo>
                    <a:pt x="3601720" y="3810"/>
                  </a:lnTo>
                  <a:lnTo>
                    <a:pt x="3616959" y="6350"/>
                  </a:lnTo>
                  <a:lnTo>
                    <a:pt x="3630929" y="8889"/>
                  </a:lnTo>
                  <a:lnTo>
                    <a:pt x="3644900" y="13970"/>
                  </a:lnTo>
                  <a:lnTo>
                    <a:pt x="3658870" y="19050"/>
                  </a:lnTo>
                  <a:lnTo>
                    <a:pt x="3672839" y="24130"/>
                  </a:lnTo>
                  <a:lnTo>
                    <a:pt x="3685539" y="30480"/>
                  </a:lnTo>
                  <a:lnTo>
                    <a:pt x="3698239" y="36830"/>
                  </a:lnTo>
                  <a:lnTo>
                    <a:pt x="3710939" y="44450"/>
                  </a:lnTo>
                  <a:lnTo>
                    <a:pt x="3722370" y="53339"/>
                  </a:lnTo>
                  <a:lnTo>
                    <a:pt x="3733800" y="62230"/>
                  </a:lnTo>
                  <a:lnTo>
                    <a:pt x="3745229" y="71120"/>
                  </a:lnTo>
                  <a:lnTo>
                    <a:pt x="3756659" y="81280"/>
                  </a:lnTo>
                  <a:lnTo>
                    <a:pt x="3766820" y="92710"/>
                  </a:lnTo>
                  <a:lnTo>
                    <a:pt x="3775709" y="104140"/>
                  </a:lnTo>
                  <a:lnTo>
                    <a:pt x="3784600" y="115570"/>
                  </a:lnTo>
                  <a:lnTo>
                    <a:pt x="3792220" y="127000"/>
                  </a:lnTo>
                  <a:lnTo>
                    <a:pt x="3799839" y="139700"/>
                  </a:lnTo>
                  <a:lnTo>
                    <a:pt x="3807459" y="152400"/>
                  </a:lnTo>
                  <a:lnTo>
                    <a:pt x="3813809" y="165100"/>
                  </a:lnTo>
                  <a:lnTo>
                    <a:pt x="3818889" y="179070"/>
                  </a:lnTo>
                  <a:lnTo>
                    <a:pt x="3823970" y="193040"/>
                  </a:lnTo>
                  <a:lnTo>
                    <a:pt x="3829050" y="207010"/>
                  </a:lnTo>
                  <a:lnTo>
                    <a:pt x="3831589" y="220980"/>
                  </a:lnTo>
                  <a:lnTo>
                    <a:pt x="3834129" y="236220"/>
                  </a:lnTo>
                  <a:lnTo>
                    <a:pt x="3836670" y="250190"/>
                  </a:lnTo>
                  <a:lnTo>
                    <a:pt x="3837939" y="264160"/>
                  </a:lnTo>
                  <a:lnTo>
                    <a:pt x="3837939" y="279400"/>
                  </a:lnTo>
                  <a:lnTo>
                    <a:pt x="3837939" y="1397000"/>
                  </a:lnTo>
                  <a:lnTo>
                    <a:pt x="3837939" y="1410970"/>
                  </a:lnTo>
                  <a:lnTo>
                    <a:pt x="3836670" y="1426210"/>
                  </a:lnTo>
                  <a:lnTo>
                    <a:pt x="3834129" y="1440180"/>
                  </a:lnTo>
                  <a:lnTo>
                    <a:pt x="3831589" y="1454150"/>
                  </a:lnTo>
                  <a:lnTo>
                    <a:pt x="3829050" y="1469390"/>
                  </a:lnTo>
                  <a:lnTo>
                    <a:pt x="3813809" y="1510030"/>
                  </a:lnTo>
                  <a:lnTo>
                    <a:pt x="3793489" y="1549400"/>
                  </a:lnTo>
                  <a:lnTo>
                    <a:pt x="3775709" y="1572260"/>
                  </a:lnTo>
                  <a:lnTo>
                    <a:pt x="3766820" y="1583690"/>
                  </a:lnTo>
                  <a:lnTo>
                    <a:pt x="3756659" y="1593850"/>
                  </a:lnTo>
                  <a:lnTo>
                    <a:pt x="3745229" y="1604010"/>
                  </a:lnTo>
                  <a:lnTo>
                    <a:pt x="3735070" y="1614170"/>
                  </a:lnTo>
                  <a:lnTo>
                    <a:pt x="3722370" y="1623060"/>
                  </a:lnTo>
                  <a:lnTo>
                    <a:pt x="3710939" y="1630680"/>
                  </a:lnTo>
                  <a:lnTo>
                    <a:pt x="3698239" y="1638300"/>
                  </a:lnTo>
                  <a:lnTo>
                    <a:pt x="3685539" y="1645920"/>
                  </a:lnTo>
                  <a:lnTo>
                    <a:pt x="3644900" y="1662430"/>
                  </a:lnTo>
                  <a:lnTo>
                    <a:pt x="3602989" y="1672590"/>
                  </a:lnTo>
                  <a:lnTo>
                    <a:pt x="3573779" y="1676400"/>
                  </a:lnTo>
                  <a:lnTo>
                    <a:pt x="3558539" y="1676400"/>
                  </a:lnTo>
                  <a:lnTo>
                    <a:pt x="279400" y="1676400"/>
                  </a:lnTo>
                  <a:lnTo>
                    <a:pt x="265429" y="1676400"/>
                  </a:lnTo>
                  <a:lnTo>
                    <a:pt x="250189" y="1675130"/>
                  </a:lnTo>
                  <a:lnTo>
                    <a:pt x="236220" y="1672590"/>
                  </a:lnTo>
                  <a:lnTo>
                    <a:pt x="222250" y="1670050"/>
                  </a:lnTo>
                  <a:lnTo>
                    <a:pt x="207009" y="1667510"/>
                  </a:lnTo>
                  <a:lnTo>
                    <a:pt x="166370" y="1652270"/>
                  </a:lnTo>
                  <a:lnTo>
                    <a:pt x="127000" y="1631950"/>
                  </a:lnTo>
                  <a:lnTo>
                    <a:pt x="115570" y="1623060"/>
                  </a:lnTo>
                  <a:lnTo>
                    <a:pt x="104139" y="1614170"/>
                  </a:lnTo>
                  <a:lnTo>
                    <a:pt x="72389" y="1583690"/>
                  </a:lnTo>
                  <a:lnTo>
                    <a:pt x="45720" y="1549400"/>
                  </a:lnTo>
                  <a:lnTo>
                    <a:pt x="38100" y="1536700"/>
                  </a:lnTo>
                  <a:lnTo>
                    <a:pt x="30479" y="1524000"/>
                  </a:lnTo>
                  <a:lnTo>
                    <a:pt x="24129" y="1511300"/>
                  </a:lnTo>
                  <a:lnTo>
                    <a:pt x="19050" y="1497330"/>
                  </a:lnTo>
                  <a:lnTo>
                    <a:pt x="13970" y="1483360"/>
                  </a:lnTo>
                  <a:lnTo>
                    <a:pt x="10159" y="1469390"/>
                  </a:lnTo>
                  <a:lnTo>
                    <a:pt x="6350" y="1455420"/>
                  </a:lnTo>
                  <a:lnTo>
                    <a:pt x="3809" y="1440180"/>
                  </a:lnTo>
                  <a:lnTo>
                    <a:pt x="1270" y="1426210"/>
                  </a:lnTo>
                  <a:lnTo>
                    <a:pt x="0" y="1412240"/>
                  </a:lnTo>
                  <a:lnTo>
                    <a:pt x="0" y="1397000"/>
                  </a:lnTo>
                  <a:lnTo>
                    <a:pt x="0" y="279400"/>
                  </a:lnTo>
                  <a:close/>
                </a:path>
              </a:pathLst>
            </a:custGeom>
            <a:ln w="6469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195881" y="3517214"/>
              <a:ext cx="3844925" cy="1683385"/>
            </a:xfrm>
            <a:custGeom>
              <a:avLst/>
              <a:gdLst/>
              <a:ahLst/>
              <a:cxnLst/>
              <a:rect l="l" t="t" r="r" b="b"/>
              <a:pathLst>
                <a:path w="3844925" h="1683385">
                  <a:moveTo>
                    <a:pt x="6464" y="3225"/>
                  </a:moveTo>
                  <a:lnTo>
                    <a:pt x="5524" y="939"/>
                  </a:lnTo>
                  <a:lnTo>
                    <a:pt x="3238" y="0"/>
                  </a:lnTo>
                  <a:lnTo>
                    <a:pt x="939" y="939"/>
                  </a:lnTo>
                  <a:lnTo>
                    <a:pt x="0" y="3225"/>
                  </a:lnTo>
                  <a:lnTo>
                    <a:pt x="939" y="5524"/>
                  </a:lnTo>
                  <a:lnTo>
                    <a:pt x="3238" y="6464"/>
                  </a:lnTo>
                  <a:lnTo>
                    <a:pt x="5524" y="5524"/>
                  </a:lnTo>
                  <a:lnTo>
                    <a:pt x="6464" y="3225"/>
                  </a:lnTo>
                  <a:close/>
                </a:path>
                <a:path w="3844925" h="1683385">
                  <a:moveTo>
                    <a:pt x="3844404" y="1679625"/>
                  </a:moveTo>
                  <a:lnTo>
                    <a:pt x="3843464" y="1677339"/>
                  </a:lnTo>
                  <a:lnTo>
                    <a:pt x="3841178" y="1676400"/>
                  </a:lnTo>
                  <a:lnTo>
                    <a:pt x="3838879" y="1677339"/>
                  </a:lnTo>
                  <a:lnTo>
                    <a:pt x="3837940" y="1679625"/>
                  </a:lnTo>
                  <a:lnTo>
                    <a:pt x="3838879" y="1681924"/>
                  </a:lnTo>
                  <a:lnTo>
                    <a:pt x="3841178" y="1682864"/>
                  </a:lnTo>
                  <a:lnTo>
                    <a:pt x="3843464" y="1681924"/>
                  </a:lnTo>
                  <a:lnTo>
                    <a:pt x="3844404" y="1679625"/>
                  </a:lnTo>
                  <a:close/>
                </a:path>
              </a:pathLst>
            </a:custGeom>
            <a:solidFill>
              <a:srgbClr val="5A9A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450580" y="3919220"/>
            <a:ext cx="3420745" cy="1275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2125" marR="570230" indent="-635" algn="ctr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73A1DA"/>
                </a:solidFill>
                <a:latin typeface="Calibri"/>
                <a:cs typeface="Calibri"/>
              </a:rPr>
              <a:t>СИЛУЭТНЫЕ </a:t>
            </a:r>
            <a:r>
              <a:rPr sz="2800" b="1" spc="-25" dirty="0">
                <a:solidFill>
                  <a:srgbClr val="73A1DA"/>
                </a:solidFill>
                <a:latin typeface="Calibri"/>
                <a:cs typeface="Calibri"/>
              </a:rPr>
              <a:t>ИЗОБРАЖЕНИЯ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3120"/>
              </a:lnSpc>
              <a:tabLst>
                <a:tab pos="3394710" algn="l"/>
              </a:tabLst>
            </a:pPr>
            <a:r>
              <a:rPr sz="2800" u="sng" dirty="0">
                <a:solidFill>
                  <a:srgbClr val="73A1DA"/>
                </a:solidFill>
                <a:uFill>
                  <a:solidFill>
                    <a:srgbClr val="5A9AD4"/>
                  </a:solidFill>
                </a:uFill>
                <a:latin typeface="Times New Roman"/>
                <a:cs typeface="Times New Roman"/>
              </a:rPr>
              <a:t>	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106480" y="2148900"/>
            <a:ext cx="660400" cy="946150"/>
            <a:chOff x="3106480" y="2148900"/>
            <a:chExt cx="660400" cy="946150"/>
          </a:xfrm>
        </p:grpSpPr>
        <p:sp>
          <p:nvSpPr>
            <p:cNvPr id="21" name="object 21"/>
            <p:cNvSpPr/>
            <p:nvPr/>
          </p:nvSpPr>
          <p:spPr>
            <a:xfrm>
              <a:off x="3112770" y="2155189"/>
              <a:ext cx="647700" cy="933450"/>
            </a:xfrm>
            <a:custGeom>
              <a:avLst/>
              <a:gdLst/>
              <a:ahLst/>
              <a:cxnLst/>
              <a:rect l="l" t="t" r="r" b="b"/>
              <a:pathLst>
                <a:path w="647700" h="933450">
                  <a:moveTo>
                    <a:pt x="0" y="610870"/>
                  </a:moveTo>
                  <a:lnTo>
                    <a:pt x="113030" y="933450"/>
                  </a:lnTo>
                  <a:lnTo>
                    <a:pt x="436880" y="821689"/>
                  </a:lnTo>
                  <a:lnTo>
                    <a:pt x="327659" y="768350"/>
                  </a:lnTo>
                  <a:lnTo>
                    <a:pt x="378547" y="662939"/>
                  </a:lnTo>
                  <a:lnTo>
                    <a:pt x="109219" y="662939"/>
                  </a:lnTo>
                  <a:lnTo>
                    <a:pt x="0" y="610870"/>
                  </a:lnTo>
                  <a:close/>
                </a:path>
                <a:path w="647700" h="933450">
                  <a:moveTo>
                    <a:pt x="430530" y="0"/>
                  </a:moveTo>
                  <a:lnTo>
                    <a:pt x="109219" y="662939"/>
                  </a:lnTo>
                  <a:lnTo>
                    <a:pt x="378547" y="662939"/>
                  </a:lnTo>
                  <a:lnTo>
                    <a:pt x="647700" y="105410"/>
                  </a:lnTo>
                  <a:lnTo>
                    <a:pt x="430530" y="0"/>
                  </a:lnTo>
                  <a:close/>
                </a:path>
              </a:pathLst>
            </a:custGeom>
            <a:solidFill>
              <a:srgbClr val="5A9A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112770" y="2155189"/>
              <a:ext cx="647700" cy="933450"/>
            </a:xfrm>
            <a:custGeom>
              <a:avLst/>
              <a:gdLst/>
              <a:ahLst/>
              <a:cxnLst/>
              <a:rect l="l" t="t" r="r" b="b"/>
              <a:pathLst>
                <a:path w="647700" h="933450">
                  <a:moveTo>
                    <a:pt x="647700" y="105410"/>
                  </a:moveTo>
                  <a:lnTo>
                    <a:pt x="327659" y="768350"/>
                  </a:lnTo>
                  <a:lnTo>
                    <a:pt x="436880" y="821689"/>
                  </a:lnTo>
                  <a:lnTo>
                    <a:pt x="113030" y="933450"/>
                  </a:lnTo>
                  <a:lnTo>
                    <a:pt x="0" y="610870"/>
                  </a:lnTo>
                  <a:lnTo>
                    <a:pt x="109219" y="662939"/>
                  </a:lnTo>
                  <a:lnTo>
                    <a:pt x="430530" y="0"/>
                  </a:lnTo>
                  <a:lnTo>
                    <a:pt x="647700" y="105410"/>
                  </a:lnTo>
                  <a:close/>
                </a:path>
              </a:pathLst>
            </a:custGeom>
            <a:ln w="12579">
              <a:solidFill>
                <a:srgbClr val="4271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5769670" y="2698810"/>
            <a:ext cx="497840" cy="990600"/>
            <a:chOff x="5769670" y="2698810"/>
            <a:chExt cx="497840" cy="990600"/>
          </a:xfrm>
        </p:grpSpPr>
        <p:sp>
          <p:nvSpPr>
            <p:cNvPr id="24" name="object 24"/>
            <p:cNvSpPr/>
            <p:nvPr/>
          </p:nvSpPr>
          <p:spPr>
            <a:xfrm>
              <a:off x="5775959" y="2705099"/>
              <a:ext cx="485140" cy="977900"/>
            </a:xfrm>
            <a:custGeom>
              <a:avLst/>
              <a:gdLst/>
              <a:ahLst/>
              <a:cxnLst/>
              <a:rect l="l" t="t" r="r" b="b"/>
              <a:pathLst>
                <a:path w="485139" h="977900">
                  <a:moveTo>
                    <a:pt x="485139" y="736600"/>
                  </a:moveTo>
                  <a:lnTo>
                    <a:pt x="0" y="736600"/>
                  </a:lnTo>
                  <a:lnTo>
                    <a:pt x="242569" y="977900"/>
                  </a:lnTo>
                  <a:lnTo>
                    <a:pt x="485139" y="736600"/>
                  </a:lnTo>
                  <a:close/>
                </a:path>
                <a:path w="485139" h="977900">
                  <a:moveTo>
                    <a:pt x="364489" y="0"/>
                  </a:moveTo>
                  <a:lnTo>
                    <a:pt x="121919" y="0"/>
                  </a:lnTo>
                  <a:lnTo>
                    <a:pt x="121919" y="736600"/>
                  </a:lnTo>
                  <a:lnTo>
                    <a:pt x="364489" y="736600"/>
                  </a:lnTo>
                  <a:lnTo>
                    <a:pt x="364489" y="0"/>
                  </a:lnTo>
                  <a:close/>
                </a:path>
              </a:pathLst>
            </a:custGeom>
            <a:solidFill>
              <a:srgbClr val="5A9A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75959" y="2705099"/>
              <a:ext cx="485140" cy="977900"/>
            </a:xfrm>
            <a:custGeom>
              <a:avLst/>
              <a:gdLst/>
              <a:ahLst/>
              <a:cxnLst/>
              <a:rect l="l" t="t" r="r" b="b"/>
              <a:pathLst>
                <a:path w="485139" h="977900">
                  <a:moveTo>
                    <a:pt x="364489" y="0"/>
                  </a:moveTo>
                  <a:lnTo>
                    <a:pt x="364489" y="736600"/>
                  </a:lnTo>
                  <a:lnTo>
                    <a:pt x="485139" y="736600"/>
                  </a:lnTo>
                  <a:lnTo>
                    <a:pt x="242569" y="977900"/>
                  </a:lnTo>
                  <a:lnTo>
                    <a:pt x="0" y="736600"/>
                  </a:lnTo>
                  <a:lnTo>
                    <a:pt x="121919" y="736600"/>
                  </a:lnTo>
                  <a:lnTo>
                    <a:pt x="121919" y="0"/>
                  </a:lnTo>
                  <a:lnTo>
                    <a:pt x="364489" y="0"/>
                  </a:lnTo>
                  <a:close/>
                </a:path>
              </a:pathLst>
            </a:custGeom>
            <a:ln w="12579">
              <a:solidFill>
                <a:srgbClr val="4271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69661" y="2698813"/>
              <a:ext cx="497840" cy="990600"/>
            </a:xfrm>
            <a:custGeom>
              <a:avLst/>
              <a:gdLst/>
              <a:ahLst/>
              <a:cxnLst/>
              <a:rect l="l" t="t" r="r" b="b"/>
              <a:pathLst>
                <a:path w="497839" h="990600">
                  <a:moveTo>
                    <a:pt x="12585" y="984186"/>
                  </a:moveTo>
                  <a:lnTo>
                    <a:pt x="10744" y="979741"/>
                  </a:lnTo>
                  <a:lnTo>
                    <a:pt x="6299" y="977900"/>
                  </a:lnTo>
                  <a:lnTo>
                    <a:pt x="1841" y="979741"/>
                  </a:lnTo>
                  <a:lnTo>
                    <a:pt x="0" y="984186"/>
                  </a:lnTo>
                  <a:lnTo>
                    <a:pt x="1841" y="988644"/>
                  </a:lnTo>
                  <a:lnTo>
                    <a:pt x="6299" y="990485"/>
                  </a:lnTo>
                  <a:lnTo>
                    <a:pt x="10744" y="988644"/>
                  </a:lnTo>
                  <a:lnTo>
                    <a:pt x="12585" y="984186"/>
                  </a:lnTo>
                  <a:close/>
                </a:path>
                <a:path w="497839" h="990600">
                  <a:moveTo>
                    <a:pt x="497725" y="6286"/>
                  </a:moveTo>
                  <a:lnTo>
                    <a:pt x="495884" y="1841"/>
                  </a:lnTo>
                  <a:lnTo>
                    <a:pt x="491439" y="0"/>
                  </a:lnTo>
                  <a:lnTo>
                    <a:pt x="486981" y="1841"/>
                  </a:lnTo>
                  <a:lnTo>
                    <a:pt x="485140" y="6286"/>
                  </a:lnTo>
                  <a:lnTo>
                    <a:pt x="486981" y="10744"/>
                  </a:lnTo>
                  <a:lnTo>
                    <a:pt x="491439" y="12585"/>
                  </a:lnTo>
                  <a:lnTo>
                    <a:pt x="495884" y="10744"/>
                  </a:lnTo>
                  <a:lnTo>
                    <a:pt x="497725" y="6286"/>
                  </a:lnTo>
                  <a:close/>
                </a:path>
              </a:pathLst>
            </a:custGeom>
            <a:solidFill>
              <a:srgbClr val="4271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8647489" y="2032060"/>
            <a:ext cx="628650" cy="1009650"/>
            <a:chOff x="8647489" y="2032060"/>
            <a:chExt cx="628650" cy="1009650"/>
          </a:xfrm>
        </p:grpSpPr>
        <p:sp>
          <p:nvSpPr>
            <p:cNvPr id="28" name="object 28"/>
            <p:cNvSpPr/>
            <p:nvPr/>
          </p:nvSpPr>
          <p:spPr>
            <a:xfrm>
              <a:off x="8653779" y="2084069"/>
              <a:ext cx="615950" cy="951230"/>
            </a:xfrm>
            <a:custGeom>
              <a:avLst/>
              <a:gdLst/>
              <a:ahLst/>
              <a:cxnLst/>
              <a:rect l="l" t="t" r="r" b="b"/>
              <a:pathLst>
                <a:path w="615950" h="951230">
                  <a:moveTo>
                    <a:pt x="224790" y="0"/>
                  </a:moveTo>
                  <a:lnTo>
                    <a:pt x="0" y="92709"/>
                  </a:lnTo>
                  <a:lnTo>
                    <a:pt x="280670" y="773429"/>
                  </a:lnTo>
                  <a:lnTo>
                    <a:pt x="167640" y="819150"/>
                  </a:lnTo>
                  <a:lnTo>
                    <a:pt x="483870" y="951229"/>
                  </a:lnTo>
                  <a:lnTo>
                    <a:pt x="596854" y="680719"/>
                  </a:lnTo>
                  <a:lnTo>
                    <a:pt x="504190" y="680719"/>
                  </a:lnTo>
                  <a:lnTo>
                    <a:pt x="224790" y="0"/>
                  </a:lnTo>
                  <a:close/>
                </a:path>
                <a:path w="615950" h="951230">
                  <a:moveTo>
                    <a:pt x="615950" y="635000"/>
                  </a:moveTo>
                  <a:lnTo>
                    <a:pt x="504190" y="680719"/>
                  </a:lnTo>
                  <a:lnTo>
                    <a:pt x="596854" y="680719"/>
                  </a:lnTo>
                  <a:lnTo>
                    <a:pt x="615950" y="635000"/>
                  </a:lnTo>
                  <a:close/>
                </a:path>
              </a:pathLst>
            </a:custGeom>
            <a:solidFill>
              <a:srgbClr val="5A9A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653779" y="2084069"/>
              <a:ext cx="615950" cy="951230"/>
            </a:xfrm>
            <a:custGeom>
              <a:avLst/>
              <a:gdLst/>
              <a:ahLst/>
              <a:cxnLst/>
              <a:rect l="l" t="t" r="r" b="b"/>
              <a:pathLst>
                <a:path w="615950" h="951230">
                  <a:moveTo>
                    <a:pt x="224790" y="0"/>
                  </a:moveTo>
                  <a:lnTo>
                    <a:pt x="504190" y="680719"/>
                  </a:lnTo>
                  <a:lnTo>
                    <a:pt x="615950" y="635000"/>
                  </a:lnTo>
                  <a:lnTo>
                    <a:pt x="483870" y="951229"/>
                  </a:lnTo>
                  <a:lnTo>
                    <a:pt x="167640" y="819150"/>
                  </a:lnTo>
                  <a:lnTo>
                    <a:pt x="280670" y="773429"/>
                  </a:lnTo>
                  <a:lnTo>
                    <a:pt x="0" y="92709"/>
                  </a:lnTo>
                  <a:lnTo>
                    <a:pt x="224790" y="0"/>
                  </a:lnTo>
                  <a:close/>
                </a:path>
              </a:pathLst>
            </a:custGeom>
            <a:ln w="12579">
              <a:solidFill>
                <a:srgbClr val="4271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984039" y="203206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6289"/>
                  </a:moveTo>
                  <a:lnTo>
                    <a:pt x="1842" y="1842"/>
                  </a:lnTo>
                  <a:lnTo>
                    <a:pt x="6289" y="0"/>
                  </a:lnTo>
                  <a:lnTo>
                    <a:pt x="10737" y="1842"/>
                  </a:lnTo>
                  <a:lnTo>
                    <a:pt x="12579" y="6289"/>
                  </a:lnTo>
                  <a:lnTo>
                    <a:pt x="10737" y="10737"/>
                  </a:lnTo>
                  <a:lnTo>
                    <a:pt x="6289" y="12579"/>
                  </a:lnTo>
                  <a:lnTo>
                    <a:pt x="1842" y="10737"/>
                  </a:lnTo>
                  <a:lnTo>
                    <a:pt x="0" y="6289"/>
                  </a:lnTo>
                  <a:close/>
                </a:path>
              </a:pathLst>
            </a:custGeom>
            <a:solidFill>
              <a:srgbClr val="4271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0" rIns="0" bIns="0" rtlCol="0">
            <a:spAutoFit/>
          </a:bodyPr>
          <a:lstStyle/>
          <a:p>
            <a:pPr marL="45085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Times New Roman"/>
                <a:cs typeface="Times New Roman"/>
              </a:rPr>
              <a:t>Геометрические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фигуры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сказке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«Репка»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3819" y="1555750"/>
            <a:ext cx="9571990" cy="51092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43280" rIns="0" bIns="0" rtlCol="0">
            <a:spAutoFit/>
          </a:bodyPr>
          <a:lstStyle/>
          <a:p>
            <a:pPr marL="2159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Times New Roman"/>
                <a:cs typeface="Times New Roman"/>
              </a:rPr>
              <a:t>Геометрические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фигуры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сказке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«Теремок»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150" y="2073910"/>
            <a:ext cx="10883900" cy="36995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2949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90"/>
              </a:spcBef>
            </a:pPr>
            <a:r>
              <a:rPr sz="4100" spc="-30" dirty="0">
                <a:latin typeface="Times New Roman"/>
                <a:cs typeface="Times New Roman"/>
              </a:rPr>
              <a:t>Геометрические</a:t>
            </a:r>
            <a:r>
              <a:rPr sz="4100" spc="-155" dirty="0">
                <a:latin typeface="Times New Roman"/>
                <a:cs typeface="Times New Roman"/>
              </a:rPr>
              <a:t> </a:t>
            </a:r>
            <a:r>
              <a:rPr sz="4100" dirty="0">
                <a:latin typeface="Times New Roman"/>
                <a:cs typeface="Times New Roman"/>
              </a:rPr>
              <a:t>фигуры</a:t>
            </a:r>
            <a:r>
              <a:rPr sz="4100" spc="-150" dirty="0">
                <a:latin typeface="Times New Roman"/>
                <a:cs typeface="Times New Roman"/>
              </a:rPr>
              <a:t> </a:t>
            </a:r>
            <a:r>
              <a:rPr sz="4100" dirty="0">
                <a:latin typeface="Times New Roman"/>
                <a:cs typeface="Times New Roman"/>
              </a:rPr>
              <a:t>к</a:t>
            </a:r>
            <a:r>
              <a:rPr sz="4100" spc="-145" dirty="0">
                <a:latin typeface="Times New Roman"/>
                <a:cs typeface="Times New Roman"/>
              </a:rPr>
              <a:t> </a:t>
            </a:r>
            <a:r>
              <a:rPr sz="4100" spc="-10" dirty="0">
                <a:latin typeface="Times New Roman"/>
                <a:cs typeface="Times New Roman"/>
              </a:rPr>
              <a:t>сказке</a:t>
            </a:r>
            <a:r>
              <a:rPr sz="4100" spc="-150" dirty="0">
                <a:latin typeface="Times New Roman"/>
                <a:cs typeface="Times New Roman"/>
              </a:rPr>
              <a:t> </a:t>
            </a:r>
            <a:r>
              <a:rPr sz="4100" spc="-10" dirty="0">
                <a:latin typeface="Times New Roman"/>
                <a:cs typeface="Times New Roman"/>
              </a:rPr>
              <a:t>«Рукавичка»</a:t>
            </a:r>
            <a:endParaRPr sz="41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1750" y="2449829"/>
            <a:ext cx="3717290" cy="314833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224085" y="3806765"/>
            <a:ext cx="462915" cy="920115"/>
            <a:chOff x="5224085" y="3806765"/>
            <a:chExt cx="462915" cy="92011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27320" y="3810000"/>
              <a:ext cx="455929" cy="9144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227320" y="3810000"/>
              <a:ext cx="455930" cy="913130"/>
            </a:xfrm>
            <a:custGeom>
              <a:avLst/>
              <a:gdLst/>
              <a:ahLst/>
              <a:cxnLst/>
              <a:rect l="l" t="t" r="r" b="b"/>
              <a:pathLst>
                <a:path w="455929" h="913129">
                  <a:moveTo>
                    <a:pt x="228600" y="913130"/>
                  </a:moveTo>
                  <a:lnTo>
                    <a:pt x="0" y="913130"/>
                  </a:lnTo>
                  <a:lnTo>
                    <a:pt x="0" y="0"/>
                  </a:lnTo>
                  <a:lnTo>
                    <a:pt x="455929" y="0"/>
                  </a:lnTo>
                  <a:lnTo>
                    <a:pt x="455929" y="913130"/>
                  </a:lnTo>
                  <a:lnTo>
                    <a:pt x="228600" y="913130"/>
                  </a:lnTo>
                  <a:close/>
                </a:path>
              </a:pathLst>
            </a:custGeom>
            <a:ln w="6469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062285" y="3585785"/>
            <a:ext cx="464184" cy="1149985"/>
            <a:chOff x="6062285" y="3585785"/>
            <a:chExt cx="464184" cy="114998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65520" y="3589020"/>
              <a:ext cx="455929" cy="114299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065520" y="3589020"/>
              <a:ext cx="457200" cy="1143000"/>
            </a:xfrm>
            <a:custGeom>
              <a:avLst/>
              <a:gdLst/>
              <a:ahLst/>
              <a:cxnLst/>
              <a:rect l="l" t="t" r="r" b="b"/>
              <a:pathLst>
                <a:path w="457200" h="1143000">
                  <a:moveTo>
                    <a:pt x="0" y="1142999"/>
                  </a:moveTo>
                  <a:lnTo>
                    <a:pt x="457200" y="1142999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1142999"/>
                  </a:lnTo>
                  <a:close/>
                </a:path>
              </a:pathLst>
            </a:custGeom>
            <a:ln w="3175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65520" y="3589020"/>
              <a:ext cx="457200" cy="1143000"/>
            </a:xfrm>
            <a:custGeom>
              <a:avLst/>
              <a:gdLst/>
              <a:ahLst/>
              <a:cxnLst/>
              <a:rect l="l" t="t" r="r" b="b"/>
              <a:pathLst>
                <a:path w="457200" h="1143000">
                  <a:moveTo>
                    <a:pt x="228600" y="1142999"/>
                  </a:moveTo>
                  <a:lnTo>
                    <a:pt x="0" y="1142999"/>
                  </a:lnTo>
                  <a:lnTo>
                    <a:pt x="0" y="0"/>
                  </a:lnTo>
                  <a:lnTo>
                    <a:pt x="457200" y="0"/>
                  </a:lnTo>
                  <a:lnTo>
                    <a:pt x="457200" y="1142999"/>
                  </a:lnTo>
                  <a:lnTo>
                    <a:pt x="228600" y="1142999"/>
                  </a:lnTo>
                  <a:close/>
                </a:path>
              </a:pathLst>
            </a:custGeom>
            <a:ln w="6469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6976685" y="3319085"/>
            <a:ext cx="464184" cy="1409065"/>
            <a:chOff x="6976685" y="3319085"/>
            <a:chExt cx="464184" cy="140906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79920" y="3323590"/>
              <a:ext cx="455929" cy="140081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979919" y="3322320"/>
              <a:ext cx="457200" cy="1402080"/>
            </a:xfrm>
            <a:custGeom>
              <a:avLst/>
              <a:gdLst/>
              <a:ahLst/>
              <a:cxnLst/>
              <a:rect l="l" t="t" r="r" b="b"/>
              <a:pathLst>
                <a:path w="457200" h="1402079">
                  <a:moveTo>
                    <a:pt x="0" y="1402079"/>
                  </a:moveTo>
                  <a:lnTo>
                    <a:pt x="457200" y="1402079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1402079"/>
                  </a:lnTo>
                  <a:close/>
                </a:path>
              </a:pathLst>
            </a:custGeom>
            <a:ln w="3175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979919" y="3322320"/>
              <a:ext cx="457200" cy="1402080"/>
            </a:xfrm>
            <a:custGeom>
              <a:avLst/>
              <a:gdLst/>
              <a:ahLst/>
              <a:cxnLst/>
              <a:rect l="l" t="t" r="r" b="b"/>
              <a:pathLst>
                <a:path w="457200" h="1402079">
                  <a:moveTo>
                    <a:pt x="228600" y="1402079"/>
                  </a:moveTo>
                  <a:lnTo>
                    <a:pt x="0" y="1402079"/>
                  </a:lnTo>
                  <a:lnTo>
                    <a:pt x="0" y="0"/>
                  </a:lnTo>
                  <a:lnTo>
                    <a:pt x="457200" y="0"/>
                  </a:lnTo>
                  <a:lnTo>
                    <a:pt x="457200" y="1402079"/>
                  </a:lnTo>
                  <a:lnTo>
                    <a:pt x="228600" y="1402079"/>
                  </a:lnTo>
                  <a:close/>
                </a:path>
              </a:pathLst>
            </a:custGeom>
            <a:ln w="6469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028245" y="3060005"/>
            <a:ext cx="464184" cy="1666875"/>
            <a:chOff x="8028245" y="3060005"/>
            <a:chExt cx="464184" cy="1666875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31480" y="3064509"/>
              <a:ext cx="455930" cy="165988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031480" y="3063239"/>
              <a:ext cx="457200" cy="1661160"/>
            </a:xfrm>
            <a:custGeom>
              <a:avLst/>
              <a:gdLst/>
              <a:ahLst/>
              <a:cxnLst/>
              <a:rect l="l" t="t" r="r" b="b"/>
              <a:pathLst>
                <a:path w="457200" h="1661160">
                  <a:moveTo>
                    <a:pt x="0" y="1661160"/>
                  </a:moveTo>
                  <a:lnTo>
                    <a:pt x="457200" y="166116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1661160"/>
                  </a:lnTo>
                  <a:close/>
                </a:path>
              </a:pathLst>
            </a:custGeom>
            <a:ln w="3175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31480" y="3063239"/>
              <a:ext cx="457200" cy="1659889"/>
            </a:xfrm>
            <a:custGeom>
              <a:avLst/>
              <a:gdLst/>
              <a:ahLst/>
              <a:cxnLst/>
              <a:rect l="l" t="t" r="r" b="b"/>
              <a:pathLst>
                <a:path w="457200" h="1659889">
                  <a:moveTo>
                    <a:pt x="228600" y="1659890"/>
                  </a:moveTo>
                  <a:lnTo>
                    <a:pt x="0" y="1659890"/>
                  </a:lnTo>
                  <a:lnTo>
                    <a:pt x="0" y="0"/>
                  </a:lnTo>
                  <a:lnTo>
                    <a:pt x="457200" y="0"/>
                  </a:lnTo>
                  <a:lnTo>
                    <a:pt x="457200" y="1659890"/>
                  </a:lnTo>
                  <a:lnTo>
                    <a:pt x="228600" y="1659890"/>
                  </a:lnTo>
                  <a:close/>
                </a:path>
              </a:pathLst>
            </a:custGeom>
            <a:ln w="6469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9095045" y="2785685"/>
            <a:ext cx="462915" cy="1941195"/>
            <a:chOff x="9095045" y="2785685"/>
            <a:chExt cx="462915" cy="1941195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98280" y="2790190"/>
              <a:ext cx="455930" cy="193421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9098280" y="2788920"/>
              <a:ext cx="457200" cy="1935480"/>
            </a:xfrm>
            <a:custGeom>
              <a:avLst/>
              <a:gdLst/>
              <a:ahLst/>
              <a:cxnLst/>
              <a:rect l="l" t="t" r="r" b="b"/>
              <a:pathLst>
                <a:path w="457200" h="1935479">
                  <a:moveTo>
                    <a:pt x="0" y="1935479"/>
                  </a:moveTo>
                  <a:lnTo>
                    <a:pt x="457200" y="1935479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1935479"/>
                  </a:lnTo>
                  <a:close/>
                </a:path>
              </a:pathLst>
            </a:custGeom>
            <a:ln w="3175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098280" y="2788920"/>
              <a:ext cx="455930" cy="1934210"/>
            </a:xfrm>
            <a:custGeom>
              <a:avLst/>
              <a:gdLst/>
              <a:ahLst/>
              <a:cxnLst/>
              <a:rect l="l" t="t" r="r" b="b"/>
              <a:pathLst>
                <a:path w="455929" h="1934210">
                  <a:moveTo>
                    <a:pt x="228600" y="1934209"/>
                  </a:moveTo>
                  <a:lnTo>
                    <a:pt x="0" y="1934209"/>
                  </a:lnTo>
                  <a:lnTo>
                    <a:pt x="0" y="0"/>
                  </a:lnTo>
                  <a:lnTo>
                    <a:pt x="455929" y="0"/>
                  </a:lnTo>
                  <a:lnTo>
                    <a:pt x="455929" y="1934209"/>
                  </a:lnTo>
                  <a:lnTo>
                    <a:pt x="228600" y="1934209"/>
                  </a:lnTo>
                  <a:close/>
                </a:path>
              </a:pathLst>
            </a:custGeom>
            <a:ln w="6469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10100885" y="2572325"/>
            <a:ext cx="462915" cy="2155825"/>
            <a:chOff x="10100885" y="2572325"/>
            <a:chExt cx="462915" cy="2155825"/>
          </a:xfrm>
        </p:grpSpPr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04120" y="2576830"/>
              <a:ext cx="455929" cy="214757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0104119" y="2575560"/>
              <a:ext cx="457200" cy="2148840"/>
            </a:xfrm>
            <a:custGeom>
              <a:avLst/>
              <a:gdLst/>
              <a:ahLst/>
              <a:cxnLst/>
              <a:rect l="l" t="t" r="r" b="b"/>
              <a:pathLst>
                <a:path w="457200" h="2148840">
                  <a:moveTo>
                    <a:pt x="0" y="2148840"/>
                  </a:moveTo>
                  <a:lnTo>
                    <a:pt x="457200" y="214884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2148840"/>
                  </a:lnTo>
                  <a:close/>
                </a:path>
              </a:pathLst>
            </a:custGeom>
            <a:ln w="3175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104119" y="2575560"/>
              <a:ext cx="455930" cy="2148840"/>
            </a:xfrm>
            <a:custGeom>
              <a:avLst/>
              <a:gdLst/>
              <a:ahLst/>
              <a:cxnLst/>
              <a:rect l="l" t="t" r="r" b="b"/>
              <a:pathLst>
                <a:path w="455929" h="2148840">
                  <a:moveTo>
                    <a:pt x="228600" y="2148840"/>
                  </a:moveTo>
                  <a:lnTo>
                    <a:pt x="0" y="2148840"/>
                  </a:lnTo>
                  <a:lnTo>
                    <a:pt x="0" y="0"/>
                  </a:lnTo>
                  <a:lnTo>
                    <a:pt x="455929" y="0"/>
                  </a:lnTo>
                  <a:lnTo>
                    <a:pt x="455929" y="2148840"/>
                  </a:lnTo>
                  <a:lnTo>
                    <a:pt x="228600" y="2148840"/>
                  </a:lnTo>
                  <a:close/>
                </a:path>
              </a:pathLst>
            </a:custGeom>
            <a:ln w="6469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1121965" y="2328485"/>
            <a:ext cx="462915" cy="2398395"/>
            <a:chOff x="11121965" y="2328485"/>
            <a:chExt cx="462915" cy="2398395"/>
          </a:xfrm>
        </p:grpSpPr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125200" y="2332990"/>
              <a:ext cx="457200" cy="239141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1125200" y="2331720"/>
              <a:ext cx="457200" cy="2392680"/>
            </a:xfrm>
            <a:custGeom>
              <a:avLst/>
              <a:gdLst/>
              <a:ahLst/>
              <a:cxnLst/>
              <a:rect l="l" t="t" r="r" b="b"/>
              <a:pathLst>
                <a:path w="457200" h="2392679">
                  <a:moveTo>
                    <a:pt x="0" y="2392679"/>
                  </a:moveTo>
                  <a:lnTo>
                    <a:pt x="457200" y="2392679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2392679"/>
                  </a:lnTo>
                  <a:close/>
                </a:path>
              </a:pathLst>
            </a:custGeom>
            <a:ln w="3175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125200" y="2331720"/>
              <a:ext cx="455930" cy="2391410"/>
            </a:xfrm>
            <a:custGeom>
              <a:avLst/>
              <a:gdLst/>
              <a:ahLst/>
              <a:cxnLst/>
              <a:rect l="l" t="t" r="r" b="b"/>
              <a:pathLst>
                <a:path w="455929" h="2391410">
                  <a:moveTo>
                    <a:pt x="228600" y="2391410"/>
                  </a:moveTo>
                  <a:lnTo>
                    <a:pt x="0" y="2391410"/>
                  </a:lnTo>
                  <a:lnTo>
                    <a:pt x="0" y="0"/>
                  </a:lnTo>
                  <a:lnTo>
                    <a:pt x="455929" y="0"/>
                  </a:lnTo>
                  <a:lnTo>
                    <a:pt x="455929" y="2391410"/>
                  </a:lnTo>
                  <a:lnTo>
                    <a:pt x="228600" y="2391410"/>
                  </a:lnTo>
                  <a:close/>
                </a:path>
              </a:pathLst>
            </a:custGeom>
            <a:ln w="6469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1170" rIns="0" bIns="0" rtlCol="0">
            <a:spAutoFit/>
          </a:bodyPr>
          <a:lstStyle/>
          <a:p>
            <a:pPr marL="84963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Предметные</a:t>
            </a:r>
            <a:r>
              <a:rPr spc="-15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картинки</a:t>
            </a:r>
            <a:r>
              <a:rPr spc="-16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сказки</a:t>
            </a:r>
            <a:r>
              <a:rPr spc="-16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«Репка»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2830" y="1352550"/>
            <a:ext cx="10020300" cy="507619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</TotalTime>
  <Words>189</Words>
  <Application>Microsoft Office PowerPoint</Application>
  <PresentationFormat>Произвольный</PresentationFormat>
  <Paragraphs>49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Остин</vt:lpstr>
      <vt:lpstr>«Наглядное моделирование русских народных сказок, как средство развития связной речи».</vt:lpstr>
      <vt:lpstr>Презентация PowerPoint</vt:lpstr>
      <vt:lpstr>Презентация PowerPoint</vt:lpstr>
      <vt:lpstr>Презентация PowerPoint</vt:lpstr>
      <vt:lpstr>В качестве символов заместителей при моделировании сказок использую:</vt:lpstr>
      <vt:lpstr>Геометрические фигуры к сказке «Репка»</vt:lpstr>
      <vt:lpstr>Геометрические фигуры к сказке «Теремок»</vt:lpstr>
      <vt:lpstr>Геометрические фигуры к сказке «Рукавичка»</vt:lpstr>
      <vt:lpstr>Предметные картинки сказки «Репка»</vt:lpstr>
      <vt:lpstr>Сюжетные картинки к сказке «Теремок»</vt:lpstr>
      <vt:lpstr>Сюжетные картинки к сказке «Рукавичка»</vt:lpstr>
      <vt:lpstr>Пиктограммы</vt:lpstr>
      <vt:lpstr>Сказка «Теремок»</vt:lpstr>
      <vt:lpstr>Сказка «Репка»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Asus</cp:lastModifiedBy>
  <cp:revision>1</cp:revision>
  <dcterms:created xsi:type="dcterms:W3CDTF">2025-11-26T18:42:24Z</dcterms:created>
  <dcterms:modified xsi:type="dcterms:W3CDTF">2025-11-26T19:14:32Z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2021-01-22T00:00:00Z</vt:filetime>
  </property>
  <property fmtid="{D5CDD505-2E9C-101B-9397-08002B2CF9AE}" pid="3" name="Creator">
    <vt:lpwstr>Impress</vt:lpwstr>
  </property>
  <property fmtid="{D5CDD505-2E9C-101B-9397-08002B2CF9AE}" pid="4" name="LastSaved">
    <vt:filetime>2025-11-26T00:00:00Z</vt:filetime>
  </property>
  <property fmtid="{D5CDD505-2E9C-101B-9397-08002B2CF9AE}" pid="5" name="Producer">
    <vt:lpwstr>3-Heights(TM) PDF Security Shell 4.8.25.2 (http://www.pdf-tools.com)</vt:lpwstr>
  </property>
</Properties>
</file>