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0" r:id="rId2"/>
    <p:sldId id="263" r:id="rId3"/>
    <p:sldId id="267" r:id="rId4"/>
    <p:sldId id="271" r:id="rId5"/>
    <p:sldId id="269" r:id="rId6"/>
    <p:sldId id="274" r:id="rId7"/>
    <p:sldId id="275" r:id="rId8"/>
    <p:sldId id="272" r:id="rId9"/>
    <p:sldId id="273" r:id="rId10"/>
    <p:sldId id="277" r:id="rId11"/>
    <p:sldId id="278" r:id="rId12"/>
    <p:sldId id="279" r:id="rId13"/>
    <p:sldId id="280" r:id="rId14"/>
    <p:sldId id="281" r:id="rId15"/>
    <p:sldId id="270" r:id="rId16"/>
    <p:sldId id="276" r:id="rId17"/>
  </p:sldIdLst>
  <p:sldSz cx="9144000" cy="6858000" type="screen4x3"/>
  <p:notesSz cx="6858000" cy="9144000"/>
  <p:embeddedFontLst>
    <p:embeddedFont>
      <p:font typeface="Matilda" charset="0"/>
      <p:regular r:id="rId18"/>
    </p:embeddedFont>
    <p:embeddedFont>
      <p:font typeface="宋体" pitchFamily="2" charset="-122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39933"/>
    <a:srgbClr val="EFADA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42976" y="1340768"/>
            <a:ext cx="6525367" cy="2588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normalizeH="0" baseline="0" noProof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ТЕМА</a:t>
            </a:r>
            <a:r>
              <a:rPr kumimoji="0" lang="ru-RU" sz="3200" b="1" i="0" u="none" strike="noStrike" kern="1200" normalizeH="0" noProof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 ПО САМООБРАЗОВАНИЮ </a:t>
            </a:r>
            <a:r>
              <a:rPr kumimoji="0" lang="ru-RU" sz="3200" b="1" i="0" u="none" strike="noStrike" kern="1200" normalizeH="0" noProof="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«СКАЗКА КАК СРЕДСТВО ДУХОВНО-НРАВСТВЕННОГО ВОСПИТАНИЯ ДОШКОЛЬНИКОВ»</a:t>
            </a:r>
            <a:endParaRPr kumimoji="0" lang="ru-RU" sz="3200" b="1" i="0" u="none" strike="noStrike" kern="1200" normalizeH="0" baseline="0" noProof="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1026" name="Picture 2" descr="C:\Users\Hp\Desktop\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4071942"/>
            <a:ext cx="2857520" cy="1982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Hp\Desktop\ФОТО СКАЗОК\TOnbdjEUt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4214842" cy="2928958"/>
          </a:xfrm>
          <a:prstGeom prst="rect">
            <a:avLst/>
          </a:prstGeom>
          <a:noFill/>
        </p:spPr>
      </p:pic>
      <p:pic>
        <p:nvPicPr>
          <p:cNvPr id="5" name="Picture 2" descr="C:\Users\Hp\Desktop\ФОТО СКАЗОК\tkIzq8wlgN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4290"/>
            <a:ext cx="4214842" cy="2928958"/>
          </a:xfrm>
          <a:prstGeom prst="rect">
            <a:avLst/>
          </a:prstGeom>
          <a:noFill/>
        </p:spPr>
      </p:pic>
      <p:pic>
        <p:nvPicPr>
          <p:cNvPr id="6" name="Picture 1" descr="C:\Users\Hp\Desktop\ФОТО СКАЗОК\TCJcDNhbJn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143248"/>
            <a:ext cx="4214842" cy="3286148"/>
          </a:xfrm>
          <a:prstGeom prst="rect">
            <a:avLst/>
          </a:prstGeom>
          <a:noFill/>
        </p:spPr>
      </p:pic>
      <p:pic>
        <p:nvPicPr>
          <p:cNvPr id="26626" name="Picture 2" descr="C:\Users\Hp\Desktop\ФОТО СКАЗОК\e2NuoZ3-xdI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143248"/>
            <a:ext cx="4286280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1" name="Picture 3" descr="C:\Users\Hp\Desktop\ФОТО СКАЗОК\hJD6lGIL65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9" y="285728"/>
            <a:ext cx="3429024" cy="6286508"/>
          </a:xfrm>
          <a:prstGeom prst="rect">
            <a:avLst/>
          </a:prstGeom>
          <a:noFill/>
        </p:spPr>
      </p:pic>
      <p:pic>
        <p:nvPicPr>
          <p:cNvPr id="27652" name="Picture 4" descr="C:\Users\Hp\Desktop\ФОТО СКАЗОК\3tknDab6b5s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66"/>
            <a:ext cx="2928958" cy="6215106"/>
          </a:xfrm>
          <a:prstGeom prst="rect">
            <a:avLst/>
          </a:prstGeom>
          <a:noFill/>
        </p:spPr>
      </p:pic>
      <p:pic>
        <p:nvPicPr>
          <p:cNvPr id="27653" name="Picture 5" descr="C:\Users\Hp\Desktop\ФОТО СКАЗОК\8FWtzKzDfw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32" y="285728"/>
            <a:ext cx="2571768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Hp\Desktop\ФОТО СКАЗОК\FdmlXko1Ot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286808" cy="3571900"/>
          </a:xfrm>
          <a:prstGeom prst="rect">
            <a:avLst/>
          </a:prstGeom>
          <a:noFill/>
        </p:spPr>
      </p:pic>
      <p:pic>
        <p:nvPicPr>
          <p:cNvPr id="28674" name="Picture 2" descr="C:\Users\Hp\Desktop\ФОТО СКАЗОК\aKwg7IRJW8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714752"/>
            <a:ext cx="8286808" cy="2928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Hp\Desktop\ФОТО СКАЗОК\172kPj_0Sf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5286412" cy="3743332"/>
          </a:xfrm>
          <a:prstGeom prst="rect">
            <a:avLst/>
          </a:prstGeom>
          <a:noFill/>
        </p:spPr>
      </p:pic>
      <p:pic>
        <p:nvPicPr>
          <p:cNvPr id="29699" name="Picture 3" descr="C:\Users\Hp\Desktop\ФОТО СКАЗОК\ih8dKs3IQNg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3357562"/>
            <a:ext cx="5286412" cy="3169691"/>
          </a:xfrm>
          <a:prstGeom prst="rect">
            <a:avLst/>
          </a:prstGeom>
          <a:noFill/>
        </p:spPr>
      </p:pic>
      <p:pic>
        <p:nvPicPr>
          <p:cNvPr id="29701" name="Picture 5" descr="C:\Users\Hp\Desktop\ФОТО СКАЗОК\NUWy4AvCT7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214290"/>
            <a:ext cx="3286148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Hp\Desktop\ФОТО СКАЗОК\HAMZU8pzSek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5143536" cy="3143296"/>
          </a:xfrm>
          <a:prstGeom prst="rect">
            <a:avLst/>
          </a:prstGeom>
          <a:noFill/>
        </p:spPr>
      </p:pic>
      <p:pic>
        <p:nvPicPr>
          <p:cNvPr id="30723" name="Picture 3" descr="C:\Users\Hp\Desktop\ФОТО СКАЗОК\S-TDLw3r2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71876"/>
            <a:ext cx="5143536" cy="3089703"/>
          </a:xfrm>
          <a:prstGeom prst="rect">
            <a:avLst/>
          </a:prstGeom>
          <a:noFill/>
        </p:spPr>
      </p:pic>
      <p:pic>
        <p:nvPicPr>
          <p:cNvPr id="3073" name="Picture 1" descr="C:\Users\Hp\Desktop\ФОТО СКАЗОК\ADjoovyRnT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285728"/>
            <a:ext cx="3286148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57158" y="500042"/>
            <a:ext cx="8286809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Список литературы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Федеральная образовательная программа дошкольного образования.- М.:ТЦ Сфера, 2023.—224с.:табл.(Правовая библиотека образования)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Развитие речи  в детском саду.  </a:t>
            </a:r>
            <a:r>
              <a:rPr kumimoji="0" lang="ru-RU" altLang="zh-CN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В.В.Гербова</a:t>
            </a: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,  Младшая группа</a:t>
            </a: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/ - М.: Мозаика-Синтез, 2016.- 96с.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Хрестоматия для младшей группы. Составитель: Юдаева Марина Валентиновна, издательство «Высшая школа»2016г.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100 любимых стихов и 100 любимых сказок для малышей/А. </a:t>
            </a:r>
            <a:r>
              <a:rPr kumimoji="0" lang="ru-RU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Барто</a:t>
            </a: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, С.Маршак, С.Михайлов и др.- Москва: Издательство АСТ,2019.-240с..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Волшебные сказки малышам.- Киев: «</a:t>
            </a:r>
            <a:r>
              <a:rPr kumimoji="0" lang="ru-RU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ИКД-Кредо</a:t>
            </a: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»,2017.-128с.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Любимые сказки малышам.- К:ИКД «Кредо»,2018.-128с.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«Любимые сказки»,2016.-80с..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«Любимые сказки» В. </a:t>
            </a:r>
            <a:r>
              <a:rPr kumimoji="0" lang="ru-RU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Сутеева</a:t>
            </a: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«Сказки» К.Чуковский.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Обучающие мультфильмы. 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9847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Hp\Desktop\fec9820e8bfe4102144ed1284a0a531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563" y="0"/>
            <a:ext cx="9199563" cy="76977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36904" cy="1167518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+mn-lt"/>
              </a:rPr>
              <a:t/>
            </a:r>
            <a:br>
              <a:rPr lang="ru-RU" sz="3100" dirty="0" smtClean="0">
                <a:latin typeface="+mn-lt"/>
              </a:rPr>
            </a:br>
            <a:r>
              <a:rPr lang="ru-RU" sz="3100" dirty="0" smtClean="0">
                <a:latin typeface="+mn-lt"/>
              </a:rPr>
              <a:t/>
            </a:r>
            <a:br>
              <a:rPr lang="ru-RU" sz="3100" dirty="0" smtClean="0">
                <a:latin typeface="+mn-lt"/>
              </a:rPr>
            </a:br>
            <a:r>
              <a:rPr lang="ru-RU" sz="3100" dirty="0" smtClean="0">
                <a:latin typeface="+mn-lt"/>
              </a:rPr>
              <a:t>«Сказка - это зернышко, из которого прорастает эмоциональная оценка ребенком жизненных явлений». (В. А. Сухомлинский)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00034" y="2000240"/>
            <a:ext cx="8176422" cy="4381088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5100" b="1" dirty="0" smtClean="0"/>
              <a:t>Цель :</a:t>
            </a:r>
          </a:p>
          <a:p>
            <a:pPr>
              <a:buNone/>
            </a:pPr>
            <a:r>
              <a:rPr lang="ru-RU" sz="3400" dirty="0" smtClean="0"/>
              <a:t>1. Создать необходимые условия для знакомства детей с русскими народными сказками.</a:t>
            </a:r>
          </a:p>
          <a:p>
            <a:pPr>
              <a:buNone/>
            </a:pPr>
            <a:r>
              <a:rPr lang="ru-RU" sz="3400" dirty="0" smtClean="0"/>
              <a:t>2. Помогать усвоению детьми духовно– нравственных  категорий: добро – зло, послушание – непослушание, согласие – вражда, трудолюбие – лень, бескорыстие – жадность, простота – хитрость; и правил доброй, совестливой жизни.</a:t>
            </a:r>
          </a:p>
          <a:p>
            <a:pPr>
              <a:buNone/>
            </a:pPr>
            <a:r>
              <a:rPr lang="ru-RU" sz="3400" dirty="0" smtClean="0"/>
              <a:t>3. Содействовать развитию познавательной сферы детей,  развитию речи детей, обогащению словаря, развитию образного строя и навыков связной речи.</a:t>
            </a:r>
          </a:p>
          <a:p>
            <a:pPr>
              <a:buNone/>
            </a:pPr>
            <a:r>
              <a:rPr lang="ru-RU" sz="3400" dirty="0" smtClean="0"/>
              <a:t>4. Развивать способность детей отличать хорошее от плохого в сказке и в жизни, умение делать нравственный выбор.</a:t>
            </a:r>
          </a:p>
          <a:p>
            <a:pPr>
              <a:buNone/>
            </a:pPr>
            <a:r>
              <a:rPr lang="ru-RU" sz="3400" dirty="0" smtClean="0"/>
              <a:t>5. Воспитывать послушание на основе любви и уважения к родителям и близким людям, терпения, милосердия, умения уступать, помогать друг другу и с благодарностью принимать помощь.</a:t>
            </a:r>
          </a:p>
          <a:p>
            <a:pPr>
              <a:buNone/>
            </a:pPr>
            <a:r>
              <a:rPr lang="ru-RU" sz="3400" dirty="0" smtClean="0"/>
              <a:t>6. Воспитывать трудолюбие, привычку заниматься делом, работать старательно и аккуратно, доводить начатое до конца, с уважением относиться к результатам чужого и своего труда.</a:t>
            </a:r>
          </a:p>
          <a:p>
            <a:pPr>
              <a:buNone/>
            </a:pPr>
            <a:r>
              <a:rPr lang="ru-RU" sz="3400" dirty="0" smtClean="0"/>
              <a:t>7. Составить методические рекомендации по работе с народными сказками для воспитателей и родителей.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Этапы работы со сказкой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1304764"/>
            <a:ext cx="8208912" cy="507656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dirty="0" smtClean="0"/>
              <a:t>Знакомство детей с русской народной сказкой </a:t>
            </a:r>
            <a:r>
              <a:rPr lang="ru-RU" dirty="0" smtClean="0"/>
              <a:t>– чтение, рассказывание, беседы по содержанию, рассматривание иллюстраций – с целью развития эмоционального отношения к действиям и героям сказки.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b="1" dirty="0" smtClean="0"/>
              <a:t>Эмоциональное восприятие сказки, детьми </a:t>
            </a:r>
            <a:r>
              <a:rPr lang="ru-RU" dirty="0" smtClean="0"/>
              <a:t>– пересказ детьми содержания сказки, настольный театр, подвижные игры с персонажами сказок – с целью закрепления содержания сказок. Данные формы работы над сказкой позволяют узнать, как дети поняли суть сказки.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b="1" dirty="0" smtClean="0"/>
              <a:t>Художественная деятельность </a:t>
            </a:r>
            <a:r>
              <a:rPr lang="ru-RU" dirty="0" smtClean="0"/>
              <a:t>– отношение к герою сказки в лепке, рисовании, аппликации, конструировании – позволяют детям выразить свое отношение к героям сказки, воплотить свои переживания, развивают навыки сопереживания, сочувствия, к судьбе и поступкам героев сказки.</a:t>
            </a:r>
          </a:p>
          <a:p>
            <a:pPr>
              <a:buNone/>
            </a:pPr>
            <a:r>
              <a:rPr lang="ru-RU" b="1" dirty="0" smtClean="0"/>
              <a:t> Подготовка к самостоятельной  деятельности- </a:t>
            </a:r>
            <a:r>
              <a:rPr lang="ru-RU" dirty="0" smtClean="0"/>
              <a:t>разыгрывание  сюжетов из сказок, театрализованные игры, драматизация сказок, творческая игра с использованием персонажей, сюжетов из сказок – метод превращения детей в героев сказок способствует не только развитию симпатии, но и пониманию нравственных уроков сказки, умению оценивать поступки не только героев сказки, но и окружающих людей.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3336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214446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+mn-lt"/>
              </a:rPr>
              <a:t/>
            </a:r>
            <a:br>
              <a:rPr lang="ru-RU" sz="1600" b="1" dirty="0" smtClean="0">
                <a:latin typeface="+mn-lt"/>
              </a:rPr>
            </a:br>
            <a:r>
              <a:rPr lang="ru-RU" sz="1600" b="1" dirty="0" smtClean="0">
                <a:latin typeface="+mn-lt"/>
              </a:rPr>
              <a:t/>
            </a:r>
            <a:br>
              <a:rPr lang="ru-RU" sz="1600" b="1" dirty="0" smtClean="0">
                <a:latin typeface="+mn-lt"/>
              </a:rPr>
            </a:br>
            <a:r>
              <a:rPr lang="ru-RU" sz="1800" b="1" dirty="0" smtClean="0">
                <a:latin typeface="+mn-lt"/>
              </a:rPr>
              <a:t>Цель программы</a:t>
            </a:r>
            <a:r>
              <a:rPr lang="ru-RU" sz="1800" dirty="0" smtClean="0">
                <a:latin typeface="+mn-lt"/>
              </a:rPr>
              <a:t>: создание условий  для развития речи на основе обогащения представлений о ближайшем окружении, расширение  и активизация  словарного  запаса детей. Развитие творческих и коммуникативных способностей детей средствами театрального </a:t>
            </a:r>
            <a:r>
              <a:rPr lang="ru-RU" sz="2000" dirty="0" smtClean="0">
                <a:latin typeface="+mn-lt"/>
              </a:rPr>
              <a:t>искусства.</a:t>
            </a:r>
            <a:br>
              <a:rPr lang="ru-RU" sz="2000" dirty="0" smtClean="0">
                <a:latin typeface="+mn-lt"/>
              </a:rPr>
            </a:br>
            <a:endParaRPr lang="ru-RU" sz="20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1"/>
            <a:ext cx="8229600" cy="414340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b="1" dirty="0" smtClean="0"/>
              <a:t>Задачи:</a:t>
            </a:r>
            <a:r>
              <a:rPr lang="ru-RU" sz="1800" dirty="0" smtClean="0"/>
              <a:t> </a:t>
            </a:r>
          </a:p>
          <a:p>
            <a:pPr>
              <a:buNone/>
            </a:pPr>
            <a:r>
              <a:rPr lang="ru-RU" sz="1800" dirty="0" smtClean="0"/>
              <a:t>Учить детей слушать и воспринимать художественное произведение.</a:t>
            </a:r>
          </a:p>
          <a:p>
            <a:pPr>
              <a:buNone/>
            </a:pPr>
            <a:r>
              <a:rPr lang="ru-RU" sz="1800" dirty="0" smtClean="0"/>
              <a:t>Учить  имитировать характерные движения сказочных  персонажей, формировать простейшие образно-выразительные  умения.</a:t>
            </a:r>
          </a:p>
          <a:p>
            <a:pPr>
              <a:buNone/>
            </a:pPr>
            <a:r>
              <a:rPr lang="ru-RU" sz="1800" dirty="0" smtClean="0"/>
              <a:t>Обучать детей элементам художественно-образных выразительных средств </a:t>
            </a:r>
            <a:r>
              <a:rPr lang="ru-RU" sz="1800" i="1" dirty="0" smtClean="0"/>
              <a:t>(интонация, мимика, жесты)</a:t>
            </a:r>
            <a:r>
              <a:rPr lang="ru-RU" sz="1800" dirty="0" smtClean="0"/>
              <a:t>.Формировать  умения концентрировать внимание на игрушке, театральной кукле. Формировать  умения передавать мимикой, позой, жестом, движением основные эмоции.</a:t>
            </a:r>
          </a:p>
          <a:p>
            <a:pPr>
              <a:buNone/>
            </a:pPr>
            <a:r>
              <a:rPr lang="ru-RU" sz="1800" dirty="0" smtClean="0"/>
              <a:t>Развивать  слуховое восприятие, речевой слух, речевое дыхание.</a:t>
            </a:r>
          </a:p>
          <a:p>
            <a:pPr>
              <a:buNone/>
            </a:pPr>
            <a:r>
              <a:rPr lang="ru-RU" sz="1800" dirty="0" smtClean="0"/>
              <a:t>Развивать умение с помощью взрослого инсценировать и драматизировать небольшие отрывки из народных сказок, повторять  </a:t>
            </a:r>
          </a:p>
          <a:p>
            <a:pPr>
              <a:buNone/>
            </a:pPr>
            <a:r>
              <a:rPr lang="ru-RU" sz="1800" dirty="0" smtClean="0"/>
              <a:t>несложные </a:t>
            </a:r>
            <a:r>
              <a:rPr lang="ru-RU" sz="1800" dirty="0" err="1" smtClean="0"/>
              <a:t>фразы.Развить</a:t>
            </a:r>
            <a:r>
              <a:rPr lang="ru-RU" sz="1800" dirty="0" smtClean="0"/>
              <a:t> у детей интерес к театрально-игровой деятельности.</a:t>
            </a:r>
          </a:p>
          <a:p>
            <a:pPr>
              <a:buNone/>
            </a:pPr>
            <a:r>
              <a:rPr lang="ru-RU" sz="1800" dirty="0" smtClean="0"/>
              <a:t>Воспитывать желание и умение слушать художественные произведения, следить за развитием </a:t>
            </a:r>
            <a:r>
              <a:rPr lang="ru-RU" sz="1800" dirty="0" err="1" smtClean="0"/>
              <a:t>действий.Воспитывать</a:t>
            </a:r>
            <a:r>
              <a:rPr lang="ru-RU" sz="1800" dirty="0" smtClean="0"/>
              <a:t> нравственную направленность (дружба, доброта, </a:t>
            </a:r>
            <a:r>
              <a:rPr lang="ru-RU" sz="1800" dirty="0" err="1" smtClean="0"/>
              <a:t>честностъ</a:t>
            </a:r>
            <a:r>
              <a:rPr lang="ru-RU" sz="1800" dirty="0" smtClean="0"/>
              <a:t>, взаимопомощь и </a:t>
            </a:r>
            <a:r>
              <a:rPr lang="ru-RU" sz="1800" dirty="0" err="1" smtClean="0"/>
              <a:t>т.д</a:t>
            </a:r>
            <a:r>
              <a:rPr lang="ru-RU" sz="1800" dirty="0" smtClean="0"/>
              <a:t>)</a:t>
            </a: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36904" cy="792088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+mn-lt"/>
              </a:rPr>
              <a:t>Для решения поставленных задач используются следующие общепедагогические </a:t>
            </a:r>
            <a:r>
              <a:rPr lang="ru-RU" sz="1800" b="1" i="1" dirty="0" smtClean="0">
                <a:latin typeface="+mn-lt"/>
              </a:rPr>
              <a:t>методы и приемы</a:t>
            </a:r>
            <a:r>
              <a:rPr lang="ru-RU" sz="1800" dirty="0" smtClean="0">
                <a:latin typeface="+mn-lt"/>
              </a:rPr>
              <a:t>.</a:t>
            </a:r>
            <a:endParaRPr lang="ru-RU" sz="1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1304764"/>
            <a:ext cx="8208912" cy="507656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 algn="ctr">
              <a:buNone/>
            </a:pPr>
            <a:r>
              <a:rPr lang="ru-RU" sz="2900" dirty="0" smtClean="0"/>
              <a:t>По источнику получения знаний:</a:t>
            </a:r>
          </a:p>
          <a:p>
            <a:pPr algn="ctr">
              <a:buNone/>
            </a:pPr>
            <a:r>
              <a:rPr lang="ru-RU" sz="2900" b="1" dirty="0" smtClean="0"/>
              <a:t>- </a:t>
            </a:r>
            <a:r>
              <a:rPr lang="ru-RU" sz="2900" dirty="0" smtClean="0"/>
              <a:t>словесные (чтение, беседа, объяснение, вопросы);</a:t>
            </a:r>
          </a:p>
          <a:p>
            <a:pPr algn="ctr">
              <a:buNone/>
            </a:pPr>
            <a:r>
              <a:rPr lang="ru-RU" sz="2900" dirty="0" smtClean="0"/>
              <a:t>- наглядные (иллюстрация, схема, образец, показ);</a:t>
            </a:r>
          </a:p>
          <a:p>
            <a:pPr algn="ctr"/>
            <a:r>
              <a:rPr lang="ru-RU" sz="2900" dirty="0" smtClean="0"/>
              <a:t>- практические (игра-драматизация; творческие работы).</a:t>
            </a:r>
          </a:p>
          <a:p>
            <a:pPr algn="ctr"/>
            <a:r>
              <a:rPr lang="ru-RU" sz="2900" b="1" dirty="0" smtClean="0"/>
              <a:t>Формы организации занятий:</a:t>
            </a:r>
            <a:endParaRPr lang="ru-RU" sz="2900" dirty="0" smtClean="0"/>
          </a:p>
          <a:p>
            <a:pPr algn="ctr"/>
            <a:r>
              <a:rPr lang="ru-RU" sz="2900" dirty="0" smtClean="0"/>
              <a:t>- чтение сказок, фольклора;</a:t>
            </a:r>
          </a:p>
          <a:p>
            <a:pPr algn="ctr"/>
            <a:r>
              <a:rPr lang="ru-RU" sz="2900" dirty="0" smtClean="0"/>
              <a:t>- рассматривание и сравнение иллюстраций в детских книгах различных изданий;</a:t>
            </a:r>
          </a:p>
          <a:p>
            <a:pPr algn="ctr"/>
            <a:r>
              <a:rPr lang="ru-RU" sz="2900" dirty="0" smtClean="0"/>
              <a:t>- игры-драматизации к сказкам;</a:t>
            </a:r>
          </a:p>
          <a:p>
            <a:pPr algn="ctr"/>
            <a:r>
              <a:rPr lang="ru-RU" sz="2900" dirty="0" smtClean="0"/>
              <a:t>- игры на звукоподражание;</a:t>
            </a:r>
          </a:p>
          <a:p>
            <a:pPr algn="ctr"/>
            <a:r>
              <a:rPr lang="ru-RU" sz="2900" dirty="0" smtClean="0"/>
              <a:t>- изобразительная деятельность по сказкам (рисование, раскраски, лепка, аппликация): обследование образца, показ выполнения работы, продуктивная деятельность, анализ результата работы;</a:t>
            </a:r>
          </a:p>
          <a:p>
            <a:pPr algn="ctr"/>
            <a:r>
              <a:rPr lang="ru-RU" sz="2900" dirty="0" smtClean="0"/>
              <a:t>- двигательные упражнения (физкультминутки, пальчиковая гимнастика).</a:t>
            </a:r>
            <a:endParaRPr lang="ru-RU" sz="2900" dirty="0"/>
          </a:p>
        </p:txBody>
      </p:sp>
    </p:spTree>
    <p:extLst>
      <p:ext uri="{BB962C8B-B14F-4D97-AF65-F5344CB8AC3E}">
        <p14:creationId xmlns="" xmlns:p14="http://schemas.microsoft.com/office/powerpoint/2010/main" val="77421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«Курочка Ряба». «Репка». «Петушок с семьей» .«Колобок». «Кот, Петух и лиса». «Сказка о глупом мышонке» .«Сказка об умном мышонке» . «Волк  и козлята». «</a:t>
            </a:r>
            <a:r>
              <a:rPr lang="ru-RU" dirty="0" err="1" smtClean="0"/>
              <a:t>Снегурушка</a:t>
            </a:r>
            <a:r>
              <a:rPr lang="ru-RU" dirty="0" smtClean="0"/>
              <a:t> и лиса» .«Рукавичка». «Теремок». «Лиса и заяц» «Гуси-лебеди». Заучивание стихотворений по стихам А. </a:t>
            </a:r>
            <a:r>
              <a:rPr lang="ru-RU" dirty="0" err="1" smtClean="0"/>
              <a:t>Барто</a:t>
            </a:r>
            <a:r>
              <a:rPr lang="ru-RU" dirty="0" smtClean="0"/>
              <a:t>. «Кошкин дом» .«Два жадных медвежонка» .«Капустный лист». «Жили у бабуси» .«У страха глаза велики». «Лиса – нянька». «Храбрый еж». «Маша и медведь» «Муха-Цокотуха» «Петушок и бобовое зернышко».«Доктор Айболит» .«Путаница». «Бычок – черный бочок, белые копытца».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МИНИ -МУЗЕЙ</a:t>
            </a:r>
            <a:br>
              <a:rPr lang="ru-RU" dirty="0" smtClean="0"/>
            </a:br>
            <a:r>
              <a:rPr lang="ru-RU" dirty="0" smtClean="0"/>
              <a:t> «В гостях у сказки»</a:t>
            </a:r>
            <a:endParaRPr lang="ru-RU" dirty="0"/>
          </a:p>
        </p:txBody>
      </p:sp>
      <p:pic>
        <p:nvPicPr>
          <p:cNvPr id="10242" name="Picture 2" descr="https://sun9-1.userapi.com/impg/yHNs_j9Kv2V1Mc_NbrEYFHfHT9CsJ-_dc2Trtw/pDckpPkr0Dw.jpg?size=810x1080&amp;quality=95&amp;sign=7459599b031996ff201901eec23c4eac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736"/>
            <a:ext cx="4357718" cy="5072098"/>
          </a:xfrm>
          <a:prstGeom prst="rect">
            <a:avLst/>
          </a:prstGeom>
          <a:noFill/>
        </p:spPr>
      </p:pic>
      <p:pic>
        <p:nvPicPr>
          <p:cNvPr id="10244" name="Picture 4" descr="https://sun9-4.userapi.com/impg/M_kbai87h43dnWrwlguq2PGtCoixzkzI_bIE7A/BJKe5D85iro.jpg?size=810x1080&amp;quality=95&amp;sign=29983dfb11d223dad0a8dba0b9a76ac2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428736"/>
            <a:ext cx="4113595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1" name="Picture 1" descr="C:\Users\Hp\Desktop\ФОТО СКАЗОК\sAQmxgDn0T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143248"/>
            <a:ext cx="4143404" cy="3071834"/>
          </a:xfrm>
          <a:prstGeom prst="rect">
            <a:avLst/>
          </a:prstGeom>
          <a:noFill/>
        </p:spPr>
      </p:pic>
      <p:pic>
        <p:nvPicPr>
          <p:cNvPr id="5122" name="Picture 2" descr="C:\Users\Hp\Desktop\ФОТО СКАЗОК\J6cPvvKa_v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85728"/>
            <a:ext cx="4143404" cy="2786082"/>
          </a:xfrm>
          <a:prstGeom prst="rect">
            <a:avLst/>
          </a:prstGeom>
          <a:noFill/>
        </p:spPr>
      </p:pic>
      <p:pic>
        <p:nvPicPr>
          <p:cNvPr id="5123" name="Picture 3" descr="C:\Users\Hp\Desktop\ФОТО СКАЗОК\-jaFIlyWbc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85728"/>
            <a:ext cx="4143404" cy="2714644"/>
          </a:xfrm>
          <a:prstGeom prst="rect">
            <a:avLst/>
          </a:prstGeom>
          <a:noFill/>
        </p:spPr>
      </p:pic>
      <p:pic>
        <p:nvPicPr>
          <p:cNvPr id="5125" name="Picture 5" descr="C:\Users\Hp\Desktop\ФОТО СКАЗОК\sSh-W33hZqM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071810"/>
            <a:ext cx="4127140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C:\Users\Hp\Desktop\ФОТО СКАЗОК\U4P6duFSRJ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609777" cy="2743200"/>
          </a:xfrm>
          <a:prstGeom prst="rect">
            <a:avLst/>
          </a:prstGeom>
          <a:noFill/>
        </p:spPr>
      </p:pic>
      <p:pic>
        <p:nvPicPr>
          <p:cNvPr id="4101" name="Picture 5" descr="C:\Users\Hp\Desktop\ФОТО СКАЗОК\tkIzq8wlgNY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3071810"/>
            <a:ext cx="4572032" cy="3357586"/>
          </a:xfrm>
          <a:prstGeom prst="rect">
            <a:avLst/>
          </a:prstGeom>
          <a:noFill/>
        </p:spPr>
      </p:pic>
      <p:pic>
        <p:nvPicPr>
          <p:cNvPr id="4102" name="Picture 6" descr="C:\Users\Hp\Desktop\ФОТО СКАЗОК\a-EVOoaMNq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85728"/>
            <a:ext cx="3857652" cy="2714644"/>
          </a:xfrm>
          <a:prstGeom prst="rect">
            <a:avLst/>
          </a:prstGeom>
          <a:noFill/>
        </p:spPr>
      </p:pic>
      <p:pic>
        <p:nvPicPr>
          <p:cNvPr id="4103" name="Picture 7" descr="C:\Users\Hp\Desktop\ФОТО СКАЗОК\b80U0OYyfp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071810"/>
            <a:ext cx="4000528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7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D4E00"/>
      </a:hlink>
      <a:folHlink>
        <a:srgbClr val="FFC387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626</Words>
  <Application>Microsoft Office PowerPoint</Application>
  <PresentationFormat>Экран (4:3)</PresentationFormat>
  <Paragraphs>58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Times New Roman</vt:lpstr>
      <vt:lpstr>Matilda</vt:lpstr>
      <vt:lpstr>宋体</vt:lpstr>
      <vt:lpstr>Calibri</vt:lpstr>
      <vt:lpstr>Тема Office</vt:lpstr>
      <vt:lpstr>Слайд 1</vt:lpstr>
      <vt:lpstr>  «Сказка - это зернышко, из которого прорастает эмоциональная оценка ребенком жизненных явлений». (В. А. Сухомлинский) </vt:lpstr>
      <vt:lpstr> Этапы работы со сказкой </vt:lpstr>
      <vt:lpstr>  Цель программы: создание условий  для развития речи на основе обогащения представлений о ближайшем окружении, расширение  и активизация  словарного  запаса детей. Развитие творческих и коммуникативных способностей детей средствами театрального искусства. </vt:lpstr>
      <vt:lpstr>Для решения поставленных задач используются следующие общепедагогические методы и приемы.</vt:lpstr>
      <vt:lpstr>Слайд 6</vt:lpstr>
      <vt:lpstr>МИНИ -МУЗЕЙ  «В гостях у сказки»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Hp</cp:lastModifiedBy>
  <cp:revision>49</cp:revision>
  <dcterms:created xsi:type="dcterms:W3CDTF">2013-08-23T08:38:35Z</dcterms:created>
  <dcterms:modified xsi:type="dcterms:W3CDTF">2024-05-29T17:40:52Z</dcterms:modified>
</cp:coreProperties>
</file>