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264" r:id="rId4"/>
    <p:sldId id="263" r:id="rId5"/>
    <p:sldId id="266" r:id="rId6"/>
    <p:sldId id="267" r:id="rId7"/>
    <p:sldId id="268" r:id="rId8"/>
    <p:sldId id="269" r:id="rId9"/>
    <p:sldId id="270" r:id="rId10"/>
    <p:sldId id="271" r:id="rId11"/>
    <p:sldId id="274" r:id="rId12"/>
    <p:sldId id="272" r:id="rId13"/>
    <p:sldId id="273" r:id="rId14"/>
    <p:sldId id="275" r:id="rId15"/>
    <p:sldId id="276" r:id="rId16"/>
    <p:sldId id="277" r:id="rId17"/>
    <p:sldId id="278" r:id="rId18"/>
    <p:sldId id="281" r:id="rId19"/>
    <p:sldId id="279" r:id="rId20"/>
    <p:sldId id="282" r:id="rId21"/>
    <p:sldId id="283" r:id="rId22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6536" y="2564904"/>
            <a:ext cx="7661888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452596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556" y="2993999"/>
            <a:ext cx="7992888" cy="10175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tScript" panose="020B7200000000000000" pitchFamily="34" charset="0"/>
              </a:rPr>
              <a:t>Установочный педсовет-2024</a:t>
            </a:r>
            <a:b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tScript" panose="020B7200000000000000" pitchFamily="34" charset="0"/>
              </a:rPr>
            </a:b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tScript" panose="020B7200000000000000" pitchFamily="34" charset="0"/>
              </a:rPr>
              <a:t>«На пороге нового учебного года»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8EEA4-175A-8A68-0EB4-4A28BA0F7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" y="27859"/>
            <a:ext cx="1627673" cy="9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C20C2-754F-752B-06ED-26D4472ED56B}"/>
              </a:ext>
            </a:extLst>
          </p:cNvPr>
          <p:cNvSpPr txBox="1"/>
          <p:nvPr/>
        </p:nvSpPr>
        <p:spPr>
          <a:xfrm>
            <a:off x="1475656" y="346853"/>
            <a:ext cx="52347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algn="ctr"/>
            <a:r>
              <a:rPr lang="ru-RU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ДОШКОЛЬНОЕ ОБРАЗОВАТЕЛЬНОЕ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ctr"/>
            <a:r>
              <a:rPr lang="ru-RU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УЧРЕЖДЕНИЕ «ДЕТСКИЙ САД «РУЧЕЁК» СЕЛА ТЕНИСТОЕ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ctr"/>
            <a:r>
              <a:rPr lang="ru-RU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БАХЧИСАРАЙСКОГО РАЙОНА РЕСПУБЛИКИ КРЫМ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9D654-C987-17B0-0266-07CA4E3F65EB}"/>
              </a:ext>
            </a:extLst>
          </p:cNvPr>
          <p:cNvSpPr txBox="1"/>
          <p:nvPr/>
        </p:nvSpPr>
        <p:spPr>
          <a:xfrm>
            <a:off x="4211960" y="508518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детского сада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2024/2025 учебном году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9FD94-AD80-0C1B-4EF4-A649FEA5F0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1"/>
          <a:stretch/>
        </p:blipFill>
        <p:spPr>
          <a:xfrm>
            <a:off x="2051720" y="1249289"/>
            <a:ext cx="4320480" cy="165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35AE2-8AB9-FEB3-DCB2-85ED6902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Локальные акты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1A0902-6910-FFD7-7745-43F6FB1E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474" y="908721"/>
            <a:ext cx="7977990" cy="504056"/>
          </a:xfrm>
        </p:spPr>
        <p:txBody>
          <a:bodyPr/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Режим дня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9CC3EBE-FF90-5789-3C18-ACE19FF204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7"/>
            <a:ext cx="3726913" cy="453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28D123C-77FD-3694-21CB-864D73C288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412777"/>
            <a:ext cx="4041775" cy="453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57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04DBC0-2399-B323-D4E5-7F0602CAA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0728"/>
            <a:ext cx="5112568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00DD988-B815-3656-2034-DE95B67B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Расписание занятий</a:t>
            </a:r>
          </a:p>
        </p:txBody>
      </p:sp>
    </p:spTree>
    <p:extLst>
      <p:ext uri="{BB962C8B-B14F-4D97-AF65-F5344CB8AC3E}">
        <p14:creationId xmlns:p14="http://schemas.microsoft.com/office/powerpoint/2010/main" val="19460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9183D-9152-1A1D-9B88-EBD2C8CB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Локальные акты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009913-C115-FF7E-74B4-67F55FF89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6144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Учебный план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EED0311-2F70-E009-C9F6-8EE3C4D0EF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1" y="1810568"/>
            <a:ext cx="3701086" cy="428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7EDF0B3-DD11-3B63-039B-57BB6BFF9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4" y="1194940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Календарный план воспитательной работы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979F963-88A2-5CDC-E7C3-B4EC6D0C8C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810568"/>
            <a:ext cx="4041775" cy="413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1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71548-3877-DD97-33D7-FD974BB4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Локальные акты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445E5E-4F79-5F24-20AB-15C989319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План –график </a:t>
            </a:r>
            <a:r>
              <a:rPr lang="ru-RU" dirty="0" err="1">
                <a:latin typeface="LehmannC" panose="00000500000000000000" pitchFamily="50" charset="0"/>
              </a:rPr>
              <a:t>внутрисадового</a:t>
            </a:r>
            <a:r>
              <a:rPr lang="ru-RU" dirty="0">
                <a:latin typeface="LehmannC" panose="00000500000000000000" pitchFamily="50" charset="0"/>
              </a:rPr>
              <a:t> контроля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45DA063-B34D-CDBD-434C-5D55C8E79E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15048"/>
            <a:ext cx="4173860" cy="314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EAFC82B5-1823-F99F-753B-1C90ED210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450070"/>
            <a:ext cx="4041775" cy="4696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Новая программа Развития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AB05CD1-B604-F162-009C-4682C7CFB0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62" y="2174875"/>
            <a:ext cx="2765901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0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9A5AF-3249-7563-1063-7EE74841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Локальные акты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798DEE-173C-0194-1D05-A8406D8C2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7406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Положение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B9402C5-31CF-C225-A88E-8A98A20E1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39" y="2174875"/>
            <a:ext cx="2787510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52EA79C-6DE0-BC9C-E019-757F1A237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План работы и состав консультационного пункта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B5F5A88-83CF-CC09-C7A0-082DA6E7F3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98006"/>
            <a:ext cx="4041775" cy="29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1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8A4F1-2122-3501-2210-7E3F1784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Локальные акты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1EE9B-C817-A4B6-B352-B6B86BF57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План работы и состав аттестационной комиссии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0683DC2-2FCE-090A-688A-46D5DDB53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3842"/>
            <a:ext cx="4040188" cy="291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4264E1F-CF81-4B70-8DA6-E5ED82D2A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План работы и состав творческой группы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9E6253D-C0E2-2950-2C63-2EABDF80B7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40634"/>
            <a:ext cx="4041775" cy="281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05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AD70E-60B6-B4F6-8892-35554D59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ehmannC" panose="00000500000000000000" pitchFamily="50" charset="0"/>
              </a:rPr>
              <a:t>Программы дополнительного 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7683AD-288E-7D50-0E7C-42BB6F779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LehmannC" panose="00000500000000000000" pitchFamily="50" charset="0"/>
              </a:rPr>
              <a:t>Домисолька</a:t>
            </a:r>
            <a:r>
              <a:rPr lang="ru-RU" dirty="0">
                <a:latin typeface="LehmannC" panose="00000500000000000000" pitchFamily="50" charset="0"/>
              </a:rPr>
              <a:t>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A389923-F8F9-AB8A-A66C-E2B96A80EE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0" y="2174875"/>
            <a:ext cx="3447607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BD75C6D-281F-F4F1-5A75-BD0A86151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Спортивная карусель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3168492-D90E-2F69-EA8D-6EC671A699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14" y="2174875"/>
            <a:ext cx="2790597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1DA0E-E19F-2037-96DE-000EFE9A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ehmannC" panose="00000500000000000000" pitchFamily="50" charset="0"/>
              </a:rPr>
              <a:t>Программы дополнительного образования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C2E6CC-B2C0-4BD7-3AEF-726CFA455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О правах играя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54C33A6-82B5-EE55-0E36-68C4B5359B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5" y="2174875"/>
            <a:ext cx="2870857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2EAA52E-CF1B-E979-798E-76F2C45F4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Театральная шкатулка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0533F0D-8F22-BA7A-97A5-0D5BBF47D2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86" y="2174875"/>
            <a:ext cx="3753252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6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E179A7C-35BC-1D20-C3A0-510B34986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LehmannC" panose="00000500000000000000" pitchFamily="50" charset="0"/>
              </a:rPr>
              <a:t> </a:t>
            </a:r>
          </a:p>
          <a:p>
            <a:pPr marL="0" indent="0" algn="ctr">
              <a:buNone/>
            </a:pPr>
            <a:endParaRPr lang="ru-RU" dirty="0">
              <a:latin typeface="LehmannC" panose="00000500000000000000" pitchFamily="50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2B5515-3A36-B45E-B952-E80922C3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ehmannC" panose="00000500000000000000" pitchFamily="50" charset="0"/>
              </a:rPr>
              <a:t>Программы дополнительного образования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A23F53-3188-5E65-87CB-CD5F5861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912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55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3DB9F48-6DE6-4959-FB4F-D2B5FCDB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LehmannC" panose="00000500000000000000" pitchFamily="50" charset="0"/>
              </a:rPr>
              <a:t>Безопасность поведения детей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B2504AC-A909-FEC6-443A-9CB5EA0604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"/>
          <a:stretch/>
        </p:blipFill>
        <p:spPr bwMode="auto">
          <a:xfrm>
            <a:off x="1115617" y="1036797"/>
            <a:ext cx="6444438" cy="483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600606"/>
            <a:ext cx="8784976" cy="91556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LehmannC" panose="00000500000000000000" pitchFamily="50" charset="0"/>
              </a:rPr>
              <a:t>Определение стратегии развития учреждения в 2024/2025 учебном году</a:t>
            </a:r>
          </a:p>
        </p:txBody>
      </p:sp>
      <p:sp>
        <p:nvSpPr>
          <p:cNvPr id="49" name="AutoShape 2"/>
          <p:cNvSpPr>
            <a:spLocks noChangeArrowheads="1"/>
          </p:cNvSpPr>
          <p:nvPr/>
        </p:nvSpPr>
        <p:spPr bwMode="gray">
          <a:xfrm>
            <a:off x="2089150" y="5036592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AutoShape 3"/>
          <p:cNvSpPr>
            <a:spLocks noChangeArrowheads="1"/>
          </p:cNvSpPr>
          <p:nvPr/>
        </p:nvSpPr>
        <p:spPr bwMode="gray">
          <a:xfrm>
            <a:off x="2089150" y="4198392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AutoShape 4"/>
          <p:cNvSpPr>
            <a:spLocks noChangeArrowheads="1"/>
          </p:cNvSpPr>
          <p:nvPr/>
        </p:nvSpPr>
        <p:spPr bwMode="gray">
          <a:xfrm>
            <a:off x="2089150" y="3360192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gray">
          <a:xfrm>
            <a:off x="2089150" y="2520405"/>
            <a:ext cx="5073650" cy="50323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3" name="Group 7"/>
          <p:cNvGrpSpPr>
            <a:grpSpLocks/>
          </p:cNvGrpSpPr>
          <p:nvPr/>
        </p:nvGrpSpPr>
        <p:grpSpPr bwMode="auto">
          <a:xfrm>
            <a:off x="2009775" y="2502942"/>
            <a:ext cx="523875" cy="527050"/>
            <a:chOff x="720" y="1488"/>
            <a:chExt cx="806" cy="808"/>
          </a:xfrm>
        </p:grpSpPr>
        <p:sp>
          <p:nvSpPr>
            <p:cNvPr id="54" name="Oval 8"/>
            <p:cNvSpPr>
              <a:spLocks noChangeArrowheads="1"/>
            </p:cNvSpPr>
            <p:nvPr/>
          </p:nvSpPr>
          <p:spPr bwMode="gray">
            <a:xfrm>
              <a:off x="720" y="1490"/>
              <a:ext cx="806" cy="80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5" name="Picture 9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721" y="1488"/>
              <a:ext cx="800" cy="800"/>
            </a:xfrm>
            <a:prstGeom prst="rect">
              <a:avLst/>
            </a:prstGeom>
            <a:noFill/>
          </p:spPr>
        </p:pic>
      </p:grpSp>
      <p:sp>
        <p:nvSpPr>
          <p:cNvPr id="56" name="Text Box 10"/>
          <p:cNvSpPr txBox="1">
            <a:spLocks noChangeArrowheads="1"/>
          </p:cNvSpPr>
          <p:nvPr/>
        </p:nvSpPr>
        <p:spPr bwMode="gray">
          <a:xfrm>
            <a:off x="2055813" y="2471192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grpSp>
        <p:nvGrpSpPr>
          <p:cNvPr id="57" name="Group 11"/>
          <p:cNvGrpSpPr>
            <a:grpSpLocks/>
          </p:cNvGrpSpPr>
          <p:nvPr/>
        </p:nvGrpSpPr>
        <p:grpSpPr bwMode="auto">
          <a:xfrm>
            <a:off x="2009775" y="3342730"/>
            <a:ext cx="523875" cy="527050"/>
            <a:chOff x="1188" y="1705"/>
            <a:chExt cx="330" cy="332"/>
          </a:xfrm>
        </p:grpSpPr>
        <p:sp>
          <p:nvSpPr>
            <p:cNvPr id="58" name="Oval 12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9" name="Picture 13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0" name="Text Box 14"/>
          <p:cNvSpPr txBox="1">
            <a:spLocks noChangeArrowheads="1"/>
          </p:cNvSpPr>
          <p:nvPr/>
        </p:nvSpPr>
        <p:spPr bwMode="gray">
          <a:xfrm>
            <a:off x="2060575" y="3310980"/>
            <a:ext cx="346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61" name="Group 15"/>
          <p:cNvGrpSpPr>
            <a:grpSpLocks/>
          </p:cNvGrpSpPr>
          <p:nvPr/>
        </p:nvGrpSpPr>
        <p:grpSpPr bwMode="auto">
          <a:xfrm>
            <a:off x="2009775" y="4180930"/>
            <a:ext cx="523875" cy="527050"/>
            <a:chOff x="1188" y="2112"/>
            <a:chExt cx="330" cy="332"/>
          </a:xfrm>
        </p:grpSpPr>
        <p:sp>
          <p:nvSpPr>
            <p:cNvPr id="62" name="Oval 16"/>
            <p:cNvSpPr>
              <a:spLocks noChangeArrowheads="1"/>
            </p:cNvSpPr>
            <p:nvPr/>
          </p:nvSpPr>
          <p:spPr bwMode="gray">
            <a:xfrm>
              <a:off x="1188" y="2113"/>
              <a:ext cx="330" cy="331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3" name="Picture 17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190" y="211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4" name="Text Box 18"/>
          <p:cNvSpPr txBox="1">
            <a:spLocks noChangeArrowheads="1"/>
          </p:cNvSpPr>
          <p:nvPr/>
        </p:nvSpPr>
        <p:spPr bwMode="gray">
          <a:xfrm>
            <a:off x="2063750" y="4149180"/>
            <a:ext cx="314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grpSp>
        <p:nvGrpSpPr>
          <p:cNvPr id="65" name="Group 19"/>
          <p:cNvGrpSpPr>
            <a:grpSpLocks/>
          </p:cNvGrpSpPr>
          <p:nvPr/>
        </p:nvGrpSpPr>
        <p:grpSpPr bwMode="auto">
          <a:xfrm>
            <a:off x="2009775" y="5019130"/>
            <a:ext cx="523875" cy="527050"/>
            <a:chOff x="1188" y="2532"/>
            <a:chExt cx="330" cy="332"/>
          </a:xfrm>
        </p:grpSpPr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1188" y="2533"/>
              <a:ext cx="330" cy="331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7" name="Picture 21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190" y="253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8" name="Text Box 22"/>
          <p:cNvSpPr txBox="1">
            <a:spLocks noChangeArrowheads="1"/>
          </p:cNvSpPr>
          <p:nvPr/>
        </p:nvSpPr>
        <p:spPr bwMode="gray">
          <a:xfrm>
            <a:off x="2055813" y="4987380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69" name="Text Box 23"/>
          <p:cNvSpPr txBox="1">
            <a:spLocks noChangeArrowheads="1"/>
          </p:cNvSpPr>
          <p:nvPr/>
        </p:nvSpPr>
        <p:spPr bwMode="gray">
          <a:xfrm>
            <a:off x="2584450" y="2588803"/>
            <a:ext cx="436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Анализ ЛОП </a:t>
            </a:r>
            <a:endParaRPr lang="en-US" sz="1600" b="1" dirty="0">
              <a:latin typeface="Menuet script" panose="02000503030000020003" pitchFamily="2" charset="0"/>
              <a:cs typeface="Arial" charset="0"/>
            </a:endParaRPr>
          </a:p>
        </p:txBody>
      </p:sp>
      <p:sp>
        <p:nvSpPr>
          <p:cNvPr id="70" name="Text Box 24"/>
          <p:cNvSpPr txBox="1">
            <a:spLocks noChangeArrowheads="1"/>
          </p:cNvSpPr>
          <p:nvPr/>
        </p:nvSpPr>
        <p:spPr bwMode="gray">
          <a:xfrm>
            <a:off x="2497743" y="3437772"/>
            <a:ext cx="6002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Основные направления развития в 2024/2025</a:t>
            </a:r>
            <a:r>
              <a:rPr lang="ru-RU" sz="1600" b="1" dirty="0">
                <a:cs typeface="Arial" charset="0"/>
              </a:rPr>
              <a:t> </a:t>
            </a:r>
            <a:endParaRPr lang="en-US" sz="1600" b="1" dirty="0">
              <a:cs typeface="Arial" charset="0"/>
            </a:endParaRPr>
          </a:p>
        </p:txBody>
      </p:sp>
      <p:sp>
        <p:nvSpPr>
          <p:cNvPr id="71" name="Text Box 25"/>
          <p:cNvSpPr txBox="1">
            <a:spLocks noChangeArrowheads="1"/>
          </p:cNvSpPr>
          <p:nvPr/>
        </p:nvSpPr>
        <p:spPr bwMode="gray">
          <a:xfrm>
            <a:off x="2584450" y="4269621"/>
            <a:ext cx="5299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Организация обр. деятельности</a:t>
            </a:r>
            <a:endParaRPr lang="en-US" sz="1600" b="1" dirty="0">
              <a:latin typeface="Menuet script" panose="02000503030000020003" pitchFamily="2" charset="0"/>
              <a:cs typeface="Arial" charset="0"/>
            </a:endParaRPr>
          </a:p>
        </p:txBody>
      </p:sp>
      <p:sp>
        <p:nvSpPr>
          <p:cNvPr id="72" name="Text Box 26"/>
          <p:cNvSpPr txBox="1">
            <a:spLocks noChangeArrowheads="1"/>
          </p:cNvSpPr>
          <p:nvPr/>
        </p:nvSpPr>
        <p:spPr bwMode="gray">
          <a:xfrm>
            <a:off x="2584450" y="5058817"/>
            <a:ext cx="436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2400" b="1" dirty="0">
                <a:latin typeface="ArtScript" panose="020B7200000000000000" pitchFamily="34" charset="0"/>
                <a:cs typeface="Arial" charset="0"/>
              </a:rPr>
              <a:t> </a:t>
            </a: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Проект решения педсовета № 1</a:t>
            </a:r>
            <a:endParaRPr lang="en-US" sz="1600" b="1" dirty="0">
              <a:latin typeface="Menuet script" panose="02000503030000020003" pitchFamily="2" charset="0"/>
              <a:cs typeface="Arial" charset="0"/>
            </a:endParaRPr>
          </a:p>
        </p:txBody>
      </p:sp>
      <p:sp>
        <p:nvSpPr>
          <p:cNvPr id="73" name="Rectangle 27"/>
          <p:cNvSpPr>
            <a:spLocks noChangeArrowheads="1"/>
          </p:cNvSpPr>
          <p:nvPr/>
        </p:nvSpPr>
        <p:spPr bwMode="black">
          <a:xfrm>
            <a:off x="1905000" y="1556792"/>
            <a:ext cx="617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LehmannC" panose="00000500000000000000" pitchFamily="50" charset="0"/>
                <a:cs typeface="Arial" charset="0"/>
              </a:rPr>
              <a:t>Повестка дня</a:t>
            </a:r>
            <a:endParaRPr lang="en-US" sz="3200" b="1" dirty="0">
              <a:latin typeface="LehmannC" panose="00000500000000000000" pitchFamily="50" charset="0"/>
              <a:cs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37FE36-0AFC-D5C2-589E-7093676DD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73" cy="9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9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ACDC73D-9DC1-3F86-3ED3-9E37368CC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Считать план летнего оздоровительного периода выполненным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Признать удовлетворительной готовность детского сада, групп, кабинетов к новому учебному году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Утвердить годовой план работы на 2024-2025 учебный год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Утвердить годовой календарный график, учебный план, режим дня, расписание ООД по возрастным группам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Утвердить рабочие программы по дополнительного образования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Утвердить принятые локальные акты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57D1611-BEEF-FBE0-71FD-107E8F51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ehmannC" panose="00000500000000000000" pitchFamily="50" charset="0"/>
              </a:rPr>
              <a:t>Проект решения педагогического совета № 1</a:t>
            </a:r>
          </a:p>
        </p:txBody>
      </p:sp>
    </p:spTree>
    <p:extLst>
      <p:ext uri="{BB962C8B-B14F-4D97-AF65-F5344CB8AC3E}">
        <p14:creationId xmlns:p14="http://schemas.microsoft.com/office/powerpoint/2010/main" val="25024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A065D0E-97A7-3E4F-584D-FAE0346AA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0" y="764704"/>
            <a:ext cx="7510040" cy="4967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600606"/>
            <a:ext cx="8784976" cy="91556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LehmannC" panose="00000500000000000000" pitchFamily="50" charset="0"/>
              </a:rPr>
              <a:t>Определение стратегии развития учреждения в 2024/2025 учебном году</a:t>
            </a:r>
          </a:p>
        </p:txBody>
      </p:sp>
      <p:sp>
        <p:nvSpPr>
          <p:cNvPr id="49" name="AutoShape 2"/>
          <p:cNvSpPr>
            <a:spLocks noChangeArrowheads="1"/>
          </p:cNvSpPr>
          <p:nvPr/>
        </p:nvSpPr>
        <p:spPr bwMode="gray">
          <a:xfrm>
            <a:off x="2089150" y="5036592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AutoShape 3"/>
          <p:cNvSpPr>
            <a:spLocks noChangeArrowheads="1"/>
          </p:cNvSpPr>
          <p:nvPr/>
        </p:nvSpPr>
        <p:spPr bwMode="gray">
          <a:xfrm>
            <a:off x="2089150" y="4198392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AutoShape 4"/>
          <p:cNvSpPr>
            <a:spLocks noChangeArrowheads="1"/>
          </p:cNvSpPr>
          <p:nvPr/>
        </p:nvSpPr>
        <p:spPr bwMode="gray">
          <a:xfrm>
            <a:off x="2089150" y="3360192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gray">
          <a:xfrm>
            <a:off x="2089150" y="2520405"/>
            <a:ext cx="5073650" cy="50323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3" name="Group 7"/>
          <p:cNvGrpSpPr>
            <a:grpSpLocks/>
          </p:cNvGrpSpPr>
          <p:nvPr/>
        </p:nvGrpSpPr>
        <p:grpSpPr bwMode="auto">
          <a:xfrm>
            <a:off x="2009775" y="2502942"/>
            <a:ext cx="523875" cy="527050"/>
            <a:chOff x="720" y="1488"/>
            <a:chExt cx="806" cy="808"/>
          </a:xfrm>
        </p:grpSpPr>
        <p:sp>
          <p:nvSpPr>
            <p:cNvPr id="54" name="Oval 8"/>
            <p:cNvSpPr>
              <a:spLocks noChangeArrowheads="1"/>
            </p:cNvSpPr>
            <p:nvPr/>
          </p:nvSpPr>
          <p:spPr bwMode="gray">
            <a:xfrm>
              <a:off x="720" y="1490"/>
              <a:ext cx="806" cy="80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5" name="Picture 9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721" y="1488"/>
              <a:ext cx="800" cy="800"/>
            </a:xfrm>
            <a:prstGeom prst="rect">
              <a:avLst/>
            </a:prstGeom>
            <a:noFill/>
          </p:spPr>
        </p:pic>
      </p:grpSp>
      <p:sp>
        <p:nvSpPr>
          <p:cNvPr id="56" name="Text Box 10"/>
          <p:cNvSpPr txBox="1">
            <a:spLocks noChangeArrowheads="1"/>
          </p:cNvSpPr>
          <p:nvPr/>
        </p:nvSpPr>
        <p:spPr bwMode="gray">
          <a:xfrm>
            <a:off x="2055813" y="2471192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 dirty="0">
                <a:solidFill>
                  <a:srgbClr val="FFFFFF"/>
                </a:solidFill>
                <a:cs typeface="Arial" charset="0"/>
              </a:rPr>
              <a:t>5</a:t>
            </a:r>
            <a:endParaRPr lang="en-US" sz="3200" b="1" i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7" name="Group 11"/>
          <p:cNvGrpSpPr>
            <a:grpSpLocks/>
          </p:cNvGrpSpPr>
          <p:nvPr/>
        </p:nvGrpSpPr>
        <p:grpSpPr bwMode="auto">
          <a:xfrm>
            <a:off x="2009775" y="3342730"/>
            <a:ext cx="523875" cy="527050"/>
            <a:chOff x="1188" y="1705"/>
            <a:chExt cx="330" cy="332"/>
          </a:xfrm>
        </p:grpSpPr>
        <p:sp>
          <p:nvSpPr>
            <p:cNvPr id="58" name="Oval 12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9" name="Picture 13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0" name="Text Box 14"/>
          <p:cNvSpPr txBox="1">
            <a:spLocks noChangeArrowheads="1"/>
          </p:cNvSpPr>
          <p:nvPr/>
        </p:nvSpPr>
        <p:spPr bwMode="gray">
          <a:xfrm>
            <a:off x="2060575" y="3310980"/>
            <a:ext cx="346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sz="3200" b="1" i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1" name="Group 15"/>
          <p:cNvGrpSpPr>
            <a:grpSpLocks/>
          </p:cNvGrpSpPr>
          <p:nvPr/>
        </p:nvGrpSpPr>
        <p:grpSpPr bwMode="auto">
          <a:xfrm>
            <a:off x="2009775" y="4180930"/>
            <a:ext cx="523875" cy="527050"/>
            <a:chOff x="1188" y="2112"/>
            <a:chExt cx="330" cy="332"/>
          </a:xfrm>
        </p:grpSpPr>
        <p:sp>
          <p:nvSpPr>
            <p:cNvPr id="62" name="Oval 16"/>
            <p:cNvSpPr>
              <a:spLocks noChangeArrowheads="1"/>
            </p:cNvSpPr>
            <p:nvPr/>
          </p:nvSpPr>
          <p:spPr bwMode="gray">
            <a:xfrm>
              <a:off x="1188" y="2113"/>
              <a:ext cx="330" cy="331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3" name="Picture 17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190" y="211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4" name="Text Box 18"/>
          <p:cNvSpPr txBox="1">
            <a:spLocks noChangeArrowheads="1"/>
          </p:cNvSpPr>
          <p:nvPr/>
        </p:nvSpPr>
        <p:spPr bwMode="gray">
          <a:xfrm>
            <a:off x="2063750" y="4149180"/>
            <a:ext cx="314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 dirty="0">
                <a:solidFill>
                  <a:srgbClr val="FFFFFF"/>
                </a:solidFill>
                <a:cs typeface="Arial" charset="0"/>
              </a:rPr>
              <a:t>7</a:t>
            </a:r>
            <a:endParaRPr lang="en-US" sz="3200" b="1" i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5" name="Group 19"/>
          <p:cNvGrpSpPr>
            <a:grpSpLocks/>
          </p:cNvGrpSpPr>
          <p:nvPr/>
        </p:nvGrpSpPr>
        <p:grpSpPr bwMode="auto">
          <a:xfrm>
            <a:off x="2009775" y="5019130"/>
            <a:ext cx="523875" cy="527050"/>
            <a:chOff x="1188" y="2532"/>
            <a:chExt cx="330" cy="332"/>
          </a:xfrm>
        </p:grpSpPr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1188" y="2533"/>
              <a:ext cx="330" cy="331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7" name="Picture 21" descr="dro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190" y="253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8" name="Text Box 22"/>
          <p:cNvSpPr txBox="1">
            <a:spLocks noChangeArrowheads="1"/>
          </p:cNvSpPr>
          <p:nvPr/>
        </p:nvSpPr>
        <p:spPr bwMode="gray">
          <a:xfrm>
            <a:off x="2055813" y="4987380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 dirty="0">
                <a:solidFill>
                  <a:srgbClr val="FFFFFF"/>
                </a:solidFill>
                <a:cs typeface="Arial" charset="0"/>
              </a:rPr>
              <a:t>8</a:t>
            </a:r>
            <a:endParaRPr lang="en-US" sz="3200" b="1" i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9" name="Text Box 23"/>
          <p:cNvSpPr txBox="1">
            <a:spLocks noChangeArrowheads="1"/>
          </p:cNvSpPr>
          <p:nvPr/>
        </p:nvSpPr>
        <p:spPr bwMode="gray">
          <a:xfrm>
            <a:off x="2584450" y="2616399"/>
            <a:ext cx="436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Кружковая работа </a:t>
            </a:r>
            <a:endParaRPr lang="en-US" sz="1600" b="1" dirty="0">
              <a:latin typeface="Menuet script" panose="02000503030000020003" pitchFamily="2" charset="0"/>
              <a:cs typeface="Arial" charset="0"/>
            </a:endParaRPr>
          </a:p>
        </p:txBody>
      </p:sp>
      <p:sp>
        <p:nvSpPr>
          <p:cNvPr id="70" name="Text Box 24"/>
          <p:cNvSpPr txBox="1">
            <a:spLocks noChangeArrowheads="1"/>
          </p:cNvSpPr>
          <p:nvPr/>
        </p:nvSpPr>
        <p:spPr bwMode="gray">
          <a:xfrm>
            <a:off x="2528815" y="3445497"/>
            <a:ext cx="554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О правилах безопасного поведения детей</a:t>
            </a:r>
            <a:r>
              <a:rPr lang="ru-RU" sz="1600" b="1" dirty="0">
                <a:cs typeface="Arial" charset="0"/>
              </a:rPr>
              <a:t> </a:t>
            </a:r>
            <a:endParaRPr lang="en-US" sz="1600" b="1" dirty="0">
              <a:cs typeface="Arial" charset="0"/>
            </a:endParaRPr>
          </a:p>
        </p:txBody>
      </p:sp>
      <p:sp>
        <p:nvSpPr>
          <p:cNvPr id="71" name="Text Box 25"/>
          <p:cNvSpPr txBox="1">
            <a:spLocks noChangeArrowheads="1"/>
          </p:cNvSpPr>
          <p:nvPr/>
        </p:nvSpPr>
        <p:spPr bwMode="gray">
          <a:xfrm>
            <a:off x="2584450" y="4285285"/>
            <a:ext cx="436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>
                <a:latin typeface="Menuet script" panose="02000503030000020003" pitchFamily="2" charset="0"/>
                <a:cs typeface="Arial" charset="0"/>
              </a:rPr>
              <a:t>Проект решения педагогического совета 1</a:t>
            </a:r>
            <a:endParaRPr lang="en-US" sz="1600" b="1" dirty="0">
              <a:latin typeface="Menuet script" panose="02000503030000020003" pitchFamily="2" charset="0"/>
              <a:cs typeface="Arial" charset="0"/>
            </a:endParaRPr>
          </a:p>
        </p:txBody>
      </p:sp>
      <p:sp>
        <p:nvSpPr>
          <p:cNvPr id="72" name="Text Box 26"/>
          <p:cNvSpPr txBox="1">
            <a:spLocks noChangeArrowheads="1"/>
          </p:cNvSpPr>
          <p:nvPr/>
        </p:nvSpPr>
        <p:spPr bwMode="gray">
          <a:xfrm>
            <a:off x="2584450" y="5058817"/>
            <a:ext cx="436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ru-RU" sz="2400" b="1" dirty="0">
                <a:latin typeface="ArtScript" panose="020B7200000000000000" pitchFamily="34" charset="0"/>
                <a:cs typeface="Arial" charset="0"/>
              </a:rPr>
              <a:t> </a:t>
            </a:r>
            <a:endParaRPr lang="en-US" sz="2400" b="1" dirty="0">
              <a:latin typeface="Menuet script" panose="02000503030000020003" pitchFamily="2" charset="0"/>
              <a:cs typeface="Arial" charset="0"/>
            </a:endParaRPr>
          </a:p>
        </p:txBody>
      </p:sp>
      <p:sp>
        <p:nvSpPr>
          <p:cNvPr id="73" name="Rectangle 27"/>
          <p:cNvSpPr>
            <a:spLocks noChangeArrowheads="1"/>
          </p:cNvSpPr>
          <p:nvPr/>
        </p:nvSpPr>
        <p:spPr bwMode="black">
          <a:xfrm>
            <a:off x="1905000" y="1556792"/>
            <a:ext cx="617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LehmannC" panose="00000500000000000000" pitchFamily="50" charset="0"/>
                <a:cs typeface="Arial" charset="0"/>
              </a:rPr>
              <a:t>Повестка дня</a:t>
            </a:r>
            <a:endParaRPr lang="en-US" sz="3200" b="1" dirty="0">
              <a:latin typeface="LehmannC" panose="00000500000000000000" pitchFamily="50" charset="0"/>
              <a:cs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37FE36-0AFC-D5C2-589E-7093676DD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73" cy="9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5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0A76B2-F733-EFBB-E2DF-AA9FB1637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43" y="1194940"/>
            <a:ext cx="6599914" cy="494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6C0A9CC-21FB-8213-6444-38AD28D2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ehmannC" panose="00000500000000000000" pitchFamily="50" charset="0"/>
              </a:rPr>
              <a:t>Анализ летней оздоровительной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68694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276F5-F843-B13B-BB4D-C6F9D810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ehmannC" panose="00000500000000000000" pitchFamily="50" charset="0"/>
              </a:rPr>
              <a:t>Приоритетные направления деятельности учреждения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3A8FA6-BD0C-2A3C-6989-886B024EC3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Menuet script" panose="02000503030000020003" pitchFamily="2" charset="0"/>
              </a:rPr>
              <a:t>1</a:t>
            </a:r>
            <a:r>
              <a:rPr lang="ru-RU" sz="2400" dirty="0">
                <a:latin typeface="Cormorant" panose="00000500000000000000" pitchFamily="2" charset="-52"/>
              </a:rPr>
              <a:t>. Сохранение и укрепление психофизического здоровья воспитанников.</a:t>
            </a:r>
          </a:p>
          <a:p>
            <a:pPr marL="0" indent="0">
              <a:buNone/>
            </a:pPr>
            <a:r>
              <a:rPr lang="ru-RU" sz="2400" dirty="0">
                <a:latin typeface="Cormorant" panose="00000500000000000000" pitchFamily="2" charset="-52"/>
              </a:rPr>
              <a:t>2. Организованная образовательная деятельность.</a:t>
            </a:r>
          </a:p>
          <a:p>
            <a:pPr marL="0" indent="0">
              <a:buNone/>
            </a:pPr>
            <a:r>
              <a:rPr lang="ru-RU" sz="2400" dirty="0">
                <a:latin typeface="Cormorant" panose="00000500000000000000" pitchFamily="2" charset="-52"/>
              </a:rPr>
              <a:t>3. Игровая деятельность.</a:t>
            </a:r>
          </a:p>
          <a:p>
            <a:pPr marL="0" indent="0">
              <a:buNone/>
            </a:pPr>
            <a:r>
              <a:rPr lang="ru-RU" sz="2400" dirty="0">
                <a:latin typeface="Cormorant" panose="00000500000000000000" pitchFamily="2" charset="-52"/>
              </a:rPr>
              <a:t>4. Развлечения и спортивные мероприятия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A673C77-1B3A-DCE5-DEC2-941DFC91A6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49" y="1401272"/>
            <a:ext cx="1564998" cy="208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E1A3DF-75A1-2567-137F-09EE7EFF0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866" y="2461636"/>
            <a:ext cx="1564998" cy="208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769D6C-103E-F6E8-3B2E-69C2A969F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30" y="4653136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1BC5DC-032F-18F9-0307-5EFCAF996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97" y="1401272"/>
            <a:ext cx="1473091" cy="261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1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7CBC99A-8DB9-4D1E-4DEA-F4DA02DB6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Menuet script" panose="02000503030000020003" pitchFamily="2" charset="0"/>
              </a:rPr>
              <a:t>1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ru-RU" dirty="0">
                <a:latin typeface="Cormorant" panose="00000500000000000000" pitchFamily="2" charset="-52"/>
                <a:ea typeface="Batang" panose="02030600000101010101" pitchFamily="18" charset="-127"/>
              </a:rPr>
              <a:t>Совершенствовать единое педагогическое пространство семьи и ДОУ по формированию здорового образа жизни и основ безопасности и жизнедеятельности.</a:t>
            </a:r>
          </a:p>
          <a:p>
            <a:pPr marL="0" indent="0">
              <a:buNone/>
            </a:pPr>
            <a:r>
              <a:rPr lang="ru-RU" dirty="0">
                <a:latin typeface="Cormorant" panose="00000500000000000000" pitchFamily="2" charset="-52"/>
                <a:ea typeface="Batang" panose="02030600000101010101" pitchFamily="18" charset="-127"/>
              </a:rPr>
              <a:t>2. Взаимодействие с семьёй в условиях реализации ФОП ДО.</a:t>
            </a:r>
          </a:p>
          <a:p>
            <a:pPr marL="0" indent="0">
              <a:buNone/>
            </a:pPr>
            <a:r>
              <a:rPr lang="ru-RU" dirty="0">
                <a:latin typeface="Cormorant" panose="00000500000000000000" pitchFamily="2" charset="-52"/>
                <a:ea typeface="Batang" panose="02030600000101010101" pitchFamily="18" charset="-127"/>
              </a:rPr>
              <a:t>3. Развивать речевую активность у дошкольников через использование всех компонентов устной речи в различных формах и видах детской деятельности.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3A1A607-3A06-2054-DF09-5E0064CC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1940"/>
            <a:ext cx="8928992" cy="1143000"/>
          </a:xfrm>
        </p:spPr>
        <p:txBody>
          <a:bodyPr>
            <a:noAutofit/>
          </a:bodyPr>
          <a:lstStyle/>
          <a:p>
            <a:r>
              <a:rPr lang="ru-RU" sz="3800" dirty="0">
                <a:latin typeface="LehmannC" panose="00000500000000000000" pitchFamily="50" charset="0"/>
              </a:rPr>
              <a:t>Задачи на 2024-2025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425527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E392DE6-50AF-D00D-60EA-ECD118369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ru-RU" sz="28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ru-RU" sz="2800" dirty="0">
                <a:latin typeface="Cormorant" panose="00000500000000000000" pitchFamily="2" charset="-52"/>
                <a:ea typeface="Batang" panose="02030600000101010101" pitchFamily="18" charset="-127"/>
              </a:rPr>
              <a:t>Педсовет № 1. Установочный «Задачи работы коллектива в 2024 – 2025 учебном году»</a:t>
            </a:r>
          </a:p>
          <a:p>
            <a:r>
              <a:rPr lang="ru-RU" sz="2800" dirty="0">
                <a:latin typeface="Cormorant" panose="00000500000000000000" pitchFamily="2" charset="-52"/>
                <a:ea typeface="Batang" panose="02030600000101010101" pitchFamily="18" charset="-127"/>
              </a:rPr>
              <a:t>2. Педсовет № 2. «Основные направления работы с родителями в условиях реализации ФГОС ДО»</a:t>
            </a:r>
          </a:p>
          <a:p>
            <a:r>
              <a:rPr lang="ru-RU" sz="2800" dirty="0">
                <a:latin typeface="Cormorant" panose="00000500000000000000" pitchFamily="2" charset="-52"/>
                <a:ea typeface="Batang" panose="02030600000101010101" pitchFamily="18" charset="-127"/>
              </a:rPr>
              <a:t>3. Педсовет № 3. «</a:t>
            </a:r>
            <a:r>
              <a:rPr lang="ru-RU" sz="2800" spc="-40" dirty="0">
                <a:effectLst/>
                <a:latin typeface="Cormorant" panose="00000500000000000000" pitchFamily="2" charset="-52"/>
                <a:ea typeface="Batang" panose="02030600000101010101" pitchFamily="18" charset="-127"/>
              </a:rPr>
              <a:t>Преемственность ДОУ и школы в условиях реализации ФГОС  дошкольного образования</a:t>
            </a:r>
            <a:r>
              <a:rPr lang="ru-RU" sz="2800" dirty="0">
                <a:latin typeface="Cormorant" panose="00000500000000000000" pitchFamily="2" charset="-52"/>
                <a:ea typeface="Batang" panose="02030600000101010101" pitchFamily="18" charset="-127"/>
              </a:rPr>
              <a:t>»</a:t>
            </a:r>
          </a:p>
          <a:p>
            <a:r>
              <a:rPr lang="ru-RU" sz="2800" dirty="0">
                <a:latin typeface="Cormorant" panose="00000500000000000000" pitchFamily="2" charset="-52"/>
                <a:ea typeface="Batang" panose="02030600000101010101" pitchFamily="18" charset="-127"/>
              </a:rPr>
              <a:t>4. Педсовет № 4. «Анализ деятельности ДОУ по реализации ОП ДО за 2024-2025 учебный год»</a:t>
            </a:r>
          </a:p>
          <a:p>
            <a:endParaRPr lang="ru-RU" sz="2000" dirty="0">
              <a:latin typeface="Menuet script" panose="02000503030000020003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7F9747A-F7A8-DB10-9C8B-A0BB32A0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Педсоветы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26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A823F-7475-20E3-7BC4-150E9155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ehmannC" panose="00000500000000000000" pitchFamily="50" charset="0"/>
              </a:rPr>
              <a:t>Методическая деятельность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C978D8-8316-51E3-41F4-F3D8BD037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31875"/>
            <a:ext cx="4040188" cy="503238"/>
          </a:xfrm>
        </p:spPr>
        <p:txBody>
          <a:bodyPr/>
          <a:lstStyle/>
          <a:p>
            <a:pPr algn="ctr"/>
            <a:r>
              <a:rPr lang="ru-RU" dirty="0"/>
              <a:t>Практикум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E4B57B-ABDE-2A6C-B74F-484A1ED0C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317876" cy="4702199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  <a:latin typeface="Cormorant" panose="00000500000000000000" pitchFamily="2" charset="-52"/>
                <a:ea typeface="Batang" panose="02030600000101010101" pitchFamily="18" charset="-127"/>
              </a:rPr>
              <a:t>Создание презентаций</a:t>
            </a:r>
          </a:p>
          <a:p>
            <a:r>
              <a:rPr lang="ru-RU" sz="3200" dirty="0">
                <a:latin typeface="Cormorant" panose="00000500000000000000" pitchFamily="2" charset="-52"/>
                <a:ea typeface="Batang" panose="02030600000101010101" pitchFamily="18" charset="-127"/>
              </a:rPr>
              <a:t>Создание мультимедийных презентаций</a:t>
            </a:r>
          </a:p>
          <a:p>
            <a:r>
              <a:rPr lang="ru-RU" sz="3200" dirty="0">
                <a:latin typeface="Cormorant" panose="00000500000000000000" pitchFamily="2" charset="-52"/>
                <a:ea typeface="Batang" panose="02030600000101010101" pitchFamily="18" charset="-127"/>
              </a:rPr>
              <a:t>Создание дидактических игр</a:t>
            </a:r>
          </a:p>
          <a:p>
            <a:endParaRPr lang="ru-RU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922542C-57DA-1F7A-112E-A9A3C187310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2" y="1194940"/>
            <a:ext cx="2447255" cy="183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BBE531-4013-CD20-E99A-BA20E9CDE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07" y="2924944"/>
            <a:ext cx="2124271" cy="171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1915FF-6BEE-5732-A2D7-3401F6281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73" y="3977029"/>
            <a:ext cx="227687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70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58A42E4-E123-177E-3F92-66754D57E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61" y="260648"/>
            <a:ext cx="2895103" cy="639762"/>
          </a:xfrm>
        </p:spPr>
        <p:txBody>
          <a:bodyPr/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Мастер-класс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103A0A-DF8A-B4C1-51C9-FDF535B1A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052736"/>
            <a:ext cx="3106688" cy="507342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ormorant" panose="00000500000000000000" pitchFamily="2" charset="-52"/>
                <a:ea typeface="Batang" panose="02030600000101010101" pitchFamily="18" charset="-127"/>
              </a:rPr>
              <a:t>Календарь семейных праздников</a:t>
            </a:r>
          </a:p>
          <a:p>
            <a:pPr marL="0" indent="0">
              <a:buNone/>
            </a:pPr>
            <a:endParaRPr lang="ru-RU" sz="3200" b="1" dirty="0">
              <a:latin typeface="Menuet script" panose="02000503030000020003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CED1DB-4A8C-4862-1526-1FEAF50D2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51921" y="260648"/>
            <a:ext cx="4828006" cy="639762"/>
          </a:xfrm>
        </p:spPr>
        <p:txBody>
          <a:bodyPr/>
          <a:lstStyle/>
          <a:p>
            <a:pPr algn="ctr"/>
            <a:r>
              <a:rPr lang="ru-RU" dirty="0">
                <a:latin typeface="LehmannC" panose="00000500000000000000" pitchFamily="50" charset="0"/>
              </a:rPr>
              <a:t>Открытые показы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A06FD0-A43D-5247-B526-A78407FCF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07904" y="1052737"/>
            <a:ext cx="4978897" cy="4032448"/>
          </a:xfrm>
        </p:spPr>
        <p:txBody>
          <a:bodyPr>
            <a:normAutofit/>
          </a:bodyPr>
          <a:lstStyle/>
          <a:p>
            <a:r>
              <a:rPr lang="ru-RU" dirty="0">
                <a:latin typeface="Cormorant" panose="00000500000000000000" pitchFamily="2" charset="-52"/>
              </a:rPr>
              <a:t>Родительское собрание «Учим дома» (ноябрь, Умерова Г.К.)</a:t>
            </a:r>
          </a:p>
          <a:p>
            <a:r>
              <a:rPr lang="ru-RU" dirty="0">
                <a:latin typeface="Cormorant" panose="00000500000000000000" pitchFamily="2" charset="-52"/>
              </a:rPr>
              <a:t>Развлечение «Маленькая страна под названием «Семья» (февраль, Зайвая О.Н.)</a:t>
            </a:r>
          </a:p>
          <a:p>
            <a:r>
              <a:rPr lang="ru-RU" dirty="0">
                <a:latin typeface="Cormorant" panose="00000500000000000000" pitchFamily="2" charset="-52"/>
              </a:rPr>
              <a:t>Итоговое мероприятие по результатам проекта «Скоро в школу» (апрель, Жильцова О.Ю.)</a:t>
            </a:r>
          </a:p>
          <a:p>
            <a:r>
              <a:rPr lang="ru-RU" dirty="0">
                <a:latin typeface="Cormorant" panose="00000500000000000000" pitchFamily="2" charset="-52"/>
              </a:rPr>
              <a:t>Апрель-май: творческие отчёты по самообразованию.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858639-362F-941F-BC62-35044812A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6" y="2772618"/>
            <a:ext cx="3073859" cy="2592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106418-E46C-5122-8FBB-1E8D24CBBDD6}"/>
              </a:ext>
            </a:extLst>
          </p:cNvPr>
          <p:cNvSpPr txBox="1"/>
          <p:nvPr/>
        </p:nvSpPr>
        <p:spPr>
          <a:xfrm>
            <a:off x="2627784" y="5364906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LehmannC" panose="00000500000000000000" pitchFamily="50" charset="0"/>
              </a:rPr>
              <a:t>Консультации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0637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385dd5810475b9f66dbffa67d824154671dc"/>
</p:tagLst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481</Words>
  <Application>Microsoft Office PowerPoint</Application>
  <PresentationFormat>Экран (4:3)</PresentationFormat>
  <Paragraphs>88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Batang</vt:lpstr>
      <vt:lpstr>Arial</vt:lpstr>
      <vt:lpstr>ArtScript</vt:lpstr>
      <vt:lpstr>Calibri</vt:lpstr>
      <vt:lpstr>Cormorant</vt:lpstr>
      <vt:lpstr>LehmannC</vt:lpstr>
      <vt:lpstr>Menuet script</vt:lpstr>
      <vt:lpstr>Times New Roman</vt:lpstr>
      <vt:lpstr>Тема Office</vt:lpstr>
      <vt:lpstr>Установочный педсовет-2024 «На пороге нового учебного года»</vt:lpstr>
      <vt:lpstr>Определение стратегии развития учреждения в 2024/2025 учебном году</vt:lpstr>
      <vt:lpstr>Определение стратегии развития учреждения в 2024/2025 учебном году</vt:lpstr>
      <vt:lpstr>Анализ летней оздоровительной работы</vt:lpstr>
      <vt:lpstr>Приоритетные направления деятельности учреждения</vt:lpstr>
      <vt:lpstr>Задачи на 2024-2025 учебный год</vt:lpstr>
      <vt:lpstr>Педсоветы </vt:lpstr>
      <vt:lpstr>Методическая деятельность</vt:lpstr>
      <vt:lpstr>Презентация PowerPoint</vt:lpstr>
      <vt:lpstr>Локальные акты </vt:lpstr>
      <vt:lpstr>Расписание занятий</vt:lpstr>
      <vt:lpstr>Локальные акты </vt:lpstr>
      <vt:lpstr>Локальные акты </vt:lpstr>
      <vt:lpstr>Локальные акты </vt:lpstr>
      <vt:lpstr>Локальные акты </vt:lpstr>
      <vt:lpstr>Программы дополнительного образования</vt:lpstr>
      <vt:lpstr>Программы дополнительного образования</vt:lpstr>
      <vt:lpstr>Программы дополнительного образования</vt:lpstr>
      <vt:lpstr>Безопасность поведения детей</vt:lpstr>
      <vt:lpstr>Проект решения педагогического совета № 1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Цветы-акварель</dc:title>
  <dc:creator>obstinate</dc:creator>
  <dc:description>Шаблон презентации с сайта https://presentation-creation.ru/</dc:description>
  <cp:lastModifiedBy>Наталия Гордей</cp:lastModifiedBy>
  <cp:revision>278</cp:revision>
  <dcterms:created xsi:type="dcterms:W3CDTF">2018-02-25T09:09:03Z</dcterms:created>
  <dcterms:modified xsi:type="dcterms:W3CDTF">2025-02-21T15:03:39Z</dcterms:modified>
</cp:coreProperties>
</file>