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10" r:id="rId3"/>
    <p:sldId id="346" r:id="rId4"/>
    <p:sldId id="400" r:id="rId5"/>
    <p:sldId id="373" r:id="rId6"/>
    <p:sldId id="347" r:id="rId7"/>
    <p:sldId id="401" r:id="rId8"/>
    <p:sldId id="374" r:id="rId9"/>
    <p:sldId id="402" r:id="rId10"/>
    <p:sldId id="403" r:id="rId11"/>
    <p:sldId id="404" r:id="rId12"/>
    <p:sldId id="405" r:id="rId13"/>
    <p:sldId id="406" r:id="rId14"/>
    <p:sldId id="407" r:id="rId15"/>
    <p:sldId id="4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02F"/>
    <a:srgbClr val="26543B"/>
    <a:srgbClr val="669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2135" autoAdjust="0"/>
  </p:normalViewPr>
  <p:slideViewPr>
    <p:cSldViewPr snapToGrid="0">
      <p:cViewPr varScale="1">
        <p:scale>
          <a:sx n="68" d="100"/>
          <a:sy n="68" d="100"/>
        </p:scale>
        <p:origin x="10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F0316-F92C-400F-A74A-974C8BB3CD61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95E3F-EBAF-49DD-B723-3E2DD819A9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90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4FB477-DDCB-482F-937D-0C0DD4B79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EA62E6-4EE6-4DF2-905A-52A9DD7DE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ECE5BB-A975-41BD-BFA5-1346CBAA7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A19BF7-CB67-49A6-93A8-E9B2F5F9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CD89FD-D134-4522-A725-B1516AE2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0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0DA78-E286-4F28-8F81-C205F7B02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13EE86-B28B-4CCE-AEE8-EC4A55F62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C054F2-376C-424F-B8A9-3C9AA89A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8FA1DD-FDCB-4EE7-A6DB-F17FD729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4A9CA3-32E1-4604-AB09-3A2CB06B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44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1660784-3B01-4238-BBBA-E4F17A0CE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A002FFD-FC8F-4CCA-A5DF-5DC758218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1E215A-84AE-456B-B797-4743D667C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89D22-566F-40EF-A07A-C284453E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C2DD15-F974-4BA8-B5E3-1DB73A997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72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E9050C-95B0-4B6C-94EA-A434263F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DE7327-277D-4D50-BB29-8D5FF178B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416313-8222-4DC3-B560-685432798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F1DE72-E0FC-4698-B75F-629BF63E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FB52BE-F872-46B9-959D-53D206DBB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26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8AB6D-F035-4353-A4D8-B116A5594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A13148-6E92-4415-B886-B004D7DE0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C30CBA-980D-403C-9876-766D72E30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88CD1E-A0C4-4769-B6D1-281A96C18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798803-B400-4911-8CAA-57EA9419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09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2DB2E1-DF64-4649-9160-7045DCC38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039EB6-215C-4721-89E0-1559ED04F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D346BA0-63E8-4B4B-A86D-9959D52BF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2024D4-EFC1-41C0-9DD3-0B4279AA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F8C4FA-E52E-41C4-A483-737F04F60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1D2B7A-8363-4184-A8E9-D5FB0A6D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95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F92BA-9638-4743-A1F4-4DCD619A9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299E50-91E6-4F56-A4AA-17C420931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2D7A56-FF4F-4BC8-AB20-BF2B84493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082F73-1BAF-4417-90CD-63FC40632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082FD1-FDEA-49D0-9B88-70B7A25B93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074AE9-C074-4C00-8DD6-9BF7D2D1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F43804-F01D-44B7-8959-268DC864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CCE44BC-76C0-4869-BA0B-525A68DE2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68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BBC15C-1F41-4FF9-B96F-2531EB2CB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63E1900-CC48-44C7-8CB5-E3648248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1D0AAE3-2208-4524-824D-931E8CF6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F54F702-AD2F-444E-AE60-8468D636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95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B03A7E3-5835-48FD-B330-4A0A3B9D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8D3408A-0682-4093-9808-3145A430E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9FEB87-507F-4BCE-858E-761D534C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37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C665A-3AB9-4740-95B2-D29A92DF3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84F02A-0151-468F-B85E-34297D18F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A196A-ACEB-488B-9056-44F4FB6E4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948A50-63BB-42D9-AF64-BB14FC1A6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A3B0B2-4998-4A83-BEF2-074D0CA5A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B229E9-0A93-466C-A1C5-95EF3630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52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39C89-3826-4DCD-9FA1-1EFB25C92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209D2F-9F92-4A5B-A86C-6724657F3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F01C16-1A4E-4F79-9E73-A76C15E88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3455D-4AD7-44AD-99FC-275B05E0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79A92D-EC5F-48C3-A16B-9F9DC0C9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2A8E68-261A-451B-B586-C4CA26555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52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C82EC-EF65-4EF3-93BB-2A6BFB04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3530F7-FD7C-4D95-A428-BDB8EF810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8A6258-EB42-49B6-BDCC-479BAF414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B2900-2416-4EA7-A933-123122F686B9}" type="datetimeFigureOut">
              <a:rPr lang="ru-RU" smtClean="0"/>
              <a:pPr/>
              <a:t>27.08.2024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C07411-8A38-4EA7-8AC2-0847BBCBD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0A222B-4A77-4216-BE37-A5CC85BC49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DE9B2-D332-45BB-A611-8B8C55BB9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86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0"/>
            <a:ext cx="12192000" cy="1378423"/>
            <a:chOff x="0" y="0"/>
            <a:chExt cx="12192000" cy="1378423"/>
          </a:xfrm>
        </p:grpSpPr>
        <p:sp>
          <p:nvSpPr>
            <p:cNvPr id="9" name="Прямоугольник: усеченные противолежащие углы 8">
              <a:extLst>
                <a:ext uri="{FF2B5EF4-FFF2-40B4-BE49-F238E27FC236}">
                  <a16:creationId xmlns:a16="http://schemas.microsoft.com/office/drawing/2014/main" id="{9C92BB49-28C1-49C2-97A9-619B0336BBF0}"/>
                </a:ext>
              </a:extLst>
            </p:cNvPr>
            <p:cNvSpPr/>
            <p:nvPr/>
          </p:nvSpPr>
          <p:spPr>
            <a:xfrm>
              <a:off x="0" y="0"/>
              <a:ext cx="12192000" cy="1378423"/>
            </a:xfrm>
            <a:prstGeom prst="snip2DiagRect">
              <a:avLst/>
            </a:prstGeom>
            <a:solidFill>
              <a:srgbClr val="0070C0"/>
            </a:solidFill>
            <a:ln>
              <a:solidFill>
                <a:srgbClr val="2654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980000" algn="ctr">
                <a:lnSpc>
                  <a:spcPts val="2600"/>
                </a:lnSpc>
              </a:pPr>
              <a:r>
                <a: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ГБОУ ДПО РК «КРЫМСКИЙ РЕСПУБЛИКАНСКИЙ ИНСТИТУТ ПОСТДИПЛОМНОГО ПЕДАГОГИЧЕСКОГО ОБРАЗОВАНИЯ»</a:t>
              </a:r>
            </a:p>
          </p:txBody>
        </p:sp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AA86FE8C-E408-481B-8DB8-D8D130F34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830" y="76882"/>
              <a:ext cx="1784080" cy="1114355"/>
            </a:xfrm>
            <a:prstGeom prst="rect">
              <a:avLst/>
            </a:prstGeom>
          </p:spPr>
        </p:pic>
      </p:grpSp>
      <p:sp>
        <p:nvSpPr>
          <p:cNvPr id="6" name="Прямоугольник 5"/>
          <p:cNvSpPr/>
          <p:nvPr/>
        </p:nvSpPr>
        <p:spPr>
          <a:xfrm>
            <a:off x="1466357" y="2451504"/>
            <a:ext cx="9656563" cy="1717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661582"/>
              </p:ext>
            </p:extLst>
          </p:nvPr>
        </p:nvGraphicFramePr>
        <p:xfrm>
          <a:off x="4021494" y="4838541"/>
          <a:ext cx="7947591" cy="1312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3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071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7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ЛАПШИНА Татьяна Валерьевна, заведующий центром развития дошкольного и начального образования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ЛАПШИНА Татьяна Валерьевна, заведующий центром развития дошкольного и начального образования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05" marB="4570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51A4F0A-5347-4E0B-8C63-A281C15C2891}"/>
              </a:ext>
            </a:extLst>
          </p:cNvPr>
          <p:cNvSpPr/>
          <p:nvPr/>
        </p:nvSpPr>
        <p:spPr>
          <a:xfrm>
            <a:off x="117831" y="1629297"/>
            <a:ext cx="1185125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ПРОГРАММА </a:t>
            </a:r>
          </a:p>
          <a:p>
            <a:pPr algn="ctr"/>
            <a:r>
              <a:rPr lang="ru-RU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РОДИТЕЛЕЙ (ЗАКОННЫХ ПРЕДСТАВИТЕЛЕЙ) ДЕТЕЙ МЛАДЕНЧЕСКОГО, РАННЕГО, ДОШКОЛЬНОГО ВОЗРАСТОВ В ДОШКОЛЬНОЙ ОБРАЗОВАТЕЛЬНОЙ ОРГАНИЗАЦИИ» </a:t>
            </a:r>
            <a:endParaRPr lang="ru-RU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Красёха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Николаевна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центра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</a:p>
          <a:p>
            <a:pPr algn="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дошкольного и начального                                 </a:t>
            </a:r>
          </a:p>
          <a:p>
            <a:pPr algn="r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образования</a:t>
            </a:r>
          </a:p>
        </p:txBody>
      </p:sp>
      <p:pic>
        <p:nvPicPr>
          <p:cNvPr id="10" name="Рисунок 9"/>
          <p:cNvPicPr/>
          <p:nvPr/>
        </p:nvPicPr>
        <p:blipFill rotWithShape="1">
          <a:blip r:embed="rId3"/>
          <a:srcRect l="20844" t="2850" r="20951"/>
          <a:stretch/>
        </p:blipFill>
        <p:spPr bwMode="auto">
          <a:xfrm>
            <a:off x="318455" y="4838541"/>
            <a:ext cx="2295804" cy="15075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1163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22"/>
    </mc:Choice>
    <mc:Fallback xmlns="">
      <p:transition spd="slow" advTm="512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2. ОСОБЕННОСТИ, ФОРМЫ И МЕТОДЫ ПРОСВЕЩЕНИЯ РОДИТЕЛЕЙ (ЗАКОННЫХ ПРЕДСТАВИТЕЛЕЙ) В ДОШКОЛЬНОЙ ОБРАЗОВАТЕЛЬНОЙ ОРГАНИЗАЦИИ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ПОДРАЗДЕЛЫ:</a:t>
            </a:r>
          </a:p>
          <a:p>
            <a:pPr mar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2.1. МЕТОДЫ ИЗУЧЕНИЯ СЕМЬИ И ОСОБЕННОСТЕЙ СЕМЕЙНОГО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ВОСПИТАНИЯ;</a:t>
            </a:r>
          </a:p>
          <a:p>
            <a:pPr marL="0" indent="0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2.2. ФОРМЫ И МЕТОДЫ ПРОСВЕЩЕНИЯ РОДИТЕЛЕЙ (ЗАКОННЫХ ПРЕДСТАВИТЕЛЕЙ) В ДОШКОЛЬНОЙ ОБРАЗОВАТЕЛЬНОЙ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ОРГАНИЗАЦИИ;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2.3. ВОЗМОЖНОСТИ И ПОТЕНЦИАЛ ЦИФРОВОЙ СРЕДЫ ДЛЯ ПРОСВЕЩЕНИЯ РОДИТЕЛЕЙ (ЗАКОННЫХ ПРЕДСТАВИТЕЛЕЙ) ДЕТЕЙ ДОШКОЛЬНОГО ВОЗРАСТА </a:t>
            </a:r>
          </a:p>
        </p:txBody>
      </p:sp>
    </p:spTree>
    <p:extLst>
      <p:ext uri="{BB962C8B-B14F-4D97-AF65-F5344CB8AC3E}">
        <p14:creationId xmlns:p14="http://schemas.microsoft.com/office/powerpoint/2010/main" val="1488517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04157" cy="163667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3. ПРОСВЕЩЕНИЕ РОДИТЕЛЕЙ (ЗАКОННЫХ ПРЕДСТАВИТЕЛЕЙ) ПО ВОПРОСАМ ЗДОРОВЬЯ, ВОСПИТАНИЯ И РАЗВИТИЯ ДЕТЕЙ МЛАДЕНЧЕСКОГО, РАННЕГО И ДОШКОЛЬНОГО ВОЗРАСТОВ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048" y="2001795"/>
            <a:ext cx="11375135" cy="4175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ПОДРАЗДЕЛЫ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</a:p>
          <a:p>
            <a:pPr marL="0" indent="0">
              <a:buNone/>
            </a:pPr>
            <a:r>
              <a:rPr lang="ru-RU" b="1" dirty="0"/>
              <a:t>3.1. ПЕДАГОГИЧЕСКАЯ ПОМОЩЬ РОДИТЕЛЯМ (ЗАКОННЫМ ПРЕДСТАВИТЕЛЯМ) ДЕТЕЙ ДОШКОЛЬНОГО ВОЗРАСТА В СОЗДАНИИ ОБРАЗОВАТЕЛЬНОЙ СРЕДЫ </a:t>
            </a:r>
            <a:r>
              <a:rPr lang="ru-RU" b="1" dirty="0" smtClean="0"/>
              <a:t>СЕМЬИ;</a:t>
            </a:r>
          </a:p>
          <a:p>
            <a:pPr marL="0" indent="0">
              <a:buNone/>
            </a:pPr>
            <a:r>
              <a:rPr lang="ru-RU" b="1" dirty="0"/>
              <a:t> 3.2. ОСОБЕННОСТИ ПИТАНИЯ, ЗДОРОВОГО ОБРАЗА ЖИЗНИ И </a:t>
            </a:r>
            <a:r>
              <a:rPr lang="ru-RU" b="1" dirty="0" smtClean="0"/>
              <a:t>БЕЗОПАСНОСТИ </a:t>
            </a:r>
            <a:r>
              <a:rPr lang="ru-RU" b="1" dirty="0"/>
              <a:t>ДЕТЕЙ РАННЕГО И ДОШКОЛЬНОГО </a:t>
            </a:r>
            <a:r>
              <a:rPr lang="ru-RU" b="1" dirty="0" smtClean="0"/>
              <a:t>ВОЗРАСТОВ;</a:t>
            </a:r>
          </a:p>
          <a:p>
            <a:pPr marL="0" indent="0">
              <a:buNone/>
            </a:pPr>
            <a:r>
              <a:rPr lang="ru-RU" b="1" dirty="0"/>
              <a:t>3.3. ВОСПИТАНИЕ И РАЗВИТИЕ ДЕТЕЙ МЛАДЕНЧЕСКОГО И РАННЕГО ВОЗРАСТОВ (ОТ 2 МЕСЯЦЕВ ДО 3 ЛЕТ</a:t>
            </a:r>
            <a:r>
              <a:rPr lang="ru-RU" b="1" dirty="0" smtClean="0"/>
              <a:t>);</a:t>
            </a:r>
          </a:p>
          <a:p>
            <a:pPr marL="0" indent="0">
              <a:buNone/>
            </a:pPr>
            <a:r>
              <a:rPr lang="ru-RU" b="1" dirty="0"/>
              <a:t>3.4. ВОСПИТАНИЕ И РАЗВИТИЕ ДЕТЕЙ ДОШКОЛЬНОГО ВОЗРАСТА (ОТ 3 ЛЕТ ДО 8 ЛЕТ)  </a:t>
            </a:r>
          </a:p>
          <a:p>
            <a:pPr marL="0" indent="0">
              <a:buNone/>
            </a:pPr>
            <a:r>
              <a:rPr lang="ru-RU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1075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4. ПОДДЕРЖКА И ПРОСВЕЩЕНИЕ РОДИТЕЛЕЙ (ЗАКОННЫХ ПРЕДСТАВИТЕЛЕЙ), ВОСПИТЫВАЮЩИХ РЕБЕНКА С ОГРАНИЧЕННЫМИ ВОЗМОЖНОСТЯМИ ЗДОРОВЬЯ, В ТОМ ЧИСЛЕ ДЕТЕЙ-ИНВАЛИДОВ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ПРЕДЛОЖЕНЫ:</a:t>
            </a:r>
          </a:p>
          <a:p>
            <a:r>
              <a:rPr lang="ru-RU" dirty="0" smtClean="0"/>
              <a:t>Рекомендуемые </a:t>
            </a:r>
            <a:r>
              <a:rPr lang="ru-RU" dirty="0"/>
              <a:t>формы и темы просвещения </a:t>
            </a:r>
            <a:r>
              <a:rPr lang="ru-RU" dirty="0" smtClean="0"/>
              <a:t>родителей;</a:t>
            </a:r>
          </a:p>
          <a:p>
            <a:r>
              <a:rPr lang="ru-RU" dirty="0"/>
              <a:t>Специальные условия сопровождения ребенка с ОВЗ </a:t>
            </a:r>
            <a:r>
              <a:rPr lang="ru-RU" dirty="0" smtClean="0"/>
              <a:t>включающие разнообразные компоненты;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004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21276"/>
            <a:ext cx="10639167" cy="150434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</a:t>
            </a:r>
            <a:r>
              <a:rPr lang="ru-RU" sz="3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ПРАВА РОДИТЕЛЕЙ (ЗАКОННЫХ ПРЕДСТАВИТЕЛЕЙ) И ГОСУДАРСТВЕННАЯ ПОДДЕРЖКА СЕМЕЙ С ДЕТЬМИ ДОШКОЛЬНОГО ВОЗРАСТА  </a:t>
            </a:r>
            <a:r>
              <a:rPr lang="ru-RU" sz="3100" dirty="0"/>
              <a:t/>
            </a:r>
            <a:br>
              <a:rPr lang="ru-RU" sz="31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ПОДРАЗДЕЛЫ:</a:t>
            </a:r>
          </a:p>
          <a:p>
            <a:pPr marL="0" indent="0">
              <a:buNone/>
            </a:pPr>
            <a:r>
              <a:rPr lang="ru-RU" dirty="0" smtClean="0"/>
              <a:t>5.1</a:t>
            </a:r>
            <a:r>
              <a:rPr lang="ru-RU" dirty="0"/>
              <a:t>. ПРАВА И ОБЯЗАННОСТИ РОДИТЕЛЕЙ (ЗАКОННЫХ ПРЕДСТАВИТЕЛЕЙ) В СФЕРЕ </a:t>
            </a:r>
            <a:r>
              <a:rPr lang="ru-RU" dirty="0" smtClean="0"/>
              <a:t>ОБРАЗОВАНИЯ;</a:t>
            </a:r>
          </a:p>
          <a:p>
            <a:pPr marL="0" indent="0">
              <a:buNone/>
            </a:pPr>
            <a:r>
              <a:rPr lang="ru-RU" dirty="0"/>
              <a:t>5.2. ГОСУДАРСТВЕННАЯ ПОДДЕРЖКА СЕМЕЙ С ДЕТЬМИ РАННЕГО И ДОШКОЛЬНОГО ВОЗРАСТОВ (</a:t>
            </a:r>
            <a:r>
              <a:rPr lang="ru-RU" dirty="0" smtClean="0"/>
              <a:t>Система </a:t>
            </a:r>
            <a:r>
              <a:rPr lang="ru-RU" dirty="0"/>
              <a:t>мер поддержки семей с </a:t>
            </a:r>
            <a:r>
              <a:rPr lang="ru-RU" dirty="0" smtClean="0"/>
              <a:t>детьми)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5443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124" y="123570"/>
            <a:ext cx="11294076" cy="13592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6. ЧАСТО ВСТРЕЧАЮЩИЕСЯ ВОПРОСЫ РОДИТЕЛЕЙ (ЗАКОННЫХ ПРЕДСТАВИТЕЛЕЙ) ДЕТЕЙ ДОШКОЛЬНОГО ВОЗРАСТА И ТИПИЧНЫЕ ПРОБЛЕМНЫЕ СИТУАЦИИ </a:t>
            </a:r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</a:t>
            </a:r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 СПРАШИВАЛИ – МЫ ОТВЕЧАЕМ!») </a:t>
            </a:r>
            <a:b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632" y="1112107"/>
            <a:ext cx="11553567" cy="565939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                                  </a:t>
            </a:r>
          </a:p>
          <a:p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6.1. ОТНОШЕНИЯ БРАТЬЕВ И СЕСТЕР В СЕМЬЕ;</a:t>
            </a:r>
          </a:p>
          <a:p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6.2. ДЕДУШКИ И БАБУШКИ В ЖИЗНИ РЕБЕНКА;</a:t>
            </a:r>
          </a:p>
          <a:p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6.3. ПООЩРЕНИЯ И НАКАЗАНИЯ В СЕМЬЕ;</a:t>
            </a:r>
          </a:p>
          <a:p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6.4. РАЗВОД В СЕМЬЕ;</a:t>
            </a:r>
          </a:p>
          <a:p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6.5. ТРЕВОЖНОСТЬ И СТРАХИ ДОШКОЛЬНИКА;</a:t>
            </a:r>
          </a:p>
          <a:p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6.6. БОЛЕЗНИ И СМЕРТЬ БЛИЗКИХ ЛЮДЕЙ;                                                                           </a:t>
            </a:r>
            <a:r>
              <a:rPr lang="ru-RU" sz="7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ПОДРАЗДЕЛЫ</a:t>
            </a:r>
            <a:endParaRPr lang="ru-RU" sz="7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6.7. ВОСПИТАНИЕ РЕБЕНКА В НЕПОЛНОЙ СЕМЬЕ;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6.8. ПОДДЕРЖКА РОДИТЕЛЬСКОГО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АВТОРИТЕТА;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6.9. ВЫБОР ПРАВИЛЬНЫХ ИГР И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ИГРУШЕК;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6.10. УПРЯМСТВО И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КАПРИЗЫ;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6.11. ВРЕДНЫЕ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ПРИВЫЧКИ;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6.12. ПОРУЧЕНИЯ И ДОМАШНИЙ ТРУД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6.13. ПИТОМЦЫ В СЕМЬЕ, УХОД ЗА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НИМИ;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6.14. АГРЕССИВНОЕ ПОВЕДЕНИЕ, ПРИЧИНЕНИЕ ФИЗИЧЕСКОГО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УЩЕРБА;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6.15. ПИЩЕВОЕ ПОВЕДЕНИЕ И ПИЩЕВЫЕ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ПРИВЫЧКИ;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6.16. КОМПЬЮТЕР, ИНТЕРНЕТ И КИБЕРБЕЗОПАСНОСТЬ ДЕТЕЙ ДОШКОЛЬНОГО ВОЗРАСТА </a:t>
            </a: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6.17. СПОСОБНОСТИ И ТАЛАНТЫ </a:t>
            </a:r>
          </a:p>
          <a:p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0081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8346"/>
            <a:ext cx="10900719" cy="2199503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РАЗДЕЛ 7. </a:t>
            </a:r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ПРОСТРАНСТВО </a:t>
            </a: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РОДИТЕЛЬСКИХ ИНИЦИАТИВ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</a:t>
            </a:r>
            <a:r>
              <a:rPr lang="ru-RU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endParaRPr lang="ru-RU" sz="4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РЕКОМЕНДОВАННЫЙ </a:t>
            </a:r>
            <a:r>
              <a:rPr lang="ru-RU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КОНТЕНТ («СПЕЦИАЛИСТЫ РЕКОМЕНДУЮТ!»)</a:t>
            </a:r>
          </a:p>
        </p:txBody>
      </p:sp>
    </p:spTree>
    <p:extLst>
      <p:ext uri="{BB962C8B-B14F-4D97-AF65-F5344CB8AC3E}">
        <p14:creationId xmlns:p14="http://schemas.microsoft.com/office/powerpoint/2010/main" val="36817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93613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</a:t>
            </a: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ФГБНУ </a:t>
            </a:r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</a:t>
            </a: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развития, адаптации и здоровья ребёнка </a:t>
            </a:r>
            <a:endParaRPr lang="ru-RU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22689"/>
            <a:ext cx="10515600" cy="37542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ДОПОЛНИТЕЛЬНАЯ ПРОГРАММА </a:t>
            </a:r>
          </a:p>
          <a:p>
            <a:pPr marL="0" indent="0" algn="ctr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«ПРОСВЕЩЕНИЕ РОДИТЕЛЕЙ (ЗАКОННЫХ ПРЕДСТАВИТЕЛЕЙ) ДЕТЕЙ МЛАДЕНЧЕСКОГО, РАННЕГО, ДОШКОЛЬНОГО ВОЗРАСТОВ В ДОШКОЛЬНОЙ ОБРАЗОВАТЕЛЬНОЙ ОРГАНИЗАЦИИ»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81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57199"/>
            <a:ext cx="10515600" cy="184115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Указ </a:t>
            </a:r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Президента РФ от 22.11.2023 № 875 </a:t>
            </a:r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accent1"/>
                </a:solidFill>
              </a:rPr>
              <a:t>«</a:t>
            </a:r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проведении в Российской Федерации </a:t>
            </a:r>
            <a:b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Года семьи</a:t>
            </a:r>
            <a:r>
              <a:rPr lang="ru-RU" b="1" dirty="0" smtClean="0">
                <a:solidFill>
                  <a:schemeClr val="accent1"/>
                </a:solidFill>
              </a:rPr>
              <a:t>»</a:t>
            </a:r>
            <a:endParaRPr lang="ru-RU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71351"/>
            <a:ext cx="10515600" cy="37056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Часть 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статьи 44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РФ» 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гласит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«…образовательные организации оказывают помощь родителям (законным представителям) несовершеннолетних обучающихся в воспитании детей, охране и укреплении их физического и психического здоровья, развитии индивидуальных способностей и необходимой коррекции нарушений их развития»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9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5989" y="827903"/>
            <a:ext cx="11677135" cy="5239265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	</a:t>
            </a: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Федеральным </a:t>
            </a:r>
            <a:r>
              <a:rPr lang="ru-RU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законом от 05.04.2021 № 85-ФЗ </a:t>
            </a: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внесены </a:t>
            </a:r>
            <a:r>
              <a:rPr lang="ru-RU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Федеральный закон </a:t>
            </a: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29.12.2012 № 273-ФЗ </a:t>
            </a:r>
            <a:b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 образовании в Российской Федерации</a:t>
            </a: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b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закреплено </a:t>
            </a:r>
            <a:r>
              <a:rPr lang="ru-RU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</a:t>
            </a:r>
            <a:r>
              <a:rPr lang="ru-RU" sz="4000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просветительской </a:t>
            </a:r>
            <a:r>
              <a:rPr lang="ru-RU" sz="4000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78630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ПРОСВЕТИТЕЛЬСКАЯ ДЕЯТЕЛЬНОСТЬ </a:t>
            </a:r>
            <a:endParaRPr lang="ru-RU" sz="48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3586" cy="4351338"/>
          </a:xfrm>
        </p:spPr>
        <p:txBody>
          <a:bodyPr/>
          <a:lstStyle/>
          <a:p>
            <a:pPr marL="0" indent="0">
              <a:buNone/>
            </a:pPr>
            <a:endParaRPr lang="ru-RU" u="sng" dirty="0" smtClean="0">
              <a:hlinkClick r:id="rId2"/>
            </a:endParaRPr>
          </a:p>
          <a:p>
            <a:pPr marL="0" indent="0" algn="just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деятельность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 рамок образовательных программ, направленная на распространение знаний, умений, навыков, ценностных установок, опыта и компетенции в целях интеллектуального, духовно-нравственного, творческого, физического и (или) профессионального развития человека, удовлетворения его образовательных потребностей и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352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b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ПРОСВЕТИТЕЛЬСКОЙ ДЕЯТЕЛЬНОСТИ</a:t>
            </a:r>
            <a:endParaRPr lang="ru-RU" sz="5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диагностико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-аналитическое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просветительское</a:t>
            </a:r>
          </a:p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консультационное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225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480589" cy="602331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«Просвещение родителей задача государственной важности»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п.3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перечня поручений Президента РФ от 14 июня 2022 г. № Пр-1049 ГС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итогам заседания Президиума Государственного Совета РФ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25.05.2022 г.)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5872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8" y="222422"/>
            <a:ext cx="10604159" cy="6054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РАЗДЕЛЫ ПРОГРАМЫ</a:t>
            </a:r>
            <a:endParaRPr lang="ru-RU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729049"/>
            <a:ext cx="11024288" cy="58076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и второй разделы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направленные на оказание методической помощи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раздел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связанные со здоровьем, развитием и воспитанием в семье детей разных возрастов (от рождения до окончания дошкольного периода детства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Четвёртый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содержит информацию об особенностях просвещения детей с ограниченными возможностями здоровья (далее – ОВЗ), в том числе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Пятый раздел</a:t>
            </a:r>
            <a:r>
              <a:rPr lang="ru-RU" sz="2400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вопросы правовой и государственной поддержки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Шестой раздел</a:t>
            </a:r>
            <a:r>
              <a:rPr lang="ru-RU" sz="2400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информацию для ответов на наиболее часто встречающиеся вопросы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Седьмой раздел</a:t>
            </a:r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дается описание форм и способов, инициирующих родительскую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Восьмой раздел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рекомендованной литературы для родителей и педагогов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89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1. РОДИТЕЛЬСТВО КАК ОСОБЫЙ ФЕНОМЕН В ЖИЗНИ ЧЕЛОВЕКА </a:t>
            </a:r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Подразделы: </a:t>
            </a:r>
          </a:p>
          <a:p>
            <a:pPr marL="0" indent="0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РОДИТЕЛЬСКАЯ КОМПЕТЕНТНОСТЬ И ОТВЕТСТВЕННОЕ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РОДИТЕЛЬСТВО;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1.2.СПЕЦИФИКА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СТРУКТУРА ДЕТСКОРОДИТЕЛЬСКИХ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ОТНОШЕНИЙ;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1.3. СЕМЕЙНЫЕ ЦЕННОСТИ И ТРАДИЦИИ </a:t>
            </a:r>
          </a:p>
        </p:txBody>
      </p:sp>
    </p:spTree>
    <p:extLst>
      <p:ext uri="{BB962C8B-B14F-4D97-AF65-F5344CB8AC3E}">
        <p14:creationId xmlns:p14="http://schemas.microsoft.com/office/powerpoint/2010/main" val="17301810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668</Words>
  <Application>Microsoft Office PowerPoint</Application>
  <PresentationFormat>Широкоэкранный</PresentationFormat>
  <Paragraphs>82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Лаборатория дошкольного образования ФГБНУ институт развития, адаптации и здоровья ребёнка </vt:lpstr>
      <vt:lpstr>Указ Президента РФ от 22.11.2023 № 875  «О проведении в Российской Федерации  Года семьи»</vt:lpstr>
      <vt:lpstr> Федеральным законом от 05.04.2021 № 85-ФЗ  внесены изменения в Федеральный закон  от 29.12.2012 № 273-ФЗ  «Об образовании в Российской Федерации»,  закреплено понятие просветительской деятельности </vt:lpstr>
      <vt:lpstr>ПРОСВЕТИТЕЛЬСКАЯ ДЕЯТЕЛЬНОСТЬ </vt:lpstr>
      <vt:lpstr>НАПРАВЛЕНИЯ  ПРОСВЕТИТЕЛЬСКОЙ ДЕЯТЕЛЬНОСТИ</vt:lpstr>
      <vt:lpstr>«Просвещение родителей задача государственной важности»  п.3 перечня поручений Президента РФ от 14 июня 2022 г. № Пр-1049 ГС  (по итогам заседания Президиума Государственного Совета РФ  от 25.05.2022 г.)  </vt:lpstr>
      <vt:lpstr>РАЗДЕЛЫ ПРОГРАМЫ</vt:lpstr>
      <vt:lpstr>РАЗДЕЛ 1. РОДИТЕЛЬСТВО КАК ОСОБЫЙ ФЕНОМЕН В ЖИЗНИ ЧЕЛОВЕКА  </vt:lpstr>
      <vt:lpstr>РАЗДЕЛ 2. ОСОБЕННОСТИ, ФОРМЫ И МЕТОДЫ ПРОСВЕЩЕНИЯ РОДИТЕЛЕЙ (ЗАКОННЫХ ПРЕДСТАВИТЕЛЕЙ) В ДОШКОЛЬНОЙ ОБРАЗОВАТЕЛЬНОЙ ОРГАНИЗАЦИИ </vt:lpstr>
      <vt:lpstr>РАЗДЕЛ 3. ПРОСВЕЩЕНИЕ РОДИТЕЛЕЙ (ЗАКОННЫХ ПРЕДСТАВИТЕЛЕЙ) ПО ВОПРОСАМ ЗДОРОВЬЯ, ВОСПИТАНИЯ И РАЗВИТИЯ ДЕТЕЙ МЛАДЕНЧЕСКОГО, РАННЕГО И ДОШКОЛЬНОГО ВОЗРАСТОВ </vt:lpstr>
      <vt:lpstr>РАЗДЕЛ 4. ПОДДЕРЖКА И ПРОСВЕЩЕНИЕ РОДИТЕЛЕЙ (ЗАКОННЫХ ПРЕДСТАВИТЕЛЕЙ), ВОСПИТЫВАЮЩИХ РЕБЕНКА С ОГРАНИЧЕННЫМИ ВОЗМОЖНОСТЯМИ ЗДОРОВЬЯ, В ТОМ ЧИСЛЕ ДЕТЕЙ-ИНВАЛИДОВ </vt:lpstr>
      <vt:lpstr> РАЗДЕЛ 5. ПРАВА РОДИТЕЛЕЙ (ЗАКОННЫХ ПРЕДСТАВИТЕЛЕЙ) И ГОСУДАРСТВЕННАЯ ПОДДЕРЖКА СЕМЕЙ С ДЕТЬМИ ДОШКОЛЬНОГО ВОЗРАСТА   </vt:lpstr>
      <vt:lpstr>РАЗДЕЛ 6. ЧАСТО ВСТРЕЧАЮЩИЕСЯ ВОПРОСЫ РОДИТЕЛЕЙ (ЗАКОННЫХ ПРЕДСТАВИТЕЛЕЙ) ДЕТЕЙ ДОШКОЛЬНОГО ВОЗРАСТА И ТИПИЧНЫЕ ПРОБЛЕМНЫЕ СИТУАЦИИ  («ВЫ СПРАШИВАЛИ – МЫ ОТВЕЧАЕМ!»)  </vt:lpstr>
      <vt:lpstr>РАЗДЕЛ 7.  ПРОСТРАНСТВО РОДИТЕЛЬСКИХ ИНИЦИАТИВ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Подсмашная</dc:creator>
  <cp:lastModifiedBy>Наталья</cp:lastModifiedBy>
  <cp:revision>83</cp:revision>
  <dcterms:created xsi:type="dcterms:W3CDTF">2022-06-22T13:56:02Z</dcterms:created>
  <dcterms:modified xsi:type="dcterms:W3CDTF">2024-08-27T20:42:59Z</dcterms:modified>
</cp:coreProperties>
</file>